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27" r:id="rId2"/>
    <p:sldId id="489" r:id="rId3"/>
    <p:sldId id="493" r:id="rId4"/>
    <p:sldId id="504" r:id="rId5"/>
    <p:sldId id="490" r:id="rId6"/>
    <p:sldId id="491" r:id="rId7"/>
    <p:sldId id="492" r:id="rId8"/>
    <p:sldId id="496" r:id="rId9"/>
    <p:sldId id="497" r:id="rId10"/>
    <p:sldId id="499" r:id="rId11"/>
    <p:sldId id="500" r:id="rId12"/>
    <p:sldId id="501" r:id="rId13"/>
    <p:sldId id="498" r:id="rId14"/>
    <p:sldId id="502" r:id="rId15"/>
    <p:sldId id="506" r:id="rId16"/>
    <p:sldId id="505" r:id="rId17"/>
    <p:sldId id="50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00CC00"/>
    <a:srgbClr val="FF00FF"/>
    <a:srgbClr val="FFFF00"/>
    <a:srgbClr val="FF6600"/>
    <a:srgbClr val="0099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08B3843-1DE9-42D3-9CFD-A7A271440C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00EF5-0B4E-4D6E-B814-F0C68A12E629}" type="slidenum">
              <a:rPr lang="en-US"/>
              <a:pPr/>
              <a:t>1</a:t>
            </a:fld>
            <a:endParaRPr lang="en-US"/>
          </a:p>
        </p:txBody>
      </p:sp>
      <p:sp>
        <p:nvSpPr>
          <p:cNvPr id="79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14BA8-EBDF-4A2F-B6E5-6698DD3BF211}" type="slidenum">
              <a:rPr lang="en-US"/>
              <a:pPr/>
              <a:t>10</a:t>
            </a:fld>
            <a:endParaRPr lang="en-US"/>
          </a:p>
        </p:txBody>
      </p:sp>
      <p:sp>
        <p:nvSpPr>
          <p:cNvPr id="1055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BF93E-4CD1-4C21-8F2E-22609F9B9273}" type="slidenum">
              <a:rPr lang="en-US"/>
              <a:pPr/>
              <a:t>11</a:t>
            </a:fld>
            <a:endParaRPr lang="en-US"/>
          </a:p>
        </p:txBody>
      </p:sp>
      <p:sp>
        <p:nvSpPr>
          <p:cNvPr id="1057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A6DF5-033E-45A8-82B0-B77D99A36F75}" type="slidenum">
              <a:rPr lang="en-US"/>
              <a:pPr/>
              <a:t>12</a:t>
            </a:fld>
            <a:endParaRPr lang="en-US"/>
          </a:p>
        </p:txBody>
      </p:sp>
      <p:sp>
        <p:nvSpPr>
          <p:cNvPr id="1059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34468-E1D4-4DA2-AADB-D07F4A0F6622}" type="slidenum">
              <a:rPr lang="en-US"/>
              <a:pPr/>
              <a:t>13</a:t>
            </a:fld>
            <a:endParaRPr lang="en-US"/>
          </a:p>
        </p:txBody>
      </p:sp>
      <p:sp>
        <p:nvSpPr>
          <p:cNvPr id="1053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C63AD-6635-4DB0-B416-176B3CF08E33}" type="slidenum">
              <a:rPr lang="en-US"/>
              <a:pPr/>
              <a:t>14</a:t>
            </a:fld>
            <a:endParaRPr lang="en-US"/>
          </a:p>
        </p:txBody>
      </p:sp>
      <p:sp>
        <p:nvSpPr>
          <p:cNvPr id="1061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6A2FC-384C-409F-B842-AC53A4C336D3}" type="slidenum">
              <a:rPr lang="en-US"/>
              <a:pPr/>
              <a:t>15</a:t>
            </a:fld>
            <a:endParaRPr lang="en-US"/>
          </a:p>
        </p:txBody>
      </p:sp>
      <p:sp>
        <p:nvSpPr>
          <p:cNvPr id="1070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9B662-883E-47E1-A34C-97B61806A5D5}" type="slidenum">
              <a:rPr lang="en-US"/>
              <a:pPr/>
              <a:t>16</a:t>
            </a:fld>
            <a:endParaRPr lang="en-US"/>
          </a:p>
        </p:txBody>
      </p:sp>
      <p:sp>
        <p:nvSpPr>
          <p:cNvPr id="1068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1BA64-3F22-4AC8-8654-1ED26C6F5D7B}" type="slidenum">
              <a:rPr lang="en-US"/>
              <a:pPr/>
              <a:t>17</a:t>
            </a:fld>
            <a:endParaRPr lang="en-US"/>
          </a:p>
        </p:txBody>
      </p:sp>
      <p:sp>
        <p:nvSpPr>
          <p:cNvPr id="1074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035AB-F11A-48C9-8E7E-E0474AC77A79}" type="slidenum">
              <a:rPr lang="en-US"/>
              <a:pPr/>
              <a:t>2</a:t>
            </a:fld>
            <a:endParaRPr lang="en-US"/>
          </a:p>
        </p:txBody>
      </p:sp>
      <p:sp>
        <p:nvSpPr>
          <p:cNvPr id="1035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3EC00-6DE3-4200-A7FF-7988E607149C}" type="slidenum">
              <a:rPr lang="en-US"/>
              <a:pPr/>
              <a:t>3</a:t>
            </a:fld>
            <a:endParaRPr lang="en-US"/>
          </a:p>
        </p:txBody>
      </p:sp>
      <p:sp>
        <p:nvSpPr>
          <p:cNvPr id="1043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31609-B60F-42F9-A957-BE72FF5AB610}" type="slidenum">
              <a:rPr lang="en-US"/>
              <a:pPr/>
              <a:t>4</a:t>
            </a:fld>
            <a:endParaRPr lang="en-US"/>
          </a:p>
        </p:txBody>
      </p:sp>
      <p:sp>
        <p:nvSpPr>
          <p:cNvPr id="1065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2631A-6CDD-48EA-8A33-57CD918B8533}" type="slidenum">
              <a:rPr lang="en-US"/>
              <a:pPr/>
              <a:t>5</a:t>
            </a:fld>
            <a:endParaRPr lang="en-US"/>
          </a:p>
        </p:txBody>
      </p:sp>
      <p:sp>
        <p:nvSpPr>
          <p:cNvPr id="1037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FE35F-C1FE-4DCA-A8AA-D2053776C902}" type="slidenum">
              <a:rPr lang="en-US"/>
              <a:pPr/>
              <a:t>6</a:t>
            </a:fld>
            <a:endParaRPr lang="en-US"/>
          </a:p>
        </p:txBody>
      </p:sp>
      <p:sp>
        <p:nvSpPr>
          <p:cNvPr id="1039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3E306-D8EC-4E1D-8418-0F06CEE17F9A}" type="slidenum">
              <a:rPr lang="en-US"/>
              <a:pPr/>
              <a:t>7</a:t>
            </a:fld>
            <a:endParaRPr lang="en-US"/>
          </a:p>
        </p:txBody>
      </p:sp>
      <p:sp>
        <p:nvSpPr>
          <p:cNvPr id="1041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9DDB4-CF2E-4B33-B610-14469C4CC77B}" type="slidenum">
              <a:rPr lang="en-US"/>
              <a:pPr/>
              <a:t>8</a:t>
            </a:fld>
            <a:endParaRPr lang="en-US"/>
          </a:p>
        </p:txBody>
      </p:sp>
      <p:sp>
        <p:nvSpPr>
          <p:cNvPr id="1049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4A361-8A5D-4080-9A41-9CF101194FA5}" type="slidenum">
              <a:rPr lang="en-US"/>
              <a:pPr/>
              <a:t>9</a:t>
            </a:fld>
            <a:endParaRPr lang="en-US"/>
          </a:p>
        </p:txBody>
      </p:sp>
      <p:sp>
        <p:nvSpPr>
          <p:cNvPr id="1051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90BFC-8335-4E25-97F2-E5FE60712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B78DE-9D63-47C8-B585-921D3B29DA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BA24E-4662-429B-BCC4-19B9F2973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BE5EA-3CE0-431F-AA18-75273534F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E0994-1AE2-41E6-AEAD-E42FAD7DB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E8116-875F-42C7-9659-EAA5A6153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B5D6D-CAFA-4290-89AA-0B25E67EF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99A1C-E239-488B-9314-EFA12C75A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EAA1-F819-463F-8F8F-451714BC6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DA6C3-C224-4085-9FF1-30A4251769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E865D-27EA-4538-B8FD-0DF8F7617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11EBE69-8AB5-4A62-B7C1-367C3D2C6B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audio" Target="../media/audio1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audio" Target="../media/audio1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audio" Target="../media/audio11.wav"/><Relationship Id="rId4" Type="http://schemas.openxmlformats.org/officeDocument/2006/relationships/audio" Target="../media/audio9.wav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4" Type="http://schemas.openxmlformats.org/officeDocument/2006/relationships/audio" Target="../media/audio2.wav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audio" Target="../media/audio16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597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8.3.1	Outline the historical and geographical reasons for the widespread use of fossil fuels.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8.3.2	Discuss the energy density of fossil fuels with respect to the demands of power stations.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8.3.3	Discuss the relative advantages and disadvantages associated with the transportation and storage of fossil fuels.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8.3.4	State the overall efficiency of power stations fueled by different fossil fuels.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8.3.5	Describe the environmental problems associated with the recovery of fossil fuels and their use in power stations.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the overall efficiency of power stations fueled by different fossil fuels.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Oil and natural gas burn more completely than coal. Both are also easier to transport than coal.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And with natural gas, a very efficient power plant can be designed which has a gas turbine driven directly by the                            burning methane, and a                               steam turbine which uses                           heat from the initial                        combustion process. Both                          turbines drive generators.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next slides show the                       block diagrams for a                              coal/oil power plant and                               a gas-fired power plant.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pic>
        <p:nvPicPr>
          <p:cNvPr id="1054730" name="Picture 10" descr="GasTurbine400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538" y="3743325"/>
            <a:ext cx="4048125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4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Coal- and oil-fired plant block diagram.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sp>
        <p:nvSpPr>
          <p:cNvPr id="1056773" name="AutoShape 5"/>
          <p:cNvSpPr>
            <a:spLocks noChangeArrowheads="1"/>
          </p:cNvSpPr>
          <p:nvPr/>
        </p:nvSpPr>
        <p:spPr bwMode="auto">
          <a:xfrm>
            <a:off x="1925638" y="2066925"/>
            <a:ext cx="1360487" cy="2635250"/>
          </a:xfrm>
          <a:prstGeom prst="roundRect">
            <a:avLst>
              <a:gd name="adj" fmla="val 46676"/>
            </a:avLst>
          </a:prstGeom>
          <a:gradFill rotWithShape="1">
            <a:gsLst>
              <a:gs pos="0">
                <a:srgbClr val="FF9933"/>
              </a:gs>
              <a:gs pos="50000">
                <a:srgbClr val="FF9933">
                  <a:gamma/>
                  <a:shade val="46275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74" name="AutoShape 6"/>
          <p:cNvSpPr>
            <a:spLocks noChangeArrowheads="1"/>
          </p:cNvSpPr>
          <p:nvPr/>
        </p:nvSpPr>
        <p:spPr bwMode="auto">
          <a:xfrm>
            <a:off x="2154238" y="2379663"/>
            <a:ext cx="890587" cy="1336675"/>
          </a:xfrm>
          <a:prstGeom prst="roundRect">
            <a:avLst>
              <a:gd name="adj" fmla="val 731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75" name="AutoShape 7"/>
          <p:cNvSpPr>
            <a:spLocks noChangeArrowheads="1"/>
          </p:cNvSpPr>
          <p:nvPr/>
        </p:nvSpPr>
        <p:spPr bwMode="auto">
          <a:xfrm>
            <a:off x="2144713" y="3763963"/>
            <a:ext cx="901700" cy="592137"/>
          </a:xfrm>
          <a:prstGeom prst="roundRect">
            <a:avLst>
              <a:gd name="adj" fmla="val 731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67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2387600" y="3792538"/>
            <a:ext cx="482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67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1063" y="3794125"/>
            <a:ext cx="482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677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8413" y="3795713"/>
            <a:ext cx="482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6779" name="AutoShape 11"/>
          <p:cNvSpPr>
            <a:spLocks noChangeArrowheads="1"/>
          </p:cNvSpPr>
          <p:nvPr/>
        </p:nvSpPr>
        <p:spPr bwMode="auto">
          <a:xfrm>
            <a:off x="1036638" y="3573463"/>
            <a:ext cx="1131887" cy="9731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COAL</a:t>
            </a:r>
          </a:p>
        </p:txBody>
      </p:sp>
      <p:sp>
        <p:nvSpPr>
          <p:cNvPr id="1056780" name="AutoShape 12"/>
          <p:cNvSpPr>
            <a:spLocks noChangeArrowheads="1"/>
          </p:cNvSpPr>
          <p:nvPr/>
        </p:nvSpPr>
        <p:spPr bwMode="auto">
          <a:xfrm>
            <a:off x="2155825" y="2382838"/>
            <a:ext cx="890588" cy="1001712"/>
          </a:xfrm>
          <a:prstGeom prst="roundRect">
            <a:avLst>
              <a:gd name="adj" fmla="val 731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83" name="AutoShape 15"/>
          <p:cNvSpPr>
            <a:spLocks noChangeArrowheads="1"/>
          </p:cNvSpPr>
          <p:nvPr/>
        </p:nvSpPr>
        <p:spPr bwMode="auto">
          <a:xfrm rot="2727901">
            <a:off x="3641725" y="2484438"/>
            <a:ext cx="496888" cy="506412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84" name="Rectangle 16"/>
          <p:cNvSpPr>
            <a:spLocks noChangeArrowheads="1"/>
          </p:cNvSpPr>
          <p:nvPr/>
        </p:nvSpPr>
        <p:spPr bwMode="auto">
          <a:xfrm>
            <a:off x="3044825" y="2476500"/>
            <a:ext cx="842963" cy="12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86" name="Freeform 18"/>
          <p:cNvSpPr>
            <a:spLocks/>
          </p:cNvSpPr>
          <p:nvPr/>
        </p:nvSpPr>
        <p:spPr bwMode="auto">
          <a:xfrm>
            <a:off x="3044825" y="2536825"/>
            <a:ext cx="1022350" cy="192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1" y="0"/>
              </a:cxn>
              <a:cxn ang="0">
                <a:pos x="584" y="15"/>
              </a:cxn>
              <a:cxn ang="0">
                <a:pos x="644" y="76"/>
              </a:cxn>
              <a:cxn ang="0">
                <a:pos x="644" y="121"/>
              </a:cxn>
            </a:cxnLst>
            <a:rect l="0" t="0" r="r" b="b"/>
            <a:pathLst>
              <a:path w="644" h="121">
                <a:moveTo>
                  <a:pt x="0" y="0"/>
                </a:moveTo>
                <a:lnTo>
                  <a:pt x="531" y="0"/>
                </a:lnTo>
                <a:lnTo>
                  <a:pt x="584" y="15"/>
                </a:lnTo>
                <a:lnTo>
                  <a:pt x="644" y="76"/>
                </a:lnTo>
                <a:lnTo>
                  <a:pt x="644" y="121"/>
                </a:ln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787" name="AutoShape 19"/>
          <p:cNvSpPr>
            <a:spLocks noChangeArrowheads="1"/>
          </p:cNvSpPr>
          <p:nvPr/>
        </p:nvSpPr>
        <p:spPr bwMode="auto">
          <a:xfrm rot="5400000">
            <a:off x="3790950" y="2620963"/>
            <a:ext cx="674687" cy="6746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88" name="AutoShape 20"/>
          <p:cNvSpPr>
            <a:spLocks noChangeArrowheads="1"/>
          </p:cNvSpPr>
          <p:nvPr/>
        </p:nvSpPr>
        <p:spPr bwMode="auto">
          <a:xfrm rot="5400000">
            <a:off x="3824287" y="2654301"/>
            <a:ext cx="601663" cy="6143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89" name="AutoShape 21"/>
          <p:cNvSpPr>
            <a:spLocks noChangeArrowheads="1"/>
          </p:cNvSpPr>
          <p:nvPr/>
        </p:nvSpPr>
        <p:spPr bwMode="auto">
          <a:xfrm>
            <a:off x="3649663" y="4329113"/>
            <a:ext cx="815975" cy="44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90" name="AutoShape 22"/>
          <p:cNvSpPr>
            <a:spLocks noChangeArrowheads="1"/>
          </p:cNvSpPr>
          <p:nvPr/>
        </p:nvSpPr>
        <p:spPr bwMode="auto">
          <a:xfrm rot="2727901">
            <a:off x="4221163" y="3173412"/>
            <a:ext cx="496888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91" name="AutoShape 23"/>
          <p:cNvSpPr>
            <a:spLocks noChangeArrowheads="1"/>
          </p:cNvSpPr>
          <p:nvPr/>
        </p:nvSpPr>
        <p:spPr bwMode="auto">
          <a:xfrm rot="8236628">
            <a:off x="4224338" y="4003675"/>
            <a:ext cx="496887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92" name="Rectangle 24"/>
          <p:cNvSpPr>
            <a:spLocks noChangeArrowheads="1"/>
          </p:cNvSpPr>
          <p:nvPr/>
        </p:nvSpPr>
        <p:spPr bwMode="auto">
          <a:xfrm>
            <a:off x="4608513" y="3427413"/>
            <a:ext cx="109537" cy="83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93" name="AutoShape 25"/>
          <p:cNvSpPr>
            <a:spLocks noChangeArrowheads="1"/>
          </p:cNvSpPr>
          <p:nvPr/>
        </p:nvSpPr>
        <p:spPr bwMode="auto">
          <a:xfrm rot="2727901">
            <a:off x="4211638" y="4584700"/>
            <a:ext cx="496887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94" name="AutoShape 26"/>
          <p:cNvSpPr>
            <a:spLocks noChangeArrowheads="1"/>
          </p:cNvSpPr>
          <p:nvPr/>
        </p:nvSpPr>
        <p:spPr bwMode="auto">
          <a:xfrm rot="-2670416">
            <a:off x="3397250" y="4584700"/>
            <a:ext cx="496888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95" name="Rectangle 27"/>
          <p:cNvSpPr>
            <a:spLocks noChangeArrowheads="1"/>
          </p:cNvSpPr>
          <p:nvPr/>
        </p:nvSpPr>
        <p:spPr bwMode="auto">
          <a:xfrm>
            <a:off x="3646488" y="4581525"/>
            <a:ext cx="817562" cy="12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96" name="Freeform 28"/>
          <p:cNvSpPr>
            <a:spLocks/>
          </p:cNvSpPr>
          <p:nvPr/>
        </p:nvSpPr>
        <p:spPr bwMode="auto">
          <a:xfrm>
            <a:off x="3441700" y="4630738"/>
            <a:ext cx="1011238" cy="457200"/>
          </a:xfrm>
          <a:custGeom>
            <a:avLst/>
            <a:gdLst/>
            <a:ahLst/>
            <a:cxnLst>
              <a:cxn ang="0">
                <a:pos x="0" y="386"/>
              </a:cxn>
              <a:cxn ang="0">
                <a:pos x="0" y="136"/>
              </a:cxn>
              <a:cxn ang="0">
                <a:pos x="15" y="75"/>
              </a:cxn>
              <a:cxn ang="0">
                <a:pos x="46" y="37"/>
              </a:cxn>
              <a:cxn ang="0">
                <a:pos x="122" y="0"/>
              </a:cxn>
              <a:cxn ang="0">
                <a:pos x="637" y="0"/>
              </a:cxn>
            </a:cxnLst>
            <a:rect l="0" t="0" r="r" b="b"/>
            <a:pathLst>
              <a:path w="637" h="386">
                <a:moveTo>
                  <a:pt x="0" y="386"/>
                </a:moveTo>
                <a:lnTo>
                  <a:pt x="0" y="136"/>
                </a:lnTo>
                <a:lnTo>
                  <a:pt x="15" y="75"/>
                </a:lnTo>
                <a:lnTo>
                  <a:pt x="46" y="37"/>
                </a:lnTo>
                <a:lnTo>
                  <a:pt x="122" y="0"/>
                </a:lnTo>
                <a:lnTo>
                  <a:pt x="637" y="0"/>
                </a:ln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797" name="Freeform 29"/>
          <p:cNvSpPr>
            <a:spLocks/>
          </p:cNvSpPr>
          <p:nvPr/>
        </p:nvSpPr>
        <p:spPr bwMode="auto">
          <a:xfrm>
            <a:off x="4464050" y="4618038"/>
            <a:ext cx="193675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38"/>
              </a:cxn>
              <a:cxn ang="0">
                <a:pos x="107" y="91"/>
              </a:cxn>
              <a:cxn ang="0">
                <a:pos x="122" y="136"/>
              </a:cxn>
              <a:cxn ang="0">
                <a:pos x="122" y="394"/>
              </a:cxn>
            </a:cxnLst>
            <a:rect l="0" t="0" r="r" b="b"/>
            <a:pathLst>
              <a:path w="122" h="394">
                <a:moveTo>
                  <a:pt x="0" y="0"/>
                </a:moveTo>
                <a:lnTo>
                  <a:pt x="76" y="38"/>
                </a:lnTo>
                <a:lnTo>
                  <a:pt x="107" y="91"/>
                </a:lnTo>
                <a:lnTo>
                  <a:pt x="122" y="136"/>
                </a:lnTo>
                <a:lnTo>
                  <a:pt x="122" y="394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798" name="AutoShape 30"/>
          <p:cNvSpPr>
            <a:spLocks noChangeArrowheads="1"/>
          </p:cNvSpPr>
          <p:nvPr/>
        </p:nvSpPr>
        <p:spPr bwMode="auto">
          <a:xfrm rot="13507512">
            <a:off x="3395663" y="4005262"/>
            <a:ext cx="496888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99" name="Rectangle 31"/>
          <p:cNvSpPr>
            <a:spLocks noChangeArrowheads="1"/>
          </p:cNvSpPr>
          <p:nvPr/>
        </p:nvSpPr>
        <p:spPr bwMode="auto">
          <a:xfrm>
            <a:off x="3648075" y="4391025"/>
            <a:ext cx="817563" cy="12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00" name="Rectangle 32"/>
          <p:cNvSpPr>
            <a:spLocks noChangeArrowheads="1"/>
          </p:cNvSpPr>
          <p:nvPr/>
        </p:nvSpPr>
        <p:spPr bwMode="auto">
          <a:xfrm>
            <a:off x="3384550" y="3681413"/>
            <a:ext cx="120650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01" name="AutoShape 33"/>
          <p:cNvSpPr>
            <a:spLocks noChangeArrowheads="1"/>
          </p:cNvSpPr>
          <p:nvPr/>
        </p:nvSpPr>
        <p:spPr bwMode="auto">
          <a:xfrm rot="2727901">
            <a:off x="3008313" y="3440112"/>
            <a:ext cx="496888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02" name="Rectangle 34"/>
          <p:cNvSpPr>
            <a:spLocks noChangeArrowheads="1"/>
          </p:cNvSpPr>
          <p:nvPr/>
        </p:nvSpPr>
        <p:spPr bwMode="auto">
          <a:xfrm>
            <a:off x="3036888" y="3430588"/>
            <a:ext cx="215900" cy="12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03" name="Freeform 35"/>
          <p:cNvSpPr>
            <a:spLocks/>
          </p:cNvSpPr>
          <p:nvPr/>
        </p:nvSpPr>
        <p:spPr bwMode="auto">
          <a:xfrm>
            <a:off x="4440238" y="3222625"/>
            <a:ext cx="217487" cy="122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7"/>
              </a:cxn>
              <a:cxn ang="0">
                <a:pos x="106" y="38"/>
              </a:cxn>
              <a:cxn ang="0">
                <a:pos x="129" y="76"/>
              </a:cxn>
              <a:cxn ang="0">
                <a:pos x="137" y="136"/>
              </a:cxn>
              <a:cxn ang="0">
                <a:pos x="137" y="667"/>
              </a:cxn>
              <a:cxn ang="0">
                <a:pos x="114" y="727"/>
              </a:cxn>
              <a:cxn ang="0">
                <a:pos x="69" y="765"/>
              </a:cxn>
              <a:cxn ang="0">
                <a:pos x="8" y="773"/>
              </a:cxn>
            </a:cxnLst>
            <a:rect l="0" t="0" r="r" b="b"/>
            <a:pathLst>
              <a:path w="137" h="773">
                <a:moveTo>
                  <a:pt x="0" y="0"/>
                </a:moveTo>
                <a:lnTo>
                  <a:pt x="61" y="7"/>
                </a:lnTo>
                <a:lnTo>
                  <a:pt x="106" y="38"/>
                </a:lnTo>
                <a:lnTo>
                  <a:pt x="129" y="76"/>
                </a:lnTo>
                <a:lnTo>
                  <a:pt x="137" y="136"/>
                </a:lnTo>
                <a:lnTo>
                  <a:pt x="137" y="667"/>
                </a:lnTo>
                <a:lnTo>
                  <a:pt x="114" y="727"/>
                </a:lnTo>
                <a:lnTo>
                  <a:pt x="69" y="765"/>
                </a:lnTo>
                <a:lnTo>
                  <a:pt x="8" y="773"/>
                </a:ln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804" name="Freeform 36"/>
          <p:cNvSpPr>
            <a:spLocks/>
          </p:cNvSpPr>
          <p:nvPr/>
        </p:nvSpPr>
        <p:spPr bwMode="auto">
          <a:xfrm>
            <a:off x="3044825" y="3487738"/>
            <a:ext cx="1408113" cy="962025"/>
          </a:xfrm>
          <a:custGeom>
            <a:avLst/>
            <a:gdLst/>
            <a:ahLst/>
            <a:cxnLst>
              <a:cxn ang="0">
                <a:pos x="887" y="606"/>
              </a:cxn>
              <a:cxn ang="0">
                <a:pos x="379" y="606"/>
              </a:cxn>
              <a:cxn ang="0">
                <a:pos x="334" y="598"/>
              </a:cxn>
              <a:cxn ang="0">
                <a:pos x="288" y="568"/>
              </a:cxn>
              <a:cxn ang="0">
                <a:pos x="265" y="522"/>
              </a:cxn>
              <a:cxn ang="0">
                <a:pos x="250" y="128"/>
              </a:cxn>
              <a:cxn ang="0">
                <a:pos x="243" y="60"/>
              </a:cxn>
              <a:cxn ang="0">
                <a:pos x="205" y="22"/>
              </a:cxn>
              <a:cxn ang="0">
                <a:pos x="137" y="0"/>
              </a:cxn>
              <a:cxn ang="0">
                <a:pos x="0" y="0"/>
              </a:cxn>
            </a:cxnLst>
            <a:rect l="0" t="0" r="r" b="b"/>
            <a:pathLst>
              <a:path w="887" h="606">
                <a:moveTo>
                  <a:pt x="887" y="606"/>
                </a:moveTo>
                <a:lnTo>
                  <a:pt x="379" y="606"/>
                </a:lnTo>
                <a:lnTo>
                  <a:pt x="334" y="598"/>
                </a:lnTo>
                <a:lnTo>
                  <a:pt x="288" y="568"/>
                </a:lnTo>
                <a:lnTo>
                  <a:pt x="265" y="522"/>
                </a:lnTo>
                <a:lnTo>
                  <a:pt x="250" y="128"/>
                </a:lnTo>
                <a:lnTo>
                  <a:pt x="243" y="60"/>
                </a:lnTo>
                <a:lnTo>
                  <a:pt x="205" y="22"/>
                </a:lnTo>
                <a:lnTo>
                  <a:pt x="137" y="0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806" name="Rectangle 38"/>
          <p:cNvSpPr>
            <a:spLocks noChangeArrowheads="1"/>
          </p:cNvSpPr>
          <p:nvPr/>
        </p:nvSpPr>
        <p:spPr bwMode="auto">
          <a:xfrm>
            <a:off x="2551113" y="1789113"/>
            <a:ext cx="157162" cy="277812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07" name="Rectangle 39"/>
          <p:cNvSpPr>
            <a:spLocks noChangeArrowheads="1"/>
          </p:cNvSpPr>
          <p:nvPr/>
        </p:nvSpPr>
        <p:spPr bwMode="auto">
          <a:xfrm>
            <a:off x="4465638" y="2890838"/>
            <a:ext cx="411162" cy="12858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08" name="AutoShape 40"/>
          <p:cNvSpPr>
            <a:spLocks noChangeArrowheads="1"/>
          </p:cNvSpPr>
          <p:nvPr/>
        </p:nvSpPr>
        <p:spPr bwMode="auto">
          <a:xfrm>
            <a:off x="4859338" y="2690813"/>
            <a:ext cx="1389062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09" name="Text Box 41"/>
          <p:cNvSpPr txBox="1">
            <a:spLocks noChangeArrowheads="1"/>
          </p:cNvSpPr>
          <p:nvPr/>
        </p:nvSpPr>
        <p:spPr bwMode="auto">
          <a:xfrm>
            <a:off x="2097088" y="2535238"/>
            <a:ext cx="100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BOILER</a:t>
            </a:r>
          </a:p>
        </p:txBody>
      </p:sp>
      <p:sp>
        <p:nvSpPr>
          <p:cNvPr id="1056811" name="Text Box 43"/>
          <p:cNvSpPr txBox="1">
            <a:spLocks noChangeArrowheads="1"/>
          </p:cNvSpPr>
          <p:nvPr/>
        </p:nvSpPr>
        <p:spPr bwMode="auto">
          <a:xfrm>
            <a:off x="3476625" y="3200400"/>
            <a:ext cx="1227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STEAM TURBINE</a:t>
            </a:r>
          </a:p>
        </p:txBody>
      </p:sp>
      <p:sp>
        <p:nvSpPr>
          <p:cNvPr id="1056812" name="Text Box 44"/>
          <p:cNvSpPr txBox="1">
            <a:spLocks noChangeArrowheads="1"/>
          </p:cNvSpPr>
          <p:nvPr/>
        </p:nvSpPr>
        <p:spPr bwMode="auto">
          <a:xfrm>
            <a:off x="4471988" y="4379913"/>
            <a:ext cx="1566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CONDENSER</a:t>
            </a:r>
          </a:p>
        </p:txBody>
      </p:sp>
      <p:sp>
        <p:nvSpPr>
          <p:cNvPr id="1056813" name="Text Box 45"/>
          <p:cNvSpPr txBox="1">
            <a:spLocks noChangeArrowheads="1"/>
          </p:cNvSpPr>
          <p:nvPr/>
        </p:nvSpPr>
        <p:spPr bwMode="auto">
          <a:xfrm>
            <a:off x="4811713" y="313690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GENERATOR</a:t>
            </a:r>
          </a:p>
        </p:txBody>
      </p:sp>
      <p:sp>
        <p:nvSpPr>
          <p:cNvPr id="1056814" name="AutoShape 46"/>
          <p:cNvSpPr>
            <a:spLocks noChangeArrowheads="1"/>
          </p:cNvSpPr>
          <p:nvPr/>
        </p:nvSpPr>
        <p:spPr bwMode="auto">
          <a:xfrm rot="10800000">
            <a:off x="7319963" y="1939925"/>
            <a:ext cx="501650" cy="2451100"/>
          </a:xfrm>
          <a:custGeom>
            <a:avLst/>
            <a:gdLst>
              <a:gd name="G0" fmla="+- 7587 0 0"/>
              <a:gd name="G1" fmla="+- 21600 0 7587"/>
              <a:gd name="G2" fmla="*/ 7587 1 2"/>
              <a:gd name="G3" fmla="+- 21600 0 G2"/>
              <a:gd name="G4" fmla="+/ 7587 21600 2"/>
              <a:gd name="G5" fmla="+/ G1 0 2"/>
              <a:gd name="G6" fmla="*/ 21600 21600 7587"/>
              <a:gd name="G7" fmla="*/ G6 1 2"/>
              <a:gd name="G8" fmla="+- 21600 0 G7"/>
              <a:gd name="G9" fmla="*/ 21600 1 2"/>
              <a:gd name="G10" fmla="+- 7587 0 G9"/>
              <a:gd name="G11" fmla="?: G10 G8 0"/>
              <a:gd name="G12" fmla="?: G10 G7 21600"/>
              <a:gd name="T0" fmla="*/ 17806 w 21600"/>
              <a:gd name="T1" fmla="*/ 10800 h 21600"/>
              <a:gd name="T2" fmla="*/ 10800 w 21600"/>
              <a:gd name="T3" fmla="*/ 21600 h 21600"/>
              <a:gd name="T4" fmla="*/ 3794 w 21600"/>
              <a:gd name="T5" fmla="*/ 10800 h 21600"/>
              <a:gd name="T6" fmla="*/ 10800 w 21600"/>
              <a:gd name="T7" fmla="*/ 0 h 21600"/>
              <a:gd name="T8" fmla="*/ 5594 w 21600"/>
              <a:gd name="T9" fmla="*/ 5594 h 21600"/>
              <a:gd name="T10" fmla="*/ 16006 w 21600"/>
              <a:gd name="T11" fmla="*/ 160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587" y="21600"/>
                </a:lnTo>
                <a:lnTo>
                  <a:pt x="14013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17" name="Freeform 49"/>
          <p:cNvSpPr>
            <a:spLocks/>
          </p:cNvSpPr>
          <p:nvPr/>
        </p:nvSpPr>
        <p:spPr bwMode="auto">
          <a:xfrm>
            <a:off x="6248400" y="2205038"/>
            <a:ext cx="685800" cy="649287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818" name="Freeform 50"/>
          <p:cNvSpPr>
            <a:spLocks/>
          </p:cNvSpPr>
          <p:nvPr/>
        </p:nvSpPr>
        <p:spPr bwMode="auto">
          <a:xfrm>
            <a:off x="6248400" y="2266950"/>
            <a:ext cx="877888" cy="714375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821" name="Text Box 53"/>
          <p:cNvSpPr txBox="1">
            <a:spLocks noChangeArrowheads="1"/>
          </p:cNvSpPr>
          <p:nvPr/>
        </p:nvSpPr>
        <p:spPr bwMode="auto">
          <a:xfrm>
            <a:off x="1838325" y="4799013"/>
            <a:ext cx="1566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</a:rPr>
              <a:t>cold water</a:t>
            </a:r>
          </a:p>
        </p:txBody>
      </p:sp>
      <p:sp>
        <p:nvSpPr>
          <p:cNvPr id="1056822" name="Text Box 54"/>
          <p:cNvSpPr txBox="1">
            <a:spLocks noChangeArrowheads="1"/>
          </p:cNvSpPr>
          <p:nvPr/>
        </p:nvSpPr>
        <p:spPr bwMode="auto">
          <a:xfrm>
            <a:off x="4562475" y="4826000"/>
            <a:ext cx="206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wasted heat</a:t>
            </a:r>
          </a:p>
        </p:txBody>
      </p:sp>
      <p:sp>
        <p:nvSpPr>
          <p:cNvPr id="1056823" name="Text Box 55"/>
          <p:cNvSpPr txBox="1">
            <a:spLocks noChangeArrowheads="1"/>
          </p:cNvSpPr>
          <p:nvPr/>
        </p:nvSpPr>
        <p:spPr bwMode="auto">
          <a:xfrm>
            <a:off x="2578100" y="1744663"/>
            <a:ext cx="206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exhaust gas</a:t>
            </a:r>
          </a:p>
        </p:txBody>
      </p:sp>
      <p:sp>
        <p:nvSpPr>
          <p:cNvPr id="1056824" name="Text Box 56"/>
          <p:cNvSpPr txBox="1">
            <a:spLocks noChangeArrowheads="1"/>
          </p:cNvSpPr>
          <p:nvPr/>
        </p:nvSpPr>
        <p:spPr bwMode="auto">
          <a:xfrm>
            <a:off x="4529138" y="2771775"/>
            <a:ext cx="206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friction</a:t>
            </a:r>
          </a:p>
        </p:txBody>
      </p:sp>
      <p:grpSp>
        <p:nvGrpSpPr>
          <p:cNvPr id="1056836" name="Group 68"/>
          <p:cNvGrpSpPr>
            <a:grpSpLocks/>
          </p:cNvGrpSpPr>
          <p:nvPr/>
        </p:nvGrpSpPr>
        <p:grpSpPr bwMode="auto">
          <a:xfrm>
            <a:off x="144463" y="5197475"/>
            <a:ext cx="1973262" cy="957263"/>
            <a:chOff x="659" y="3380"/>
            <a:chExt cx="1243" cy="603"/>
          </a:xfrm>
        </p:grpSpPr>
        <p:sp>
          <p:nvSpPr>
            <p:cNvPr id="1056805" name="AutoShape 37"/>
            <p:cNvSpPr>
              <a:spLocks noChangeArrowheads="1"/>
            </p:cNvSpPr>
            <p:nvPr/>
          </p:nvSpPr>
          <p:spPr bwMode="auto">
            <a:xfrm>
              <a:off x="659" y="3404"/>
              <a:ext cx="1243" cy="579"/>
            </a:xfrm>
            <a:prstGeom prst="chevron">
              <a:avLst>
                <a:gd name="adj" fmla="val 536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56828" name="Text Box 60"/>
            <p:cNvSpPr txBox="1">
              <a:spLocks noChangeArrowheads="1"/>
            </p:cNvSpPr>
            <p:nvPr/>
          </p:nvSpPr>
          <p:spPr bwMode="auto">
            <a:xfrm>
              <a:off x="667" y="3380"/>
              <a:ext cx="9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800" b="1"/>
                <a:t>CHEMICAL ENERGY</a:t>
              </a:r>
            </a:p>
          </p:txBody>
        </p:sp>
      </p:grpSp>
      <p:grpSp>
        <p:nvGrpSpPr>
          <p:cNvPr id="1056837" name="Group 69"/>
          <p:cNvGrpSpPr>
            <a:grpSpLocks/>
          </p:cNvGrpSpPr>
          <p:nvPr/>
        </p:nvGrpSpPr>
        <p:grpSpPr bwMode="auto">
          <a:xfrm>
            <a:off x="1611313" y="5186363"/>
            <a:ext cx="1987550" cy="1493837"/>
            <a:chOff x="1583" y="3373"/>
            <a:chExt cx="1389" cy="941"/>
          </a:xfrm>
        </p:grpSpPr>
        <p:sp>
          <p:nvSpPr>
            <p:cNvPr id="1056825" name="AutoShape 57"/>
            <p:cNvSpPr>
              <a:spLocks noChangeArrowheads="1"/>
            </p:cNvSpPr>
            <p:nvPr/>
          </p:nvSpPr>
          <p:spPr bwMode="auto">
            <a:xfrm>
              <a:off x="1584" y="3402"/>
              <a:ext cx="1388" cy="437"/>
            </a:xfrm>
            <a:prstGeom prst="homePlate">
              <a:avLst>
                <a:gd name="adj" fmla="val 7940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826" name="AutoShape 58"/>
            <p:cNvSpPr>
              <a:spLocks noChangeArrowheads="1"/>
            </p:cNvSpPr>
            <p:nvPr/>
          </p:nvSpPr>
          <p:spPr bwMode="auto">
            <a:xfrm rot="5400000">
              <a:off x="1613" y="3810"/>
              <a:ext cx="475" cy="53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829" name="Text Box 61"/>
            <p:cNvSpPr txBox="1">
              <a:spLocks noChangeArrowheads="1"/>
            </p:cNvSpPr>
            <p:nvPr/>
          </p:nvSpPr>
          <p:spPr bwMode="auto">
            <a:xfrm>
              <a:off x="1583" y="3373"/>
              <a:ext cx="65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HOT STEAM</a:t>
              </a:r>
            </a:p>
          </p:txBody>
        </p:sp>
      </p:grpSp>
      <p:grpSp>
        <p:nvGrpSpPr>
          <p:cNvPr id="1056838" name="Group 70"/>
          <p:cNvGrpSpPr>
            <a:grpSpLocks/>
          </p:cNvGrpSpPr>
          <p:nvPr/>
        </p:nvGrpSpPr>
        <p:grpSpPr bwMode="auto">
          <a:xfrm>
            <a:off x="3060700" y="5186363"/>
            <a:ext cx="1749425" cy="1441450"/>
            <a:chOff x="2584" y="3373"/>
            <a:chExt cx="1102" cy="923"/>
          </a:xfrm>
        </p:grpSpPr>
        <p:sp>
          <p:nvSpPr>
            <p:cNvPr id="1056830" name="AutoShape 62"/>
            <p:cNvSpPr>
              <a:spLocks noChangeArrowheads="1"/>
            </p:cNvSpPr>
            <p:nvPr/>
          </p:nvSpPr>
          <p:spPr bwMode="auto">
            <a:xfrm>
              <a:off x="2603" y="3401"/>
              <a:ext cx="1083" cy="248"/>
            </a:xfrm>
            <a:prstGeom prst="homePlate">
              <a:avLst>
                <a:gd name="adj" fmla="val 109173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831" name="Text Box 63"/>
            <p:cNvSpPr txBox="1">
              <a:spLocks noChangeArrowheads="1"/>
            </p:cNvSpPr>
            <p:nvPr/>
          </p:nvSpPr>
          <p:spPr bwMode="auto">
            <a:xfrm>
              <a:off x="2584" y="3373"/>
              <a:ext cx="8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KINETIC</a:t>
              </a:r>
            </a:p>
          </p:txBody>
        </p:sp>
        <p:sp>
          <p:nvSpPr>
            <p:cNvPr id="1056832" name="AutoShape 64"/>
            <p:cNvSpPr>
              <a:spLocks noChangeArrowheads="1"/>
            </p:cNvSpPr>
            <p:nvPr/>
          </p:nvSpPr>
          <p:spPr bwMode="auto">
            <a:xfrm rot="5400000">
              <a:off x="2642" y="3607"/>
              <a:ext cx="649" cy="73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6839" name="Group 71"/>
          <p:cNvGrpSpPr>
            <a:grpSpLocks/>
          </p:cNvGrpSpPr>
          <p:nvPr/>
        </p:nvGrpSpPr>
        <p:grpSpPr bwMode="auto">
          <a:xfrm>
            <a:off x="4368800" y="5176838"/>
            <a:ext cx="2260600" cy="676275"/>
            <a:chOff x="3408" y="3367"/>
            <a:chExt cx="1499" cy="426"/>
          </a:xfrm>
        </p:grpSpPr>
        <p:sp>
          <p:nvSpPr>
            <p:cNvPr id="1056833" name="AutoShape 65"/>
            <p:cNvSpPr>
              <a:spLocks noChangeArrowheads="1"/>
            </p:cNvSpPr>
            <p:nvPr/>
          </p:nvSpPr>
          <p:spPr bwMode="auto">
            <a:xfrm>
              <a:off x="3415" y="3401"/>
              <a:ext cx="1492" cy="191"/>
            </a:xfrm>
            <a:prstGeom prst="homePlate">
              <a:avLst>
                <a:gd name="adj" fmla="val 102092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834" name="Text Box 66"/>
            <p:cNvSpPr txBox="1">
              <a:spLocks noChangeArrowheads="1"/>
            </p:cNvSpPr>
            <p:nvPr/>
          </p:nvSpPr>
          <p:spPr bwMode="auto">
            <a:xfrm>
              <a:off x="3408" y="3367"/>
              <a:ext cx="11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/>
                <a:t>ELECTRICITY</a:t>
              </a:r>
            </a:p>
          </p:txBody>
        </p:sp>
        <p:sp>
          <p:nvSpPr>
            <p:cNvPr id="1056835" name="AutoShape 67"/>
            <p:cNvSpPr>
              <a:spLocks noChangeArrowheads="1"/>
            </p:cNvSpPr>
            <p:nvPr/>
          </p:nvSpPr>
          <p:spPr bwMode="auto">
            <a:xfrm rot="5400000">
              <a:off x="3429" y="3578"/>
              <a:ext cx="202" cy="227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6840" name="Freeform 72"/>
          <p:cNvSpPr>
            <a:spLocks/>
          </p:cNvSpPr>
          <p:nvPr/>
        </p:nvSpPr>
        <p:spPr bwMode="auto">
          <a:xfrm>
            <a:off x="6249988" y="2206625"/>
            <a:ext cx="685800" cy="649288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57150" cmpd="sng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841" name="Freeform 73"/>
          <p:cNvSpPr>
            <a:spLocks/>
          </p:cNvSpPr>
          <p:nvPr/>
        </p:nvSpPr>
        <p:spPr bwMode="auto">
          <a:xfrm>
            <a:off x="6249988" y="2268538"/>
            <a:ext cx="877887" cy="714375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57150" cmpd="sng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815" name="AutoShape 47"/>
          <p:cNvSpPr>
            <a:spLocks noChangeArrowheads="1"/>
          </p:cNvSpPr>
          <p:nvPr/>
        </p:nvSpPr>
        <p:spPr bwMode="auto">
          <a:xfrm rot="5713378">
            <a:off x="7054850" y="1884363"/>
            <a:ext cx="255588" cy="595312"/>
          </a:xfrm>
          <a:custGeom>
            <a:avLst/>
            <a:gdLst>
              <a:gd name="G0" fmla="+- 7587 0 0"/>
              <a:gd name="G1" fmla="+- 21600 0 7587"/>
              <a:gd name="G2" fmla="*/ 7587 1 2"/>
              <a:gd name="G3" fmla="+- 21600 0 G2"/>
              <a:gd name="G4" fmla="+/ 7587 21600 2"/>
              <a:gd name="G5" fmla="+/ G1 0 2"/>
              <a:gd name="G6" fmla="*/ 21600 21600 7587"/>
              <a:gd name="G7" fmla="*/ G6 1 2"/>
              <a:gd name="G8" fmla="+- 21600 0 G7"/>
              <a:gd name="G9" fmla="*/ 21600 1 2"/>
              <a:gd name="G10" fmla="+- 7587 0 G9"/>
              <a:gd name="G11" fmla="?: G10 G8 0"/>
              <a:gd name="G12" fmla="?: G10 G7 21600"/>
              <a:gd name="T0" fmla="*/ 17806 w 21600"/>
              <a:gd name="T1" fmla="*/ 10800 h 21600"/>
              <a:gd name="T2" fmla="*/ 10800 w 21600"/>
              <a:gd name="T3" fmla="*/ 21600 h 21600"/>
              <a:gd name="T4" fmla="*/ 3794 w 21600"/>
              <a:gd name="T5" fmla="*/ 10800 h 21600"/>
              <a:gd name="T6" fmla="*/ 10800 w 21600"/>
              <a:gd name="T7" fmla="*/ 0 h 21600"/>
              <a:gd name="T8" fmla="*/ 5594 w 21600"/>
              <a:gd name="T9" fmla="*/ 5594 h 21600"/>
              <a:gd name="T10" fmla="*/ 16006 w 21600"/>
              <a:gd name="T11" fmla="*/ 160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587" y="21600"/>
                </a:lnTo>
                <a:lnTo>
                  <a:pt x="14013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19" name="AutoShape 51"/>
          <p:cNvSpPr>
            <a:spLocks noChangeArrowheads="1"/>
          </p:cNvSpPr>
          <p:nvPr/>
        </p:nvSpPr>
        <p:spPr bwMode="auto">
          <a:xfrm>
            <a:off x="7070725" y="2259013"/>
            <a:ext cx="119063" cy="15557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20" name="AutoShape 52"/>
          <p:cNvSpPr>
            <a:spLocks noChangeArrowheads="1"/>
          </p:cNvSpPr>
          <p:nvPr/>
        </p:nvSpPr>
        <p:spPr bwMode="auto">
          <a:xfrm>
            <a:off x="6878638" y="2195513"/>
            <a:ext cx="119062" cy="15557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42" name="Text Box 74"/>
          <p:cNvSpPr txBox="1">
            <a:spLocks noChangeArrowheads="1"/>
          </p:cNvSpPr>
          <p:nvPr/>
        </p:nvSpPr>
        <p:spPr bwMode="auto">
          <a:xfrm>
            <a:off x="2376488" y="6048375"/>
            <a:ext cx="1495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exhaust gas</a:t>
            </a:r>
          </a:p>
        </p:txBody>
      </p:sp>
      <p:sp>
        <p:nvSpPr>
          <p:cNvPr id="1056843" name="Text Box 75"/>
          <p:cNvSpPr txBox="1">
            <a:spLocks noChangeArrowheads="1"/>
          </p:cNvSpPr>
          <p:nvPr/>
        </p:nvSpPr>
        <p:spPr bwMode="auto">
          <a:xfrm>
            <a:off x="4194175" y="6048375"/>
            <a:ext cx="1195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wasted heat</a:t>
            </a:r>
          </a:p>
        </p:txBody>
      </p:sp>
      <p:sp>
        <p:nvSpPr>
          <p:cNvPr id="1056844" name="Text Box 76"/>
          <p:cNvSpPr txBox="1">
            <a:spLocks noChangeArrowheads="1"/>
          </p:cNvSpPr>
          <p:nvPr/>
        </p:nvSpPr>
        <p:spPr bwMode="auto">
          <a:xfrm>
            <a:off x="4689475" y="5613400"/>
            <a:ext cx="141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friction</a:t>
            </a:r>
          </a:p>
        </p:txBody>
      </p:sp>
      <p:pic>
        <p:nvPicPr>
          <p:cNvPr id="1056845" name="Picture 7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3825" y="4903788"/>
            <a:ext cx="2670175" cy="1954212"/>
          </a:xfrm>
          <a:prstGeom prst="rect">
            <a:avLst/>
          </a:prstGeom>
          <a:noFill/>
        </p:spPr>
      </p:pic>
      <p:sp>
        <p:nvSpPr>
          <p:cNvPr id="1056846" name="Freeform 78"/>
          <p:cNvSpPr>
            <a:spLocks/>
          </p:cNvSpPr>
          <p:nvPr/>
        </p:nvSpPr>
        <p:spPr bwMode="auto">
          <a:xfrm>
            <a:off x="6713538" y="5422900"/>
            <a:ext cx="1624012" cy="90488"/>
          </a:xfrm>
          <a:custGeom>
            <a:avLst/>
            <a:gdLst/>
            <a:ahLst/>
            <a:cxnLst>
              <a:cxn ang="0">
                <a:pos x="1023" y="0"/>
              </a:cxn>
              <a:cxn ang="0">
                <a:pos x="99" y="0"/>
              </a:cxn>
              <a:cxn ang="0">
                <a:pos x="0" y="57"/>
              </a:cxn>
            </a:cxnLst>
            <a:rect l="0" t="0" r="r" b="b"/>
            <a:pathLst>
              <a:path w="1023" h="57">
                <a:moveTo>
                  <a:pt x="1023" y="0"/>
                </a:moveTo>
                <a:lnTo>
                  <a:pt x="99" y="0"/>
                </a:lnTo>
                <a:lnTo>
                  <a:pt x="0" y="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847" name="Text Box 79"/>
          <p:cNvSpPr txBox="1">
            <a:spLocks noChangeArrowheads="1"/>
          </p:cNvSpPr>
          <p:nvPr/>
        </p:nvSpPr>
        <p:spPr bwMode="auto">
          <a:xfrm>
            <a:off x="5243513" y="6157913"/>
            <a:ext cx="1412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rgbClr val="FF0000"/>
                </a:solidFill>
              </a:rPr>
              <a:t>40% efficient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5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5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5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5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56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05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05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56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6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6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0"/>
                                        <p:tgtEl>
                                          <p:spTgt spid="105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56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0"/>
                                        <p:tgtEl>
                                          <p:spTgt spid="105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105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0"/>
                                        <p:tgtEl>
                                          <p:spTgt spid="105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0"/>
                                        <p:tgtEl>
                                          <p:spTgt spid="105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56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56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56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56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0"/>
                                        <p:tgtEl>
                                          <p:spTgt spid="1056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0"/>
                                        <p:tgtEl>
                                          <p:spTgt spid="1056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056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5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56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6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6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6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1056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000"/>
                                        <p:tgtEl>
                                          <p:spTgt spid="1056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56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9" grpId="0" animBg="1"/>
      <p:bldP spid="1056780" grpId="0" animBg="1"/>
      <p:bldP spid="1056786" grpId="0" animBg="1"/>
      <p:bldP spid="1056788" grpId="0" animBg="1"/>
      <p:bldP spid="1056796" grpId="0" animBg="1"/>
      <p:bldP spid="1056797" grpId="0" animBg="1"/>
      <p:bldP spid="1056803" grpId="0" animBg="1"/>
      <p:bldP spid="1056804" grpId="0" animBg="1"/>
      <p:bldP spid="1056821" grpId="0"/>
      <p:bldP spid="1056822" grpId="0"/>
      <p:bldP spid="1056823" grpId="0"/>
      <p:bldP spid="1056824" grpId="0"/>
      <p:bldP spid="1056840" grpId="0" animBg="1"/>
      <p:bldP spid="1056841" grpId="0" animBg="1"/>
      <p:bldP spid="1056842" grpId="0"/>
      <p:bldP spid="1056843" grpId="0"/>
      <p:bldP spid="1056844" grpId="0"/>
      <p:bldP spid="1056846" grpId="0" animBg="1"/>
      <p:bldP spid="10568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Natural gas fired plant block diagram.</a:t>
            </a:r>
          </a:p>
        </p:txBody>
      </p:sp>
      <p:sp>
        <p:nvSpPr>
          <p:cNvPr id="1058893" name="Freeform 77"/>
          <p:cNvSpPr>
            <a:spLocks/>
          </p:cNvSpPr>
          <p:nvPr/>
        </p:nvSpPr>
        <p:spPr bwMode="auto">
          <a:xfrm>
            <a:off x="6203950" y="2355850"/>
            <a:ext cx="712788" cy="1612900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94" name="Freeform 78"/>
          <p:cNvSpPr>
            <a:spLocks/>
          </p:cNvSpPr>
          <p:nvPr/>
        </p:nvSpPr>
        <p:spPr bwMode="auto">
          <a:xfrm>
            <a:off x="6202363" y="2417763"/>
            <a:ext cx="906462" cy="1682750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sp>
        <p:nvSpPr>
          <p:cNvPr id="1058820" name="AutoShape 4"/>
          <p:cNvSpPr>
            <a:spLocks noChangeArrowheads="1"/>
          </p:cNvSpPr>
          <p:nvPr/>
        </p:nvSpPr>
        <p:spPr bwMode="auto">
          <a:xfrm>
            <a:off x="1925638" y="2079625"/>
            <a:ext cx="1360487" cy="2635250"/>
          </a:xfrm>
          <a:prstGeom prst="roundRect">
            <a:avLst>
              <a:gd name="adj" fmla="val 46676"/>
            </a:avLst>
          </a:prstGeom>
          <a:gradFill rotWithShape="1">
            <a:gsLst>
              <a:gs pos="0">
                <a:srgbClr val="FF9933"/>
              </a:gs>
              <a:gs pos="50000">
                <a:srgbClr val="FF9933">
                  <a:gamma/>
                  <a:shade val="46275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21" name="AutoShape 5"/>
          <p:cNvSpPr>
            <a:spLocks noChangeArrowheads="1"/>
          </p:cNvSpPr>
          <p:nvPr/>
        </p:nvSpPr>
        <p:spPr bwMode="auto">
          <a:xfrm>
            <a:off x="2154238" y="2392363"/>
            <a:ext cx="890587" cy="1336675"/>
          </a:xfrm>
          <a:prstGeom prst="roundRect">
            <a:avLst>
              <a:gd name="adj" fmla="val 731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22" name="AutoShape 6"/>
          <p:cNvSpPr>
            <a:spLocks noChangeArrowheads="1"/>
          </p:cNvSpPr>
          <p:nvPr/>
        </p:nvSpPr>
        <p:spPr bwMode="auto">
          <a:xfrm>
            <a:off x="2144713" y="3776663"/>
            <a:ext cx="901700" cy="592137"/>
          </a:xfrm>
          <a:prstGeom prst="roundRect">
            <a:avLst>
              <a:gd name="adj" fmla="val 731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88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2387600" y="3805238"/>
            <a:ext cx="482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88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1063" y="3806825"/>
            <a:ext cx="482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88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8413" y="3808413"/>
            <a:ext cx="482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8826" name="AutoShape 10"/>
          <p:cNvSpPr>
            <a:spLocks noChangeArrowheads="1"/>
          </p:cNvSpPr>
          <p:nvPr/>
        </p:nvSpPr>
        <p:spPr bwMode="auto">
          <a:xfrm rot="1149092">
            <a:off x="781050" y="3128963"/>
            <a:ext cx="1131888" cy="9731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GAS</a:t>
            </a:r>
          </a:p>
        </p:txBody>
      </p:sp>
      <p:sp>
        <p:nvSpPr>
          <p:cNvPr id="1058827" name="AutoShape 11"/>
          <p:cNvSpPr>
            <a:spLocks noChangeArrowheads="1"/>
          </p:cNvSpPr>
          <p:nvPr/>
        </p:nvSpPr>
        <p:spPr bwMode="auto">
          <a:xfrm>
            <a:off x="2155825" y="2395538"/>
            <a:ext cx="890588" cy="1001712"/>
          </a:xfrm>
          <a:prstGeom prst="roundRect">
            <a:avLst>
              <a:gd name="adj" fmla="val 731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28" name="AutoShape 12"/>
          <p:cNvSpPr>
            <a:spLocks noChangeArrowheads="1"/>
          </p:cNvSpPr>
          <p:nvPr/>
        </p:nvSpPr>
        <p:spPr bwMode="auto">
          <a:xfrm rot="2727901">
            <a:off x="3641725" y="2497138"/>
            <a:ext cx="496888" cy="506412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29" name="Rectangle 13"/>
          <p:cNvSpPr>
            <a:spLocks noChangeArrowheads="1"/>
          </p:cNvSpPr>
          <p:nvPr/>
        </p:nvSpPr>
        <p:spPr bwMode="auto">
          <a:xfrm>
            <a:off x="3044825" y="2489200"/>
            <a:ext cx="842963" cy="12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30" name="Freeform 14"/>
          <p:cNvSpPr>
            <a:spLocks/>
          </p:cNvSpPr>
          <p:nvPr/>
        </p:nvSpPr>
        <p:spPr bwMode="auto">
          <a:xfrm>
            <a:off x="3044825" y="2549525"/>
            <a:ext cx="1022350" cy="192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1" y="0"/>
              </a:cxn>
              <a:cxn ang="0">
                <a:pos x="584" y="15"/>
              </a:cxn>
              <a:cxn ang="0">
                <a:pos x="644" y="76"/>
              </a:cxn>
              <a:cxn ang="0">
                <a:pos x="644" y="121"/>
              </a:cxn>
            </a:cxnLst>
            <a:rect l="0" t="0" r="r" b="b"/>
            <a:pathLst>
              <a:path w="644" h="121">
                <a:moveTo>
                  <a:pt x="0" y="0"/>
                </a:moveTo>
                <a:lnTo>
                  <a:pt x="531" y="0"/>
                </a:lnTo>
                <a:lnTo>
                  <a:pt x="584" y="15"/>
                </a:lnTo>
                <a:lnTo>
                  <a:pt x="644" y="76"/>
                </a:lnTo>
                <a:lnTo>
                  <a:pt x="644" y="121"/>
                </a:ln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31" name="AutoShape 15"/>
          <p:cNvSpPr>
            <a:spLocks noChangeArrowheads="1"/>
          </p:cNvSpPr>
          <p:nvPr/>
        </p:nvSpPr>
        <p:spPr bwMode="auto">
          <a:xfrm rot="5400000">
            <a:off x="3790950" y="2633663"/>
            <a:ext cx="674687" cy="6746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32" name="AutoShape 16"/>
          <p:cNvSpPr>
            <a:spLocks noChangeArrowheads="1"/>
          </p:cNvSpPr>
          <p:nvPr/>
        </p:nvSpPr>
        <p:spPr bwMode="auto">
          <a:xfrm rot="5400000">
            <a:off x="3824287" y="2667001"/>
            <a:ext cx="601663" cy="6143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33" name="AutoShape 17"/>
          <p:cNvSpPr>
            <a:spLocks noChangeArrowheads="1"/>
          </p:cNvSpPr>
          <p:nvPr/>
        </p:nvSpPr>
        <p:spPr bwMode="auto">
          <a:xfrm>
            <a:off x="3649663" y="4341813"/>
            <a:ext cx="815975" cy="44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34" name="AutoShape 18"/>
          <p:cNvSpPr>
            <a:spLocks noChangeArrowheads="1"/>
          </p:cNvSpPr>
          <p:nvPr/>
        </p:nvSpPr>
        <p:spPr bwMode="auto">
          <a:xfrm rot="2727901">
            <a:off x="4221163" y="3186112"/>
            <a:ext cx="496888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35" name="AutoShape 19"/>
          <p:cNvSpPr>
            <a:spLocks noChangeArrowheads="1"/>
          </p:cNvSpPr>
          <p:nvPr/>
        </p:nvSpPr>
        <p:spPr bwMode="auto">
          <a:xfrm rot="8236628">
            <a:off x="4224338" y="4016375"/>
            <a:ext cx="496887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36" name="Rectangle 20"/>
          <p:cNvSpPr>
            <a:spLocks noChangeArrowheads="1"/>
          </p:cNvSpPr>
          <p:nvPr/>
        </p:nvSpPr>
        <p:spPr bwMode="auto">
          <a:xfrm>
            <a:off x="4608513" y="3440113"/>
            <a:ext cx="109537" cy="83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37" name="AutoShape 21"/>
          <p:cNvSpPr>
            <a:spLocks noChangeArrowheads="1"/>
          </p:cNvSpPr>
          <p:nvPr/>
        </p:nvSpPr>
        <p:spPr bwMode="auto">
          <a:xfrm rot="2727901">
            <a:off x="4211638" y="4597400"/>
            <a:ext cx="496887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38" name="AutoShape 22"/>
          <p:cNvSpPr>
            <a:spLocks noChangeArrowheads="1"/>
          </p:cNvSpPr>
          <p:nvPr/>
        </p:nvSpPr>
        <p:spPr bwMode="auto">
          <a:xfrm rot="-2670416">
            <a:off x="3397250" y="4597400"/>
            <a:ext cx="496888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39" name="Rectangle 23"/>
          <p:cNvSpPr>
            <a:spLocks noChangeArrowheads="1"/>
          </p:cNvSpPr>
          <p:nvPr/>
        </p:nvSpPr>
        <p:spPr bwMode="auto">
          <a:xfrm>
            <a:off x="3646488" y="4594225"/>
            <a:ext cx="817562" cy="12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40" name="Freeform 24"/>
          <p:cNvSpPr>
            <a:spLocks/>
          </p:cNvSpPr>
          <p:nvPr/>
        </p:nvSpPr>
        <p:spPr bwMode="auto">
          <a:xfrm>
            <a:off x="3441700" y="4643438"/>
            <a:ext cx="1011238" cy="457200"/>
          </a:xfrm>
          <a:custGeom>
            <a:avLst/>
            <a:gdLst/>
            <a:ahLst/>
            <a:cxnLst>
              <a:cxn ang="0">
                <a:pos x="0" y="386"/>
              </a:cxn>
              <a:cxn ang="0">
                <a:pos x="0" y="136"/>
              </a:cxn>
              <a:cxn ang="0">
                <a:pos x="15" y="75"/>
              </a:cxn>
              <a:cxn ang="0">
                <a:pos x="46" y="37"/>
              </a:cxn>
              <a:cxn ang="0">
                <a:pos x="122" y="0"/>
              </a:cxn>
              <a:cxn ang="0">
                <a:pos x="637" y="0"/>
              </a:cxn>
            </a:cxnLst>
            <a:rect l="0" t="0" r="r" b="b"/>
            <a:pathLst>
              <a:path w="637" h="386">
                <a:moveTo>
                  <a:pt x="0" y="386"/>
                </a:moveTo>
                <a:lnTo>
                  <a:pt x="0" y="136"/>
                </a:lnTo>
                <a:lnTo>
                  <a:pt x="15" y="75"/>
                </a:lnTo>
                <a:lnTo>
                  <a:pt x="46" y="37"/>
                </a:lnTo>
                <a:lnTo>
                  <a:pt x="122" y="0"/>
                </a:lnTo>
                <a:lnTo>
                  <a:pt x="637" y="0"/>
                </a:ln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41" name="Freeform 25"/>
          <p:cNvSpPr>
            <a:spLocks/>
          </p:cNvSpPr>
          <p:nvPr/>
        </p:nvSpPr>
        <p:spPr bwMode="auto">
          <a:xfrm>
            <a:off x="4464050" y="4630738"/>
            <a:ext cx="193675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38"/>
              </a:cxn>
              <a:cxn ang="0">
                <a:pos x="107" y="91"/>
              </a:cxn>
              <a:cxn ang="0">
                <a:pos x="122" y="136"/>
              </a:cxn>
              <a:cxn ang="0">
                <a:pos x="122" y="394"/>
              </a:cxn>
            </a:cxnLst>
            <a:rect l="0" t="0" r="r" b="b"/>
            <a:pathLst>
              <a:path w="122" h="394">
                <a:moveTo>
                  <a:pt x="0" y="0"/>
                </a:moveTo>
                <a:lnTo>
                  <a:pt x="76" y="38"/>
                </a:lnTo>
                <a:lnTo>
                  <a:pt x="107" y="91"/>
                </a:lnTo>
                <a:lnTo>
                  <a:pt x="122" y="136"/>
                </a:lnTo>
                <a:lnTo>
                  <a:pt x="122" y="394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42" name="AutoShape 26"/>
          <p:cNvSpPr>
            <a:spLocks noChangeArrowheads="1"/>
          </p:cNvSpPr>
          <p:nvPr/>
        </p:nvSpPr>
        <p:spPr bwMode="auto">
          <a:xfrm rot="13507512">
            <a:off x="3395663" y="4017962"/>
            <a:ext cx="496888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43" name="Rectangle 27"/>
          <p:cNvSpPr>
            <a:spLocks noChangeArrowheads="1"/>
          </p:cNvSpPr>
          <p:nvPr/>
        </p:nvSpPr>
        <p:spPr bwMode="auto">
          <a:xfrm>
            <a:off x="3648075" y="4403725"/>
            <a:ext cx="817563" cy="12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44" name="Rectangle 28"/>
          <p:cNvSpPr>
            <a:spLocks noChangeArrowheads="1"/>
          </p:cNvSpPr>
          <p:nvPr/>
        </p:nvSpPr>
        <p:spPr bwMode="auto">
          <a:xfrm>
            <a:off x="3384550" y="3694113"/>
            <a:ext cx="120650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45" name="AutoShape 29"/>
          <p:cNvSpPr>
            <a:spLocks noChangeArrowheads="1"/>
          </p:cNvSpPr>
          <p:nvPr/>
        </p:nvSpPr>
        <p:spPr bwMode="auto">
          <a:xfrm rot="2727901">
            <a:off x="3008313" y="3452812"/>
            <a:ext cx="496888" cy="506413"/>
          </a:xfrm>
          <a:custGeom>
            <a:avLst/>
            <a:gdLst>
              <a:gd name="G0" fmla="+- 5907 0 0"/>
              <a:gd name="G1" fmla="+- -8908042 0 0"/>
              <a:gd name="G2" fmla="+- 0 0 -8908042"/>
              <a:gd name="T0" fmla="*/ 0 256 1"/>
              <a:gd name="T1" fmla="*/ 180 256 1"/>
              <a:gd name="G3" fmla="+- -8908042 T0 T1"/>
              <a:gd name="T2" fmla="*/ 0 256 1"/>
              <a:gd name="T3" fmla="*/ 90 256 1"/>
              <a:gd name="G4" fmla="+- -8908042 T2 T3"/>
              <a:gd name="G5" fmla="*/ G4 2 1"/>
              <a:gd name="T4" fmla="*/ 90 256 1"/>
              <a:gd name="T5" fmla="*/ 0 256 1"/>
              <a:gd name="G6" fmla="+- -8908042 T4 T5"/>
              <a:gd name="G7" fmla="*/ G6 2 1"/>
              <a:gd name="G8" fmla="abs -89080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07"/>
              <a:gd name="G18" fmla="*/ 5907 1 2"/>
              <a:gd name="G19" fmla="+- G18 5400 0"/>
              <a:gd name="G20" fmla="cos G19 -8908042"/>
              <a:gd name="G21" fmla="sin G19 -8908042"/>
              <a:gd name="G22" fmla="+- G20 10800 0"/>
              <a:gd name="G23" fmla="+- G21 10800 0"/>
              <a:gd name="G24" fmla="+- 10800 0 G20"/>
              <a:gd name="G25" fmla="+- 5907 10800 0"/>
              <a:gd name="G26" fmla="?: G9 G17 G25"/>
              <a:gd name="G27" fmla="?: G9 0 21600"/>
              <a:gd name="G28" fmla="cos 10800 -8908042"/>
              <a:gd name="G29" fmla="sin 10800 -8908042"/>
              <a:gd name="G30" fmla="sin 5907 -8908042"/>
              <a:gd name="G31" fmla="+- G28 10800 0"/>
              <a:gd name="G32" fmla="+- G29 10800 0"/>
              <a:gd name="G33" fmla="+- G30 10800 0"/>
              <a:gd name="G34" fmla="?: G4 0 G31"/>
              <a:gd name="G35" fmla="?: -8908042 G34 0"/>
              <a:gd name="G36" fmla="?: G6 G35 G31"/>
              <a:gd name="G37" fmla="+- 21600 0 G36"/>
              <a:gd name="G38" fmla="?: G4 0 G33"/>
              <a:gd name="G39" fmla="?: -89080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798 w 21600"/>
              <a:gd name="T15" fmla="*/ 4989 h 21600"/>
              <a:gd name="T16" fmla="*/ 10800 w 21600"/>
              <a:gd name="T17" fmla="*/ 4893 h 21600"/>
              <a:gd name="T18" fmla="*/ 16802 w 21600"/>
              <a:gd name="T19" fmla="*/ 49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56" y="6691"/>
                </a:moveTo>
                <a:cubicBezTo>
                  <a:pt x="7668" y="5541"/>
                  <a:pt x="9200" y="4892"/>
                  <a:pt x="10800" y="4893"/>
                </a:cubicBezTo>
                <a:cubicBezTo>
                  <a:pt x="12399" y="4893"/>
                  <a:pt x="13931" y="5541"/>
                  <a:pt x="15043" y="6691"/>
                </a:cubicBezTo>
                <a:lnTo>
                  <a:pt x="18559" y="3287"/>
                </a:lnTo>
                <a:cubicBezTo>
                  <a:pt x="16524" y="1186"/>
                  <a:pt x="13724" y="-1"/>
                  <a:pt x="10799" y="0"/>
                </a:cubicBezTo>
                <a:cubicBezTo>
                  <a:pt x="7875" y="0"/>
                  <a:pt x="5075" y="1186"/>
                  <a:pt x="3040" y="32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46" name="Rectangle 30"/>
          <p:cNvSpPr>
            <a:spLocks noChangeArrowheads="1"/>
          </p:cNvSpPr>
          <p:nvPr/>
        </p:nvSpPr>
        <p:spPr bwMode="auto">
          <a:xfrm>
            <a:off x="3036888" y="3443288"/>
            <a:ext cx="215900" cy="12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47" name="Freeform 31"/>
          <p:cNvSpPr>
            <a:spLocks/>
          </p:cNvSpPr>
          <p:nvPr/>
        </p:nvSpPr>
        <p:spPr bwMode="auto">
          <a:xfrm>
            <a:off x="4440238" y="3235325"/>
            <a:ext cx="217487" cy="122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7"/>
              </a:cxn>
              <a:cxn ang="0">
                <a:pos x="106" y="38"/>
              </a:cxn>
              <a:cxn ang="0">
                <a:pos x="129" y="76"/>
              </a:cxn>
              <a:cxn ang="0">
                <a:pos x="137" y="136"/>
              </a:cxn>
              <a:cxn ang="0">
                <a:pos x="137" y="667"/>
              </a:cxn>
              <a:cxn ang="0">
                <a:pos x="114" y="727"/>
              </a:cxn>
              <a:cxn ang="0">
                <a:pos x="69" y="765"/>
              </a:cxn>
              <a:cxn ang="0">
                <a:pos x="8" y="773"/>
              </a:cxn>
            </a:cxnLst>
            <a:rect l="0" t="0" r="r" b="b"/>
            <a:pathLst>
              <a:path w="137" h="773">
                <a:moveTo>
                  <a:pt x="0" y="0"/>
                </a:moveTo>
                <a:lnTo>
                  <a:pt x="61" y="7"/>
                </a:lnTo>
                <a:lnTo>
                  <a:pt x="106" y="38"/>
                </a:lnTo>
                <a:lnTo>
                  <a:pt x="129" y="76"/>
                </a:lnTo>
                <a:lnTo>
                  <a:pt x="137" y="136"/>
                </a:lnTo>
                <a:lnTo>
                  <a:pt x="137" y="667"/>
                </a:lnTo>
                <a:lnTo>
                  <a:pt x="114" y="727"/>
                </a:lnTo>
                <a:lnTo>
                  <a:pt x="69" y="765"/>
                </a:lnTo>
                <a:lnTo>
                  <a:pt x="8" y="773"/>
                </a:ln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48" name="Freeform 32"/>
          <p:cNvSpPr>
            <a:spLocks/>
          </p:cNvSpPr>
          <p:nvPr/>
        </p:nvSpPr>
        <p:spPr bwMode="auto">
          <a:xfrm>
            <a:off x="3044825" y="3500438"/>
            <a:ext cx="1408113" cy="962025"/>
          </a:xfrm>
          <a:custGeom>
            <a:avLst/>
            <a:gdLst/>
            <a:ahLst/>
            <a:cxnLst>
              <a:cxn ang="0">
                <a:pos x="887" y="606"/>
              </a:cxn>
              <a:cxn ang="0">
                <a:pos x="379" y="606"/>
              </a:cxn>
              <a:cxn ang="0">
                <a:pos x="334" y="598"/>
              </a:cxn>
              <a:cxn ang="0">
                <a:pos x="288" y="568"/>
              </a:cxn>
              <a:cxn ang="0">
                <a:pos x="265" y="522"/>
              </a:cxn>
              <a:cxn ang="0">
                <a:pos x="250" y="128"/>
              </a:cxn>
              <a:cxn ang="0">
                <a:pos x="243" y="60"/>
              </a:cxn>
              <a:cxn ang="0">
                <a:pos x="205" y="22"/>
              </a:cxn>
              <a:cxn ang="0">
                <a:pos x="137" y="0"/>
              </a:cxn>
              <a:cxn ang="0">
                <a:pos x="0" y="0"/>
              </a:cxn>
            </a:cxnLst>
            <a:rect l="0" t="0" r="r" b="b"/>
            <a:pathLst>
              <a:path w="887" h="606">
                <a:moveTo>
                  <a:pt x="887" y="606"/>
                </a:moveTo>
                <a:lnTo>
                  <a:pt x="379" y="606"/>
                </a:lnTo>
                <a:lnTo>
                  <a:pt x="334" y="598"/>
                </a:lnTo>
                <a:lnTo>
                  <a:pt x="288" y="568"/>
                </a:lnTo>
                <a:lnTo>
                  <a:pt x="265" y="522"/>
                </a:lnTo>
                <a:lnTo>
                  <a:pt x="250" y="128"/>
                </a:lnTo>
                <a:lnTo>
                  <a:pt x="243" y="60"/>
                </a:lnTo>
                <a:lnTo>
                  <a:pt x="205" y="22"/>
                </a:lnTo>
                <a:lnTo>
                  <a:pt x="137" y="0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49" name="Rectangle 33"/>
          <p:cNvSpPr>
            <a:spLocks noChangeArrowheads="1"/>
          </p:cNvSpPr>
          <p:nvPr/>
        </p:nvSpPr>
        <p:spPr bwMode="auto">
          <a:xfrm>
            <a:off x="2551113" y="1801813"/>
            <a:ext cx="157162" cy="277812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50" name="Rectangle 34"/>
          <p:cNvSpPr>
            <a:spLocks noChangeArrowheads="1"/>
          </p:cNvSpPr>
          <p:nvPr/>
        </p:nvSpPr>
        <p:spPr bwMode="auto">
          <a:xfrm>
            <a:off x="4465638" y="2903538"/>
            <a:ext cx="411162" cy="12858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51" name="AutoShape 35"/>
          <p:cNvSpPr>
            <a:spLocks noChangeArrowheads="1"/>
          </p:cNvSpPr>
          <p:nvPr/>
        </p:nvSpPr>
        <p:spPr bwMode="auto">
          <a:xfrm>
            <a:off x="4859338" y="2703513"/>
            <a:ext cx="1389062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52" name="Text Box 36"/>
          <p:cNvSpPr txBox="1">
            <a:spLocks noChangeArrowheads="1"/>
          </p:cNvSpPr>
          <p:nvPr/>
        </p:nvSpPr>
        <p:spPr bwMode="auto">
          <a:xfrm>
            <a:off x="2097088" y="2547938"/>
            <a:ext cx="100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BOILER</a:t>
            </a:r>
          </a:p>
        </p:txBody>
      </p:sp>
      <p:sp>
        <p:nvSpPr>
          <p:cNvPr id="1058853" name="Text Box 37"/>
          <p:cNvSpPr txBox="1">
            <a:spLocks noChangeArrowheads="1"/>
          </p:cNvSpPr>
          <p:nvPr/>
        </p:nvSpPr>
        <p:spPr bwMode="auto">
          <a:xfrm>
            <a:off x="3476625" y="3213100"/>
            <a:ext cx="1227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STEAM TURBINE</a:t>
            </a:r>
          </a:p>
        </p:txBody>
      </p:sp>
      <p:sp>
        <p:nvSpPr>
          <p:cNvPr id="1058854" name="Text Box 38"/>
          <p:cNvSpPr txBox="1">
            <a:spLocks noChangeArrowheads="1"/>
          </p:cNvSpPr>
          <p:nvPr/>
        </p:nvSpPr>
        <p:spPr bwMode="auto">
          <a:xfrm>
            <a:off x="4471988" y="4392613"/>
            <a:ext cx="1566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CONDENSER</a:t>
            </a:r>
          </a:p>
        </p:txBody>
      </p:sp>
      <p:sp>
        <p:nvSpPr>
          <p:cNvPr id="1058855" name="Text Box 39"/>
          <p:cNvSpPr txBox="1">
            <a:spLocks noChangeArrowheads="1"/>
          </p:cNvSpPr>
          <p:nvPr/>
        </p:nvSpPr>
        <p:spPr bwMode="auto">
          <a:xfrm>
            <a:off x="4811713" y="313690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GENERATOR</a:t>
            </a:r>
          </a:p>
        </p:txBody>
      </p:sp>
      <p:sp>
        <p:nvSpPr>
          <p:cNvPr id="1058856" name="AutoShape 40"/>
          <p:cNvSpPr>
            <a:spLocks noChangeArrowheads="1"/>
          </p:cNvSpPr>
          <p:nvPr/>
        </p:nvSpPr>
        <p:spPr bwMode="auto">
          <a:xfrm rot="10800000">
            <a:off x="7319963" y="1952625"/>
            <a:ext cx="501650" cy="2451100"/>
          </a:xfrm>
          <a:custGeom>
            <a:avLst/>
            <a:gdLst>
              <a:gd name="G0" fmla="+- 7587 0 0"/>
              <a:gd name="G1" fmla="+- 21600 0 7587"/>
              <a:gd name="G2" fmla="*/ 7587 1 2"/>
              <a:gd name="G3" fmla="+- 21600 0 G2"/>
              <a:gd name="G4" fmla="+/ 7587 21600 2"/>
              <a:gd name="G5" fmla="+/ G1 0 2"/>
              <a:gd name="G6" fmla="*/ 21600 21600 7587"/>
              <a:gd name="G7" fmla="*/ G6 1 2"/>
              <a:gd name="G8" fmla="+- 21600 0 G7"/>
              <a:gd name="G9" fmla="*/ 21600 1 2"/>
              <a:gd name="G10" fmla="+- 7587 0 G9"/>
              <a:gd name="G11" fmla="?: G10 G8 0"/>
              <a:gd name="G12" fmla="?: G10 G7 21600"/>
              <a:gd name="T0" fmla="*/ 17806 w 21600"/>
              <a:gd name="T1" fmla="*/ 10800 h 21600"/>
              <a:gd name="T2" fmla="*/ 10800 w 21600"/>
              <a:gd name="T3" fmla="*/ 21600 h 21600"/>
              <a:gd name="T4" fmla="*/ 3794 w 21600"/>
              <a:gd name="T5" fmla="*/ 10800 h 21600"/>
              <a:gd name="T6" fmla="*/ 10800 w 21600"/>
              <a:gd name="T7" fmla="*/ 0 h 21600"/>
              <a:gd name="T8" fmla="*/ 5594 w 21600"/>
              <a:gd name="T9" fmla="*/ 5594 h 21600"/>
              <a:gd name="T10" fmla="*/ 16006 w 21600"/>
              <a:gd name="T11" fmla="*/ 160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587" y="21600"/>
                </a:lnTo>
                <a:lnTo>
                  <a:pt x="14013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57" name="Freeform 41"/>
          <p:cNvSpPr>
            <a:spLocks/>
          </p:cNvSpPr>
          <p:nvPr/>
        </p:nvSpPr>
        <p:spPr bwMode="auto">
          <a:xfrm>
            <a:off x="6248400" y="2217738"/>
            <a:ext cx="685800" cy="649287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58" name="Freeform 42"/>
          <p:cNvSpPr>
            <a:spLocks/>
          </p:cNvSpPr>
          <p:nvPr/>
        </p:nvSpPr>
        <p:spPr bwMode="auto">
          <a:xfrm>
            <a:off x="6248400" y="2279650"/>
            <a:ext cx="877888" cy="714375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59" name="Text Box 43"/>
          <p:cNvSpPr txBox="1">
            <a:spLocks noChangeArrowheads="1"/>
          </p:cNvSpPr>
          <p:nvPr/>
        </p:nvSpPr>
        <p:spPr bwMode="auto">
          <a:xfrm>
            <a:off x="1838325" y="4811713"/>
            <a:ext cx="1566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</a:rPr>
              <a:t>cold water</a:t>
            </a:r>
          </a:p>
        </p:txBody>
      </p:sp>
      <p:sp>
        <p:nvSpPr>
          <p:cNvPr id="1058860" name="Text Box 44"/>
          <p:cNvSpPr txBox="1">
            <a:spLocks noChangeArrowheads="1"/>
          </p:cNvSpPr>
          <p:nvPr/>
        </p:nvSpPr>
        <p:spPr bwMode="auto">
          <a:xfrm>
            <a:off x="4562475" y="4838700"/>
            <a:ext cx="206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wasted heat</a:t>
            </a:r>
          </a:p>
        </p:txBody>
      </p:sp>
      <p:sp>
        <p:nvSpPr>
          <p:cNvPr id="1058861" name="Text Box 45"/>
          <p:cNvSpPr txBox="1">
            <a:spLocks noChangeArrowheads="1"/>
          </p:cNvSpPr>
          <p:nvPr/>
        </p:nvSpPr>
        <p:spPr bwMode="auto">
          <a:xfrm>
            <a:off x="2578100" y="1757363"/>
            <a:ext cx="206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exhaust gas</a:t>
            </a:r>
          </a:p>
        </p:txBody>
      </p:sp>
      <p:sp>
        <p:nvSpPr>
          <p:cNvPr id="1058862" name="Text Box 46"/>
          <p:cNvSpPr txBox="1">
            <a:spLocks noChangeArrowheads="1"/>
          </p:cNvSpPr>
          <p:nvPr/>
        </p:nvSpPr>
        <p:spPr bwMode="auto">
          <a:xfrm>
            <a:off x="4529138" y="2760663"/>
            <a:ext cx="206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friction</a:t>
            </a:r>
          </a:p>
        </p:txBody>
      </p:sp>
      <p:grpSp>
        <p:nvGrpSpPr>
          <p:cNvPr id="1058863" name="Group 47"/>
          <p:cNvGrpSpPr>
            <a:grpSpLocks/>
          </p:cNvGrpSpPr>
          <p:nvPr/>
        </p:nvGrpSpPr>
        <p:grpSpPr bwMode="auto">
          <a:xfrm>
            <a:off x="114300" y="5319713"/>
            <a:ext cx="1973263" cy="1177925"/>
            <a:chOff x="659" y="3380"/>
            <a:chExt cx="1243" cy="603"/>
          </a:xfrm>
        </p:grpSpPr>
        <p:sp>
          <p:nvSpPr>
            <p:cNvPr id="1058864" name="AutoShape 48"/>
            <p:cNvSpPr>
              <a:spLocks noChangeArrowheads="1"/>
            </p:cNvSpPr>
            <p:nvPr/>
          </p:nvSpPr>
          <p:spPr bwMode="auto">
            <a:xfrm>
              <a:off x="659" y="3404"/>
              <a:ext cx="1243" cy="579"/>
            </a:xfrm>
            <a:prstGeom prst="chevron">
              <a:avLst>
                <a:gd name="adj" fmla="val 536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58865" name="Text Box 49"/>
            <p:cNvSpPr txBox="1">
              <a:spLocks noChangeArrowheads="1"/>
            </p:cNvSpPr>
            <p:nvPr/>
          </p:nvSpPr>
          <p:spPr bwMode="auto">
            <a:xfrm>
              <a:off x="667" y="3380"/>
              <a:ext cx="90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800" b="1"/>
                <a:t>CHEMICAL ENERGY</a:t>
              </a:r>
            </a:p>
          </p:txBody>
        </p:sp>
      </p:grpSp>
      <p:grpSp>
        <p:nvGrpSpPr>
          <p:cNvPr id="1058906" name="Group 90"/>
          <p:cNvGrpSpPr>
            <a:grpSpLocks/>
          </p:cNvGrpSpPr>
          <p:nvPr/>
        </p:nvGrpSpPr>
        <p:grpSpPr bwMode="auto">
          <a:xfrm>
            <a:off x="1533525" y="5105400"/>
            <a:ext cx="4865688" cy="869950"/>
            <a:chOff x="1750" y="3000"/>
            <a:chExt cx="3065" cy="548"/>
          </a:xfrm>
        </p:grpSpPr>
        <p:sp>
          <p:nvSpPr>
            <p:cNvPr id="1058867" name="AutoShape 51"/>
            <p:cNvSpPr>
              <a:spLocks noChangeArrowheads="1"/>
            </p:cNvSpPr>
            <p:nvPr/>
          </p:nvSpPr>
          <p:spPr bwMode="auto">
            <a:xfrm>
              <a:off x="1781" y="3231"/>
              <a:ext cx="3034" cy="317"/>
            </a:xfrm>
            <a:prstGeom prst="homePlate">
              <a:avLst>
                <a:gd name="adj" fmla="val 48431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868" name="AutoShape 52"/>
            <p:cNvSpPr>
              <a:spLocks noChangeArrowheads="1"/>
            </p:cNvSpPr>
            <p:nvPr/>
          </p:nvSpPr>
          <p:spPr bwMode="auto">
            <a:xfrm rot="16200000" flipV="1">
              <a:off x="1807" y="2973"/>
              <a:ext cx="234" cy="287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869" name="Text Box 53"/>
            <p:cNvSpPr txBox="1">
              <a:spLocks noChangeArrowheads="1"/>
            </p:cNvSpPr>
            <p:nvPr/>
          </p:nvSpPr>
          <p:spPr bwMode="auto">
            <a:xfrm>
              <a:off x="1750" y="3197"/>
              <a:ext cx="13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/>
                <a:t>ELECTRICITY</a:t>
              </a:r>
            </a:p>
          </p:txBody>
        </p:sp>
      </p:grpSp>
      <p:sp>
        <p:nvSpPr>
          <p:cNvPr id="1058878" name="Freeform 62"/>
          <p:cNvSpPr>
            <a:spLocks/>
          </p:cNvSpPr>
          <p:nvPr/>
        </p:nvSpPr>
        <p:spPr bwMode="auto">
          <a:xfrm>
            <a:off x="6249988" y="2219325"/>
            <a:ext cx="685800" cy="649288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57150" cmpd="sng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79" name="Freeform 63"/>
          <p:cNvSpPr>
            <a:spLocks/>
          </p:cNvSpPr>
          <p:nvPr/>
        </p:nvSpPr>
        <p:spPr bwMode="auto">
          <a:xfrm>
            <a:off x="6249988" y="2281238"/>
            <a:ext cx="877887" cy="714375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57150" cmpd="sng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80" name="AutoShape 64"/>
          <p:cNvSpPr>
            <a:spLocks noChangeArrowheads="1"/>
          </p:cNvSpPr>
          <p:nvPr/>
        </p:nvSpPr>
        <p:spPr bwMode="auto">
          <a:xfrm rot="5713378">
            <a:off x="7054850" y="1897063"/>
            <a:ext cx="255588" cy="595312"/>
          </a:xfrm>
          <a:custGeom>
            <a:avLst/>
            <a:gdLst>
              <a:gd name="G0" fmla="+- 7587 0 0"/>
              <a:gd name="G1" fmla="+- 21600 0 7587"/>
              <a:gd name="G2" fmla="*/ 7587 1 2"/>
              <a:gd name="G3" fmla="+- 21600 0 G2"/>
              <a:gd name="G4" fmla="+/ 7587 21600 2"/>
              <a:gd name="G5" fmla="+/ G1 0 2"/>
              <a:gd name="G6" fmla="*/ 21600 21600 7587"/>
              <a:gd name="G7" fmla="*/ G6 1 2"/>
              <a:gd name="G8" fmla="+- 21600 0 G7"/>
              <a:gd name="G9" fmla="*/ 21600 1 2"/>
              <a:gd name="G10" fmla="+- 7587 0 G9"/>
              <a:gd name="G11" fmla="?: G10 G8 0"/>
              <a:gd name="G12" fmla="?: G10 G7 21600"/>
              <a:gd name="T0" fmla="*/ 17806 w 21600"/>
              <a:gd name="T1" fmla="*/ 10800 h 21600"/>
              <a:gd name="T2" fmla="*/ 10800 w 21600"/>
              <a:gd name="T3" fmla="*/ 21600 h 21600"/>
              <a:gd name="T4" fmla="*/ 3794 w 21600"/>
              <a:gd name="T5" fmla="*/ 10800 h 21600"/>
              <a:gd name="T6" fmla="*/ 10800 w 21600"/>
              <a:gd name="T7" fmla="*/ 0 h 21600"/>
              <a:gd name="T8" fmla="*/ 5594 w 21600"/>
              <a:gd name="T9" fmla="*/ 5594 h 21600"/>
              <a:gd name="T10" fmla="*/ 16006 w 21600"/>
              <a:gd name="T11" fmla="*/ 160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587" y="21600"/>
                </a:lnTo>
                <a:lnTo>
                  <a:pt x="14013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81" name="AutoShape 65"/>
          <p:cNvSpPr>
            <a:spLocks noChangeArrowheads="1"/>
          </p:cNvSpPr>
          <p:nvPr/>
        </p:nvSpPr>
        <p:spPr bwMode="auto">
          <a:xfrm>
            <a:off x="7070725" y="2271713"/>
            <a:ext cx="119063" cy="15557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82" name="AutoShape 66"/>
          <p:cNvSpPr>
            <a:spLocks noChangeArrowheads="1"/>
          </p:cNvSpPr>
          <p:nvPr/>
        </p:nvSpPr>
        <p:spPr bwMode="auto">
          <a:xfrm>
            <a:off x="6878638" y="2208213"/>
            <a:ext cx="119062" cy="15557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83" name="Text Box 67"/>
          <p:cNvSpPr txBox="1">
            <a:spLocks noChangeArrowheads="1"/>
          </p:cNvSpPr>
          <p:nvPr/>
        </p:nvSpPr>
        <p:spPr bwMode="auto">
          <a:xfrm>
            <a:off x="2012950" y="6516688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exhaust</a:t>
            </a:r>
          </a:p>
        </p:txBody>
      </p:sp>
      <p:sp>
        <p:nvSpPr>
          <p:cNvPr id="1058884" name="Text Box 68"/>
          <p:cNvSpPr txBox="1">
            <a:spLocks noChangeArrowheads="1"/>
          </p:cNvSpPr>
          <p:nvPr/>
        </p:nvSpPr>
        <p:spPr bwMode="auto">
          <a:xfrm>
            <a:off x="3679825" y="6280150"/>
            <a:ext cx="1195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wasted heat</a:t>
            </a:r>
          </a:p>
        </p:txBody>
      </p:sp>
      <p:sp>
        <p:nvSpPr>
          <p:cNvPr id="1058885" name="Text Box 69"/>
          <p:cNvSpPr txBox="1">
            <a:spLocks noChangeArrowheads="1"/>
          </p:cNvSpPr>
          <p:nvPr/>
        </p:nvSpPr>
        <p:spPr bwMode="auto">
          <a:xfrm>
            <a:off x="4581525" y="6145213"/>
            <a:ext cx="1411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friction</a:t>
            </a:r>
          </a:p>
        </p:txBody>
      </p:sp>
      <p:sp>
        <p:nvSpPr>
          <p:cNvPr id="1058886" name="AutoShape 70"/>
          <p:cNvSpPr>
            <a:spLocks noChangeArrowheads="1"/>
          </p:cNvSpPr>
          <p:nvPr/>
        </p:nvSpPr>
        <p:spPr bwMode="auto">
          <a:xfrm rot="5400000">
            <a:off x="2260600" y="3362326"/>
            <a:ext cx="668337" cy="1389062"/>
          </a:xfrm>
          <a:prstGeom prst="flowChartCollat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87" name="Rectangle 71"/>
          <p:cNvSpPr>
            <a:spLocks noChangeArrowheads="1"/>
          </p:cNvSpPr>
          <p:nvPr/>
        </p:nvSpPr>
        <p:spPr bwMode="auto">
          <a:xfrm>
            <a:off x="3284538" y="3971925"/>
            <a:ext cx="1544637" cy="12858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88" name="AutoShape 72"/>
          <p:cNvSpPr>
            <a:spLocks noChangeArrowheads="1"/>
          </p:cNvSpPr>
          <p:nvPr/>
        </p:nvSpPr>
        <p:spPr bwMode="auto">
          <a:xfrm>
            <a:off x="4813300" y="3781425"/>
            <a:ext cx="1389063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889" name="Text Box 73"/>
          <p:cNvSpPr txBox="1">
            <a:spLocks noChangeArrowheads="1"/>
          </p:cNvSpPr>
          <p:nvPr/>
        </p:nvSpPr>
        <p:spPr bwMode="auto">
          <a:xfrm>
            <a:off x="4811713" y="351313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GENERATOR</a:t>
            </a:r>
          </a:p>
        </p:txBody>
      </p:sp>
      <p:sp>
        <p:nvSpPr>
          <p:cNvPr id="1058890" name="Text Box 74"/>
          <p:cNvSpPr txBox="1">
            <a:spLocks noChangeArrowheads="1"/>
          </p:cNvSpPr>
          <p:nvPr/>
        </p:nvSpPr>
        <p:spPr bwMode="auto">
          <a:xfrm>
            <a:off x="915988" y="4144963"/>
            <a:ext cx="1227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GAS TURBINE</a:t>
            </a:r>
          </a:p>
        </p:txBody>
      </p:sp>
      <p:sp>
        <p:nvSpPr>
          <p:cNvPr id="1058891" name="Freeform 75"/>
          <p:cNvSpPr>
            <a:spLocks/>
          </p:cNvSpPr>
          <p:nvPr/>
        </p:nvSpPr>
        <p:spPr bwMode="auto">
          <a:xfrm>
            <a:off x="6202363" y="2351088"/>
            <a:ext cx="712787" cy="1612900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57150" cmpd="sng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92" name="Freeform 76"/>
          <p:cNvSpPr>
            <a:spLocks/>
          </p:cNvSpPr>
          <p:nvPr/>
        </p:nvSpPr>
        <p:spPr bwMode="auto">
          <a:xfrm>
            <a:off x="6211888" y="2400300"/>
            <a:ext cx="906462" cy="1682750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73" y="392"/>
              </a:cxn>
              <a:cxn ang="0">
                <a:pos x="346" y="294"/>
              </a:cxn>
              <a:cxn ang="0">
                <a:pos x="421" y="150"/>
              </a:cxn>
              <a:cxn ang="0">
                <a:pos x="432" y="0"/>
              </a:cxn>
            </a:cxnLst>
            <a:rect l="0" t="0" r="r" b="b"/>
            <a:pathLst>
              <a:path w="432" h="409">
                <a:moveTo>
                  <a:pt x="0" y="409"/>
                </a:moveTo>
                <a:lnTo>
                  <a:pt x="173" y="392"/>
                </a:lnTo>
                <a:lnTo>
                  <a:pt x="346" y="294"/>
                </a:lnTo>
                <a:lnTo>
                  <a:pt x="421" y="150"/>
                </a:lnTo>
                <a:lnTo>
                  <a:pt x="432" y="0"/>
                </a:lnTo>
              </a:path>
            </a:pathLst>
          </a:custGeom>
          <a:noFill/>
          <a:ln w="57150" cmpd="sng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58902" name="Group 86"/>
          <p:cNvGrpSpPr>
            <a:grpSpLocks/>
          </p:cNvGrpSpPr>
          <p:nvPr/>
        </p:nvGrpSpPr>
        <p:grpSpPr bwMode="auto">
          <a:xfrm>
            <a:off x="1544638" y="5902325"/>
            <a:ext cx="1957387" cy="898525"/>
            <a:chOff x="1757" y="3502"/>
            <a:chExt cx="1233" cy="566"/>
          </a:xfrm>
        </p:grpSpPr>
        <p:sp>
          <p:nvSpPr>
            <p:cNvPr id="1058899" name="AutoShape 83"/>
            <p:cNvSpPr>
              <a:spLocks noChangeArrowheads="1"/>
            </p:cNvSpPr>
            <p:nvPr/>
          </p:nvSpPr>
          <p:spPr bwMode="auto">
            <a:xfrm>
              <a:off x="1775" y="3548"/>
              <a:ext cx="1215" cy="249"/>
            </a:xfrm>
            <a:prstGeom prst="homePlate">
              <a:avLst>
                <a:gd name="adj" fmla="val 12198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900" name="AutoShape 84"/>
            <p:cNvSpPr>
              <a:spLocks noChangeArrowheads="1"/>
            </p:cNvSpPr>
            <p:nvPr/>
          </p:nvSpPr>
          <p:spPr bwMode="auto">
            <a:xfrm rot="5400000">
              <a:off x="1792" y="3779"/>
              <a:ext cx="272" cy="3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901" name="Text Box 85"/>
            <p:cNvSpPr txBox="1">
              <a:spLocks noChangeArrowheads="1"/>
            </p:cNvSpPr>
            <p:nvPr/>
          </p:nvSpPr>
          <p:spPr bwMode="auto">
            <a:xfrm>
              <a:off x="1757" y="350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HOT STEAM</a:t>
              </a:r>
            </a:p>
          </p:txBody>
        </p:sp>
      </p:grpSp>
      <p:grpSp>
        <p:nvGrpSpPr>
          <p:cNvPr id="1058904" name="Group 88"/>
          <p:cNvGrpSpPr>
            <a:grpSpLocks/>
          </p:cNvGrpSpPr>
          <p:nvPr/>
        </p:nvGrpSpPr>
        <p:grpSpPr bwMode="auto">
          <a:xfrm>
            <a:off x="3005138" y="5894388"/>
            <a:ext cx="1538287" cy="892175"/>
            <a:chOff x="2677" y="3497"/>
            <a:chExt cx="969" cy="562"/>
          </a:xfrm>
        </p:grpSpPr>
        <p:sp>
          <p:nvSpPr>
            <p:cNvPr id="1058871" name="AutoShape 55"/>
            <p:cNvSpPr>
              <a:spLocks noChangeArrowheads="1"/>
            </p:cNvSpPr>
            <p:nvPr/>
          </p:nvSpPr>
          <p:spPr bwMode="auto">
            <a:xfrm>
              <a:off x="2701" y="3546"/>
              <a:ext cx="945" cy="144"/>
            </a:xfrm>
            <a:prstGeom prst="homePlate">
              <a:avLst>
                <a:gd name="adj" fmla="val 70304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8903" name="Group 87"/>
            <p:cNvGrpSpPr>
              <a:grpSpLocks/>
            </p:cNvGrpSpPr>
            <p:nvPr/>
          </p:nvGrpSpPr>
          <p:grpSpPr bwMode="auto">
            <a:xfrm>
              <a:off x="2677" y="3497"/>
              <a:ext cx="808" cy="562"/>
              <a:chOff x="2677" y="3497"/>
              <a:chExt cx="808" cy="562"/>
            </a:xfrm>
          </p:grpSpPr>
          <p:sp>
            <p:nvSpPr>
              <p:cNvPr id="1058873" name="AutoShape 57"/>
              <p:cNvSpPr>
                <a:spLocks noChangeArrowheads="1"/>
              </p:cNvSpPr>
              <p:nvPr/>
            </p:nvSpPr>
            <p:spPr bwMode="auto">
              <a:xfrm rot="5400000">
                <a:off x="2730" y="3658"/>
                <a:ext cx="377" cy="425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872" name="Text Box 56"/>
              <p:cNvSpPr txBox="1">
                <a:spLocks noChangeArrowheads="1"/>
              </p:cNvSpPr>
              <p:nvPr/>
            </p:nvSpPr>
            <p:spPr bwMode="auto">
              <a:xfrm>
                <a:off x="2677" y="3497"/>
                <a:ext cx="8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800" b="1">
                    <a:solidFill>
                      <a:schemeClr val="bg1"/>
                    </a:solidFill>
                  </a:rPr>
                  <a:t>KINETIC</a:t>
                </a:r>
              </a:p>
            </p:txBody>
          </p:sp>
        </p:grpSp>
      </p:grpSp>
      <p:grpSp>
        <p:nvGrpSpPr>
          <p:cNvPr id="1058905" name="Group 89"/>
          <p:cNvGrpSpPr>
            <a:grpSpLocks/>
          </p:cNvGrpSpPr>
          <p:nvPr/>
        </p:nvGrpSpPr>
        <p:grpSpPr bwMode="auto">
          <a:xfrm>
            <a:off x="4332288" y="5884863"/>
            <a:ext cx="2060575" cy="476250"/>
            <a:chOff x="3513" y="3491"/>
            <a:chExt cx="1298" cy="300"/>
          </a:xfrm>
        </p:grpSpPr>
        <p:sp>
          <p:nvSpPr>
            <p:cNvPr id="1058875" name="AutoShape 59"/>
            <p:cNvSpPr>
              <a:spLocks noChangeArrowheads="1"/>
            </p:cNvSpPr>
            <p:nvPr/>
          </p:nvSpPr>
          <p:spPr bwMode="auto">
            <a:xfrm>
              <a:off x="3526" y="3549"/>
              <a:ext cx="1285" cy="100"/>
            </a:xfrm>
            <a:prstGeom prst="homePlate">
              <a:avLst>
                <a:gd name="adj" fmla="val 167942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877" name="AutoShape 61"/>
            <p:cNvSpPr>
              <a:spLocks noChangeArrowheads="1"/>
            </p:cNvSpPr>
            <p:nvPr/>
          </p:nvSpPr>
          <p:spPr bwMode="auto">
            <a:xfrm rot="5400000">
              <a:off x="3536" y="3637"/>
              <a:ext cx="145" cy="16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876" name="Text Box 60"/>
            <p:cNvSpPr txBox="1">
              <a:spLocks noChangeArrowheads="1"/>
            </p:cNvSpPr>
            <p:nvPr/>
          </p:nvSpPr>
          <p:spPr bwMode="auto">
            <a:xfrm>
              <a:off x="3513" y="3491"/>
              <a:ext cx="11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/>
                <a:t>ELECTRICITY</a:t>
              </a:r>
            </a:p>
          </p:txBody>
        </p:sp>
      </p:grpSp>
      <p:sp>
        <p:nvSpPr>
          <p:cNvPr id="1058907" name="Text Box 91"/>
          <p:cNvSpPr txBox="1">
            <a:spLocks noChangeArrowheads="1"/>
          </p:cNvSpPr>
          <p:nvPr/>
        </p:nvSpPr>
        <p:spPr bwMode="auto">
          <a:xfrm>
            <a:off x="2012950" y="505777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friction</a:t>
            </a:r>
          </a:p>
        </p:txBody>
      </p:sp>
      <p:pic>
        <p:nvPicPr>
          <p:cNvPr id="1058908" name="Picture 9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9063" y="4900613"/>
            <a:ext cx="2674937" cy="1957387"/>
          </a:xfrm>
          <a:prstGeom prst="rect">
            <a:avLst/>
          </a:prstGeom>
          <a:noFill/>
        </p:spPr>
      </p:pic>
      <p:sp>
        <p:nvSpPr>
          <p:cNvPr id="1058909" name="Freeform 93"/>
          <p:cNvSpPr>
            <a:spLocks/>
          </p:cNvSpPr>
          <p:nvPr/>
        </p:nvSpPr>
        <p:spPr bwMode="auto">
          <a:xfrm>
            <a:off x="6713538" y="5183188"/>
            <a:ext cx="2178050" cy="90487"/>
          </a:xfrm>
          <a:custGeom>
            <a:avLst/>
            <a:gdLst/>
            <a:ahLst/>
            <a:cxnLst>
              <a:cxn ang="0">
                <a:pos x="1372" y="2"/>
              </a:cxn>
              <a:cxn ang="0">
                <a:pos x="99" y="0"/>
              </a:cxn>
              <a:cxn ang="0">
                <a:pos x="0" y="57"/>
              </a:cxn>
            </a:cxnLst>
            <a:rect l="0" t="0" r="r" b="b"/>
            <a:pathLst>
              <a:path w="1372" h="57">
                <a:moveTo>
                  <a:pt x="1372" y="2"/>
                </a:moveTo>
                <a:lnTo>
                  <a:pt x="99" y="0"/>
                </a:lnTo>
                <a:lnTo>
                  <a:pt x="0" y="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910" name="Text Box 94"/>
          <p:cNvSpPr txBox="1">
            <a:spLocks noChangeArrowheads="1"/>
          </p:cNvSpPr>
          <p:nvPr/>
        </p:nvSpPr>
        <p:spPr bwMode="auto">
          <a:xfrm>
            <a:off x="5260975" y="6169025"/>
            <a:ext cx="1412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rgbClr val="FF0000"/>
                </a:solidFill>
              </a:rPr>
              <a:t>50% efficient</a:t>
            </a:r>
          </a:p>
        </p:txBody>
      </p:sp>
      <p:sp>
        <p:nvSpPr>
          <p:cNvPr id="1058911" name="Text Box 95"/>
          <p:cNvSpPr txBox="1">
            <a:spLocks noChangeArrowheads="1"/>
          </p:cNvSpPr>
          <p:nvPr/>
        </p:nvSpPr>
        <p:spPr bwMode="auto">
          <a:xfrm>
            <a:off x="4891088" y="38322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friction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5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58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1058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0"/>
                                        <p:tgtEl>
                                          <p:spTgt spid="1058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58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8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8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8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8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8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8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0"/>
                                        <p:tgtEl>
                                          <p:spTgt spid="105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05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5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8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8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8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8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0"/>
                                        <p:tgtEl>
                                          <p:spTgt spid="105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058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0"/>
                                        <p:tgtEl>
                                          <p:spTgt spid="105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105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0"/>
                                        <p:tgtEl>
                                          <p:spTgt spid="105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0"/>
                                        <p:tgtEl>
                                          <p:spTgt spid="105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5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58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8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8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8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0"/>
                                        <p:tgtEl>
                                          <p:spTgt spid="1058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0"/>
                                        <p:tgtEl>
                                          <p:spTgt spid="1058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058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8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5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5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58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1058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2000"/>
                                        <p:tgtEl>
                                          <p:spTgt spid="1058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58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58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8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826" grpId="0" animBg="1"/>
      <p:bldP spid="1058827" grpId="0" animBg="1"/>
      <p:bldP spid="1058830" grpId="0" animBg="1"/>
      <p:bldP spid="1058832" grpId="0" animBg="1"/>
      <p:bldP spid="1058840" grpId="0" animBg="1"/>
      <p:bldP spid="1058841" grpId="0" animBg="1"/>
      <p:bldP spid="1058847" grpId="0" animBg="1"/>
      <p:bldP spid="1058848" grpId="0" animBg="1"/>
      <p:bldP spid="1058859" grpId="0"/>
      <p:bldP spid="1058860" grpId="0"/>
      <p:bldP spid="1058861" grpId="0"/>
      <p:bldP spid="1058862" grpId="0"/>
      <p:bldP spid="1058878" grpId="0" animBg="1"/>
      <p:bldP spid="1058879" grpId="0" animBg="1"/>
      <p:bldP spid="1058883" grpId="0"/>
      <p:bldP spid="1058884" grpId="0"/>
      <p:bldP spid="1058885" grpId="0"/>
      <p:bldP spid="1058891" grpId="0" animBg="1"/>
      <p:bldP spid="1058892" grpId="0" animBg="1"/>
      <p:bldP spid="1058907" grpId="0"/>
      <p:bldP spid="1058909" grpId="0" animBg="1"/>
      <p:bldP spid="1058910" grpId="0"/>
      <p:bldP spid="10589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environmental problems associated with the recovery of fossil fuels and their use in power stations.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table below compares the pollutants (in grams per gigajoule) for coal, oil and gas-fired power plants in the European Union.	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pic>
        <p:nvPicPr>
          <p:cNvPr id="10526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075" y="3376613"/>
            <a:ext cx="7667625" cy="3378200"/>
          </a:xfrm>
          <a:prstGeom prst="rect">
            <a:avLst/>
          </a:prstGeom>
          <a:noFill/>
        </p:spPr>
      </p:pic>
      <p:grpSp>
        <p:nvGrpSpPr>
          <p:cNvPr id="1052680" name="Group 8"/>
          <p:cNvGrpSpPr>
            <a:grpSpLocks/>
          </p:cNvGrpSpPr>
          <p:nvPr/>
        </p:nvGrpSpPr>
        <p:grpSpPr bwMode="auto">
          <a:xfrm>
            <a:off x="746125" y="4259263"/>
            <a:ext cx="7640638" cy="1419225"/>
            <a:chOff x="470" y="2683"/>
            <a:chExt cx="4813" cy="894"/>
          </a:xfrm>
        </p:grpSpPr>
        <p:sp>
          <p:nvSpPr>
            <p:cNvPr id="1052677" name="Rectangle 5"/>
            <p:cNvSpPr>
              <a:spLocks noChangeArrowheads="1"/>
            </p:cNvSpPr>
            <p:nvPr/>
          </p:nvSpPr>
          <p:spPr bwMode="auto">
            <a:xfrm>
              <a:off x="470" y="2683"/>
              <a:ext cx="4813" cy="894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52679" name="Text Box 7"/>
            <p:cNvSpPr txBox="1">
              <a:spLocks noChangeArrowheads="1"/>
            </p:cNvSpPr>
            <p:nvPr/>
          </p:nvSpPr>
          <p:spPr bwMode="auto">
            <a:xfrm>
              <a:off x="1213" y="2918"/>
              <a:ext cx="118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9900"/>
                  </a:solidFill>
                </a:rPr>
                <a:t>Greenhouse gases</a:t>
              </a:r>
            </a:p>
          </p:txBody>
        </p:sp>
      </p:grpSp>
      <p:grpSp>
        <p:nvGrpSpPr>
          <p:cNvPr id="1052683" name="Group 11"/>
          <p:cNvGrpSpPr>
            <a:grpSpLocks/>
          </p:cNvGrpSpPr>
          <p:nvPr/>
        </p:nvGrpSpPr>
        <p:grpSpPr bwMode="auto">
          <a:xfrm>
            <a:off x="746125" y="6016625"/>
            <a:ext cx="7640638" cy="396875"/>
            <a:chOff x="470" y="3790"/>
            <a:chExt cx="4813" cy="250"/>
          </a:xfrm>
        </p:grpSpPr>
        <p:sp>
          <p:nvSpPr>
            <p:cNvPr id="1052681" name="Rectangle 9"/>
            <p:cNvSpPr>
              <a:spLocks noChangeArrowheads="1"/>
            </p:cNvSpPr>
            <p:nvPr/>
          </p:nvSpPr>
          <p:spPr bwMode="auto">
            <a:xfrm>
              <a:off x="470" y="3797"/>
              <a:ext cx="4813" cy="227"/>
            </a:xfrm>
            <a:prstGeom prst="rect">
              <a:avLst/>
            </a:prstGeom>
            <a:solidFill>
              <a:srgbClr val="FF6600">
                <a:alpha val="3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2" name="Text Box 10"/>
            <p:cNvSpPr txBox="1">
              <a:spLocks noChangeArrowheads="1"/>
            </p:cNvSpPr>
            <p:nvPr/>
          </p:nvSpPr>
          <p:spPr bwMode="auto">
            <a:xfrm>
              <a:off x="1918" y="3790"/>
              <a:ext cx="5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Smog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2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2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2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2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52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52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environmental problems associated with the recovery of fossil fuels and their use in power stations.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Recover of fossil fuels is a messy business for the environment.	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pic>
        <p:nvPicPr>
          <p:cNvPr id="1060870" name="Picture 6" descr="350px-Coal_mine_Wyom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250" y="4324350"/>
            <a:ext cx="3333750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60872" name="Picture 8" descr="bigmining1"/>
          <p:cNvPicPr>
            <a:picLocks noChangeAspect="1" noChangeArrowheads="1"/>
          </p:cNvPicPr>
          <p:nvPr/>
        </p:nvPicPr>
        <p:blipFill>
          <a:blip r:embed="rId8" cstate="print"/>
          <a:srcRect l="1740" t="3067" r="1740" b="2454"/>
          <a:stretch>
            <a:fillRect/>
          </a:stretch>
        </p:blipFill>
        <p:spPr bwMode="auto">
          <a:xfrm>
            <a:off x="868363" y="3302000"/>
            <a:ext cx="42291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0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idgem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0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0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0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lldo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environmental problems associated with the recovery of fossil fuels and their use in power stations.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Besides groundwater disruption and contamination, coal seam fires are burning all over the world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This one, in                                   Centralia, PA, has                                been going strong                                  since 1962,                                    undermining and                                destroying a whole                                  town! 	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pic>
        <p:nvPicPr>
          <p:cNvPr id="1069063" name="Picture 7" descr="7302677d9072596ad2fe42d9baf4c4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750" y="3094038"/>
            <a:ext cx="5033963" cy="334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690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9638" y="5268913"/>
            <a:ext cx="2959100" cy="156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69068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6138" y="4749800"/>
            <a:ext cx="3692525" cy="2108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9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9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9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9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9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9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9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environmental problems associated with the recovery of fossil fuels and their use in power stations.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Besides the danger of the actual jobs in the recovery of fossil fuels…	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pic>
        <p:nvPicPr>
          <p:cNvPr id="1067015" name="Picture 7" descr="West-Atlas-Rig-Fire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63" y="3141663"/>
            <a:ext cx="4767262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67018" name="Picture 10" descr="coal-legs"/>
          <p:cNvPicPr>
            <a:picLocks noChangeAspect="1" noChangeArrowheads="1"/>
          </p:cNvPicPr>
          <p:nvPr/>
        </p:nvPicPr>
        <p:blipFill>
          <a:blip r:embed="rId8" cstate="print"/>
          <a:srcRect b="15167"/>
          <a:stretch>
            <a:fillRect/>
          </a:stretch>
        </p:blipFill>
        <p:spPr bwMode="auto">
          <a:xfrm>
            <a:off x="6165850" y="2914650"/>
            <a:ext cx="2762250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67020" name="Picture 12" descr="KS_coal_min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838" y="4170363"/>
            <a:ext cx="3006725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7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7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7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idgem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7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environmental problems associated with the recovery of fossil fuels and their use in power stations.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…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there is a high probability that the environment will be contaminated.	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pic>
        <p:nvPicPr>
          <p:cNvPr id="1073158" name="Picture 6" descr="ap_exxon_valdez_080227_ma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25" y="3087688"/>
            <a:ext cx="4494213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73156" name="Picture 4" descr="oil-spi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1988" y="3670300"/>
            <a:ext cx="4475162" cy="29876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3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3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3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mergency0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3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3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3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the historical and geographical reasons for the widespread use of fossil fuels.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Plant material subjected to great                pressure over a long time becomes                    coal and oil -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fossil fuels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There is evidence that man used                      coal as a fuel since at least                         the bronze age, 4000 years ago.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However, for most of that 4000 year period,               wood has been the prevalent fuel.  Why?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With modern civilization's growing need for energy, coal became the fuel of choice.  Recall: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958850" y="5407025"/>
            <a:ext cx="2312988" cy="34766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</a:rPr>
              <a:t>Fuel</a:t>
            </a:r>
            <a:endParaRPr lang="en-US" sz="16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3271838" y="5407025"/>
            <a:ext cx="1604962" cy="34766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</a:rPr>
              <a:t>Fuel Type</a:t>
            </a:r>
            <a:endParaRPr lang="en-US" sz="16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34246" name="Rectangle 6"/>
          <p:cNvSpPr>
            <a:spLocks noChangeArrowheads="1"/>
          </p:cNvSpPr>
          <p:nvPr/>
        </p:nvSpPr>
        <p:spPr bwMode="auto">
          <a:xfrm>
            <a:off x="4876800" y="5407025"/>
            <a:ext cx="3257550" cy="34766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</a:rPr>
              <a:t>Energy Density (MJ/kg)</a:t>
            </a:r>
            <a:endParaRPr lang="en-US" sz="16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34247" name="Rectangle 7"/>
          <p:cNvSpPr>
            <a:spLocks noChangeArrowheads="1"/>
          </p:cNvSpPr>
          <p:nvPr/>
        </p:nvSpPr>
        <p:spPr bwMode="auto">
          <a:xfrm>
            <a:off x="958850" y="5754688"/>
            <a:ext cx="2312988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Coal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34248" name="Rectangle 8"/>
          <p:cNvSpPr>
            <a:spLocks noChangeArrowheads="1"/>
          </p:cNvSpPr>
          <p:nvPr/>
        </p:nvSpPr>
        <p:spPr bwMode="auto">
          <a:xfrm>
            <a:off x="3271838" y="5754688"/>
            <a:ext cx="1604962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Fossil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34249" name="Rectangle 9"/>
          <p:cNvSpPr>
            <a:spLocks noChangeArrowheads="1"/>
          </p:cNvSpPr>
          <p:nvPr/>
        </p:nvSpPr>
        <p:spPr bwMode="auto">
          <a:xfrm>
            <a:off x="4876800" y="5754688"/>
            <a:ext cx="3257550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32.5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34250" name="Rectangle 10"/>
          <p:cNvSpPr>
            <a:spLocks noChangeArrowheads="1"/>
          </p:cNvSpPr>
          <p:nvPr/>
        </p:nvSpPr>
        <p:spPr bwMode="auto">
          <a:xfrm>
            <a:off x="958850" y="6102350"/>
            <a:ext cx="2312988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Wood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34251" name="Rectangle 11"/>
          <p:cNvSpPr>
            <a:spLocks noChangeArrowheads="1"/>
          </p:cNvSpPr>
          <p:nvPr/>
        </p:nvSpPr>
        <p:spPr bwMode="auto">
          <a:xfrm>
            <a:off x="3271838" y="6102350"/>
            <a:ext cx="1604962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Biomass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34252" name="Rectangle 12"/>
          <p:cNvSpPr>
            <a:spLocks noChangeArrowheads="1"/>
          </p:cNvSpPr>
          <p:nvPr/>
        </p:nvSpPr>
        <p:spPr bwMode="auto">
          <a:xfrm>
            <a:off x="4876800" y="6102350"/>
            <a:ext cx="3257550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17.0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34253" name="Rectangle 13"/>
          <p:cNvSpPr>
            <a:spLocks noChangeArrowheads="1"/>
          </p:cNvSpPr>
          <p:nvPr/>
        </p:nvSpPr>
        <p:spPr bwMode="auto">
          <a:xfrm>
            <a:off x="958850" y="6450013"/>
            <a:ext cx="2312988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Cow Dung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34254" name="Rectangle 14"/>
          <p:cNvSpPr>
            <a:spLocks noChangeArrowheads="1"/>
          </p:cNvSpPr>
          <p:nvPr/>
        </p:nvSpPr>
        <p:spPr bwMode="auto">
          <a:xfrm>
            <a:off x="3271838" y="6450013"/>
            <a:ext cx="1604962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Biomass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34255" name="Rectangle 15"/>
          <p:cNvSpPr>
            <a:spLocks noChangeArrowheads="1"/>
          </p:cNvSpPr>
          <p:nvPr/>
        </p:nvSpPr>
        <p:spPr bwMode="auto">
          <a:xfrm>
            <a:off x="4876800" y="6450013"/>
            <a:ext cx="3257550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15.5</a:t>
            </a:r>
            <a:endParaRPr lang="en-US" sz="1600" b="1">
              <a:sym typeface="Symbol" pitchFamily="18" charset="2"/>
            </a:endParaRPr>
          </a:p>
        </p:txBody>
      </p:sp>
      <p:pic>
        <p:nvPicPr>
          <p:cNvPr id="1034257" name="Picture 17" descr="bronze_1736876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9163" y="2122488"/>
            <a:ext cx="3008312" cy="188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259" name="Picture 19" descr="lump_of_coa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0138" y="3662363"/>
            <a:ext cx="1693862" cy="13319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3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3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44" grpId="0" animBg="1"/>
      <p:bldP spid="1034245" grpId="0" animBg="1"/>
      <p:bldP spid="1034246" grpId="0" animBg="1"/>
      <p:bldP spid="1034247" grpId="0" animBg="1"/>
      <p:bldP spid="1034248" grpId="0" animBg="1"/>
      <p:bldP spid="1034249" grpId="0" animBg="1"/>
      <p:bldP spid="1034250" grpId="0" animBg="1"/>
      <p:bldP spid="1034251" grpId="0" animBg="1"/>
      <p:bldP spid="1034252" grpId="0" animBg="1"/>
      <p:bldP spid="1034253" grpId="0" animBg="1"/>
      <p:bldP spid="1034254" grpId="0" animBg="1"/>
      <p:bldP spid="10342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782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the historical and geographical reasons for the widespread use of fossil fuels.	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sp>
        <p:nvSpPr>
          <p:cNvPr id="1042448" name="Rectangle 16"/>
          <p:cNvSpPr>
            <a:spLocks noChangeArrowheads="1"/>
          </p:cNvSpPr>
          <p:nvPr/>
        </p:nvSpPr>
        <p:spPr bwMode="auto">
          <a:xfrm>
            <a:off x="674688" y="2076450"/>
            <a:ext cx="7772400" cy="4781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Suppose a steam locomotive is rated at 5000 horsepower.  If its efficiency is 8%, how much </a:t>
            </a:r>
            <a:r>
              <a:rPr lang="en-US" b="1">
                <a:sym typeface="Symbol" pitchFamily="18" charset="2"/>
              </a:rPr>
              <a:t>wood</a:t>
            </a:r>
            <a:r>
              <a:rPr lang="en-US">
                <a:sym typeface="Symbol" pitchFamily="18" charset="2"/>
              </a:rPr>
              <a:t> must be burned in a                        2 hour trip? 1 hp = 750 W.</a:t>
            </a: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The power needed is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P</a:t>
            </a:r>
            <a:r>
              <a:rPr lang="en-US" i="1" baseline="-25000">
                <a:sym typeface="Symbol" pitchFamily="18" charset="2"/>
              </a:rPr>
              <a:t>out</a:t>
            </a:r>
            <a:r>
              <a:rPr lang="en-US">
                <a:sym typeface="Symbol" pitchFamily="18" charset="2"/>
              </a:rPr>
              <a:t> = (5000 hp)(750 W/hp)(1 MW/10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>
                <a:sym typeface="Symbol" pitchFamily="18" charset="2"/>
              </a:rPr>
              <a:t> W) = 3.75 MW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.08 = 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out</a:t>
            </a:r>
            <a:r>
              <a:rPr lang="en-US">
                <a:sym typeface="Symbol" pitchFamily="18" charset="2"/>
              </a:rPr>
              <a:t>/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in</a:t>
            </a:r>
            <a:r>
              <a:rPr lang="en-US">
                <a:sym typeface="Symbol" pitchFamily="18" charset="2"/>
              </a:rPr>
              <a:t>  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in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out</a:t>
            </a:r>
            <a:r>
              <a:rPr lang="en-US">
                <a:sym typeface="Symbol" pitchFamily="18" charset="2"/>
              </a:rPr>
              <a:t>/.08</a:t>
            </a: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= 47 MW.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The energy required in 2 h is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E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Pt</a:t>
            </a:r>
            <a:r>
              <a:rPr lang="en-US" i="1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= (47 MJs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)(2 h)(3600 s/h) = 340000 MJ.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Finally,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m</a:t>
            </a:r>
            <a:r>
              <a:rPr lang="en-US">
                <a:sym typeface="Symbol" pitchFamily="18" charset="2"/>
              </a:rPr>
              <a:t> = (340000 MJ)(1 kg / 17 MJ) = 20000 kg.</a:t>
            </a:r>
          </a:p>
        </p:txBody>
      </p:sp>
      <p:sp>
        <p:nvSpPr>
          <p:cNvPr id="1042442" name="Rectangle 10"/>
          <p:cNvSpPr>
            <a:spLocks noChangeArrowheads="1"/>
          </p:cNvSpPr>
          <p:nvPr/>
        </p:nvSpPr>
        <p:spPr bwMode="auto">
          <a:xfrm>
            <a:off x="792163" y="3354388"/>
            <a:ext cx="1193800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Wood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2444" name="Rectangle 12"/>
          <p:cNvSpPr>
            <a:spLocks noChangeArrowheads="1"/>
          </p:cNvSpPr>
          <p:nvPr/>
        </p:nvSpPr>
        <p:spPr bwMode="auto">
          <a:xfrm>
            <a:off x="1979613" y="3354388"/>
            <a:ext cx="1785937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17.0 MJ</a:t>
            </a:r>
            <a:r>
              <a:rPr lang="en-US" sz="1800" b="1" baseline="-25000"/>
              <a:t> </a:t>
            </a:r>
            <a:r>
              <a:rPr lang="en-US" sz="1800" b="1"/>
              <a:t>kg</a:t>
            </a:r>
            <a:r>
              <a:rPr lang="en-US" sz="1800" b="1" baseline="30000"/>
              <a:t>-1</a:t>
            </a:r>
            <a:endParaRPr lang="en-US" sz="1600" b="1">
              <a:sym typeface="Symbol" pitchFamily="18" charset="2"/>
            </a:endParaRPr>
          </a:p>
        </p:txBody>
      </p:sp>
      <p:pic>
        <p:nvPicPr>
          <p:cNvPr id="1042450" name="Picture 18" descr="railtown_sierra_3_locomotive"/>
          <p:cNvPicPr>
            <a:picLocks noChangeAspect="1" noChangeArrowheads="1"/>
          </p:cNvPicPr>
          <p:nvPr/>
        </p:nvPicPr>
        <p:blipFill>
          <a:blip r:embed="rId8" cstate="print"/>
          <a:srcRect t="1227" b="8020"/>
          <a:stretch>
            <a:fillRect/>
          </a:stretch>
        </p:blipFill>
        <p:spPr bwMode="auto">
          <a:xfrm>
            <a:off x="5822950" y="2717800"/>
            <a:ext cx="3275013" cy="1751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42455" name="Group 23"/>
          <p:cNvGrpSpPr>
            <a:grpSpLocks/>
          </p:cNvGrpSpPr>
          <p:nvPr/>
        </p:nvGrpSpPr>
        <p:grpSpPr bwMode="auto">
          <a:xfrm>
            <a:off x="760413" y="3749675"/>
            <a:ext cx="4999037" cy="396875"/>
            <a:chOff x="479" y="2362"/>
            <a:chExt cx="3149" cy="250"/>
          </a:xfrm>
        </p:grpSpPr>
        <p:sp>
          <p:nvSpPr>
            <p:cNvPr id="1042452" name="Rectangle 20"/>
            <p:cNvSpPr>
              <a:spLocks noChangeArrowheads="1"/>
            </p:cNvSpPr>
            <p:nvPr/>
          </p:nvSpPr>
          <p:spPr bwMode="auto">
            <a:xfrm>
              <a:off x="479" y="2375"/>
              <a:ext cx="31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efficiency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i="1" baseline="-25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out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/ 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i="1" baseline="-25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in</a:t>
              </a:r>
              <a:endParaRPr lang="en-US" i="1" baseline="-25000">
                <a:sym typeface="Symbol" pitchFamily="18" charset="2"/>
              </a:endParaRPr>
            </a:p>
          </p:txBody>
        </p:sp>
        <p:sp>
          <p:nvSpPr>
            <p:cNvPr id="1042453" name="Text Box 21"/>
            <p:cNvSpPr txBox="1">
              <a:spLocks noChangeArrowheads="1"/>
            </p:cNvSpPr>
            <p:nvPr/>
          </p:nvSpPr>
          <p:spPr bwMode="auto">
            <a:xfrm>
              <a:off x="2677" y="2362"/>
              <a:ext cx="949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efficiency</a:t>
              </a:r>
            </a:p>
          </p:txBody>
        </p:sp>
        <p:sp>
          <p:nvSpPr>
            <p:cNvPr id="1042454" name="Rectangle 22"/>
            <p:cNvSpPr>
              <a:spLocks noChangeArrowheads="1"/>
            </p:cNvSpPr>
            <p:nvPr/>
          </p:nvSpPr>
          <p:spPr bwMode="auto">
            <a:xfrm>
              <a:off x="494" y="2364"/>
              <a:ext cx="3134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2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eam locomo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2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2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2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2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2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2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2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2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2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2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2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2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2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2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2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2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2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24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24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ea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42" grpId="0" animBg="1"/>
      <p:bldP spid="10424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782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the historical and geographical reasons for the widespread use of fossil fuels.	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sp>
        <p:nvSpPr>
          <p:cNvPr id="1064964" name="Rectangle 4"/>
          <p:cNvSpPr>
            <a:spLocks noChangeArrowheads="1"/>
          </p:cNvSpPr>
          <p:nvPr/>
        </p:nvSpPr>
        <p:spPr bwMode="auto">
          <a:xfrm>
            <a:off x="674688" y="2076450"/>
            <a:ext cx="7772400" cy="4781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Suppose a steam locomotive is rated at 5000 horsepower.  If its efficiency is 8%, how much </a:t>
            </a:r>
            <a:r>
              <a:rPr lang="en-US" b="1">
                <a:sym typeface="Symbol" pitchFamily="18" charset="2"/>
              </a:rPr>
              <a:t>coal</a:t>
            </a:r>
            <a:r>
              <a:rPr lang="en-US">
                <a:sym typeface="Symbol" pitchFamily="18" charset="2"/>
              </a:rPr>
              <a:t> must be burned in a                        2 hour trip? 1 hp = 750 W.</a:t>
            </a: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The power needed is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P</a:t>
            </a:r>
            <a:r>
              <a:rPr lang="en-US" i="1" baseline="-25000">
                <a:sym typeface="Symbol" pitchFamily="18" charset="2"/>
              </a:rPr>
              <a:t>out</a:t>
            </a:r>
            <a:r>
              <a:rPr lang="en-US">
                <a:sym typeface="Symbol" pitchFamily="18" charset="2"/>
              </a:rPr>
              <a:t> = (5000 hp)(750 W/hp)(1 MW/10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>
                <a:sym typeface="Symbol" pitchFamily="18" charset="2"/>
              </a:rPr>
              <a:t> W) = 3.75 MW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.08 = 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out</a:t>
            </a:r>
            <a:r>
              <a:rPr lang="en-US">
                <a:sym typeface="Symbol" pitchFamily="18" charset="2"/>
              </a:rPr>
              <a:t>/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in</a:t>
            </a:r>
            <a:r>
              <a:rPr lang="en-US">
                <a:sym typeface="Symbol" pitchFamily="18" charset="2"/>
              </a:rPr>
              <a:t>  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in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out</a:t>
            </a:r>
            <a:r>
              <a:rPr lang="en-US">
                <a:sym typeface="Symbol" pitchFamily="18" charset="2"/>
              </a:rPr>
              <a:t>/.08</a:t>
            </a: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= 47 MW.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The energy required in 2 h is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E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Pt</a:t>
            </a:r>
            <a:r>
              <a:rPr lang="en-US" i="1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= (47 MJs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)(2 h)(3600 s/h) = 340000 MJ.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Finally,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m</a:t>
            </a:r>
            <a:r>
              <a:rPr lang="en-US">
                <a:sym typeface="Symbol" pitchFamily="18" charset="2"/>
              </a:rPr>
              <a:t> = (340000 MJ)(1 kg / 32.5 MJ) = 10500 kg.</a:t>
            </a:r>
          </a:p>
        </p:txBody>
      </p:sp>
      <p:sp>
        <p:nvSpPr>
          <p:cNvPr id="1064965" name="Rectangle 5"/>
          <p:cNvSpPr>
            <a:spLocks noChangeArrowheads="1"/>
          </p:cNvSpPr>
          <p:nvPr/>
        </p:nvSpPr>
        <p:spPr bwMode="auto">
          <a:xfrm>
            <a:off x="792163" y="3354388"/>
            <a:ext cx="1193800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Coal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64966" name="Rectangle 6"/>
          <p:cNvSpPr>
            <a:spLocks noChangeArrowheads="1"/>
          </p:cNvSpPr>
          <p:nvPr/>
        </p:nvSpPr>
        <p:spPr bwMode="auto">
          <a:xfrm>
            <a:off x="1979613" y="3354388"/>
            <a:ext cx="1785937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32.5 MJ</a:t>
            </a:r>
            <a:r>
              <a:rPr lang="en-US" sz="1800" b="1" baseline="-25000"/>
              <a:t> </a:t>
            </a:r>
            <a:r>
              <a:rPr lang="en-US" sz="1800" b="1"/>
              <a:t>kg</a:t>
            </a:r>
            <a:r>
              <a:rPr lang="en-US" sz="1800" b="1" baseline="30000"/>
              <a:t>-1</a:t>
            </a:r>
            <a:endParaRPr lang="en-US" sz="1600" b="1">
              <a:sym typeface="Symbol" pitchFamily="18" charset="2"/>
            </a:endParaRPr>
          </a:p>
        </p:txBody>
      </p:sp>
      <p:pic>
        <p:nvPicPr>
          <p:cNvPr id="1064967" name="Picture 7" descr="railtown_sierra_3_locomotive"/>
          <p:cNvPicPr>
            <a:picLocks noChangeAspect="1" noChangeArrowheads="1"/>
          </p:cNvPicPr>
          <p:nvPr/>
        </p:nvPicPr>
        <p:blipFill>
          <a:blip r:embed="rId8" cstate="print"/>
          <a:srcRect t="1227" b="8020"/>
          <a:stretch>
            <a:fillRect/>
          </a:stretch>
        </p:blipFill>
        <p:spPr bwMode="auto">
          <a:xfrm>
            <a:off x="5822950" y="2717800"/>
            <a:ext cx="3275013" cy="1751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64968" name="Group 8"/>
          <p:cNvGrpSpPr>
            <a:grpSpLocks/>
          </p:cNvGrpSpPr>
          <p:nvPr/>
        </p:nvGrpSpPr>
        <p:grpSpPr bwMode="auto">
          <a:xfrm>
            <a:off x="760413" y="3749675"/>
            <a:ext cx="4999037" cy="396875"/>
            <a:chOff x="479" y="2362"/>
            <a:chExt cx="3149" cy="250"/>
          </a:xfrm>
        </p:grpSpPr>
        <p:sp>
          <p:nvSpPr>
            <p:cNvPr id="1064969" name="Rectangle 9"/>
            <p:cNvSpPr>
              <a:spLocks noChangeArrowheads="1"/>
            </p:cNvSpPr>
            <p:nvPr/>
          </p:nvSpPr>
          <p:spPr bwMode="auto">
            <a:xfrm>
              <a:off x="479" y="2375"/>
              <a:ext cx="31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efficiency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i="1" baseline="-25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out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/ 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i="1" baseline="-25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in</a:t>
              </a:r>
              <a:endParaRPr lang="en-US" i="1" baseline="-25000">
                <a:sym typeface="Symbol" pitchFamily="18" charset="2"/>
              </a:endParaRPr>
            </a:p>
          </p:txBody>
        </p:sp>
        <p:sp>
          <p:nvSpPr>
            <p:cNvPr id="1064970" name="Text Box 10"/>
            <p:cNvSpPr txBox="1">
              <a:spLocks noChangeArrowheads="1"/>
            </p:cNvSpPr>
            <p:nvPr/>
          </p:nvSpPr>
          <p:spPr bwMode="auto">
            <a:xfrm>
              <a:off x="2677" y="2362"/>
              <a:ext cx="949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efficiency</a:t>
              </a:r>
            </a:p>
          </p:txBody>
        </p:sp>
        <p:sp>
          <p:nvSpPr>
            <p:cNvPr id="1064971" name="Rectangle 11"/>
            <p:cNvSpPr>
              <a:spLocks noChangeArrowheads="1"/>
            </p:cNvSpPr>
            <p:nvPr/>
          </p:nvSpPr>
          <p:spPr bwMode="auto">
            <a:xfrm>
              <a:off x="494" y="2364"/>
              <a:ext cx="3134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4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4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4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eam locomo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4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4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4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4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4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4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4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4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4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4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4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64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4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64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64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64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64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ea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5" grpId="0" animBg="1"/>
      <p:bldP spid="10649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292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the historical and geographical reasons for the widespread use of fossil fuels.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Coal can be relatively easy to mine	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Coal is geographically well-distributed. 	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pic>
        <p:nvPicPr>
          <p:cNvPr id="1036305" name="Picture 17" descr="coal-reserves-m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9488" y="2449513"/>
            <a:ext cx="7243762" cy="2236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307" name="Picture 19" descr="coal-tra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32625" y="4826000"/>
            <a:ext cx="2073275" cy="187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308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9325" y="5035550"/>
            <a:ext cx="569912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lldo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6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in tr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292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the historical and geographical reasons for the widespread use of fossil fuels.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With further need for energy, and general availability, oil has attained predominance.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pic>
        <p:nvPicPr>
          <p:cNvPr id="10383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54600"/>
            <a:ext cx="9144000" cy="1803400"/>
          </a:xfrm>
          <a:prstGeom prst="rect">
            <a:avLst/>
          </a:prstGeom>
          <a:noFill/>
        </p:spPr>
      </p:pic>
      <p:pic>
        <p:nvPicPr>
          <p:cNvPr id="103834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0000" y="2754313"/>
            <a:ext cx="7921625" cy="3857625"/>
          </a:xfrm>
          <a:prstGeom prst="rect">
            <a:avLst/>
          </a:prstGeom>
          <a:noFill/>
        </p:spPr>
      </p:pic>
      <p:pic>
        <p:nvPicPr>
          <p:cNvPr id="103834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300" y="2968625"/>
            <a:ext cx="1376363" cy="21002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8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8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the energy density of fossil fuels with respect to the demands of power stations.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Obviously the greater the energy density of the fossil fuel the fewer kilograms of that fuel we need to refine, transport, and store on site.	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pic>
        <p:nvPicPr>
          <p:cNvPr id="1040389" name="Picture 5" descr="Coal_Fired_Plants_Giro_t6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00" y="3265488"/>
            <a:ext cx="7431088" cy="329723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the relative advantages and disadvantages associated with the transportation and storage of fossil fuels.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Natural gas and oil-fired power plants have the advantage of fuels with a higher energy density: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They have the additional advantage of using fossil fuels in the liquid or gaseous state, thereby allowing transport through pipelines.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On site storage is also easier since there is no wasted volume. 	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sp>
        <p:nvSpPr>
          <p:cNvPr id="1048580" name="Rectangle 4"/>
          <p:cNvSpPr>
            <a:spLocks noChangeArrowheads="1"/>
          </p:cNvSpPr>
          <p:nvPr/>
        </p:nvSpPr>
        <p:spPr bwMode="auto">
          <a:xfrm>
            <a:off x="996950" y="3081338"/>
            <a:ext cx="2312988" cy="34766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</a:rPr>
              <a:t>Fuel</a:t>
            </a:r>
            <a:endParaRPr lang="en-US" sz="16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48581" name="Rectangle 5"/>
          <p:cNvSpPr>
            <a:spLocks noChangeArrowheads="1"/>
          </p:cNvSpPr>
          <p:nvPr/>
        </p:nvSpPr>
        <p:spPr bwMode="auto">
          <a:xfrm>
            <a:off x="3309938" y="3081338"/>
            <a:ext cx="1604962" cy="34766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</a:rPr>
              <a:t>Fuel Type</a:t>
            </a:r>
            <a:endParaRPr lang="en-US" sz="16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48582" name="Rectangle 6"/>
          <p:cNvSpPr>
            <a:spLocks noChangeArrowheads="1"/>
          </p:cNvSpPr>
          <p:nvPr/>
        </p:nvSpPr>
        <p:spPr bwMode="auto">
          <a:xfrm>
            <a:off x="4914900" y="3081338"/>
            <a:ext cx="3257550" cy="34766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</a:rPr>
              <a:t>Energy Density (MJ/kg)</a:t>
            </a:r>
            <a:endParaRPr lang="en-US" sz="16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48589" name="Rectangle 13"/>
          <p:cNvSpPr>
            <a:spLocks noChangeArrowheads="1"/>
          </p:cNvSpPr>
          <p:nvPr/>
        </p:nvSpPr>
        <p:spPr bwMode="auto">
          <a:xfrm>
            <a:off x="996950" y="3438525"/>
            <a:ext cx="2312988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Petrol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590" name="Rectangle 14"/>
          <p:cNvSpPr>
            <a:spLocks noChangeArrowheads="1"/>
          </p:cNvSpPr>
          <p:nvPr/>
        </p:nvSpPr>
        <p:spPr bwMode="auto">
          <a:xfrm>
            <a:off x="3309938" y="3438525"/>
            <a:ext cx="1604962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Fossil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591" name="Rectangle 15"/>
          <p:cNvSpPr>
            <a:spLocks noChangeArrowheads="1"/>
          </p:cNvSpPr>
          <p:nvPr/>
        </p:nvSpPr>
        <p:spPr bwMode="auto">
          <a:xfrm>
            <a:off x="4914900" y="3438525"/>
            <a:ext cx="3257550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46.9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592" name="Rectangle 16"/>
          <p:cNvSpPr>
            <a:spLocks noChangeArrowheads="1"/>
          </p:cNvSpPr>
          <p:nvPr/>
        </p:nvSpPr>
        <p:spPr bwMode="auto">
          <a:xfrm>
            <a:off x="996950" y="3786188"/>
            <a:ext cx="2312988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Diesel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593" name="Rectangle 17"/>
          <p:cNvSpPr>
            <a:spLocks noChangeArrowheads="1"/>
          </p:cNvSpPr>
          <p:nvPr/>
        </p:nvSpPr>
        <p:spPr bwMode="auto">
          <a:xfrm>
            <a:off x="3309938" y="3786188"/>
            <a:ext cx="1604962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Fossil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594" name="Rectangle 18"/>
          <p:cNvSpPr>
            <a:spLocks noChangeArrowheads="1"/>
          </p:cNvSpPr>
          <p:nvPr/>
        </p:nvSpPr>
        <p:spPr bwMode="auto">
          <a:xfrm>
            <a:off x="4914900" y="3786188"/>
            <a:ext cx="3257550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45.8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595" name="Rectangle 19"/>
          <p:cNvSpPr>
            <a:spLocks noChangeArrowheads="1"/>
          </p:cNvSpPr>
          <p:nvPr/>
        </p:nvSpPr>
        <p:spPr bwMode="auto">
          <a:xfrm>
            <a:off x="996950" y="4133850"/>
            <a:ext cx="2312988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Biodiesel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596" name="Rectangle 20"/>
          <p:cNvSpPr>
            <a:spLocks noChangeArrowheads="1"/>
          </p:cNvSpPr>
          <p:nvPr/>
        </p:nvSpPr>
        <p:spPr bwMode="auto">
          <a:xfrm>
            <a:off x="3309938" y="4133850"/>
            <a:ext cx="1604962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Biomass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597" name="Rectangle 21"/>
          <p:cNvSpPr>
            <a:spLocks noChangeArrowheads="1"/>
          </p:cNvSpPr>
          <p:nvPr/>
        </p:nvSpPr>
        <p:spPr bwMode="auto">
          <a:xfrm>
            <a:off x="4914900" y="4133850"/>
            <a:ext cx="3257550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42.2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598" name="Rectangle 22"/>
          <p:cNvSpPr>
            <a:spLocks noChangeArrowheads="1"/>
          </p:cNvSpPr>
          <p:nvPr/>
        </p:nvSpPr>
        <p:spPr bwMode="auto">
          <a:xfrm>
            <a:off x="996950" y="4481513"/>
            <a:ext cx="2312988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Crude Oil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599" name="Rectangle 23"/>
          <p:cNvSpPr>
            <a:spLocks noChangeArrowheads="1"/>
          </p:cNvSpPr>
          <p:nvPr/>
        </p:nvSpPr>
        <p:spPr bwMode="auto">
          <a:xfrm>
            <a:off x="3309938" y="4481513"/>
            <a:ext cx="1604962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Fossil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600" name="Rectangle 24"/>
          <p:cNvSpPr>
            <a:spLocks noChangeArrowheads="1"/>
          </p:cNvSpPr>
          <p:nvPr/>
        </p:nvSpPr>
        <p:spPr bwMode="auto">
          <a:xfrm>
            <a:off x="4914900" y="4481513"/>
            <a:ext cx="3257550" cy="347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41.9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601" name="Rectangle 25"/>
          <p:cNvSpPr>
            <a:spLocks noChangeArrowheads="1"/>
          </p:cNvSpPr>
          <p:nvPr/>
        </p:nvSpPr>
        <p:spPr bwMode="auto">
          <a:xfrm>
            <a:off x="996950" y="4829175"/>
            <a:ext cx="2312988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Coal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602" name="Rectangle 26"/>
          <p:cNvSpPr>
            <a:spLocks noChangeArrowheads="1"/>
          </p:cNvSpPr>
          <p:nvPr/>
        </p:nvSpPr>
        <p:spPr bwMode="auto">
          <a:xfrm>
            <a:off x="3309938" y="4829175"/>
            <a:ext cx="1604962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Fossil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048603" name="Rectangle 27"/>
          <p:cNvSpPr>
            <a:spLocks noChangeArrowheads="1"/>
          </p:cNvSpPr>
          <p:nvPr/>
        </p:nvSpPr>
        <p:spPr bwMode="auto">
          <a:xfrm>
            <a:off x="4914900" y="4829175"/>
            <a:ext cx="3257550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32.5</a:t>
            </a:r>
            <a:endParaRPr lang="en-US" sz="1600" b="1">
              <a:sym typeface="Symbol" pitchFamily="18" charset="2"/>
            </a:endParaRPr>
          </a:p>
        </p:txBody>
      </p:sp>
      <p:pic>
        <p:nvPicPr>
          <p:cNvPr id="1048605" name="Picture 29" descr="03_armen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6763" y="3468688"/>
            <a:ext cx="2306637" cy="1692275"/>
          </a:xfrm>
          <a:prstGeom prst="rect">
            <a:avLst/>
          </a:prstGeom>
          <a:noFill/>
        </p:spPr>
      </p:pic>
      <p:pic>
        <p:nvPicPr>
          <p:cNvPr id="1048607" name="Picture 31" descr="0000038900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5233988"/>
            <a:ext cx="1404937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8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8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8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8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48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0" grpId="0" animBg="1"/>
      <p:bldP spid="1048581" grpId="0" animBg="1"/>
      <p:bldP spid="1048582" grpId="0" animBg="1"/>
      <p:bldP spid="1048589" grpId="0" animBg="1"/>
      <p:bldP spid="1048590" grpId="0" animBg="1"/>
      <p:bldP spid="1048591" grpId="0" animBg="1"/>
      <p:bldP spid="1048592" grpId="0" animBg="1"/>
      <p:bldP spid="1048593" grpId="0" animBg="1"/>
      <p:bldP spid="1048594" grpId="0" animBg="1"/>
      <p:bldP spid="1048595" grpId="0" animBg="1"/>
      <p:bldP spid="1048596" grpId="0" animBg="1"/>
      <p:bldP spid="1048597" grpId="0" animBg="1"/>
      <p:bldP spid="1048598" grpId="0" animBg="1"/>
      <p:bldP spid="1048599" grpId="0" animBg="1"/>
      <p:bldP spid="1048600" grpId="0" animBg="1"/>
      <p:bldP spid="1048601" grpId="0" animBg="1"/>
      <p:bldP spid="1048602" grpId="0" animBg="1"/>
      <p:bldP spid="10486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the overall efficiency of power stations fueled by different fossil fuels.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Comparison of                                      power plant                                     efficiencies                                        for various                                       fossil fuels                                        are shown in                                        the bar                                           graph.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With CO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                                      capture the                                     efficiencies                                          of all of the                                         fossil fuels                                        go down by                                       about 25%.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8.3 Fossil fuel power production</a:t>
            </a:r>
          </a:p>
        </p:txBody>
      </p:sp>
      <p:pic>
        <p:nvPicPr>
          <p:cNvPr id="105063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9713" y="2146300"/>
            <a:ext cx="6221412" cy="4554538"/>
          </a:xfrm>
          <a:prstGeom prst="rect">
            <a:avLst/>
          </a:prstGeom>
          <a:noFill/>
        </p:spPr>
      </p:pic>
      <p:sp>
        <p:nvSpPr>
          <p:cNvPr id="1050637" name="Text Box 13"/>
          <p:cNvSpPr txBox="1">
            <a:spLocks noChangeArrowheads="1"/>
          </p:cNvSpPr>
          <p:nvPr/>
        </p:nvSpPr>
        <p:spPr bwMode="auto">
          <a:xfrm rot="16200000">
            <a:off x="3265488" y="5087938"/>
            <a:ext cx="211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W/CO</a:t>
            </a:r>
            <a:r>
              <a:rPr lang="en-US" b="1" baseline="-25000">
                <a:solidFill>
                  <a:schemeClr val="bg1"/>
                </a:solidFill>
              </a:rPr>
              <a:t>2</a:t>
            </a:r>
            <a:r>
              <a:rPr lang="en-US" b="1">
                <a:solidFill>
                  <a:schemeClr val="bg1"/>
                </a:solidFill>
              </a:rPr>
              <a:t> capture</a:t>
            </a:r>
          </a:p>
        </p:txBody>
      </p:sp>
      <p:sp>
        <p:nvSpPr>
          <p:cNvPr id="1050639" name="Text Box 15"/>
          <p:cNvSpPr txBox="1">
            <a:spLocks noChangeArrowheads="1"/>
          </p:cNvSpPr>
          <p:nvPr/>
        </p:nvSpPr>
        <p:spPr bwMode="auto">
          <a:xfrm rot="16200000">
            <a:off x="4883150" y="5392738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W/CO</a:t>
            </a:r>
            <a:r>
              <a:rPr lang="en-US" b="1" baseline="-25000">
                <a:solidFill>
                  <a:schemeClr val="bg1"/>
                </a:solidFill>
              </a:rPr>
              <a:t>2</a:t>
            </a:r>
            <a:r>
              <a:rPr lang="en-US" b="1">
                <a:solidFill>
                  <a:schemeClr val="bg1"/>
                </a:solidFill>
              </a:rPr>
              <a:t> cap</a:t>
            </a:r>
          </a:p>
        </p:txBody>
      </p:sp>
      <p:sp>
        <p:nvSpPr>
          <p:cNvPr id="1050640" name="Text Box 16"/>
          <p:cNvSpPr txBox="1">
            <a:spLocks noChangeArrowheads="1"/>
          </p:cNvSpPr>
          <p:nvPr/>
        </p:nvSpPr>
        <p:spPr bwMode="auto">
          <a:xfrm rot="16200000">
            <a:off x="5916613" y="5078413"/>
            <a:ext cx="211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W/CO</a:t>
            </a:r>
            <a:r>
              <a:rPr lang="en-US" b="1" baseline="-25000">
                <a:solidFill>
                  <a:schemeClr val="bg1"/>
                </a:solidFill>
              </a:rPr>
              <a:t>2</a:t>
            </a:r>
            <a:r>
              <a:rPr lang="en-US" b="1">
                <a:solidFill>
                  <a:schemeClr val="bg1"/>
                </a:solidFill>
              </a:rPr>
              <a:t> capture</a:t>
            </a:r>
          </a:p>
        </p:txBody>
      </p:sp>
      <p:sp>
        <p:nvSpPr>
          <p:cNvPr id="1050641" name="Text Box 17"/>
          <p:cNvSpPr txBox="1">
            <a:spLocks noChangeArrowheads="1"/>
          </p:cNvSpPr>
          <p:nvPr/>
        </p:nvSpPr>
        <p:spPr bwMode="auto">
          <a:xfrm rot="16200000">
            <a:off x="7250113" y="5094288"/>
            <a:ext cx="211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W/CO</a:t>
            </a:r>
            <a:r>
              <a:rPr lang="en-US" b="1" baseline="-25000">
                <a:solidFill>
                  <a:schemeClr val="bg1"/>
                </a:solidFill>
              </a:rPr>
              <a:t>2</a:t>
            </a:r>
            <a:r>
              <a:rPr lang="en-US" b="1">
                <a:solidFill>
                  <a:schemeClr val="bg1"/>
                </a:solidFill>
              </a:rPr>
              <a:t> capture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50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50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5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5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37" grpId="0"/>
      <p:bldP spid="1050639" grpId="0"/>
      <p:bldP spid="1050640" grpId="0"/>
      <p:bldP spid="105064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12979</TotalTime>
  <Words>892</Words>
  <Application>Microsoft Office PowerPoint</Application>
  <PresentationFormat>On-screen Show (4:3)</PresentationFormat>
  <Paragraphs>215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Courier New</vt:lpstr>
      <vt:lpstr>Times New Roman</vt:lpstr>
      <vt:lpstr>Symbol</vt:lpstr>
      <vt:lpstr>Default Design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  <vt:lpstr>Topic 8: Energy, power, climate change 8.3 Fossil fuel power production</vt:lpstr>
    </vt:vector>
  </TitlesOfParts>
  <Company>Bay View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vivienne</cp:lastModifiedBy>
  <cp:revision>894</cp:revision>
  <dcterms:created xsi:type="dcterms:W3CDTF">2006-01-31T23:43:34Z</dcterms:created>
  <dcterms:modified xsi:type="dcterms:W3CDTF">2014-07-31T17:53:21Z</dcterms:modified>
</cp:coreProperties>
</file>