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427" r:id="rId2"/>
    <p:sldId id="515" r:id="rId3"/>
    <p:sldId id="516" r:id="rId4"/>
    <p:sldId id="532" r:id="rId5"/>
    <p:sldId id="530" r:id="rId6"/>
    <p:sldId id="517" r:id="rId7"/>
    <p:sldId id="518" r:id="rId8"/>
    <p:sldId id="519" r:id="rId9"/>
    <p:sldId id="522" r:id="rId10"/>
    <p:sldId id="531" r:id="rId11"/>
    <p:sldId id="520" r:id="rId12"/>
    <p:sldId id="529" r:id="rId13"/>
    <p:sldId id="533" r:id="rId14"/>
    <p:sldId id="534" r:id="rId15"/>
    <p:sldId id="535" r:id="rId16"/>
    <p:sldId id="509" r:id="rId17"/>
    <p:sldId id="523" r:id="rId18"/>
    <p:sldId id="524" r:id="rId19"/>
    <p:sldId id="526" r:id="rId20"/>
    <p:sldId id="525" r:id="rId21"/>
    <p:sldId id="536" r:id="rId22"/>
    <p:sldId id="539" r:id="rId23"/>
    <p:sldId id="540" r:id="rId24"/>
    <p:sldId id="537" r:id="rId25"/>
    <p:sldId id="541" r:id="rId26"/>
    <p:sldId id="542" r:id="rId27"/>
    <p:sldId id="510" r:id="rId28"/>
    <p:sldId id="528" r:id="rId29"/>
    <p:sldId id="543" r:id="rId30"/>
    <p:sldId id="544" r:id="rId31"/>
    <p:sldId id="527" r:id="rId32"/>
    <p:sldId id="545" r:id="rId33"/>
    <p:sldId id="549" r:id="rId34"/>
    <p:sldId id="550" r:id="rId35"/>
    <p:sldId id="548" r:id="rId36"/>
    <p:sldId id="551" r:id="rId37"/>
    <p:sldId id="554" r:id="rId38"/>
    <p:sldId id="546" r:id="rId39"/>
    <p:sldId id="555" r:id="rId40"/>
    <p:sldId id="547" r:id="rId41"/>
    <p:sldId id="556" r:id="rId42"/>
    <p:sldId id="557" r:id="rId43"/>
    <p:sldId id="558" r:id="rId44"/>
    <p:sldId id="559" r:id="rId45"/>
    <p:sldId id="560" r:id="rId46"/>
    <p:sldId id="511" r:id="rId47"/>
    <p:sldId id="574" r:id="rId48"/>
    <p:sldId id="561" r:id="rId49"/>
    <p:sldId id="566" r:id="rId50"/>
    <p:sldId id="564" r:id="rId51"/>
    <p:sldId id="575" r:id="rId52"/>
    <p:sldId id="576" r:id="rId53"/>
    <p:sldId id="577" r:id="rId54"/>
    <p:sldId id="568" r:id="rId55"/>
    <p:sldId id="569" r:id="rId56"/>
    <p:sldId id="570" r:id="rId57"/>
    <p:sldId id="571" r:id="rId58"/>
    <p:sldId id="572" r:id="rId59"/>
    <p:sldId id="573" r:id="rId60"/>
    <p:sldId id="578" r:id="rId61"/>
    <p:sldId id="579" r:id="rId62"/>
    <p:sldId id="512" r:id="rId63"/>
    <p:sldId id="580" r:id="rId64"/>
    <p:sldId id="581" r:id="rId65"/>
    <p:sldId id="582" r:id="rId66"/>
    <p:sldId id="584" r:id="rId67"/>
    <p:sldId id="583" r:id="rId68"/>
    <p:sldId id="585" r:id="rId69"/>
    <p:sldId id="586" r:id="rId70"/>
    <p:sldId id="513" r:id="rId71"/>
    <p:sldId id="587" r:id="rId72"/>
    <p:sldId id="588" r:id="rId73"/>
    <p:sldId id="590" r:id="rId74"/>
    <p:sldId id="589" r:id="rId75"/>
    <p:sldId id="591" r:id="rId76"/>
    <p:sldId id="592" r:id="rId77"/>
    <p:sldId id="596" r:id="rId78"/>
    <p:sldId id="514" r:id="rId79"/>
    <p:sldId id="593" r:id="rId80"/>
    <p:sldId id="594" r:id="rId81"/>
    <p:sldId id="595" r:id="rId82"/>
    <p:sldId id="597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00CC00"/>
    <a:srgbClr val="FF00FF"/>
    <a:srgbClr val="FFCC00"/>
    <a:srgbClr val="0000FF"/>
    <a:srgbClr val="CC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746B4B4-9CDB-4422-A7A0-146DD4C2D3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879E2-7117-4056-9105-CD72E9B35C76}" type="slidenum">
              <a:rPr lang="en-US"/>
              <a:pPr/>
              <a:t>1</a:t>
            </a:fld>
            <a:endParaRPr lang="en-US"/>
          </a:p>
        </p:txBody>
      </p:sp>
      <p:sp>
        <p:nvSpPr>
          <p:cNvPr id="79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C8ACB-D307-4604-A51C-4F19D18904FD}" type="slidenum">
              <a:rPr lang="en-US"/>
              <a:pPr/>
              <a:t>10</a:t>
            </a:fld>
            <a:endParaRPr lang="en-US"/>
          </a:p>
        </p:txBody>
      </p:sp>
      <p:sp>
        <p:nvSpPr>
          <p:cNvPr id="112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11D0A-5832-4F54-A8CD-D8DB4CA85C5A}" type="slidenum">
              <a:rPr lang="en-US"/>
              <a:pPr/>
              <a:t>11</a:t>
            </a:fld>
            <a:endParaRPr lang="en-US"/>
          </a:p>
        </p:txBody>
      </p:sp>
      <p:sp>
        <p:nvSpPr>
          <p:cNvPr id="1098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71969-A8E9-4CB2-8C62-AAACDCB04367}" type="slidenum">
              <a:rPr lang="en-US"/>
              <a:pPr/>
              <a:t>12</a:t>
            </a:fld>
            <a:endParaRPr lang="en-US"/>
          </a:p>
        </p:txBody>
      </p:sp>
      <p:sp>
        <p:nvSpPr>
          <p:cNvPr id="1118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FBFC2-D3A7-4F92-B60C-E7A3CE0ACD3C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23233-F142-49E2-A6FB-E029934C2CDB}" type="slidenum">
              <a:rPr lang="en-US"/>
              <a:pPr/>
              <a:t>14</a:t>
            </a:fld>
            <a:endParaRPr lang="en-US"/>
          </a:p>
        </p:txBody>
      </p:sp>
      <p:sp>
        <p:nvSpPr>
          <p:cNvPr id="112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42AE8-CD23-45EC-8949-817335C22537}" type="slidenum">
              <a:rPr lang="en-US"/>
              <a:pPr/>
              <a:t>15</a:t>
            </a:fld>
            <a:endParaRPr lang="en-US"/>
          </a:p>
        </p:txBody>
      </p:sp>
      <p:sp>
        <p:nvSpPr>
          <p:cNvPr id="1130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47B6A-0718-4B2F-A889-D4EA4A6DEBF9}" type="slidenum">
              <a:rPr lang="en-US"/>
              <a:pPr/>
              <a:t>16</a:t>
            </a:fld>
            <a:endParaRPr lang="en-US"/>
          </a:p>
        </p:txBody>
      </p:sp>
      <p:sp>
        <p:nvSpPr>
          <p:cNvPr id="107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51315-5133-48DE-9414-1E03365D57A5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E2A26-F6A3-4EBC-8D6C-070B1F4415F2}" type="slidenum">
              <a:rPr lang="en-US"/>
              <a:pPr/>
              <a:t>18</a:t>
            </a:fld>
            <a:endParaRPr lang="en-US"/>
          </a:p>
        </p:txBody>
      </p:sp>
      <p:sp>
        <p:nvSpPr>
          <p:cNvPr id="1107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E29BE-916D-4B09-998C-05D90154A38C}" type="slidenum">
              <a:rPr lang="en-US"/>
              <a:pPr/>
              <a:t>19</a:t>
            </a:fld>
            <a:endParaRPr lang="en-US"/>
          </a:p>
        </p:txBody>
      </p:sp>
      <p:sp>
        <p:nvSpPr>
          <p:cNvPr id="1112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6307E-E735-4E6D-8866-BFCAD4806643}" type="slidenum">
              <a:rPr lang="en-US"/>
              <a:pPr/>
              <a:t>2</a:t>
            </a:fld>
            <a:endParaRPr lang="en-US"/>
          </a:p>
        </p:txBody>
      </p:sp>
      <p:sp>
        <p:nvSpPr>
          <p:cNvPr id="1088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B3D36-0481-4741-883B-A65F1CDBB82E}" type="slidenum">
              <a:rPr lang="en-US"/>
              <a:pPr/>
              <a:t>20</a:t>
            </a:fld>
            <a:endParaRPr lang="en-US"/>
          </a:p>
        </p:txBody>
      </p:sp>
      <p:sp>
        <p:nvSpPr>
          <p:cNvPr id="1110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A6B34-8E09-445E-8515-1DCD3BA7BCE3}" type="slidenum">
              <a:rPr lang="en-US"/>
              <a:pPr/>
              <a:t>21</a:t>
            </a:fld>
            <a:endParaRPr lang="en-US"/>
          </a:p>
        </p:txBody>
      </p:sp>
      <p:sp>
        <p:nvSpPr>
          <p:cNvPr id="113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ADD0F-39E2-4031-9384-EB42C7322EA3}" type="slidenum">
              <a:rPr lang="en-US"/>
              <a:pPr/>
              <a:t>22</a:t>
            </a:fld>
            <a:endParaRPr lang="en-US"/>
          </a:p>
        </p:txBody>
      </p:sp>
      <p:sp>
        <p:nvSpPr>
          <p:cNvPr id="1138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6F793-1BAE-40E4-A0DF-D24157EBB5A9}" type="slidenum">
              <a:rPr lang="en-US"/>
              <a:pPr/>
              <a:t>23</a:t>
            </a:fld>
            <a:endParaRPr lang="en-US"/>
          </a:p>
        </p:txBody>
      </p:sp>
      <p:sp>
        <p:nvSpPr>
          <p:cNvPr id="1140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E4E2C-EF33-4CAD-A9A1-1C773E978654}" type="slidenum">
              <a:rPr lang="en-US"/>
              <a:pPr/>
              <a:t>24</a:t>
            </a:fld>
            <a:endParaRPr lang="en-US"/>
          </a:p>
        </p:txBody>
      </p:sp>
      <p:sp>
        <p:nvSpPr>
          <p:cNvPr id="1134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73C33-4827-43FB-996B-6A11F9C1F40E}" type="slidenum">
              <a:rPr lang="en-US"/>
              <a:pPr/>
              <a:t>25</a:t>
            </a:fld>
            <a:endParaRPr lang="en-US"/>
          </a:p>
        </p:txBody>
      </p:sp>
      <p:sp>
        <p:nvSpPr>
          <p:cNvPr id="1142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95165-3844-4C6A-BD72-B5B4687205E8}" type="slidenum">
              <a:rPr lang="en-US"/>
              <a:pPr/>
              <a:t>26</a:t>
            </a:fld>
            <a:endParaRPr lang="en-US"/>
          </a:p>
        </p:txBody>
      </p:sp>
      <p:sp>
        <p:nvSpPr>
          <p:cNvPr id="1144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0C057-46E6-4AA3-B0F3-9A428F53E9DC}" type="slidenum">
              <a:rPr lang="en-US"/>
              <a:pPr/>
              <a:t>27</a:t>
            </a:fld>
            <a:endParaRPr lang="en-US"/>
          </a:p>
        </p:txBody>
      </p:sp>
      <p:sp>
        <p:nvSpPr>
          <p:cNvPr id="107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9CFC1-6F45-4086-A518-0111FD370E54}" type="slidenum">
              <a:rPr lang="en-US"/>
              <a:pPr/>
              <a:t>28</a:t>
            </a:fld>
            <a:endParaRPr lang="en-US"/>
          </a:p>
        </p:txBody>
      </p:sp>
      <p:sp>
        <p:nvSpPr>
          <p:cNvPr id="111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E93D7-5590-4CD8-92C9-60D3F39619AE}" type="slidenum">
              <a:rPr lang="en-US"/>
              <a:pPr/>
              <a:t>29</a:t>
            </a:fld>
            <a:endParaRPr lang="en-US"/>
          </a:p>
        </p:txBody>
      </p:sp>
      <p:sp>
        <p:nvSpPr>
          <p:cNvPr id="1148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1298C-E0F3-4B21-B84A-E462172596D2}" type="slidenum">
              <a:rPr lang="en-US"/>
              <a:pPr/>
              <a:t>3</a:t>
            </a:fld>
            <a:endParaRPr lang="en-US"/>
          </a:p>
        </p:txBody>
      </p:sp>
      <p:sp>
        <p:nvSpPr>
          <p:cNvPr id="1090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7D10B-659F-42B0-A263-3696CAD8103A}" type="slidenum">
              <a:rPr lang="en-US"/>
              <a:pPr/>
              <a:t>30</a:t>
            </a:fld>
            <a:endParaRPr lang="en-US"/>
          </a:p>
        </p:txBody>
      </p:sp>
      <p:sp>
        <p:nvSpPr>
          <p:cNvPr id="1150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90331-66F1-4BD0-97A4-1F2B86D18306}" type="slidenum">
              <a:rPr lang="en-US"/>
              <a:pPr/>
              <a:t>31</a:t>
            </a:fld>
            <a:endParaRPr lang="en-US"/>
          </a:p>
        </p:txBody>
      </p:sp>
      <p:sp>
        <p:nvSpPr>
          <p:cNvPr id="111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ECE63-AFE0-41B3-9DC1-E41CD8C373BA}" type="slidenum">
              <a:rPr lang="en-US"/>
              <a:pPr/>
              <a:t>32</a:t>
            </a:fld>
            <a:endParaRPr lang="en-US"/>
          </a:p>
        </p:txBody>
      </p:sp>
      <p:sp>
        <p:nvSpPr>
          <p:cNvPr id="1153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343FC-0FEE-412F-BC5C-82E5E22F3B75}" type="slidenum">
              <a:rPr lang="en-US"/>
              <a:pPr/>
              <a:t>33</a:t>
            </a:fld>
            <a:endParaRPr lang="en-US"/>
          </a:p>
        </p:txBody>
      </p:sp>
      <p:sp>
        <p:nvSpPr>
          <p:cNvPr id="1163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3B0FE-50CB-4116-886A-445FA8384E86}" type="slidenum">
              <a:rPr lang="en-US"/>
              <a:pPr/>
              <a:t>34</a:t>
            </a:fld>
            <a:endParaRPr lang="en-US"/>
          </a:p>
        </p:txBody>
      </p:sp>
      <p:sp>
        <p:nvSpPr>
          <p:cNvPr id="1165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2A818-7377-4256-B689-35857CC93633}" type="slidenum">
              <a:rPr lang="en-US"/>
              <a:pPr/>
              <a:t>35</a:t>
            </a:fld>
            <a:endParaRPr lang="en-US"/>
          </a:p>
        </p:txBody>
      </p:sp>
      <p:sp>
        <p:nvSpPr>
          <p:cNvPr id="1159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1633F-2C4C-43E0-8476-568B41AC621A}" type="slidenum">
              <a:rPr lang="en-US"/>
              <a:pPr/>
              <a:t>36</a:t>
            </a:fld>
            <a:endParaRPr lang="en-US"/>
          </a:p>
        </p:txBody>
      </p:sp>
      <p:sp>
        <p:nvSpPr>
          <p:cNvPr id="1167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8CC9B-75CC-4319-8ECD-CCF750ABE538}" type="slidenum">
              <a:rPr lang="en-US"/>
              <a:pPr/>
              <a:t>37</a:t>
            </a:fld>
            <a:endParaRPr lang="en-US"/>
          </a:p>
        </p:txBody>
      </p:sp>
      <p:sp>
        <p:nvSpPr>
          <p:cNvPr id="1173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186B7-A9A0-4C0D-A9F0-E1792E51BCF8}" type="slidenum">
              <a:rPr lang="en-US"/>
              <a:pPr/>
              <a:t>38</a:t>
            </a:fld>
            <a:endParaRPr lang="en-US"/>
          </a:p>
        </p:txBody>
      </p:sp>
      <p:sp>
        <p:nvSpPr>
          <p:cNvPr id="1155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C1569-EC8B-44A3-A2A6-5974649256B2}" type="slidenum">
              <a:rPr lang="en-US"/>
              <a:pPr/>
              <a:t>39</a:t>
            </a:fld>
            <a:endParaRPr lang="en-US"/>
          </a:p>
        </p:txBody>
      </p:sp>
      <p:sp>
        <p:nvSpPr>
          <p:cNvPr id="1177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69E7-A61A-413E-90AC-4E8F25BEC76B}" type="slidenum">
              <a:rPr lang="en-US"/>
              <a:pPr/>
              <a:t>4</a:t>
            </a:fld>
            <a:endParaRPr lang="en-US"/>
          </a:p>
        </p:txBody>
      </p:sp>
      <p:sp>
        <p:nvSpPr>
          <p:cNvPr id="1124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28F98-6CD7-4AE0-999A-D24025D9AD34}" type="slidenum">
              <a:rPr lang="en-US"/>
              <a:pPr/>
              <a:t>40</a:t>
            </a:fld>
            <a:endParaRPr lang="en-US"/>
          </a:p>
        </p:txBody>
      </p:sp>
      <p:sp>
        <p:nvSpPr>
          <p:cNvPr id="1157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C5DC6-9195-49F4-849F-8B7303B9321D}" type="slidenum">
              <a:rPr lang="en-US"/>
              <a:pPr/>
              <a:t>41</a:t>
            </a:fld>
            <a:endParaRPr lang="en-US"/>
          </a:p>
        </p:txBody>
      </p:sp>
      <p:sp>
        <p:nvSpPr>
          <p:cNvPr id="1179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CBF16-2867-4BA7-89F5-BFC32C512D1C}" type="slidenum">
              <a:rPr lang="en-US"/>
              <a:pPr/>
              <a:t>42</a:t>
            </a:fld>
            <a:endParaRPr lang="en-US"/>
          </a:p>
        </p:txBody>
      </p:sp>
      <p:sp>
        <p:nvSpPr>
          <p:cNvPr id="1181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9DC0F-6CCF-46B6-AE57-156EAFD99E2D}" type="slidenum">
              <a:rPr lang="en-US"/>
              <a:pPr/>
              <a:t>43</a:t>
            </a:fld>
            <a:endParaRPr lang="en-US"/>
          </a:p>
        </p:txBody>
      </p:sp>
      <p:sp>
        <p:nvSpPr>
          <p:cNvPr id="1183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452D-E1D8-4674-BE40-903EE9FBA2AF}" type="slidenum">
              <a:rPr lang="en-US"/>
              <a:pPr/>
              <a:t>44</a:t>
            </a:fld>
            <a:endParaRPr lang="en-US"/>
          </a:p>
        </p:txBody>
      </p:sp>
      <p:sp>
        <p:nvSpPr>
          <p:cNvPr id="1185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3EB73-64A7-4C03-BE61-382007E043D1}" type="slidenum">
              <a:rPr lang="en-US"/>
              <a:pPr/>
              <a:t>45</a:t>
            </a:fld>
            <a:endParaRPr lang="en-US"/>
          </a:p>
        </p:txBody>
      </p:sp>
      <p:sp>
        <p:nvSpPr>
          <p:cNvPr id="1187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9F233-B8E5-4C88-B039-00B254D097BB}" type="slidenum">
              <a:rPr lang="en-US"/>
              <a:pPr/>
              <a:t>46</a:t>
            </a:fld>
            <a:endParaRPr lang="en-US"/>
          </a:p>
        </p:txBody>
      </p:sp>
      <p:sp>
        <p:nvSpPr>
          <p:cNvPr id="108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B23FE-AF9E-4AD4-8991-B291F7BD7710}" type="slidenum">
              <a:rPr lang="en-US"/>
              <a:pPr/>
              <a:t>47</a:t>
            </a:fld>
            <a:endParaRPr lang="en-US"/>
          </a:p>
        </p:txBody>
      </p:sp>
      <p:sp>
        <p:nvSpPr>
          <p:cNvPr id="1218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98AF7-CFFA-4506-903C-A510C4C9F928}" type="slidenum">
              <a:rPr lang="en-US"/>
              <a:pPr/>
              <a:t>48</a:t>
            </a:fld>
            <a:endParaRPr lang="en-US"/>
          </a:p>
        </p:txBody>
      </p:sp>
      <p:sp>
        <p:nvSpPr>
          <p:cNvPr id="1189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29F4F-7D88-4463-A53B-55160B01B6A3}" type="slidenum">
              <a:rPr lang="en-US"/>
              <a:pPr/>
              <a:t>49</a:t>
            </a:fld>
            <a:endParaRPr lang="en-US"/>
          </a:p>
        </p:txBody>
      </p:sp>
      <p:sp>
        <p:nvSpPr>
          <p:cNvPr id="1202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B1A4-AA9C-4388-90AF-31AB7A109BC7}" type="slidenum">
              <a:rPr lang="en-US"/>
              <a:pPr/>
              <a:t>5</a:t>
            </a:fld>
            <a:endParaRPr lang="en-US"/>
          </a:p>
        </p:txBody>
      </p:sp>
      <p:sp>
        <p:nvSpPr>
          <p:cNvPr id="1120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E85A5-6EC8-413F-B6E0-6124A8D633F5}" type="slidenum">
              <a:rPr lang="en-US"/>
              <a:pPr/>
              <a:t>50</a:t>
            </a:fld>
            <a:endParaRPr lang="en-US"/>
          </a:p>
        </p:txBody>
      </p:sp>
      <p:sp>
        <p:nvSpPr>
          <p:cNvPr id="1196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07063-F9C0-45B2-BD3D-7FBC02343EAF}" type="slidenum">
              <a:rPr lang="en-US"/>
              <a:pPr/>
              <a:t>51</a:t>
            </a:fld>
            <a:endParaRPr lang="en-US"/>
          </a:p>
        </p:txBody>
      </p:sp>
      <p:sp>
        <p:nvSpPr>
          <p:cNvPr id="1220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75CFD-07B9-497B-8AD3-737E675A9795}" type="slidenum">
              <a:rPr lang="en-US"/>
              <a:pPr/>
              <a:t>52</a:t>
            </a:fld>
            <a:endParaRPr lang="en-US"/>
          </a:p>
        </p:txBody>
      </p:sp>
      <p:sp>
        <p:nvSpPr>
          <p:cNvPr id="1222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96668-5FFF-4DC3-B50E-33A6775EC587}" type="slidenum">
              <a:rPr lang="en-US"/>
              <a:pPr/>
              <a:t>53</a:t>
            </a:fld>
            <a:endParaRPr lang="en-US"/>
          </a:p>
        </p:txBody>
      </p:sp>
      <p:sp>
        <p:nvSpPr>
          <p:cNvPr id="1224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5BF03-8C7A-4639-82A1-F6D50C9DAD93}" type="slidenum">
              <a:rPr lang="en-US"/>
              <a:pPr/>
              <a:t>54</a:t>
            </a:fld>
            <a:endParaRPr lang="en-US"/>
          </a:p>
        </p:txBody>
      </p:sp>
      <p:sp>
        <p:nvSpPr>
          <p:cNvPr id="120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3E047-AEDC-41D8-BD74-088CE0FCDE2C}" type="slidenum">
              <a:rPr lang="en-US"/>
              <a:pPr/>
              <a:t>55</a:t>
            </a:fld>
            <a:endParaRPr lang="en-US"/>
          </a:p>
        </p:txBody>
      </p:sp>
      <p:sp>
        <p:nvSpPr>
          <p:cNvPr id="1208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DBE9D-D276-4146-BA49-0FF90359A4A7}" type="slidenum">
              <a:rPr lang="en-US"/>
              <a:pPr/>
              <a:t>56</a:t>
            </a:fld>
            <a:endParaRPr lang="en-US"/>
          </a:p>
        </p:txBody>
      </p:sp>
      <p:sp>
        <p:nvSpPr>
          <p:cNvPr id="1210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683C9-32A0-4127-80F7-044FBE28D776}" type="slidenum">
              <a:rPr lang="en-US"/>
              <a:pPr/>
              <a:t>57</a:t>
            </a:fld>
            <a:endParaRPr lang="en-US"/>
          </a:p>
        </p:txBody>
      </p:sp>
      <p:sp>
        <p:nvSpPr>
          <p:cNvPr id="1212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7D89A-C1EA-4DE1-9B17-90ADB53D290F}" type="slidenum">
              <a:rPr lang="en-US"/>
              <a:pPr/>
              <a:t>58</a:t>
            </a:fld>
            <a:endParaRPr lang="en-US"/>
          </a:p>
        </p:txBody>
      </p:sp>
      <p:sp>
        <p:nvSpPr>
          <p:cNvPr id="1214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3CEFA-0A31-4BDF-BCA4-6CCCF4A8286B}" type="slidenum">
              <a:rPr lang="en-US"/>
              <a:pPr/>
              <a:t>59</a:t>
            </a:fld>
            <a:endParaRPr lang="en-US"/>
          </a:p>
        </p:txBody>
      </p:sp>
      <p:sp>
        <p:nvSpPr>
          <p:cNvPr id="1216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588A7-5B87-48C1-B7E4-5A6F092BB2EC}" type="slidenum">
              <a:rPr lang="en-US"/>
              <a:pPr/>
              <a:t>6</a:t>
            </a:fld>
            <a:endParaRPr lang="en-US"/>
          </a:p>
        </p:txBody>
      </p:sp>
      <p:sp>
        <p:nvSpPr>
          <p:cNvPr id="1092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C1A33-9196-4B26-A387-E3AC017B6076}" type="slidenum">
              <a:rPr lang="en-US"/>
              <a:pPr/>
              <a:t>60</a:t>
            </a:fld>
            <a:endParaRPr lang="en-US"/>
          </a:p>
        </p:txBody>
      </p:sp>
      <p:sp>
        <p:nvSpPr>
          <p:cNvPr id="1226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864CF-345C-47AA-8DD2-0B6B62F7005A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4A5FC-F6B1-410D-B3BE-F1981D9B9BD3}" type="slidenum">
              <a:rPr lang="en-US"/>
              <a:pPr/>
              <a:t>62</a:t>
            </a:fld>
            <a:endParaRPr lang="en-US"/>
          </a:p>
        </p:txBody>
      </p:sp>
      <p:sp>
        <p:nvSpPr>
          <p:cNvPr id="1082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E3492-08BB-4AF9-B536-6F32E63F0F86}" type="slidenum">
              <a:rPr lang="en-US"/>
              <a:pPr/>
              <a:t>63</a:t>
            </a:fld>
            <a:endParaRPr lang="en-US"/>
          </a:p>
        </p:txBody>
      </p:sp>
      <p:sp>
        <p:nvSpPr>
          <p:cNvPr id="1230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3E715-999C-40E5-8FBE-6BAF26207EBC}" type="slidenum">
              <a:rPr lang="en-US"/>
              <a:pPr/>
              <a:t>64</a:t>
            </a:fld>
            <a:endParaRPr lang="en-US"/>
          </a:p>
        </p:txBody>
      </p:sp>
      <p:sp>
        <p:nvSpPr>
          <p:cNvPr id="1232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41C8C-E145-413B-9492-67526EF6AD5D}" type="slidenum">
              <a:rPr lang="en-US"/>
              <a:pPr/>
              <a:t>65</a:t>
            </a:fld>
            <a:endParaRPr lang="en-US"/>
          </a:p>
        </p:txBody>
      </p:sp>
      <p:sp>
        <p:nvSpPr>
          <p:cNvPr id="123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5D0D8-9C7F-4A70-8E45-58EB8CFA5727}" type="slidenum">
              <a:rPr lang="en-US"/>
              <a:pPr/>
              <a:t>66</a:t>
            </a:fld>
            <a:endParaRPr lang="en-US"/>
          </a:p>
        </p:txBody>
      </p:sp>
      <p:sp>
        <p:nvSpPr>
          <p:cNvPr id="1239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93FAC-44FE-419D-8A84-2743AE45DA5E}" type="slidenum">
              <a:rPr lang="en-US"/>
              <a:pPr/>
              <a:t>67</a:t>
            </a:fld>
            <a:endParaRPr lang="en-US"/>
          </a:p>
        </p:txBody>
      </p:sp>
      <p:sp>
        <p:nvSpPr>
          <p:cNvPr id="1236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8A416-E8ED-4B9B-9653-221ED2DB8796}" type="slidenum">
              <a:rPr lang="en-US"/>
              <a:pPr/>
              <a:t>68</a:t>
            </a:fld>
            <a:endParaRPr lang="en-US"/>
          </a:p>
        </p:txBody>
      </p:sp>
      <p:sp>
        <p:nvSpPr>
          <p:cNvPr id="1241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F33DE-F97C-4E92-A28D-70AA2D525147}" type="slidenum">
              <a:rPr lang="en-US"/>
              <a:pPr/>
              <a:t>69</a:t>
            </a:fld>
            <a:endParaRPr lang="en-US"/>
          </a:p>
        </p:txBody>
      </p:sp>
      <p:sp>
        <p:nvSpPr>
          <p:cNvPr id="124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4A940-8D33-4853-8806-5DC8D7C02E61}" type="slidenum">
              <a:rPr lang="en-US"/>
              <a:pPr/>
              <a:t>7</a:t>
            </a:fld>
            <a:endParaRPr lang="en-US"/>
          </a:p>
        </p:txBody>
      </p:sp>
      <p:sp>
        <p:nvSpPr>
          <p:cNvPr id="1094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FFB2F-ACE6-470C-9481-98A77D47908F}" type="slidenum">
              <a:rPr lang="en-US"/>
              <a:pPr/>
              <a:t>70</a:t>
            </a:fld>
            <a:endParaRPr lang="en-US"/>
          </a:p>
        </p:txBody>
      </p:sp>
      <p:sp>
        <p:nvSpPr>
          <p:cNvPr id="1084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2366A-6258-45F1-B927-308C1F885721}" type="slidenum">
              <a:rPr lang="en-US"/>
              <a:pPr/>
              <a:t>71</a:t>
            </a:fld>
            <a:endParaRPr lang="en-US"/>
          </a:p>
        </p:txBody>
      </p:sp>
      <p:sp>
        <p:nvSpPr>
          <p:cNvPr id="1245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FF136-923C-46EE-BE13-A4892875868B}" type="slidenum">
              <a:rPr lang="en-US"/>
              <a:pPr/>
              <a:t>72</a:t>
            </a:fld>
            <a:endParaRPr lang="en-US"/>
          </a:p>
        </p:txBody>
      </p:sp>
      <p:sp>
        <p:nvSpPr>
          <p:cNvPr id="1247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25DBE-8C6F-4BA6-9ECC-D4437BD33686}" type="slidenum">
              <a:rPr lang="en-US"/>
              <a:pPr/>
              <a:t>73</a:t>
            </a:fld>
            <a:endParaRPr lang="en-US"/>
          </a:p>
        </p:txBody>
      </p:sp>
      <p:sp>
        <p:nvSpPr>
          <p:cNvPr id="1251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157A1-EF47-49C9-A550-E28471FB3344}" type="slidenum">
              <a:rPr lang="en-US"/>
              <a:pPr/>
              <a:t>74</a:t>
            </a:fld>
            <a:endParaRPr lang="en-US"/>
          </a:p>
        </p:txBody>
      </p:sp>
      <p:sp>
        <p:nvSpPr>
          <p:cNvPr id="1249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5914-E16D-4603-B0D7-4E0DB4BB2CDC}" type="slidenum">
              <a:rPr lang="en-US"/>
              <a:pPr/>
              <a:t>75</a:t>
            </a:fld>
            <a:endParaRPr lang="en-US"/>
          </a:p>
        </p:txBody>
      </p:sp>
      <p:sp>
        <p:nvSpPr>
          <p:cNvPr id="1253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581D3-58E9-4C42-BC48-FC236BE8205B}" type="slidenum">
              <a:rPr lang="en-US"/>
              <a:pPr/>
              <a:t>76</a:t>
            </a:fld>
            <a:endParaRPr lang="en-US"/>
          </a:p>
        </p:txBody>
      </p:sp>
      <p:sp>
        <p:nvSpPr>
          <p:cNvPr id="1255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9CFD7-1987-41C7-ADC8-3CF4CD7F9F5B}" type="slidenum">
              <a:rPr lang="en-US"/>
              <a:pPr/>
              <a:t>77</a:t>
            </a:fld>
            <a:endParaRPr lang="en-US"/>
          </a:p>
        </p:txBody>
      </p:sp>
      <p:sp>
        <p:nvSpPr>
          <p:cNvPr id="1263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504FF-CCD5-4BA2-AAEF-976EB1DC1C1E}" type="slidenum">
              <a:rPr lang="en-US"/>
              <a:pPr/>
              <a:t>78</a:t>
            </a:fld>
            <a:endParaRPr lang="en-US"/>
          </a:p>
        </p:txBody>
      </p:sp>
      <p:sp>
        <p:nvSpPr>
          <p:cNvPr id="1086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DDACC-5DF5-48C7-82AC-3257C3412B6B}" type="slidenum">
              <a:rPr lang="en-US"/>
              <a:pPr/>
              <a:t>79</a:t>
            </a:fld>
            <a:endParaRPr lang="en-US"/>
          </a:p>
        </p:txBody>
      </p:sp>
      <p:sp>
        <p:nvSpPr>
          <p:cNvPr id="1257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5482-4EF7-493C-B417-BEB73BE7DB45}" type="slidenum">
              <a:rPr lang="en-US"/>
              <a:pPr/>
              <a:t>8</a:t>
            </a:fld>
            <a:endParaRPr lang="en-US"/>
          </a:p>
        </p:txBody>
      </p:sp>
      <p:sp>
        <p:nvSpPr>
          <p:cNvPr id="109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63C2D-4381-4AEB-A761-28EA7A15563B}" type="slidenum">
              <a:rPr lang="en-US"/>
              <a:pPr/>
              <a:t>80</a:t>
            </a:fld>
            <a:endParaRPr lang="en-US"/>
          </a:p>
        </p:txBody>
      </p:sp>
      <p:sp>
        <p:nvSpPr>
          <p:cNvPr id="1259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9EC9B-EAE6-4173-BAC7-8F2052FD6806}" type="slidenum">
              <a:rPr lang="en-US"/>
              <a:pPr/>
              <a:t>81</a:t>
            </a:fld>
            <a:endParaRPr lang="en-US"/>
          </a:p>
        </p:txBody>
      </p:sp>
      <p:sp>
        <p:nvSpPr>
          <p:cNvPr id="1261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55CAA-68D1-4552-B606-8ED00E88AD4A}" type="slidenum">
              <a:rPr lang="en-US"/>
              <a:pPr/>
              <a:t>82</a:t>
            </a:fld>
            <a:endParaRPr lang="en-US"/>
          </a:p>
        </p:txBody>
      </p:sp>
      <p:sp>
        <p:nvSpPr>
          <p:cNvPr id="1265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1A0AD-E7CF-4F56-9FB5-3F95D2567EB0}" type="slidenum">
              <a:rPr lang="en-US"/>
              <a:pPr/>
              <a:t>9</a:t>
            </a:fld>
            <a:endParaRPr lang="en-US"/>
          </a:p>
        </p:txBody>
      </p:sp>
      <p:sp>
        <p:nvSpPr>
          <p:cNvPr id="110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A27FD-BEB0-4D43-BC83-1AC3D536F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E2DD7-BF0A-4376-BD6D-6B46CB5D1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3A2D-4EFB-4856-A9F1-A5432A6F7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86A2B-BEAF-420A-8461-4788CAFBC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C6F74-3AD6-42AB-9E46-55825AF89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D84E-4E4F-4AF8-BBA6-5EAD9C0D1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D82B-F7CB-4938-B9F0-AD0541CED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65EB-AABE-4CDB-916E-351DFD630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393B-B24D-4A9B-8FCB-38601E497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9AEF5-B76E-4CE7-BE15-87472E989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29FA4-9F21-456F-830B-4832DD0FE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7757E7B-987A-4B2A-A821-A40C7F5D65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23.png"/><Relationship Id="rId5" Type="http://schemas.openxmlformats.org/officeDocument/2006/relationships/audio" Target="../media/audio8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11" Type="http://schemas.openxmlformats.org/officeDocument/2006/relationships/image" Target="../media/image32.png"/><Relationship Id="rId5" Type="http://schemas.openxmlformats.org/officeDocument/2006/relationships/audio" Target="../media/audio11.wav"/><Relationship Id="rId10" Type="http://schemas.openxmlformats.org/officeDocument/2006/relationships/image" Target="../media/image31.png"/><Relationship Id="rId4" Type="http://schemas.openxmlformats.org/officeDocument/2006/relationships/audio" Target="../media/audio10.wav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audio" Target="../media/audio1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8.wav"/><Relationship Id="rId10" Type="http://schemas.openxmlformats.org/officeDocument/2006/relationships/image" Target="../media/image46.png"/><Relationship Id="rId4" Type="http://schemas.openxmlformats.org/officeDocument/2006/relationships/audio" Target="../media/audio2.wav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4.bp.blogspot.com/-E0YtHPKLmu4/TtUZxlfNhHI/AAAAAAAAH_E/aP1Z65xGKMI/s1600/nuclear-fusion.jpg" TargetMode="External"/><Relationship Id="rId5" Type="http://schemas.openxmlformats.org/officeDocument/2006/relationships/image" Target="data:image/gif;base64,R0lGODlhCQAJAIABALm5uf///yH5BAEAAAEALAAAAAAJAAkAAAIRBIJom+zW1kmBUTkrfBlTXQAAOw==" TargetMode="Externa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data:image/gif;base64,R0lGODlhCQAJAIABALm5uf///yH5BAEAAAEALAAAAAAJAAkAAAIRBIJom+zW1kmBUTkrfBlTXQAAOw==" TargetMode="External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audio" Target="../media/audio1.wav"/><Relationship Id="rId7" Type="http://schemas.openxmlformats.org/officeDocument/2006/relationships/hyperlink" Target="http://www.techreleased.com/wp-content/uploads/2012/09/Panasonic-HIT-Photovoltaic-Cells-Demonstrate-High-PID-Resistance.jp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hyperlink" Target="http://micro.magnet.fsu.edu/primer/java/solarcel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audio" Target="../media/audio14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14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audio" Target="../media/audio14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audio" Target="../media/audio4.wav"/><Relationship Id="rId4" Type="http://schemas.openxmlformats.org/officeDocument/2006/relationships/audio" Target="../media/audio14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3.wav"/><Relationship Id="rId4" Type="http://schemas.openxmlformats.org/officeDocument/2006/relationships/audio" Target="../media/audio2.wav"/><Relationship Id="rId9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.wav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audio" Target="../media/audio14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audio" Target="../media/audio4.wav"/><Relationship Id="rId4" Type="http://schemas.openxmlformats.org/officeDocument/2006/relationships/audio" Target="../media/audio14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371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	Describe how neutrons produced in a fission reaction may be used to initiate further fission reactions (chain reactions).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8.4.2	Distinguish between controlled nuclear and uncontrolled nuclear fission.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8.4.3	Describe what is meant by fuel enrichment.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controlled nuclear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uncontrolled nuclear fission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 sub-critical mass will not sustain                  the fission chain reaction.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However, if a sub-critical sphere                     is surrounded by high explosives                      which are detonated in a focused                             inward explosion, the density of the                                              sphere will                                             increase to                                          the point                                         that the                                            critical                                            mass is                                          attained.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21289" name="Picture 9" descr="nuclear_bomb_model"/>
          <p:cNvPicPr>
            <a:picLocks noChangeAspect="1" noChangeArrowheads="1"/>
          </p:cNvPicPr>
          <p:nvPr/>
        </p:nvPicPr>
        <p:blipFill>
          <a:blip r:embed="rId5" cstate="print"/>
          <a:srcRect t="28497"/>
          <a:stretch>
            <a:fillRect/>
          </a:stretch>
        </p:blipFill>
        <p:spPr bwMode="auto">
          <a:xfrm>
            <a:off x="6454775" y="2225675"/>
            <a:ext cx="2403475" cy="1392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21291" name="Picture 11" descr="175px-Implosion_bomb_animat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1463" y="3811588"/>
            <a:ext cx="2255837" cy="2205037"/>
          </a:xfrm>
          <a:prstGeom prst="rect">
            <a:avLst/>
          </a:prstGeom>
          <a:noFill/>
        </p:spPr>
      </p:pic>
      <p:pic>
        <p:nvPicPr>
          <p:cNvPr id="1121293" name="Picture 13" descr="spoth"/>
          <p:cNvPicPr>
            <a:picLocks noChangeAspect="1" noChangeArrowheads="1"/>
          </p:cNvPicPr>
          <p:nvPr/>
        </p:nvPicPr>
        <p:blipFill>
          <a:blip r:embed="rId7" cstate="print"/>
          <a:srcRect b="3940"/>
          <a:stretch>
            <a:fillRect/>
          </a:stretch>
        </p:blipFill>
        <p:spPr bwMode="auto">
          <a:xfrm>
            <a:off x="2871788" y="4344988"/>
            <a:ext cx="3614737" cy="2454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1294" name="Rectangle 14"/>
          <p:cNvSpPr>
            <a:spLocks noChangeArrowheads="1"/>
          </p:cNvSpPr>
          <p:nvPr/>
        </p:nvSpPr>
        <p:spPr bwMode="auto">
          <a:xfrm>
            <a:off x="6611938" y="3817938"/>
            <a:ext cx="2249487" cy="21891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95" name="Text Box 15"/>
          <p:cNvSpPr txBox="1">
            <a:spLocks noChangeArrowheads="1"/>
          </p:cNvSpPr>
          <p:nvPr/>
        </p:nvSpPr>
        <p:spPr bwMode="auto">
          <a:xfrm>
            <a:off x="6586538" y="6022975"/>
            <a:ext cx="231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Explosive lens</a:t>
            </a:r>
          </a:p>
        </p:txBody>
      </p:sp>
      <p:sp>
        <p:nvSpPr>
          <p:cNvPr id="1121296" name="Text Box 16"/>
          <p:cNvSpPr txBox="1">
            <a:spLocks noChangeArrowheads="1"/>
          </p:cNvSpPr>
          <p:nvPr/>
        </p:nvSpPr>
        <p:spPr bwMode="auto">
          <a:xfrm>
            <a:off x="3244850" y="4319588"/>
            <a:ext cx="292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Detonation circuit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2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2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12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94" grpId="0" animBg="1"/>
      <p:bldP spid="1121295" grpId="0"/>
      <p:bldP spid="1121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controlled nuclear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uncontrolled nuclear fission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hydrogen                                              bomb (fission-                                    fusion-fission)                                      is shown. 	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097733" name="Rectangle 5"/>
          <p:cNvSpPr>
            <a:spLocks noChangeArrowheads="1"/>
          </p:cNvSpPr>
          <p:nvPr/>
        </p:nvSpPr>
        <p:spPr bwMode="auto">
          <a:xfrm>
            <a:off x="711200" y="3830638"/>
            <a:ext cx="2292350" cy="29003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Do you think plans for such weapons of mass destruction should be available on the Internet?</a:t>
            </a:r>
          </a:p>
        </p:txBody>
      </p:sp>
      <p:pic>
        <p:nvPicPr>
          <p:cNvPr id="1097732" name="Picture 4" descr="HBombDesig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1463" y="2139950"/>
            <a:ext cx="3557587" cy="457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97734" name="Picture 6"/>
          <p:cNvPicPr>
            <a:picLocks noChangeAspect="1" noChangeArrowheads="1"/>
          </p:cNvPicPr>
          <p:nvPr/>
        </p:nvPicPr>
        <p:blipFill>
          <a:blip r:embed="rId8" cstate="print"/>
          <a:srcRect l="1830" r="1219"/>
          <a:stretch>
            <a:fillRect/>
          </a:stretch>
        </p:blipFill>
        <p:spPr bwMode="auto">
          <a:xfrm>
            <a:off x="3084513" y="2522538"/>
            <a:ext cx="2173287" cy="4183062"/>
          </a:xfrm>
          <a:prstGeom prst="rect">
            <a:avLst/>
          </a:prstGeom>
          <a:noFill/>
        </p:spPr>
      </p:pic>
      <p:pic>
        <p:nvPicPr>
          <p:cNvPr id="1097736" name="Picture 8"/>
          <p:cNvPicPr>
            <a:picLocks noChangeAspect="1" noChangeArrowheads="1"/>
          </p:cNvPicPr>
          <p:nvPr/>
        </p:nvPicPr>
        <p:blipFill>
          <a:blip r:embed="rId9" cstate="print"/>
          <a:srcRect l="1219"/>
          <a:stretch>
            <a:fillRect/>
          </a:stretch>
        </p:blipFill>
        <p:spPr bwMode="auto">
          <a:xfrm>
            <a:off x="3092450" y="2473325"/>
            <a:ext cx="2214563" cy="4211638"/>
          </a:xfrm>
          <a:prstGeom prst="rect">
            <a:avLst/>
          </a:prstGeom>
          <a:noFill/>
        </p:spPr>
      </p:pic>
      <p:pic>
        <p:nvPicPr>
          <p:cNvPr id="1097737" name="Picture 9"/>
          <p:cNvPicPr>
            <a:picLocks noChangeAspect="1" noChangeArrowheads="1"/>
          </p:cNvPicPr>
          <p:nvPr/>
        </p:nvPicPr>
        <p:blipFill>
          <a:blip r:embed="rId10" cstate="print"/>
          <a:srcRect l="1607"/>
          <a:stretch>
            <a:fillRect/>
          </a:stretch>
        </p:blipFill>
        <p:spPr bwMode="auto">
          <a:xfrm>
            <a:off x="3092450" y="2474913"/>
            <a:ext cx="2233613" cy="4211637"/>
          </a:xfrm>
          <a:prstGeom prst="rect">
            <a:avLst/>
          </a:prstGeom>
          <a:noFill/>
        </p:spPr>
      </p:pic>
      <p:pic>
        <p:nvPicPr>
          <p:cNvPr id="109773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89275" y="2503488"/>
            <a:ext cx="2216150" cy="4170362"/>
          </a:xfrm>
          <a:prstGeom prst="rect">
            <a:avLst/>
          </a:prstGeom>
          <a:noFill/>
        </p:spPr>
      </p:pic>
      <p:sp>
        <p:nvSpPr>
          <p:cNvPr id="1097739" name="Rectangle 11"/>
          <p:cNvSpPr>
            <a:spLocks noChangeArrowheads="1"/>
          </p:cNvSpPr>
          <p:nvPr/>
        </p:nvSpPr>
        <p:spPr bwMode="auto">
          <a:xfrm>
            <a:off x="3089275" y="2493963"/>
            <a:ext cx="2209800" cy="42116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7740" name="Text Box 12"/>
          <p:cNvSpPr txBox="1">
            <a:spLocks noChangeArrowheads="1"/>
          </p:cNvSpPr>
          <p:nvPr/>
        </p:nvSpPr>
        <p:spPr bwMode="auto">
          <a:xfrm>
            <a:off x="5946775" y="6372225"/>
            <a:ext cx="2470150" cy="396875"/>
          </a:xfrm>
          <a:prstGeom prst="rect">
            <a:avLst/>
          </a:prstGeom>
          <a:solidFill>
            <a:srgbClr val="FFFF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physics package</a:t>
            </a:r>
          </a:p>
        </p:txBody>
      </p:sp>
      <p:sp>
        <p:nvSpPr>
          <p:cNvPr id="1097741" name="Text Box 13"/>
          <p:cNvSpPr txBox="1">
            <a:spLocks noChangeArrowheads="1"/>
          </p:cNvSpPr>
          <p:nvPr/>
        </p:nvSpPr>
        <p:spPr bwMode="auto">
          <a:xfrm rot="16200000">
            <a:off x="2724151" y="2921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/>
              <a:t>delivery vehicle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9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7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9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7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7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7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what is meant by fuel enrichment.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Natural uranium is made up of uranium-238 (99.3%) and uranium-235 (0.7%).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238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 will release neutrons when split (similar to the reaction shown for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U).  However, rather than sustaining further fissions, most of the                            product neutrons are absorbed by the uranium-238                                and the chain reaction does not sustain itself.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process of increasing the concentration of uranium-235 in a natural uranium sample is called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enrichment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Reactor grade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uranium has been enriched to about 3-5% uranium-235.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/>
              <a:t>Weapons grade</a:t>
            </a:r>
            <a:r>
              <a:rPr lang="en-US"/>
              <a:t> uranium has been enriched to about 99% uranium-235.</a:t>
            </a: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7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7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what is meant by fuel enrichment.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two slow and expensive means of enrichment for uranium are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diffusion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centrifuge.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Uranium is purified and                           combined with fluorine to                          produce a gas called                       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uranium hexafluoride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UF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different isotopes                               of uranium will lead to                           slightly different UF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masses.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process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diffusion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uses many stages of                             membrane filters.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253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888" y="3500438"/>
            <a:ext cx="4281487" cy="32797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2538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63" y="185738"/>
            <a:ext cx="1357312" cy="12271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5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5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what is meant by fuel enrichment.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two slow and expensive means of enrichment for uranium are diffusion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centrifuge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Uranium is purified and                         combined with fluorine to                         produce a gas called                       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uranium hexafluoride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UF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different isotopes                               of uranium will lead to                           slightly different UF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6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   masses.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Centrifuging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spins the gas                            and the heavier isotopes                             are decanted while the                             lighter ones are sent to                             the next stage.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27428" name="Picture 4" descr="gascentrifu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0" y="2786063"/>
            <a:ext cx="37385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63" y="185738"/>
            <a:ext cx="1357312" cy="12271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what is meant by fuel enrichment.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                                          enrichment                                      process…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…increases                                          the                                                proportion                                              of highly                                              fissionable                                         uranium-235                                           so that the                                         chain                                           reaction can                                         be sustained.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29479" name="Picture 7" descr="npro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75" y="2179638"/>
            <a:ext cx="5559425" cy="45497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9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713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8.4.4	Describe the main energy transformations that take place in a nuclear power station.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8.4.5	Discuss the role of the moderator and the control rods in the production of controlled fission in a thermal fission reactor.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8.4.6	Discuss the role of the heat exchanger in a fission reactor.	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main energy transformations that take place in a nuclear power station.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Obviously,                                      the final                                       energy trans-                                     formation                                    leaves us with                                electrical                                       energy.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France uses                                     nuclear power                                      for 77% of its                              electricity.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US lags                                       behind most                                        other countries. 	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04900" name="Picture 4"/>
          <p:cNvPicPr>
            <a:picLocks noChangeAspect="1" noChangeArrowheads="1"/>
          </p:cNvPicPr>
          <p:nvPr/>
        </p:nvPicPr>
        <p:blipFill>
          <a:blip r:embed="rId5" cstate="print"/>
          <a:srcRect l="777" t="1563" r="3340" b="1979"/>
          <a:stretch>
            <a:fillRect/>
          </a:stretch>
        </p:blipFill>
        <p:spPr bwMode="auto">
          <a:xfrm>
            <a:off x="3059113" y="2589213"/>
            <a:ext cx="5935662" cy="3867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main energy transformations that take place in a nuclear power station.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Nuclear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06949" name="Picture 5" descr="nuclear energy generation diagram 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050" y="2432050"/>
            <a:ext cx="7604125" cy="3930650"/>
          </a:xfrm>
          <a:prstGeom prst="rect">
            <a:avLst/>
          </a:prstGeom>
          <a:noFill/>
        </p:spPr>
      </p:pic>
      <p:sp>
        <p:nvSpPr>
          <p:cNvPr id="1106950" name="Text Box 6"/>
          <p:cNvSpPr txBox="1">
            <a:spLocks noChangeArrowheads="1"/>
          </p:cNvSpPr>
          <p:nvPr/>
        </p:nvSpPr>
        <p:spPr bwMode="auto">
          <a:xfrm>
            <a:off x="2498725" y="6457950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 Heat</a:t>
            </a:r>
          </a:p>
        </p:txBody>
      </p:sp>
      <p:sp>
        <p:nvSpPr>
          <p:cNvPr id="1106951" name="Text Box 7"/>
          <p:cNvSpPr txBox="1">
            <a:spLocks noChangeArrowheads="1"/>
          </p:cNvSpPr>
          <p:nvPr/>
        </p:nvSpPr>
        <p:spPr bwMode="auto">
          <a:xfrm>
            <a:off x="3976688" y="6450013"/>
            <a:ext cx="167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 Kinetic</a:t>
            </a:r>
          </a:p>
        </p:txBody>
      </p:sp>
      <p:sp>
        <p:nvSpPr>
          <p:cNvPr id="1106952" name="Text Box 8"/>
          <p:cNvSpPr txBox="1">
            <a:spLocks noChangeArrowheads="1"/>
          </p:cNvSpPr>
          <p:nvPr/>
        </p:nvSpPr>
        <p:spPr bwMode="auto">
          <a:xfrm>
            <a:off x="6059488" y="6438900"/>
            <a:ext cx="221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 Electrical</a:t>
            </a:r>
          </a:p>
        </p:txBody>
      </p:sp>
      <p:pic>
        <p:nvPicPr>
          <p:cNvPr id="1106954" name="Picture 10" descr="Radioactive Sign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1100" y="3781425"/>
            <a:ext cx="593725" cy="519113"/>
          </a:xfrm>
          <a:prstGeom prst="rect">
            <a:avLst/>
          </a:prstGeom>
          <a:noFill/>
        </p:spPr>
      </p:pic>
      <p:pic>
        <p:nvPicPr>
          <p:cNvPr id="1106956" name="Picture 12" descr="icon_hea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938463"/>
            <a:ext cx="733425" cy="733425"/>
          </a:xfrm>
          <a:prstGeom prst="rect">
            <a:avLst/>
          </a:prstGeom>
          <a:noFill/>
        </p:spPr>
      </p:pic>
      <p:pic>
        <p:nvPicPr>
          <p:cNvPr id="1106961" name="Picture 17" descr="hazard-sign-images-electricit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9863" y="3343275"/>
            <a:ext cx="704850" cy="704850"/>
          </a:xfrm>
          <a:prstGeom prst="rect">
            <a:avLst/>
          </a:prstGeom>
          <a:noFill/>
        </p:spPr>
      </p:pic>
      <p:pic>
        <p:nvPicPr>
          <p:cNvPr id="1106962" name="Picture 18" descr="Radioactive Sign Clip 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1838" y="6443663"/>
            <a:ext cx="473075" cy="414337"/>
          </a:xfrm>
          <a:prstGeom prst="rect">
            <a:avLst/>
          </a:prstGeom>
          <a:noFill/>
        </p:spPr>
      </p:pic>
      <p:pic>
        <p:nvPicPr>
          <p:cNvPr id="1106963" name="Picture 19" descr="icon_hea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6356350"/>
            <a:ext cx="539750" cy="539750"/>
          </a:xfrm>
          <a:prstGeom prst="rect">
            <a:avLst/>
          </a:prstGeom>
          <a:noFill/>
        </p:spPr>
      </p:pic>
      <p:pic>
        <p:nvPicPr>
          <p:cNvPr id="1106964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9513" y="3378200"/>
            <a:ext cx="550862" cy="5159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06965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3250" y="6483350"/>
            <a:ext cx="358775" cy="3365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06966" name="Picture 22" descr="hazard-sign-images-electricit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3238" y="6430963"/>
            <a:ext cx="427037" cy="427037"/>
          </a:xfrm>
          <a:prstGeom prst="rect">
            <a:avLst/>
          </a:prstGeom>
          <a:noFill/>
        </p:spPr>
      </p:pic>
      <p:pic>
        <p:nvPicPr>
          <p:cNvPr id="1106967" name="Picture 23" descr="hazard-sign-images-electricit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3463" y="2697163"/>
            <a:ext cx="704850" cy="7048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6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6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6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6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06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r compress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6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6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6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ir compress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6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06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06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6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6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6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6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50" grpId="0"/>
      <p:bldP spid="1106951" grpId="0"/>
      <p:bldP spid="11069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1604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main energy transformations that take place in a nuclear power station.</a:t>
            </a:r>
          </a:p>
        </p:txBody>
      </p:sp>
      <p:sp>
        <p:nvSpPr>
          <p:cNvPr id="1111062" name="Rectangle 22"/>
          <p:cNvSpPr>
            <a:spLocks noChangeArrowheads="1"/>
          </p:cNvSpPr>
          <p:nvPr/>
        </p:nvSpPr>
        <p:spPr bwMode="auto">
          <a:xfrm>
            <a:off x="674688" y="2473325"/>
            <a:ext cx="7772400" cy="4384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Create a Sankey diagram for a typical nuclear reactor:  Because of the difficulty of enrichment, include that energy in the diagram.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11044" name="Group 4"/>
          <p:cNvGrpSpPr>
            <a:grpSpLocks/>
          </p:cNvGrpSpPr>
          <p:nvPr/>
        </p:nvGrpSpPr>
        <p:grpSpPr bwMode="auto">
          <a:xfrm>
            <a:off x="1082675" y="4430713"/>
            <a:ext cx="2425700" cy="1525587"/>
            <a:chOff x="438" y="2847"/>
            <a:chExt cx="1528" cy="961"/>
          </a:xfrm>
        </p:grpSpPr>
        <p:sp>
          <p:nvSpPr>
            <p:cNvPr id="1111045" name="AutoShape 5"/>
            <p:cNvSpPr>
              <a:spLocks noChangeArrowheads="1"/>
            </p:cNvSpPr>
            <p:nvPr/>
          </p:nvSpPr>
          <p:spPr bwMode="auto">
            <a:xfrm>
              <a:off x="438" y="2875"/>
              <a:ext cx="1528" cy="933"/>
            </a:xfrm>
            <a:prstGeom prst="chevron">
              <a:avLst>
                <a:gd name="adj" fmla="val 295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046" name="Text Box 6"/>
            <p:cNvSpPr txBox="1">
              <a:spLocks noChangeArrowheads="1"/>
            </p:cNvSpPr>
            <p:nvPr/>
          </p:nvSpPr>
          <p:spPr bwMode="auto">
            <a:xfrm>
              <a:off x="689" y="2847"/>
              <a:ext cx="92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800" b="1"/>
                <a:t>ENERGY IN URANIUM ORE</a:t>
              </a:r>
            </a:p>
          </p:txBody>
        </p:sp>
      </p:grpSp>
      <p:grpSp>
        <p:nvGrpSpPr>
          <p:cNvPr id="1111047" name="Group 7"/>
          <p:cNvGrpSpPr>
            <a:grpSpLocks/>
          </p:cNvGrpSpPr>
          <p:nvPr/>
        </p:nvGrpSpPr>
        <p:grpSpPr bwMode="auto">
          <a:xfrm>
            <a:off x="3052763" y="4851400"/>
            <a:ext cx="2284412" cy="1103313"/>
            <a:chOff x="1679" y="3112"/>
            <a:chExt cx="1439" cy="695"/>
          </a:xfrm>
        </p:grpSpPr>
        <p:sp>
          <p:nvSpPr>
            <p:cNvPr id="1111048" name="AutoShape 8"/>
            <p:cNvSpPr>
              <a:spLocks noChangeArrowheads="1"/>
            </p:cNvSpPr>
            <p:nvPr/>
          </p:nvSpPr>
          <p:spPr bwMode="auto">
            <a:xfrm>
              <a:off x="1679" y="3136"/>
              <a:ext cx="1439" cy="671"/>
            </a:xfrm>
            <a:prstGeom prst="homePlate">
              <a:avLst>
                <a:gd name="adj" fmla="val 3174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049" name="Text Box 9"/>
            <p:cNvSpPr txBox="1">
              <a:spLocks noChangeArrowheads="1"/>
            </p:cNvSpPr>
            <p:nvPr/>
          </p:nvSpPr>
          <p:spPr bwMode="auto">
            <a:xfrm>
              <a:off x="1680" y="3112"/>
              <a:ext cx="119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ENERGY IN ENRICHED URANIUM</a:t>
              </a:r>
            </a:p>
          </p:txBody>
        </p:sp>
      </p:grpSp>
      <p:grpSp>
        <p:nvGrpSpPr>
          <p:cNvPr id="1111050" name="Group 10"/>
          <p:cNvGrpSpPr>
            <a:grpSpLocks/>
          </p:cNvGrpSpPr>
          <p:nvPr/>
        </p:nvGrpSpPr>
        <p:grpSpPr bwMode="auto">
          <a:xfrm>
            <a:off x="4968875" y="4849813"/>
            <a:ext cx="3081338" cy="417512"/>
            <a:chOff x="2886" y="3111"/>
            <a:chExt cx="1941" cy="263"/>
          </a:xfrm>
        </p:grpSpPr>
        <p:sp>
          <p:nvSpPr>
            <p:cNvPr id="1111051" name="AutoShape 11"/>
            <p:cNvSpPr>
              <a:spLocks noChangeArrowheads="1"/>
            </p:cNvSpPr>
            <p:nvPr/>
          </p:nvSpPr>
          <p:spPr bwMode="auto">
            <a:xfrm>
              <a:off x="2886" y="3135"/>
              <a:ext cx="1941" cy="239"/>
            </a:xfrm>
            <a:prstGeom prst="homePlate">
              <a:avLst>
                <a:gd name="adj" fmla="val 630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052" name="Text Box 12"/>
            <p:cNvSpPr txBox="1">
              <a:spLocks noChangeArrowheads="1"/>
            </p:cNvSpPr>
            <p:nvPr/>
          </p:nvSpPr>
          <p:spPr bwMode="auto">
            <a:xfrm>
              <a:off x="2894" y="3111"/>
              <a:ext cx="18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ELECTRICAL ENERGY</a:t>
              </a:r>
            </a:p>
          </p:txBody>
        </p:sp>
      </p:grpSp>
      <p:grpSp>
        <p:nvGrpSpPr>
          <p:cNvPr id="1111053" name="Group 13"/>
          <p:cNvGrpSpPr>
            <a:grpSpLocks/>
          </p:cNvGrpSpPr>
          <p:nvPr/>
        </p:nvGrpSpPr>
        <p:grpSpPr bwMode="auto">
          <a:xfrm>
            <a:off x="4957763" y="5248275"/>
            <a:ext cx="4059237" cy="1157288"/>
            <a:chOff x="2879" y="3362"/>
            <a:chExt cx="2557" cy="729"/>
          </a:xfrm>
        </p:grpSpPr>
        <p:pic>
          <p:nvPicPr>
            <p:cNvPr id="1111054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9" y="3362"/>
              <a:ext cx="1243" cy="729"/>
            </a:xfrm>
            <a:prstGeom prst="rect">
              <a:avLst/>
            </a:prstGeom>
            <a:noFill/>
          </p:spPr>
        </p:pic>
        <p:sp>
          <p:nvSpPr>
            <p:cNvPr id="1111055" name="Text Box 15"/>
            <p:cNvSpPr txBox="1">
              <a:spLocks noChangeArrowheads="1"/>
            </p:cNvSpPr>
            <p:nvPr/>
          </p:nvSpPr>
          <p:spPr bwMode="auto">
            <a:xfrm>
              <a:off x="4086" y="3487"/>
              <a:ext cx="135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ENERGY REMAINING IN SPENT FUEL</a:t>
              </a:r>
            </a:p>
          </p:txBody>
        </p:sp>
      </p:grpSp>
      <p:grpSp>
        <p:nvGrpSpPr>
          <p:cNvPr id="1111056" name="Group 16"/>
          <p:cNvGrpSpPr>
            <a:grpSpLocks/>
          </p:cNvGrpSpPr>
          <p:nvPr/>
        </p:nvGrpSpPr>
        <p:grpSpPr bwMode="auto">
          <a:xfrm>
            <a:off x="3054350" y="3454400"/>
            <a:ext cx="3648075" cy="1439863"/>
            <a:chOff x="1680" y="2232"/>
            <a:chExt cx="2298" cy="907"/>
          </a:xfrm>
        </p:grpSpPr>
        <p:sp>
          <p:nvSpPr>
            <p:cNvPr id="1111057" name="AutoShape 17"/>
            <p:cNvSpPr>
              <a:spLocks noChangeArrowheads="1"/>
            </p:cNvSpPr>
            <p:nvPr/>
          </p:nvSpPr>
          <p:spPr bwMode="auto">
            <a:xfrm rot="16200000" flipV="1">
              <a:off x="1708" y="2239"/>
              <a:ext cx="872" cy="9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058" name="Text Box 18"/>
            <p:cNvSpPr txBox="1">
              <a:spLocks noChangeArrowheads="1"/>
            </p:cNvSpPr>
            <p:nvPr/>
          </p:nvSpPr>
          <p:spPr bwMode="auto">
            <a:xfrm>
              <a:off x="2628" y="2232"/>
              <a:ext cx="135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ENERGY USED IN PROCESSING  FUEL</a:t>
              </a:r>
            </a:p>
          </p:txBody>
        </p:sp>
      </p:grpSp>
      <p:grpSp>
        <p:nvGrpSpPr>
          <p:cNvPr id="1111059" name="Group 19"/>
          <p:cNvGrpSpPr>
            <a:grpSpLocks/>
          </p:cNvGrpSpPr>
          <p:nvPr/>
        </p:nvGrpSpPr>
        <p:grpSpPr bwMode="auto">
          <a:xfrm>
            <a:off x="4973638" y="5597525"/>
            <a:ext cx="2649537" cy="1171575"/>
            <a:chOff x="2889" y="3582"/>
            <a:chExt cx="1669" cy="738"/>
          </a:xfrm>
        </p:grpSpPr>
        <p:sp>
          <p:nvSpPr>
            <p:cNvPr id="1111060" name="AutoShape 20"/>
            <p:cNvSpPr>
              <a:spLocks noChangeArrowheads="1"/>
            </p:cNvSpPr>
            <p:nvPr/>
          </p:nvSpPr>
          <p:spPr bwMode="auto">
            <a:xfrm rot="5400000">
              <a:off x="2913" y="3558"/>
              <a:ext cx="738" cy="78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061" name="Text Box 21"/>
            <p:cNvSpPr txBox="1">
              <a:spLocks noChangeArrowheads="1"/>
            </p:cNvSpPr>
            <p:nvPr/>
          </p:nvSpPr>
          <p:spPr bwMode="auto">
            <a:xfrm>
              <a:off x="3594" y="4089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/>
                <a:t>HEAT LOSS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1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neutrons produced in a fission reaction may be used to initiate further fission reactions (chain reactions).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Nuclear fission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the splitting of a large nucleus into two smaller (daughter) nuclei.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 example of fission is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the animation,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 is hit by a                neutron, and capturing it, becomes                   excited and unstable:</a:t>
            </a: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It quickly splits into two                       smaller daughter nuclei, and                        two neutrons, each of which                          can split another nucleus                             of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U.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087492" name="Rectangle 4"/>
          <p:cNvSpPr>
            <a:spLocks noChangeArrowheads="1"/>
          </p:cNvSpPr>
          <p:nvPr/>
        </p:nvSpPr>
        <p:spPr bwMode="auto">
          <a:xfrm>
            <a:off x="749300" y="3730625"/>
            <a:ext cx="7680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aseline="30000"/>
              <a:t>235</a:t>
            </a:r>
            <a:r>
              <a:rPr lang="en-US" sz="2400"/>
              <a:t>U + </a:t>
            </a:r>
            <a:r>
              <a:rPr lang="en-US" sz="2400" baseline="30000"/>
              <a:t>1</a:t>
            </a:r>
            <a:r>
              <a:rPr lang="en-US" sz="2400"/>
              <a:t>n </a:t>
            </a:r>
            <a:r>
              <a:rPr lang="en-US" sz="2400">
                <a:sym typeface="Symbol" pitchFamily="18" charset="2"/>
              </a:rPr>
              <a:t> (</a:t>
            </a:r>
            <a:r>
              <a:rPr lang="en-US" sz="2400" baseline="30000">
                <a:sym typeface="Symbol" pitchFamily="18" charset="2"/>
              </a:rPr>
              <a:t>236</a:t>
            </a:r>
            <a:r>
              <a:rPr lang="en-US" sz="2400">
                <a:sym typeface="Symbol" pitchFamily="18" charset="2"/>
              </a:rPr>
              <a:t>U*)  </a:t>
            </a:r>
            <a:r>
              <a:rPr lang="en-US" sz="2400" baseline="30000">
                <a:sym typeface="Symbol" pitchFamily="18" charset="2"/>
              </a:rPr>
              <a:t>140</a:t>
            </a:r>
            <a:r>
              <a:rPr lang="en-US" sz="2400">
                <a:sym typeface="Symbol" pitchFamily="18" charset="2"/>
              </a:rPr>
              <a:t>Xe + </a:t>
            </a:r>
            <a:r>
              <a:rPr lang="en-US" sz="2400" baseline="30000">
                <a:sym typeface="Symbol" pitchFamily="18" charset="2"/>
              </a:rPr>
              <a:t>94</a:t>
            </a:r>
            <a:r>
              <a:rPr lang="en-US" sz="2400">
                <a:sym typeface="Symbol" pitchFamily="18" charset="2"/>
              </a:rPr>
              <a:t>Sr + 2(</a:t>
            </a:r>
            <a:r>
              <a:rPr lang="en-US" sz="2400" baseline="30000">
                <a:sym typeface="Symbol" pitchFamily="18" charset="2"/>
              </a:rPr>
              <a:t>1</a:t>
            </a:r>
            <a:r>
              <a:rPr lang="en-US" sz="2400">
                <a:sym typeface="Symbol" pitchFamily="18" charset="2"/>
              </a:rPr>
              <a:t>n)</a:t>
            </a:r>
          </a:p>
        </p:txBody>
      </p:sp>
      <p:sp>
        <p:nvSpPr>
          <p:cNvPr id="1087493" name="Rectangle 5"/>
          <p:cNvSpPr>
            <a:spLocks noChangeArrowheads="1"/>
          </p:cNvSpPr>
          <p:nvPr/>
        </p:nvSpPr>
        <p:spPr bwMode="auto">
          <a:xfrm>
            <a:off x="765175" y="3937000"/>
            <a:ext cx="75390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aseline="30000"/>
              <a:t> </a:t>
            </a:r>
            <a:r>
              <a:rPr lang="en-US" sz="2400" baseline="30000"/>
              <a:t>92</a:t>
            </a:r>
            <a:r>
              <a:rPr lang="en-US" sz="2400"/>
              <a:t>    </a:t>
            </a:r>
            <a:r>
              <a:rPr lang="en-US" sz="2400" baseline="30000"/>
              <a:t>0</a:t>
            </a:r>
            <a:r>
              <a:rPr lang="en-US" sz="2400"/>
              <a:t>  </a:t>
            </a:r>
            <a:r>
              <a:rPr lang="en-US" sz="2400">
                <a:sym typeface="Symbol" pitchFamily="18" charset="2"/>
              </a:rPr>
              <a:t>  </a:t>
            </a:r>
            <a:r>
              <a:rPr lang="en-US" sz="2400" baseline="30000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baseline="30000">
                <a:sym typeface="Symbol" pitchFamily="18" charset="2"/>
              </a:rPr>
              <a:t>92           54</a:t>
            </a:r>
            <a:r>
              <a:rPr lang="en-US" sz="2400">
                <a:sym typeface="Symbol" pitchFamily="18" charset="2"/>
              </a:rPr>
              <a:t>     </a:t>
            </a:r>
            <a:r>
              <a:rPr lang="en-US" sz="2400" baseline="30000">
                <a:sym typeface="Symbol" pitchFamily="18" charset="2"/>
              </a:rPr>
              <a:t>38</a:t>
            </a:r>
            <a:r>
              <a:rPr lang="en-US" sz="2400">
                <a:sym typeface="Symbol" pitchFamily="18" charset="2"/>
              </a:rPr>
              <a:t>       </a:t>
            </a:r>
            <a:r>
              <a:rPr lang="en-US" sz="2400" baseline="30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 </a:t>
            </a:r>
            <a:endParaRPr lang="en-US" sz="2400" b="1">
              <a:sym typeface="Symbol" pitchFamily="18" charset="2"/>
            </a:endParaRPr>
          </a:p>
        </p:txBody>
      </p:sp>
      <p:pic>
        <p:nvPicPr>
          <p:cNvPr id="108749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788" y="5345113"/>
            <a:ext cx="388937" cy="388937"/>
          </a:xfrm>
          <a:prstGeom prst="rect">
            <a:avLst/>
          </a:prstGeom>
          <a:noFill/>
        </p:spPr>
      </p:pic>
      <p:pic>
        <p:nvPicPr>
          <p:cNvPr id="108749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2713" y="5076825"/>
            <a:ext cx="1020762" cy="974725"/>
          </a:xfrm>
          <a:prstGeom prst="rect">
            <a:avLst/>
          </a:prstGeom>
          <a:noFill/>
        </p:spPr>
      </p:pic>
      <p:pic>
        <p:nvPicPr>
          <p:cNvPr id="108749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1913" y="4460875"/>
            <a:ext cx="1144587" cy="2151063"/>
          </a:xfrm>
          <a:prstGeom prst="rect">
            <a:avLst/>
          </a:prstGeom>
          <a:noFill/>
        </p:spPr>
      </p:pic>
      <p:pic>
        <p:nvPicPr>
          <p:cNvPr id="108749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25" y="4954588"/>
            <a:ext cx="2151063" cy="1144587"/>
          </a:xfrm>
          <a:prstGeom prst="rect">
            <a:avLst/>
          </a:prstGeom>
          <a:noFill/>
        </p:spPr>
      </p:pic>
      <p:pic>
        <p:nvPicPr>
          <p:cNvPr id="108749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575" y="4818063"/>
            <a:ext cx="2632075" cy="1439862"/>
          </a:xfrm>
          <a:prstGeom prst="rect">
            <a:avLst/>
          </a:prstGeom>
          <a:noFill/>
        </p:spPr>
      </p:pic>
      <p:pic>
        <p:nvPicPr>
          <p:cNvPr id="108749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4350" y="4792663"/>
            <a:ext cx="1362075" cy="1662112"/>
          </a:xfrm>
          <a:prstGeom prst="rect">
            <a:avLst/>
          </a:prstGeom>
          <a:noFill/>
        </p:spPr>
      </p:pic>
      <p:pic>
        <p:nvPicPr>
          <p:cNvPr id="1087500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6275" y="4735513"/>
            <a:ext cx="1182688" cy="1674812"/>
          </a:xfrm>
          <a:prstGeom prst="rect">
            <a:avLst/>
          </a:prstGeom>
          <a:noFill/>
        </p:spPr>
      </p:pic>
      <p:pic>
        <p:nvPicPr>
          <p:cNvPr id="108750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150" y="5011738"/>
            <a:ext cx="388938" cy="388937"/>
          </a:xfrm>
          <a:prstGeom prst="rect">
            <a:avLst/>
          </a:prstGeom>
          <a:noFill/>
        </p:spPr>
      </p:pic>
      <p:pic>
        <p:nvPicPr>
          <p:cNvPr id="108750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688" y="5694363"/>
            <a:ext cx="388937" cy="388937"/>
          </a:xfrm>
          <a:prstGeom prst="rect">
            <a:avLst/>
          </a:prstGeom>
          <a:noFill/>
        </p:spPr>
      </p:pic>
      <p:sp>
        <p:nvSpPr>
          <p:cNvPr id="1087503" name="Rectangle 15"/>
          <p:cNvSpPr>
            <a:spLocks noChangeArrowheads="1"/>
          </p:cNvSpPr>
          <p:nvPr/>
        </p:nvSpPr>
        <p:spPr bwMode="auto">
          <a:xfrm>
            <a:off x="782638" y="3752850"/>
            <a:ext cx="636587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4" name="Rectangle 16"/>
          <p:cNvSpPr>
            <a:spLocks noChangeArrowheads="1"/>
          </p:cNvSpPr>
          <p:nvPr/>
        </p:nvSpPr>
        <p:spPr bwMode="auto">
          <a:xfrm>
            <a:off x="1819275" y="3756025"/>
            <a:ext cx="503238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5" name="Rectangle 17"/>
          <p:cNvSpPr>
            <a:spLocks noChangeArrowheads="1"/>
          </p:cNvSpPr>
          <p:nvPr/>
        </p:nvSpPr>
        <p:spPr bwMode="auto">
          <a:xfrm>
            <a:off x="2916238" y="3757613"/>
            <a:ext cx="1081087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6" name="Rectangle 18"/>
          <p:cNvSpPr>
            <a:spLocks noChangeArrowheads="1"/>
          </p:cNvSpPr>
          <p:nvPr/>
        </p:nvSpPr>
        <p:spPr bwMode="auto">
          <a:xfrm>
            <a:off x="4633913" y="3741738"/>
            <a:ext cx="804862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7" name="Rectangle 19"/>
          <p:cNvSpPr>
            <a:spLocks noChangeArrowheads="1"/>
          </p:cNvSpPr>
          <p:nvPr/>
        </p:nvSpPr>
        <p:spPr bwMode="auto">
          <a:xfrm>
            <a:off x="5851525" y="3744913"/>
            <a:ext cx="731838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8" name="Rectangle 20"/>
          <p:cNvSpPr>
            <a:spLocks noChangeArrowheads="1"/>
          </p:cNvSpPr>
          <p:nvPr/>
        </p:nvSpPr>
        <p:spPr bwMode="auto">
          <a:xfrm>
            <a:off x="7058025" y="3735388"/>
            <a:ext cx="863600" cy="422275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509" name="Line 21"/>
          <p:cNvSpPr>
            <a:spLocks noChangeShapeType="1"/>
          </p:cNvSpPr>
          <p:nvPr/>
        </p:nvSpPr>
        <p:spPr bwMode="auto">
          <a:xfrm flipV="1">
            <a:off x="6977063" y="4535488"/>
            <a:ext cx="0" cy="639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7510" name="Line 22"/>
          <p:cNvSpPr>
            <a:spLocks noChangeShapeType="1"/>
          </p:cNvSpPr>
          <p:nvPr/>
        </p:nvSpPr>
        <p:spPr bwMode="auto">
          <a:xfrm flipV="1">
            <a:off x="6948488" y="5888038"/>
            <a:ext cx="0" cy="639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7511" name="Text Box 23"/>
          <p:cNvSpPr txBox="1">
            <a:spLocks noChangeArrowheads="1"/>
          </p:cNvSpPr>
          <p:nvPr/>
        </p:nvSpPr>
        <p:spPr bwMode="auto">
          <a:xfrm>
            <a:off x="7294563" y="6230938"/>
            <a:ext cx="91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chemeClr val="tx2"/>
                </a:solidFill>
                <a:sym typeface="Symbol" pitchFamily="18" charset="2"/>
              </a:rPr>
              <a:t>140</a:t>
            </a:r>
            <a:r>
              <a:rPr lang="en-US" sz="2400" b="1">
                <a:solidFill>
                  <a:schemeClr val="tx2"/>
                </a:solidFill>
                <a:sym typeface="Symbol" pitchFamily="18" charset="2"/>
              </a:rPr>
              <a:t>Xe</a:t>
            </a:r>
          </a:p>
        </p:txBody>
      </p:sp>
      <p:sp>
        <p:nvSpPr>
          <p:cNvPr id="1087512" name="Text Box 24"/>
          <p:cNvSpPr txBox="1">
            <a:spLocks noChangeArrowheads="1"/>
          </p:cNvSpPr>
          <p:nvPr/>
        </p:nvSpPr>
        <p:spPr bwMode="auto">
          <a:xfrm>
            <a:off x="5848350" y="62341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chemeClr val="tx2"/>
                </a:solidFill>
                <a:sym typeface="Symbol" pitchFamily="18" charset="2"/>
              </a:rPr>
              <a:t>94</a:t>
            </a:r>
            <a:r>
              <a:rPr lang="en-US" sz="2400" b="1">
                <a:solidFill>
                  <a:schemeClr val="tx2"/>
                </a:solidFill>
                <a:sym typeface="Symbol" pitchFamily="18" charset="2"/>
              </a:rPr>
              <a:t>Sr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87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87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7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87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87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10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87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7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87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7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87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87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8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8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8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87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8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8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7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8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8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87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2" grpId="0"/>
      <p:bldP spid="1087493" grpId="0"/>
      <p:bldP spid="1087503" grpId="0" animBg="1"/>
      <p:bldP spid="1087504" grpId="0" animBg="1"/>
      <p:bldP spid="1087505" grpId="0" animBg="1"/>
      <p:bldP spid="1087505" grpId="1" animBg="1"/>
      <p:bldP spid="1087506" grpId="0" animBg="1"/>
      <p:bldP spid="1087507" grpId="0" animBg="1"/>
      <p:bldP spid="1087508" grpId="0" animBg="1"/>
      <p:bldP spid="1087509" grpId="0" animBg="1"/>
      <p:bldP spid="1087510" grpId="0" animBg="1"/>
      <p:bldP spid="1087511" grpId="0"/>
      <p:bldP spid="10875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main energy transformations that take place in a nuclear power station.</a:t>
            </a:r>
          </a:p>
        </p:txBody>
      </p:sp>
      <p:sp>
        <p:nvSpPr>
          <p:cNvPr id="1109034" name="Rectangle 42"/>
          <p:cNvSpPr>
            <a:spLocks noChangeArrowheads="1"/>
          </p:cNvSpPr>
          <p:nvPr/>
        </p:nvSpPr>
        <p:spPr bwMode="auto">
          <a:xfrm>
            <a:off x="685800" y="2459038"/>
            <a:ext cx="7772400" cy="4398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</a:t>
            </a:r>
          </a:p>
          <a:p>
            <a:r>
              <a:rPr lang="en-US"/>
              <a:t>What transformations                                 were not shown in the                              previous                                    Sankey                                            diagram?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Between </a:t>
            </a:r>
            <a:r>
              <a:rPr lang="en-US" b="1">
                <a:solidFill>
                  <a:srgbClr val="FF6600"/>
                </a:solidFill>
                <a:sym typeface="Symbol" pitchFamily="18" charset="2"/>
              </a:rPr>
              <a:t>ENERGY IN ENRICHED                              URANIUM</a:t>
            </a:r>
            <a:r>
              <a:rPr lang="en-US" b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and </a:t>
            </a:r>
            <a:r>
              <a:rPr lang="en-US" b="1">
                <a:solidFill>
                  <a:srgbClr val="990099"/>
                </a:solidFill>
                <a:sym typeface="Symbol" pitchFamily="18" charset="2"/>
              </a:rPr>
              <a:t>ELECTRICAL</a:t>
            </a:r>
            <a:r>
              <a:rPr lang="en-US">
                <a:sym typeface="Symbol" pitchFamily="18" charset="2"/>
              </a:rPr>
              <a:t> there                        should be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HOT STEAM</a:t>
            </a:r>
            <a:r>
              <a:rPr lang="en-US">
                <a:sym typeface="Symbol" pitchFamily="18" charset="2"/>
              </a:rPr>
              <a:t> and </a:t>
            </a:r>
            <a:r>
              <a:rPr lang="en-US" b="1">
                <a:solidFill>
                  <a:srgbClr val="006600"/>
                </a:solidFill>
                <a:sym typeface="Symbol" pitchFamily="18" charset="2"/>
              </a:rPr>
              <a:t>KINETIC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From </a:t>
            </a:r>
            <a:r>
              <a:rPr lang="en-US" b="1">
                <a:solidFill>
                  <a:schemeClr val="accent2"/>
                </a:solidFill>
                <a:sym typeface="Symbol" pitchFamily="18" charset="2"/>
              </a:rPr>
              <a:t>HOT STEAM</a:t>
            </a:r>
            <a:r>
              <a:rPr lang="en-US">
                <a:sym typeface="Symbol" pitchFamily="18" charset="2"/>
              </a:rPr>
              <a:t> and </a:t>
            </a:r>
            <a:r>
              <a:rPr lang="en-US" b="1">
                <a:solidFill>
                  <a:srgbClr val="006600"/>
                </a:solidFill>
                <a:sym typeface="Symbol" pitchFamily="18" charset="2"/>
              </a:rPr>
              <a:t>KINETIC</a:t>
            </a:r>
            <a:r>
              <a:rPr lang="en-US">
                <a:sym typeface="Symbol" pitchFamily="18" charset="2"/>
              </a:rPr>
              <a:t> there                   should be a </a:t>
            </a:r>
            <a:r>
              <a:rPr lang="en-US" b="1">
                <a:sym typeface="Symbol" pitchFamily="18" charset="2"/>
              </a:rPr>
              <a:t>HEAT LOSS </a:t>
            </a:r>
            <a:r>
              <a:rPr lang="en-US">
                <a:sym typeface="Symbol" pitchFamily="18" charset="2"/>
              </a:rPr>
              <a:t>and </a:t>
            </a:r>
            <a:r>
              <a:rPr lang="en-US" b="1">
                <a:sym typeface="Symbol" pitchFamily="18" charset="2"/>
              </a:rPr>
              <a:t>FRICTION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09035" name="Group 43"/>
          <p:cNvGrpSpPr>
            <a:grpSpLocks/>
          </p:cNvGrpSpPr>
          <p:nvPr/>
        </p:nvGrpSpPr>
        <p:grpSpPr bwMode="auto">
          <a:xfrm>
            <a:off x="2316163" y="2684463"/>
            <a:ext cx="6827837" cy="3178175"/>
            <a:chOff x="682" y="2176"/>
            <a:chExt cx="4998" cy="2326"/>
          </a:xfrm>
        </p:grpSpPr>
        <p:grpSp>
          <p:nvGrpSpPr>
            <p:cNvPr id="1109030" name="Group 38"/>
            <p:cNvGrpSpPr>
              <a:grpSpLocks/>
            </p:cNvGrpSpPr>
            <p:nvPr/>
          </p:nvGrpSpPr>
          <p:grpSpPr bwMode="auto">
            <a:xfrm>
              <a:off x="682" y="2791"/>
              <a:ext cx="1528" cy="961"/>
              <a:chOff x="438" y="2847"/>
              <a:chExt cx="1528" cy="961"/>
            </a:xfrm>
          </p:grpSpPr>
          <p:sp>
            <p:nvSpPr>
              <p:cNvPr id="1109009" name="AutoShape 17"/>
              <p:cNvSpPr>
                <a:spLocks noChangeArrowheads="1"/>
              </p:cNvSpPr>
              <p:nvPr/>
            </p:nvSpPr>
            <p:spPr bwMode="auto">
              <a:xfrm>
                <a:off x="438" y="2875"/>
                <a:ext cx="1528" cy="933"/>
              </a:xfrm>
              <a:prstGeom prst="chevron">
                <a:avLst>
                  <a:gd name="adj" fmla="val 295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020" name="Text Box 28"/>
              <p:cNvSpPr txBox="1">
                <a:spLocks noChangeArrowheads="1"/>
              </p:cNvSpPr>
              <p:nvPr/>
            </p:nvSpPr>
            <p:spPr bwMode="auto">
              <a:xfrm>
                <a:off x="688" y="2847"/>
                <a:ext cx="925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/>
                <a:r>
                  <a:rPr lang="en-US" sz="1800" b="1"/>
                  <a:t>ENERGY IN URANIUM ORE</a:t>
                </a:r>
              </a:p>
            </p:txBody>
          </p:sp>
        </p:grpSp>
        <p:grpSp>
          <p:nvGrpSpPr>
            <p:cNvPr id="1109029" name="Group 37"/>
            <p:cNvGrpSpPr>
              <a:grpSpLocks/>
            </p:cNvGrpSpPr>
            <p:nvPr/>
          </p:nvGrpSpPr>
          <p:grpSpPr bwMode="auto">
            <a:xfrm>
              <a:off x="1923" y="3056"/>
              <a:ext cx="1439" cy="695"/>
              <a:chOff x="1679" y="3112"/>
              <a:chExt cx="1439" cy="695"/>
            </a:xfrm>
          </p:grpSpPr>
          <p:sp>
            <p:nvSpPr>
              <p:cNvPr id="1109011" name="AutoShape 19"/>
              <p:cNvSpPr>
                <a:spLocks noChangeArrowheads="1"/>
              </p:cNvSpPr>
              <p:nvPr/>
            </p:nvSpPr>
            <p:spPr bwMode="auto">
              <a:xfrm>
                <a:off x="1679" y="3136"/>
                <a:ext cx="1439" cy="671"/>
              </a:xfrm>
              <a:prstGeom prst="homePlate">
                <a:avLst>
                  <a:gd name="adj" fmla="val 3174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023" name="Text Box 31"/>
              <p:cNvSpPr txBox="1">
                <a:spLocks noChangeArrowheads="1"/>
              </p:cNvSpPr>
              <p:nvPr/>
            </p:nvSpPr>
            <p:spPr bwMode="auto">
              <a:xfrm>
                <a:off x="1680" y="3112"/>
                <a:ext cx="1195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/>
                  <a:t>ENERGY IN ENRICHED URANIUM</a:t>
                </a:r>
              </a:p>
            </p:txBody>
          </p:sp>
        </p:grpSp>
        <p:grpSp>
          <p:nvGrpSpPr>
            <p:cNvPr id="1109031" name="Group 39"/>
            <p:cNvGrpSpPr>
              <a:grpSpLocks/>
            </p:cNvGrpSpPr>
            <p:nvPr/>
          </p:nvGrpSpPr>
          <p:grpSpPr bwMode="auto">
            <a:xfrm>
              <a:off x="3130" y="3055"/>
              <a:ext cx="1941" cy="470"/>
              <a:chOff x="2886" y="3111"/>
              <a:chExt cx="1941" cy="470"/>
            </a:xfrm>
          </p:grpSpPr>
          <p:sp>
            <p:nvSpPr>
              <p:cNvPr id="1109017" name="AutoShape 25"/>
              <p:cNvSpPr>
                <a:spLocks noChangeArrowheads="1"/>
              </p:cNvSpPr>
              <p:nvPr/>
            </p:nvSpPr>
            <p:spPr bwMode="auto">
              <a:xfrm>
                <a:off x="2886" y="3135"/>
                <a:ext cx="1941" cy="239"/>
              </a:xfrm>
              <a:prstGeom prst="homePlate">
                <a:avLst>
                  <a:gd name="adj" fmla="val 63053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024" name="Text Box 32"/>
              <p:cNvSpPr txBox="1">
                <a:spLocks noChangeArrowheads="1"/>
              </p:cNvSpPr>
              <p:nvPr/>
            </p:nvSpPr>
            <p:spPr bwMode="auto">
              <a:xfrm>
                <a:off x="2894" y="3111"/>
                <a:ext cx="1811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/>
                  <a:t>ELECTRICAL ENERGY</a:t>
                </a:r>
              </a:p>
            </p:txBody>
          </p:sp>
        </p:grpSp>
        <p:grpSp>
          <p:nvGrpSpPr>
            <p:cNvPr id="1109032" name="Group 40"/>
            <p:cNvGrpSpPr>
              <a:grpSpLocks/>
            </p:cNvGrpSpPr>
            <p:nvPr/>
          </p:nvGrpSpPr>
          <p:grpSpPr bwMode="auto">
            <a:xfrm>
              <a:off x="3123" y="3306"/>
              <a:ext cx="2557" cy="796"/>
              <a:chOff x="2879" y="3362"/>
              <a:chExt cx="2557" cy="796"/>
            </a:xfrm>
          </p:grpSpPr>
          <p:pic>
            <p:nvPicPr>
              <p:cNvPr id="1109019" name="Picture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79" y="3362"/>
                <a:ext cx="1243" cy="729"/>
              </a:xfrm>
              <a:prstGeom prst="rect">
                <a:avLst/>
              </a:prstGeom>
              <a:noFill/>
            </p:spPr>
          </p:pic>
          <p:sp>
            <p:nvSpPr>
              <p:cNvPr id="1109025" name="Text Box 33"/>
              <p:cNvSpPr txBox="1">
                <a:spLocks noChangeArrowheads="1"/>
              </p:cNvSpPr>
              <p:nvPr/>
            </p:nvSpPr>
            <p:spPr bwMode="auto">
              <a:xfrm>
                <a:off x="4085" y="3487"/>
                <a:ext cx="135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/>
                  <a:t>ENERGY REMAINING IN SPENT FUEL</a:t>
                </a:r>
              </a:p>
            </p:txBody>
          </p:sp>
        </p:grpSp>
        <p:grpSp>
          <p:nvGrpSpPr>
            <p:cNvPr id="1109028" name="Group 36"/>
            <p:cNvGrpSpPr>
              <a:grpSpLocks/>
            </p:cNvGrpSpPr>
            <p:nvPr/>
          </p:nvGrpSpPr>
          <p:grpSpPr bwMode="auto">
            <a:xfrm>
              <a:off x="1924" y="2176"/>
              <a:ext cx="2298" cy="907"/>
              <a:chOff x="1680" y="2232"/>
              <a:chExt cx="2298" cy="907"/>
            </a:xfrm>
          </p:grpSpPr>
          <p:sp>
            <p:nvSpPr>
              <p:cNvPr id="1109012" name="AutoShape 20"/>
              <p:cNvSpPr>
                <a:spLocks noChangeArrowheads="1"/>
              </p:cNvSpPr>
              <p:nvPr/>
            </p:nvSpPr>
            <p:spPr bwMode="auto">
              <a:xfrm rot="16200000" flipV="1">
                <a:off x="1708" y="2239"/>
                <a:ext cx="872" cy="928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026" name="Text Box 34"/>
              <p:cNvSpPr txBox="1">
                <a:spLocks noChangeArrowheads="1"/>
              </p:cNvSpPr>
              <p:nvPr/>
            </p:nvSpPr>
            <p:spPr bwMode="auto">
              <a:xfrm>
                <a:off x="2628" y="2232"/>
                <a:ext cx="1350" cy="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/>
                  <a:t>ENERGY USED IN PROCESSING  FUEL</a:t>
                </a:r>
              </a:p>
            </p:txBody>
          </p:sp>
        </p:grpSp>
        <p:grpSp>
          <p:nvGrpSpPr>
            <p:cNvPr id="1109033" name="Group 41"/>
            <p:cNvGrpSpPr>
              <a:grpSpLocks/>
            </p:cNvGrpSpPr>
            <p:nvPr/>
          </p:nvGrpSpPr>
          <p:grpSpPr bwMode="auto">
            <a:xfrm>
              <a:off x="3133" y="3526"/>
              <a:ext cx="1669" cy="976"/>
              <a:chOff x="2889" y="3582"/>
              <a:chExt cx="1669" cy="976"/>
            </a:xfrm>
          </p:grpSpPr>
          <p:sp>
            <p:nvSpPr>
              <p:cNvPr id="1109010" name="AutoShape 18"/>
              <p:cNvSpPr>
                <a:spLocks noChangeArrowheads="1"/>
              </p:cNvSpPr>
              <p:nvPr/>
            </p:nvSpPr>
            <p:spPr bwMode="auto">
              <a:xfrm rot="5400000">
                <a:off x="2913" y="3558"/>
                <a:ext cx="738" cy="785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027" name="Text Box 35"/>
              <p:cNvSpPr txBox="1">
                <a:spLocks noChangeArrowheads="1"/>
              </p:cNvSpPr>
              <p:nvPr/>
            </p:nvSpPr>
            <p:spPr bwMode="auto">
              <a:xfrm>
                <a:off x="3594" y="4089"/>
                <a:ext cx="964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800" b="1"/>
                  <a:t>HEAT LOSS</a:t>
                </a:r>
              </a:p>
            </p:txBody>
          </p:sp>
        </p:grp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9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9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9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9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9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9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9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9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9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9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moderator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the control rods in the production of controlled fission in a thermal fission reactor.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Recall that a typical fission of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 will produce two (and sometimes 3) product neutrons.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neutrons have a wide range of kinetic energies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the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value of a neutron                              is too high, it can pass                          through a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 nucleus without                        causing it to split.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the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value is too small,                         it will just bounce off of                           the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 nucleus without                          exciting it at all.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131529" name="Freeform 9"/>
          <p:cNvSpPr>
            <a:spLocks/>
          </p:cNvSpPr>
          <p:nvPr/>
        </p:nvSpPr>
        <p:spPr bwMode="auto">
          <a:xfrm>
            <a:off x="5727700" y="4151313"/>
            <a:ext cx="1611313" cy="2538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5" y="652"/>
              </a:cxn>
              <a:cxn ang="0">
                <a:pos x="310" y="1599"/>
              </a:cxn>
            </a:cxnLst>
            <a:rect l="0" t="0" r="r" b="b"/>
            <a:pathLst>
              <a:path w="1015" h="1599">
                <a:moveTo>
                  <a:pt x="0" y="0"/>
                </a:moveTo>
                <a:lnTo>
                  <a:pt x="1015" y="652"/>
                </a:lnTo>
                <a:lnTo>
                  <a:pt x="310" y="1599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530" name="Line 10"/>
          <p:cNvSpPr>
            <a:spLocks noChangeShapeType="1"/>
          </p:cNvSpPr>
          <p:nvPr/>
        </p:nvSpPr>
        <p:spPr bwMode="auto">
          <a:xfrm flipH="1">
            <a:off x="7339013" y="204788"/>
            <a:ext cx="1589087" cy="6461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3152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55063" y="0"/>
            <a:ext cx="388937" cy="388938"/>
          </a:xfrm>
          <a:prstGeom prst="rect">
            <a:avLst/>
          </a:prstGeom>
          <a:noFill/>
        </p:spPr>
      </p:pic>
      <p:pic>
        <p:nvPicPr>
          <p:cNvPr id="11315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8375" y="4605338"/>
            <a:ext cx="1020763" cy="974725"/>
          </a:xfrm>
          <a:prstGeom prst="rect">
            <a:avLst/>
          </a:prstGeom>
          <a:noFill/>
        </p:spPr>
      </p:pic>
      <p:pic>
        <p:nvPicPr>
          <p:cNvPr id="11315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5138" y="3949700"/>
            <a:ext cx="388937" cy="388938"/>
          </a:xfrm>
          <a:prstGeom prst="rect">
            <a:avLst/>
          </a:prstGeom>
          <a:noFill/>
        </p:spPr>
      </p:pic>
      <p:sp>
        <p:nvSpPr>
          <p:cNvPr id="1131531" name="Text Box 11"/>
          <p:cNvSpPr txBox="1">
            <a:spLocks noChangeArrowheads="1"/>
          </p:cNvSpPr>
          <p:nvPr/>
        </p:nvSpPr>
        <p:spPr bwMode="auto">
          <a:xfrm>
            <a:off x="7467600" y="6156325"/>
            <a:ext cx="92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too fast</a:t>
            </a:r>
          </a:p>
        </p:txBody>
      </p:sp>
      <p:sp>
        <p:nvSpPr>
          <p:cNvPr id="1131532" name="Text Box 12"/>
          <p:cNvSpPr txBox="1">
            <a:spLocks noChangeArrowheads="1"/>
          </p:cNvSpPr>
          <p:nvPr/>
        </p:nvSpPr>
        <p:spPr bwMode="auto">
          <a:xfrm>
            <a:off x="5226050" y="6156325"/>
            <a:ext cx="92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too slow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1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7622 0.94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3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4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3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1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1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18519E-6 L 0.17639 0.15254 L 0.05139 0.37708 " pathEditMode="relative" ptsTypes="AAA">
                                      <p:cBhvr>
                                        <p:cTn id="69" dur="30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13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1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29" grpId="0" animBg="1"/>
      <p:bldP spid="1131530" grpId="0" animBg="1"/>
      <p:bldP spid="1131531" grpId="0"/>
      <p:bldP spid="1131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moderator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the control rods in the production of controlled fission in a thermal fission reactor.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Most of the neutrons produced                       in a reactor are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fast neutrons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                   unable to split the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 nucleus.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fast neutrons will                        eventually be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captured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by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238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U,                         or they will leave the surface                       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fuel rod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without                       sustaining the fission reaction.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Moderators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such as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graphite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               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light water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heavy water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slow                    down these fast neutrons to about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0.02 eV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so that they can contri-                    bute to the fission process.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37739" name="Group 75"/>
          <p:cNvGrpSpPr>
            <a:grpSpLocks/>
          </p:cNvGrpSpPr>
          <p:nvPr/>
        </p:nvGrpSpPr>
        <p:grpSpPr bwMode="auto">
          <a:xfrm>
            <a:off x="8056563" y="4297363"/>
            <a:ext cx="233362" cy="2476500"/>
            <a:chOff x="3674" y="1417"/>
            <a:chExt cx="257" cy="2908"/>
          </a:xfrm>
        </p:grpSpPr>
        <p:sp>
          <p:nvSpPr>
            <p:cNvPr id="1137740" name="Rectangle 76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1" name="Oval 77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2" name="Oval 78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3" name="Oval 79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4" name="Oval 80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5" name="Oval 81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6" name="Oval 82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7" name="Oval 83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8" name="Oval 84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9" name="Oval 85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0" name="Oval 86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1" name="Oval 87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2" name="Oval 88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3" name="Oval 89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4" name="Oval 90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5" name="Oval 91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6" name="Oval 92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7" name="Oval 93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8" name="Oval 94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9" name="Oval 95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0" name="Oval 96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1" name="Oval 97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2" name="Oval 98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3" name="Oval 99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4" name="Oval 100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5" name="Oval 101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6" name="Oval 102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7" name="Oval 103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8" name="Oval 104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69" name="Oval 105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0" name="Oval 106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1" name="Oval 107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2" name="Oval 108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3" name="Oval 109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4" name="Oval 110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5" name="Oval 111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6" name="Oval 112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7" name="Oval 113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8" name="Oval 114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79" name="Oval 115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0" name="Oval 116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1" name="Oval 117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2" name="Oval 118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3" name="Oval 119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4" name="Oval 120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5" name="Oval 121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6" name="Oval 122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7" name="Oval 123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8" name="Oval 124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89" name="Oval 125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0" name="Oval 126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1" name="Oval 127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2" name="Oval 128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3" name="Oval 129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4" name="Oval 130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5" name="Oval 131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6" name="Oval 132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7" name="Oval 133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8" name="Oval 134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99" name="Oval 135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0" name="Oval 136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801" name="Group 137"/>
          <p:cNvGrpSpPr>
            <a:grpSpLocks/>
          </p:cNvGrpSpPr>
          <p:nvPr/>
        </p:nvGrpSpPr>
        <p:grpSpPr bwMode="auto">
          <a:xfrm>
            <a:off x="7337425" y="4294188"/>
            <a:ext cx="233363" cy="2476500"/>
            <a:chOff x="3674" y="1417"/>
            <a:chExt cx="257" cy="2908"/>
          </a:xfrm>
        </p:grpSpPr>
        <p:sp>
          <p:nvSpPr>
            <p:cNvPr id="1137802" name="Rectangle 138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3" name="Oval 139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4" name="Oval 140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5" name="Oval 141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6" name="Oval 142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7" name="Oval 143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8" name="Oval 144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9" name="Oval 145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0" name="Oval 146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1" name="Oval 147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2" name="Oval 148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3" name="Oval 149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4" name="Oval 150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5" name="Oval 151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6" name="Oval 152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7" name="Oval 153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8" name="Oval 154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9" name="Oval 155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0" name="Oval 156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1" name="Oval 157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2" name="Oval 158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3" name="Oval 159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4" name="Oval 160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5" name="Oval 161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6" name="Oval 162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7" name="Oval 163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8" name="Oval 164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29" name="Oval 165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0" name="Oval 166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1" name="Oval 167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2" name="Oval 168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3" name="Oval 169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4" name="Oval 170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5" name="Oval 171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6" name="Oval 172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7" name="Oval 173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8" name="Oval 174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39" name="Oval 175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0" name="Oval 176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1" name="Oval 177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2" name="Oval 178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3" name="Oval 179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4" name="Oval 180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5" name="Oval 181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6" name="Oval 182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7" name="Oval 183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8" name="Oval 184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49" name="Oval 185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0" name="Oval 186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1" name="Oval 187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2" name="Oval 188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3" name="Oval 189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4" name="Oval 190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5" name="Oval 191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6" name="Oval 192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7" name="Oval 193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8" name="Oval 194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59" name="Oval 195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0" name="Oval 196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1" name="Oval 197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2" name="Oval 198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863" name="Group 199"/>
          <p:cNvGrpSpPr>
            <a:grpSpLocks/>
          </p:cNvGrpSpPr>
          <p:nvPr/>
        </p:nvGrpSpPr>
        <p:grpSpPr bwMode="auto">
          <a:xfrm>
            <a:off x="6616700" y="4300538"/>
            <a:ext cx="233363" cy="2476500"/>
            <a:chOff x="3674" y="1417"/>
            <a:chExt cx="257" cy="2908"/>
          </a:xfrm>
        </p:grpSpPr>
        <p:sp>
          <p:nvSpPr>
            <p:cNvPr id="1137864" name="Rectangle 200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5" name="Oval 201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6" name="Oval 202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7" name="Oval 203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8" name="Oval 204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69" name="Oval 205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0" name="Oval 206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1" name="Oval 207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2" name="Oval 208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3" name="Oval 209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4" name="Oval 210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5" name="Oval 211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6" name="Oval 212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7" name="Oval 213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8" name="Oval 214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79" name="Oval 215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0" name="Oval 216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1" name="Oval 217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2" name="Oval 218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3" name="Oval 219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4" name="Oval 220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5" name="Oval 221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6" name="Oval 222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7" name="Oval 223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8" name="Oval 224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89" name="Oval 225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0" name="Oval 226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1" name="Oval 227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2" name="Oval 228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3" name="Oval 229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4" name="Oval 230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5" name="Oval 231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6" name="Oval 232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7" name="Oval 233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8" name="Oval 234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99" name="Oval 235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0" name="Oval 236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1" name="Oval 237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2" name="Oval 238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3" name="Oval 239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4" name="Oval 240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5" name="Oval 241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6" name="Oval 242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7" name="Oval 243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8" name="Oval 244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09" name="Oval 245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0" name="Oval 246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1" name="Oval 247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2" name="Oval 248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3" name="Oval 249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4" name="Oval 250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5" name="Oval 251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6" name="Oval 252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7" name="Oval 253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8" name="Oval 254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19" name="Oval 255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0" name="Oval 256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1" name="Oval 257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2" name="Oval 258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3" name="Oval 259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4" name="Oval 260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925" name="Group 261"/>
          <p:cNvGrpSpPr>
            <a:grpSpLocks/>
          </p:cNvGrpSpPr>
          <p:nvPr/>
        </p:nvGrpSpPr>
        <p:grpSpPr bwMode="auto">
          <a:xfrm>
            <a:off x="5907088" y="4295775"/>
            <a:ext cx="233362" cy="2476500"/>
            <a:chOff x="3674" y="1417"/>
            <a:chExt cx="257" cy="2908"/>
          </a:xfrm>
        </p:grpSpPr>
        <p:sp>
          <p:nvSpPr>
            <p:cNvPr id="1137926" name="Rectangle 262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7" name="Oval 263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8" name="Oval 264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29" name="Oval 265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0" name="Oval 266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1" name="Oval 267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2" name="Oval 268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3" name="Oval 269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4" name="Oval 270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5" name="Oval 271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6" name="Oval 272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7" name="Oval 273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8" name="Oval 274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39" name="Oval 275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0" name="Oval 276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1" name="Oval 277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2" name="Oval 278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3" name="Oval 279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4" name="Oval 280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5" name="Oval 281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6" name="Oval 282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7" name="Oval 283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8" name="Oval 284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49" name="Oval 285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0" name="Oval 286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1" name="Oval 287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2" name="Oval 288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3" name="Oval 289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4" name="Oval 290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5" name="Oval 291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6" name="Oval 292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7" name="Oval 293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8" name="Oval 294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59" name="Oval 295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0" name="Oval 296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1" name="Oval 297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2" name="Oval 298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3" name="Oval 299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4" name="Oval 300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5" name="Oval 301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6" name="Oval 302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7" name="Oval 303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8" name="Oval 304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69" name="Oval 305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0" name="Oval 306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1" name="Oval 307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2" name="Oval 308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3" name="Oval 309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4" name="Oval 310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5" name="Oval 311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6" name="Oval 312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7" name="Oval 313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8" name="Oval 314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79" name="Oval 315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0" name="Oval 316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1" name="Oval 317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2" name="Oval 318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3" name="Oval 319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4" name="Oval 320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5" name="Oval 321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86" name="Oval 322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989" name="Group 325"/>
          <p:cNvGrpSpPr>
            <a:grpSpLocks/>
          </p:cNvGrpSpPr>
          <p:nvPr/>
        </p:nvGrpSpPr>
        <p:grpSpPr bwMode="auto">
          <a:xfrm>
            <a:off x="8769350" y="4295775"/>
            <a:ext cx="233363" cy="2476500"/>
            <a:chOff x="3674" y="1417"/>
            <a:chExt cx="257" cy="2908"/>
          </a:xfrm>
        </p:grpSpPr>
        <p:sp>
          <p:nvSpPr>
            <p:cNvPr id="1137990" name="Rectangle 326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1" name="Oval 327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2" name="Oval 328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3" name="Oval 329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4" name="Oval 330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5" name="Oval 331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6" name="Oval 332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7" name="Oval 333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8" name="Oval 334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99" name="Oval 335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0" name="Oval 336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1" name="Oval 337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2" name="Oval 338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3" name="Oval 339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4" name="Oval 340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5" name="Oval 341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6" name="Oval 342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7" name="Oval 343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8" name="Oval 344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09" name="Oval 345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0" name="Oval 346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1" name="Oval 347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2" name="Oval 348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3" name="Oval 349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4" name="Oval 350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5" name="Oval 351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6" name="Oval 352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7" name="Oval 353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8" name="Oval 354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19" name="Oval 355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0" name="Oval 356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1" name="Oval 357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2" name="Oval 358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3" name="Oval 359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4" name="Oval 360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5" name="Oval 361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6" name="Oval 362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7" name="Oval 363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8" name="Oval 364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29" name="Oval 365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0" name="Oval 366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1" name="Oval 367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2" name="Oval 368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3" name="Oval 369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4" name="Oval 370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5" name="Oval 371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6" name="Oval 372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7" name="Oval 373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8" name="Oval 374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39" name="Oval 375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0" name="Oval 376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1" name="Oval 377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2" name="Oval 378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3" name="Oval 379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4" name="Oval 380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5" name="Oval 381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6" name="Oval 382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7" name="Oval 383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8" name="Oval 384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49" name="Oval 385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50" name="Oval 386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8054" name="Freeform 390"/>
          <p:cNvSpPr>
            <a:spLocks/>
          </p:cNvSpPr>
          <p:nvPr/>
        </p:nvSpPr>
        <p:spPr bwMode="auto">
          <a:xfrm>
            <a:off x="6270625" y="2574925"/>
            <a:ext cx="1982788" cy="1187450"/>
          </a:xfrm>
          <a:custGeom>
            <a:avLst/>
            <a:gdLst/>
            <a:ahLst/>
            <a:cxnLst>
              <a:cxn ang="0">
                <a:pos x="0" y="744"/>
              </a:cxn>
              <a:cxn ang="0">
                <a:pos x="90" y="402"/>
              </a:cxn>
              <a:cxn ang="0">
                <a:pos x="150" y="91"/>
              </a:cxn>
              <a:cxn ang="0">
                <a:pos x="211" y="0"/>
              </a:cxn>
              <a:cxn ang="0">
                <a:pos x="256" y="91"/>
              </a:cxn>
              <a:cxn ang="0">
                <a:pos x="370" y="455"/>
              </a:cxn>
              <a:cxn ang="0">
                <a:pos x="711" y="690"/>
              </a:cxn>
              <a:cxn ang="0">
                <a:pos x="1249" y="748"/>
              </a:cxn>
            </a:cxnLst>
            <a:rect l="0" t="0" r="r" b="b"/>
            <a:pathLst>
              <a:path w="1249" h="748">
                <a:moveTo>
                  <a:pt x="0" y="744"/>
                </a:moveTo>
                <a:cubicBezTo>
                  <a:pt x="15" y="687"/>
                  <a:pt x="65" y="511"/>
                  <a:pt x="90" y="402"/>
                </a:cubicBezTo>
                <a:cubicBezTo>
                  <a:pt x="115" y="293"/>
                  <a:pt x="130" y="158"/>
                  <a:pt x="150" y="91"/>
                </a:cubicBezTo>
                <a:cubicBezTo>
                  <a:pt x="170" y="24"/>
                  <a:pt x="193" y="0"/>
                  <a:pt x="211" y="0"/>
                </a:cubicBezTo>
                <a:cubicBezTo>
                  <a:pt x="229" y="0"/>
                  <a:pt x="229" y="15"/>
                  <a:pt x="256" y="91"/>
                </a:cubicBezTo>
                <a:cubicBezTo>
                  <a:pt x="283" y="167"/>
                  <a:pt x="294" y="355"/>
                  <a:pt x="370" y="455"/>
                </a:cubicBezTo>
                <a:cubicBezTo>
                  <a:pt x="446" y="555"/>
                  <a:pt x="565" y="641"/>
                  <a:pt x="711" y="690"/>
                </a:cubicBezTo>
                <a:cubicBezTo>
                  <a:pt x="857" y="739"/>
                  <a:pt x="1137" y="736"/>
                  <a:pt x="1249" y="748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38071" name="Group 407"/>
          <p:cNvGrpSpPr>
            <a:grpSpLocks/>
          </p:cNvGrpSpPr>
          <p:nvPr/>
        </p:nvGrpSpPr>
        <p:grpSpPr bwMode="auto">
          <a:xfrm>
            <a:off x="6130925" y="2414588"/>
            <a:ext cx="2852738" cy="1847850"/>
            <a:chOff x="3786" y="1483"/>
            <a:chExt cx="1797" cy="1164"/>
          </a:xfrm>
        </p:grpSpPr>
        <p:grpSp>
          <p:nvGrpSpPr>
            <p:cNvPr id="1138070" name="Group 406"/>
            <p:cNvGrpSpPr>
              <a:grpSpLocks/>
            </p:cNvGrpSpPr>
            <p:nvPr/>
          </p:nvGrpSpPr>
          <p:grpSpPr bwMode="auto">
            <a:xfrm>
              <a:off x="3786" y="1483"/>
              <a:ext cx="1428" cy="1071"/>
              <a:chOff x="3962" y="1083"/>
              <a:chExt cx="1428" cy="1071"/>
            </a:xfrm>
          </p:grpSpPr>
          <p:grpSp>
            <p:nvGrpSpPr>
              <p:cNvPr id="1138065" name="Group 401"/>
              <p:cNvGrpSpPr>
                <a:grpSpLocks/>
              </p:cNvGrpSpPr>
              <p:nvPr/>
            </p:nvGrpSpPr>
            <p:grpSpPr bwMode="auto">
              <a:xfrm>
                <a:off x="4056" y="1083"/>
                <a:ext cx="1334" cy="857"/>
                <a:chOff x="4056" y="1083"/>
                <a:chExt cx="1334" cy="857"/>
              </a:xfrm>
            </p:grpSpPr>
            <p:grpSp>
              <p:nvGrpSpPr>
                <p:cNvPr id="1138053" name="Group 389"/>
                <p:cNvGrpSpPr>
                  <a:grpSpLocks/>
                </p:cNvGrpSpPr>
                <p:nvPr/>
              </p:nvGrpSpPr>
              <p:grpSpPr bwMode="auto">
                <a:xfrm>
                  <a:off x="4056" y="1083"/>
                  <a:ext cx="1334" cy="856"/>
                  <a:chOff x="1986" y="3312"/>
                  <a:chExt cx="1334" cy="856"/>
                </a:xfrm>
              </p:grpSpPr>
              <p:sp>
                <p:nvSpPr>
                  <p:cNvPr id="1138051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6" y="3312"/>
                    <a:ext cx="0" cy="8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8052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986" y="4168"/>
                    <a:ext cx="13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805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4164" y="1901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5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4279" y="1902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5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4394" y="1903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58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4509" y="1904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59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4624" y="1905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60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4739" y="19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61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4854" y="1901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62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4969" y="1902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6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5084" y="1903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64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5199" y="1904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8066" name="Text Box 402"/>
              <p:cNvSpPr txBox="1">
                <a:spLocks noChangeArrowheads="1"/>
              </p:cNvSpPr>
              <p:nvPr/>
            </p:nvSpPr>
            <p:spPr bwMode="auto">
              <a:xfrm>
                <a:off x="3962" y="1904"/>
                <a:ext cx="2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sp>
            <p:nvSpPr>
              <p:cNvPr id="1138067" name="Text Box 403"/>
              <p:cNvSpPr txBox="1">
                <a:spLocks noChangeArrowheads="1"/>
              </p:cNvSpPr>
              <p:nvPr/>
            </p:nvSpPr>
            <p:spPr bwMode="auto">
              <a:xfrm>
                <a:off x="5038" y="1904"/>
                <a:ext cx="3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  <p:sp>
            <p:nvSpPr>
              <p:cNvPr id="1138068" name="Text Box 404"/>
              <p:cNvSpPr txBox="1">
                <a:spLocks noChangeArrowheads="1"/>
              </p:cNvSpPr>
              <p:nvPr/>
            </p:nvSpPr>
            <p:spPr bwMode="auto">
              <a:xfrm>
                <a:off x="4520" y="1902"/>
                <a:ext cx="2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sp>
          <p:nvSpPr>
            <p:cNvPr id="1138069" name="Text Box 405"/>
            <p:cNvSpPr txBox="1">
              <a:spLocks noChangeArrowheads="1"/>
            </p:cNvSpPr>
            <p:nvPr/>
          </p:nvSpPr>
          <p:spPr bwMode="auto">
            <a:xfrm>
              <a:off x="3828" y="2416"/>
              <a:ext cx="17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hlink"/>
                  </a:solidFill>
                </a:rPr>
                <a:t>Neutron energy MeV</a:t>
              </a:r>
            </a:p>
          </p:txBody>
        </p:sp>
      </p:grpSp>
      <p:sp>
        <p:nvSpPr>
          <p:cNvPr id="1138072" name="Rectangle 408"/>
          <p:cNvSpPr>
            <a:spLocks noChangeArrowheads="1"/>
          </p:cNvSpPr>
          <p:nvPr/>
        </p:nvSpPr>
        <p:spPr bwMode="auto">
          <a:xfrm>
            <a:off x="6437313" y="2574925"/>
            <a:ext cx="373062" cy="1190625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8073" name="Text Box 409"/>
          <p:cNvSpPr txBox="1">
            <a:spLocks noChangeArrowheads="1"/>
          </p:cNvSpPr>
          <p:nvPr/>
        </p:nvSpPr>
        <p:spPr bwMode="auto">
          <a:xfrm>
            <a:off x="6899275" y="2628900"/>
            <a:ext cx="131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1-2 MeV average</a:t>
            </a:r>
          </a:p>
        </p:txBody>
      </p:sp>
      <p:grpSp>
        <p:nvGrpSpPr>
          <p:cNvPr id="1138078" name="Group 414"/>
          <p:cNvGrpSpPr>
            <a:grpSpLocks/>
          </p:cNvGrpSpPr>
          <p:nvPr/>
        </p:nvGrpSpPr>
        <p:grpSpPr bwMode="auto">
          <a:xfrm>
            <a:off x="6202363" y="4287838"/>
            <a:ext cx="396875" cy="2479675"/>
            <a:chOff x="3907" y="2701"/>
            <a:chExt cx="250" cy="1562"/>
          </a:xfrm>
        </p:grpSpPr>
        <p:sp>
          <p:nvSpPr>
            <p:cNvPr id="1137987" name="Rectangle 323"/>
            <p:cNvSpPr>
              <a:spLocks noChangeArrowheads="1"/>
            </p:cNvSpPr>
            <p:nvPr/>
          </p:nvSpPr>
          <p:spPr bwMode="auto">
            <a:xfrm>
              <a:off x="3937" y="2701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74" name="Text Box 410"/>
            <p:cNvSpPr txBox="1">
              <a:spLocks noChangeArrowheads="1"/>
            </p:cNvSpPr>
            <p:nvPr/>
          </p:nvSpPr>
          <p:spPr bwMode="auto">
            <a:xfrm rot="5400000">
              <a:off x="3542" y="3372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8079" name="Group 415"/>
          <p:cNvGrpSpPr>
            <a:grpSpLocks/>
          </p:cNvGrpSpPr>
          <p:nvPr/>
        </p:nvGrpSpPr>
        <p:grpSpPr bwMode="auto">
          <a:xfrm>
            <a:off x="6916738" y="4295775"/>
            <a:ext cx="396875" cy="2479675"/>
            <a:chOff x="4357" y="2706"/>
            <a:chExt cx="250" cy="1562"/>
          </a:xfrm>
        </p:grpSpPr>
        <p:sp>
          <p:nvSpPr>
            <p:cNvPr id="1137675" name="Rectangle 11"/>
            <p:cNvSpPr>
              <a:spLocks noChangeArrowheads="1"/>
            </p:cNvSpPr>
            <p:nvPr/>
          </p:nvSpPr>
          <p:spPr bwMode="auto">
            <a:xfrm>
              <a:off x="4386" y="2706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75" name="Text Box 411"/>
            <p:cNvSpPr txBox="1">
              <a:spLocks noChangeArrowheads="1"/>
            </p:cNvSpPr>
            <p:nvPr/>
          </p:nvSpPr>
          <p:spPr bwMode="auto">
            <a:xfrm rot="5400000">
              <a:off x="399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8080" name="Group 416"/>
          <p:cNvGrpSpPr>
            <a:grpSpLocks/>
          </p:cNvGrpSpPr>
          <p:nvPr/>
        </p:nvGrpSpPr>
        <p:grpSpPr bwMode="auto">
          <a:xfrm>
            <a:off x="7631113" y="4291013"/>
            <a:ext cx="396875" cy="2479675"/>
            <a:chOff x="4807" y="2703"/>
            <a:chExt cx="250" cy="1562"/>
          </a:xfrm>
        </p:grpSpPr>
        <p:sp>
          <p:nvSpPr>
            <p:cNvPr id="1137676" name="Rectangle 12"/>
            <p:cNvSpPr>
              <a:spLocks noChangeArrowheads="1"/>
            </p:cNvSpPr>
            <p:nvPr/>
          </p:nvSpPr>
          <p:spPr bwMode="auto">
            <a:xfrm>
              <a:off x="4842" y="2703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76" name="Text Box 412"/>
            <p:cNvSpPr txBox="1">
              <a:spLocks noChangeArrowheads="1"/>
            </p:cNvSpPr>
            <p:nvPr/>
          </p:nvSpPr>
          <p:spPr bwMode="auto">
            <a:xfrm rot="5400000">
              <a:off x="444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8081" name="Group 417"/>
          <p:cNvGrpSpPr>
            <a:grpSpLocks/>
          </p:cNvGrpSpPr>
          <p:nvPr/>
        </p:nvGrpSpPr>
        <p:grpSpPr bwMode="auto">
          <a:xfrm>
            <a:off x="8343900" y="4298950"/>
            <a:ext cx="396875" cy="2479675"/>
            <a:chOff x="5256" y="2708"/>
            <a:chExt cx="250" cy="1562"/>
          </a:xfrm>
        </p:grpSpPr>
        <p:sp>
          <p:nvSpPr>
            <p:cNvPr id="1137677" name="Rectangle 13"/>
            <p:cNvSpPr>
              <a:spLocks noChangeArrowheads="1"/>
            </p:cNvSpPr>
            <p:nvPr/>
          </p:nvSpPr>
          <p:spPr bwMode="auto">
            <a:xfrm>
              <a:off x="5291" y="2708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77" name="Text Box 413"/>
            <p:cNvSpPr txBox="1">
              <a:spLocks noChangeArrowheads="1"/>
            </p:cNvSpPr>
            <p:nvPr/>
          </p:nvSpPr>
          <p:spPr bwMode="auto">
            <a:xfrm rot="5400000">
              <a:off x="4891" y="3378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sp>
        <p:nvSpPr>
          <p:cNvPr id="1138082" name="Text Box 418"/>
          <p:cNvSpPr txBox="1">
            <a:spLocks noChangeArrowheads="1"/>
          </p:cNvSpPr>
          <p:nvPr/>
        </p:nvSpPr>
        <p:spPr bwMode="auto">
          <a:xfrm rot="5400000">
            <a:off x="5326063" y="3441700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fuel rod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3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38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38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38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38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054" grpId="0" animBg="1"/>
      <p:bldP spid="1138072" grpId="0" animBg="1"/>
      <p:bldP spid="1138073" grpId="0"/>
      <p:bldP spid="11380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moderator and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control rods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the production of controlled fission in a thermal fission reactor.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order to shut down, start up,                     and change the reaction rate in                         a reactor, neutron-absorbing    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control rods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are used.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Retracting the control                               rods will increase the                           reaction rate.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Inserting the control                                 rods will decrease the                             reaction rate.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Control rods are made                                of cadmium or boron                              steel.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39716" name="Group 4"/>
          <p:cNvGrpSpPr>
            <a:grpSpLocks/>
          </p:cNvGrpSpPr>
          <p:nvPr/>
        </p:nvGrpSpPr>
        <p:grpSpPr bwMode="auto">
          <a:xfrm>
            <a:off x="8056563" y="4297363"/>
            <a:ext cx="233362" cy="2476500"/>
            <a:chOff x="3674" y="1417"/>
            <a:chExt cx="257" cy="2908"/>
          </a:xfrm>
        </p:grpSpPr>
        <p:sp>
          <p:nvSpPr>
            <p:cNvPr id="1139717" name="Rectangle 5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18" name="Oval 6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19" name="Oval 7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0" name="Oval 8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1" name="Oval 9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2" name="Oval 10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3" name="Oval 11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4" name="Oval 12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5" name="Oval 13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6" name="Oval 14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7" name="Oval 15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8" name="Oval 16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29" name="Oval 17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0" name="Oval 18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1" name="Oval 19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2" name="Oval 20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3" name="Oval 21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4" name="Oval 22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5" name="Oval 23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6" name="Oval 24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7" name="Oval 25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8" name="Oval 26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39" name="Oval 27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0" name="Oval 28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1" name="Oval 29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2" name="Oval 30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3" name="Oval 31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4" name="Oval 32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5" name="Oval 33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6" name="Oval 34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7" name="Oval 35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8" name="Oval 36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49" name="Oval 37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0" name="Oval 38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1" name="Oval 39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2" name="Oval 40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3" name="Oval 41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4" name="Oval 42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5" name="Oval 43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6" name="Oval 44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7" name="Oval 45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8" name="Oval 46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59" name="Oval 47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0" name="Oval 48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1" name="Oval 49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2" name="Oval 50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3" name="Oval 51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4" name="Oval 52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5" name="Oval 53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6" name="Oval 54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7" name="Oval 55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8" name="Oval 56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69" name="Oval 57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0" name="Oval 58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1" name="Oval 59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2" name="Oval 60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3" name="Oval 61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4" name="Oval 62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5" name="Oval 63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6" name="Oval 64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77" name="Oval 65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9778" name="Group 66"/>
          <p:cNvGrpSpPr>
            <a:grpSpLocks/>
          </p:cNvGrpSpPr>
          <p:nvPr/>
        </p:nvGrpSpPr>
        <p:grpSpPr bwMode="auto">
          <a:xfrm>
            <a:off x="7337425" y="4294188"/>
            <a:ext cx="233363" cy="2476500"/>
            <a:chOff x="3674" y="1417"/>
            <a:chExt cx="257" cy="2908"/>
          </a:xfrm>
        </p:grpSpPr>
        <p:sp>
          <p:nvSpPr>
            <p:cNvPr id="1139779" name="Rectangle 67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0" name="Oval 68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1" name="Oval 69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2" name="Oval 70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3" name="Oval 71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4" name="Oval 72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5" name="Oval 73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6" name="Oval 74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7" name="Oval 75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8" name="Oval 76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9" name="Oval 77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0" name="Oval 78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1" name="Oval 79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2" name="Oval 80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3" name="Oval 81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4" name="Oval 82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5" name="Oval 83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6" name="Oval 84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7" name="Oval 85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8" name="Oval 86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99" name="Oval 87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0" name="Oval 88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1" name="Oval 89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2" name="Oval 90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3" name="Oval 91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4" name="Oval 92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5" name="Oval 93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6" name="Oval 94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7" name="Oval 95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8" name="Oval 96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09" name="Oval 97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0" name="Oval 98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1" name="Oval 99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2" name="Oval 100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3" name="Oval 101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4" name="Oval 102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5" name="Oval 103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6" name="Oval 104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7" name="Oval 105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8" name="Oval 106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19" name="Oval 107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0" name="Oval 108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1" name="Oval 109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2" name="Oval 110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3" name="Oval 111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4" name="Oval 112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5" name="Oval 113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6" name="Oval 114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7" name="Oval 115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8" name="Oval 116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29" name="Oval 117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0" name="Oval 118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1" name="Oval 119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2" name="Oval 120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3" name="Oval 121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4" name="Oval 122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5" name="Oval 123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6" name="Oval 124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7" name="Oval 125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8" name="Oval 126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39" name="Oval 127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9840" name="Group 128"/>
          <p:cNvGrpSpPr>
            <a:grpSpLocks/>
          </p:cNvGrpSpPr>
          <p:nvPr/>
        </p:nvGrpSpPr>
        <p:grpSpPr bwMode="auto">
          <a:xfrm>
            <a:off x="6616700" y="4300538"/>
            <a:ext cx="233363" cy="2476500"/>
            <a:chOff x="3674" y="1417"/>
            <a:chExt cx="257" cy="2908"/>
          </a:xfrm>
        </p:grpSpPr>
        <p:sp>
          <p:nvSpPr>
            <p:cNvPr id="1139841" name="Rectangle 129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2" name="Oval 130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3" name="Oval 131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4" name="Oval 132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5" name="Oval 133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6" name="Oval 134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7" name="Oval 135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8" name="Oval 136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49" name="Oval 137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0" name="Oval 138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1" name="Oval 139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2" name="Oval 140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3" name="Oval 141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4" name="Oval 142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5" name="Oval 143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6" name="Oval 144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7" name="Oval 145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8" name="Oval 146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59" name="Oval 147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0" name="Oval 148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1" name="Oval 149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2" name="Oval 150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3" name="Oval 151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4" name="Oval 152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5" name="Oval 153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6" name="Oval 154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7" name="Oval 155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8" name="Oval 156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69" name="Oval 157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0" name="Oval 158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1" name="Oval 159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2" name="Oval 160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3" name="Oval 161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4" name="Oval 162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5" name="Oval 163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6" name="Oval 164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7" name="Oval 165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8" name="Oval 166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9" name="Oval 167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0" name="Oval 168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1" name="Oval 169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2" name="Oval 170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3" name="Oval 171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4" name="Oval 172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5" name="Oval 173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6" name="Oval 174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7" name="Oval 175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8" name="Oval 176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9" name="Oval 177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0" name="Oval 178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1" name="Oval 179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2" name="Oval 180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3" name="Oval 181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4" name="Oval 182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5" name="Oval 183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6" name="Oval 184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7" name="Oval 185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8" name="Oval 186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9" name="Oval 187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0" name="Oval 188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1" name="Oval 189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9902" name="Group 190"/>
          <p:cNvGrpSpPr>
            <a:grpSpLocks/>
          </p:cNvGrpSpPr>
          <p:nvPr/>
        </p:nvGrpSpPr>
        <p:grpSpPr bwMode="auto">
          <a:xfrm>
            <a:off x="5907088" y="4295775"/>
            <a:ext cx="233362" cy="2476500"/>
            <a:chOff x="3674" y="1417"/>
            <a:chExt cx="257" cy="2908"/>
          </a:xfrm>
        </p:grpSpPr>
        <p:sp>
          <p:nvSpPr>
            <p:cNvPr id="1139903" name="Rectangle 191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4" name="Oval 192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5" name="Oval 193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6" name="Oval 194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7" name="Oval 195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8" name="Oval 196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09" name="Oval 197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0" name="Oval 198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1" name="Oval 199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2" name="Oval 200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3" name="Oval 201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4" name="Oval 202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5" name="Oval 203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6" name="Oval 204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7" name="Oval 205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8" name="Oval 206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19" name="Oval 207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0" name="Oval 208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1" name="Oval 209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2" name="Oval 210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3" name="Oval 211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4" name="Oval 212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5" name="Oval 213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6" name="Oval 214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7" name="Oval 215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8" name="Oval 216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29" name="Oval 217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0" name="Oval 218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1" name="Oval 219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2" name="Oval 220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3" name="Oval 221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4" name="Oval 222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5" name="Oval 223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6" name="Oval 224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7" name="Oval 225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8" name="Oval 226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39" name="Oval 227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0" name="Oval 228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1" name="Oval 229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2" name="Oval 230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3" name="Oval 231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4" name="Oval 232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5" name="Oval 233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6" name="Oval 234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7" name="Oval 235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8" name="Oval 236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49" name="Oval 237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0" name="Oval 238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1" name="Oval 239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2" name="Oval 240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3" name="Oval 241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4" name="Oval 242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5" name="Oval 243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6" name="Oval 244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7" name="Oval 245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8" name="Oval 246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59" name="Oval 247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0" name="Oval 248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1" name="Oval 249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2" name="Oval 250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3" name="Oval 251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9964" name="Group 252"/>
          <p:cNvGrpSpPr>
            <a:grpSpLocks/>
          </p:cNvGrpSpPr>
          <p:nvPr/>
        </p:nvGrpSpPr>
        <p:grpSpPr bwMode="auto">
          <a:xfrm>
            <a:off x="8769350" y="4295775"/>
            <a:ext cx="233363" cy="2476500"/>
            <a:chOff x="3674" y="1417"/>
            <a:chExt cx="257" cy="2908"/>
          </a:xfrm>
        </p:grpSpPr>
        <p:sp>
          <p:nvSpPr>
            <p:cNvPr id="1139965" name="Rectangle 253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6" name="Oval 254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7" name="Oval 255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8" name="Oval 256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69" name="Oval 257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0" name="Oval 258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1" name="Oval 259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2" name="Oval 260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3" name="Oval 261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4" name="Oval 262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5" name="Oval 263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6" name="Oval 264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7" name="Oval 265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8" name="Oval 266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79" name="Oval 267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0" name="Oval 268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1" name="Oval 269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2" name="Oval 270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3" name="Oval 271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4" name="Oval 272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5" name="Oval 273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6" name="Oval 274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7" name="Oval 275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8" name="Oval 276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89" name="Oval 277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0" name="Oval 278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1" name="Oval 279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2" name="Oval 280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3" name="Oval 281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4" name="Oval 282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5" name="Oval 283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6" name="Oval 284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7" name="Oval 285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8" name="Oval 286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999" name="Oval 287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0" name="Oval 288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1" name="Oval 289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2" name="Oval 290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3" name="Oval 291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4" name="Oval 292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5" name="Oval 293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6" name="Oval 294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7" name="Oval 295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8" name="Oval 296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09" name="Oval 297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0" name="Oval 298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1" name="Oval 299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2" name="Oval 300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3" name="Oval 301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4" name="Oval 302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5" name="Oval 303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6" name="Oval 304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7" name="Oval 305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8" name="Oval 306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19" name="Oval 307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0" name="Oval 308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1" name="Oval 309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2" name="Oval 310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3" name="Oval 311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4" name="Oval 312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25" name="Oval 313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0049" name="Group 337"/>
          <p:cNvGrpSpPr>
            <a:grpSpLocks/>
          </p:cNvGrpSpPr>
          <p:nvPr/>
        </p:nvGrpSpPr>
        <p:grpSpPr bwMode="auto">
          <a:xfrm>
            <a:off x="6202363" y="4287838"/>
            <a:ext cx="396875" cy="2479675"/>
            <a:chOff x="3907" y="2701"/>
            <a:chExt cx="250" cy="1562"/>
          </a:xfrm>
        </p:grpSpPr>
        <p:sp>
          <p:nvSpPr>
            <p:cNvPr id="1140050" name="Rectangle 338"/>
            <p:cNvSpPr>
              <a:spLocks noChangeArrowheads="1"/>
            </p:cNvSpPr>
            <p:nvPr/>
          </p:nvSpPr>
          <p:spPr bwMode="auto">
            <a:xfrm>
              <a:off x="3937" y="2701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51" name="Text Box 339"/>
            <p:cNvSpPr txBox="1">
              <a:spLocks noChangeArrowheads="1"/>
            </p:cNvSpPr>
            <p:nvPr/>
          </p:nvSpPr>
          <p:spPr bwMode="auto">
            <a:xfrm rot="5400000">
              <a:off x="3542" y="3372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40052" name="Group 340"/>
          <p:cNvGrpSpPr>
            <a:grpSpLocks/>
          </p:cNvGrpSpPr>
          <p:nvPr/>
        </p:nvGrpSpPr>
        <p:grpSpPr bwMode="auto">
          <a:xfrm>
            <a:off x="6916738" y="4295775"/>
            <a:ext cx="396875" cy="2479675"/>
            <a:chOff x="4357" y="2706"/>
            <a:chExt cx="250" cy="1562"/>
          </a:xfrm>
        </p:grpSpPr>
        <p:sp>
          <p:nvSpPr>
            <p:cNvPr id="1140053" name="Rectangle 341"/>
            <p:cNvSpPr>
              <a:spLocks noChangeArrowheads="1"/>
            </p:cNvSpPr>
            <p:nvPr/>
          </p:nvSpPr>
          <p:spPr bwMode="auto">
            <a:xfrm>
              <a:off x="4386" y="2706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54" name="Text Box 342"/>
            <p:cNvSpPr txBox="1">
              <a:spLocks noChangeArrowheads="1"/>
            </p:cNvSpPr>
            <p:nvPr/>
          </p:nvSpPr>
          <p:spPr bwMode="auto">
            <a:xfrm rot="5400000">
              <a:off x="399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40055" name="Group 343"/>
          <p:cNvGrpSpPr>
            <a:grpSpLocks/>
          </p:cNvGrpSpPr>
          <p:nvPr/>
        </p:nvGrpSpPr>
        <p:grpSpPr bwMode="auto">
          <a:xfrm>
            <a:off x="7631113" y="4291013"/>
            <a:ext cx="396875" cy="2479675"/>
            <a:chOff x="4807" y="2703"/>
            <a:chExt cx="250" cy="1562"/>
          </a:xfrm>
        </p:grpSpPr>
        <p:sp>
          <p:nvSpPr>
            <p:cNvPr id="1140056" name="Rectangle 344"/>
            <p:cNvSpPr>
              <a:spLocks noChangeArrowheads="1"/>
            </p:cNvSpPr>
            <p:nvPr/>
          </p:nvSpPr>
          <p:spPr bwMode="auto">
            <a:xfrm>
              <a:off x="4842" y="2703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57" name="Text Box 345"/>
            <p:cNvSpPr txBox="1">
              <a:spLocks noChangeArrowheads="1"/>
            </p:cNvSpPr>
            <p:nvPr/>
          </p:nvSpPr>
          <p:spPr bwMode="auto">
            <a:xfrm rot="5400000">
              <a:off x="444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40058" name="Group 346"/>
          <p:cNvGrpSpPr>
            <a:grpSpLocks/>
          </p:cNvGrpSpPr>
          <p:nvPr/>
        </p:nvGrpSpPr>
        <p:grpSpPr bwMode="auto">
          <a:xfrm>
            <a:off x="8343900" y="4298950"/>
            <a:ext cx="396875" cy="2479675"/>
            <a:chOff x="5256" y="2708"/>
            <a:chExt cx="250" cy="1562"/>
          </a:xfrm>
        </p:grpSpPr>
        <p:sp>
          <p:nvSpPr>
            <p:cNvPr id="1140059" name="Rectangle 347"/>
            <p:cNvSpPr>
              <a:spLocks noChangeArrowheads="1"/>
            </p:cNvSpPr>
            <p:nvPr/>
          </p:nvSpPr>
          <p:spPr bwMode="auto">
            <a:xfrm>
              <a:off x="5291" y="2708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60" name="Text Box 348"/>
            <p:cNvSpPr txBox="1">
              <a:spLocks noChangeArrowheads="1"/>
            </p:cNvSpPr>
            <p:nvPr/>
          </p:nvSpPr>
          <p:spPr bwMode="auto">
            <a:xfrm rot="5400000">
              <a:off x="4891" y="3378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40070" name="Group 358"/>
          <p:cNvGrpSpPr>
            <a:grpSpLocks/>
          </p:cNvGrpSpPr>
          <p:nvPr/>
        </p:nvGrpSpPr>
        <p:grpSpPr bwMode="auto">
          <a:xfrm>
            <a:off x="6172200" y="3576638"/>
            <a:ext cx="428625" cy="3195637"/>
            <a:chOff x="3888" y="2253"/>
            <a:chExt cx="270" cy="2013"/>
          </a:xfrm>
        </p:grpSpPr>
        <p:sp>
          <p:nvSpPr>
            <p:cNvPr id="1140062" name="Rectangle 350"/>
            <p:cNvSpPr>
              <a:spLocks noChangeArrowheads="1"/>
            </p:cNvSpPr>
            <p:nvPr/>
          </p:nvSpPr>
          <p:spPr bwMode="auto">
            <a:xfrm>
              <a:off x="3888" y="2253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63" name="Rectangle 351"/>
            <p:cNvSpPr>
              <a:spLocks noChangeArrowheads="1"/>
            </p:cNvSpPr>
            <p:nvPr/>
          </p:nvSpPr>
          <p:spPr bwMode="auto">
            <a:xfrm>
              <a:off x="4119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0071" name="Group 359"/>
          <p:cNvGrpSpPr>
            <a:grpSpLocks/>
          </p:cNvGrpSpPr>
          <p:nvPr/>
        </p:nvGrpSpPr>
        <p:grpSpPr bwMode="auto">
          <a:xfrm>
            <a:off x="6884988" y="3581400"/>
            <a:ext cx="436562" cy="3190875"/>
            <a:chOff x="4337" y="2256"/>
            <a:chExt cx="275" cy="2010"/>
          </a:xfrm>
        </p:grpSpPr>
        <p:sp>
          <p:nvSpPr>
            <p:cNvPr id="1140064" name="Rectangle 352"/>
            <p:cNvSpPr>
              <a:spLocks noChangeArrowheads="1"/>
            </p:cNvSpPr>
            <p:nvPr/>
          </p:nvSpPr>
          <p:spPr bwMode="auto">
            <a:xfrm>
              <a:off x="4337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65" name="Rectangle 353"/>
            <p:cNvSpPr>
              <a:spLocks noChangeArrowheads="1"/>
            </p:cNvSpPr>
            <p:nvPr/>
          </p:nvSpPr>
          <p:spPr bwMode="auto">
            <a:xfrm>
              <a:off x="4573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0072" name="Group 360"/>
          <p:cNvGrpSpPr>
            <a:grpSpLocks/>
          </p:cNvGrpSpPr>
          <p:nvPr/>
        </p:nvGrpSpPr>
        <p:grpSpPr bwMode="auto">
          <a:xfrm>
            <a:off x="7597775" y="3581400"/>
            <a:ext cx="444500" cy="3190875"/>
            <a:chOff x="4786" y="2256"/>
            <a:chExt cx="280" cy="2010"/>
          </a:xfrm>
        </p:grpSpPr>
        <p:sp>
          <p:nvSpPr>
            <p:cNvPr id="1140066" name="Rectangle 354"/>
            <p:cNvSpPr>
              <a:spLocks noChangeArrowheads="1"/>
            </p:cNvSpPr>
            <p:nvPr/>
          </p:nvSpPr>
          <p:spPr bwMode="auto">
            <a:xfrm>
              <a:off x="4786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67" name="Rectangle 355"/>
            <p:cNvSpPr>
              <a:spLocks noChangeArrowheads="1"/>
            </p:cNvSpPr>
            <p:nvPr/>
          </p:nvSpPr>
          <p:spPr bwMode="auto">
            <a:xfrm>
              <a:off x="5027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0073" name="Group 361"/>
          <p:cNvGrpSpPr>
            <a:grpSpLocks/>
          </p:cNvGrpSpPr>
          <p:nvPr/>
        </p:nvGrpSpPr>
        <p:grpSpPr bwMode="auto">
          <a:xfrm>
            <a:off x="8318500" y="3581400"/>
            <a:ext cx="438150" cy="3200400"/>
            <a:chOff x="5240" y="2256"/>
            <a:chExt cx="276" cy="2016"/>
          </a:xfrm>
        </p:grpSpPr>
        <p:sp>
          <p:nvSpPr>
            <p:cNvPr id="1140068" name="Rectangle 356"/>
            <p:cNvSpPr>
              <a:spLocks noChangeArrowheads="1"/>
            </p:cNvSpPr>
            <p:nvPr/>
          </p:nvSpPr>
          <p:spPr bwMode="auto">
            <a:xfrm>
              <a:off x="5240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069" name="Rectangle 357"/>
            <p:cNvSpPr>
              <a:spLocks noChangeArrowheads="1"/>
            </p:cNvSpPr>
            <p:nvPr/>
          </p:nvSpPr>
          <p:spPr bwMode="auto">
            <a:xfrm>
              <a:off x="5477" y="2262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40077" name="Picture 3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1350" y="3694113"/>
            <a:ext cx="1300163" cy="3119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9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9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0017 -0.231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40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-0.26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40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96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40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139 -0.247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40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 exchanger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a fission reactor.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whole purpose of the                         reactor core is to produce                           heat through fission.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fuel rods, moderator and                       control rods are all surrounded                       by water, or some other thermal                   absorber that can be circulated                      (some reactors use liquid                         sodium!).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extremely hot water from the                reactor core is sent to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                exchanger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which acts like a                        boiler in a fossil fuel power                      plant.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33572" name="Group 4"/>
          <p:cNvGrpSpPr>
            <a:grpSpLocks/>
          </p:cNvGrpSpPr>
          <p:nvPr/>
        </p:nvGrpSpPr>
        <p:grpSpPr bwMode="auto">
          <a:xfrm>
            <a:off x="8056563" y="4297363"/>
            <a:ext cx="233362" cy="2476500"/>
            <a:chOff x="3674" y="1417"/>
            <a:chExt cx="257" cy="2908"/>
          </a:xfrm>
        </p:grpSpPr>
        <p:sp>
          <p:nvSpPr>
            <p:cNvPr id="1133573" name="Rectangle 5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4" name="Oval 6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5" name="Oval 7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6" name="Oval 8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7" name="Oval 9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8" name="Oval 10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9" name="Oval 11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0" name="Oval 12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1" name="Oval 13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2" name="Oval 14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3" name="Oval 15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4" name="Oval 16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5" name="Oval 17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6" name="Oval 18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7" name="Oval 19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8" name="Oval 20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9" name="Oval 21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0" name="Oval 22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1" name="Oval 23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2" name="Oval 24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3" name="Oval 25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4" name="Oval 26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5" name="Oval 27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6" name="Oval 28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7" name="Oval 29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8" name="Oval 30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9" name="Oval 31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0" name="Oval 32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1" name="Oval 33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2" name="Oval 34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3" name="Oval 35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4" name="Oval 36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5" name="Oval 37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6" name="Oval 38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7" name="Oval 39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8" name="Oval 40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9" name="Oval 41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0" name="Oval 42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1" name="Oval 43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2" name="Oval 44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3" name="Oval 45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4" name="Oval 46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5" name="Oval 47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6" name="Oval 48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7" name="Oval 49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8" name="Oval 50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9" name="Oval 51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0" name="Oval 52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1" name="Oval 53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2" name="Oval 54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3" name="Oval 55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4" name="Oval 56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5" name="Oval 57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6" name="Oval 58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7" name="Oval 59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8" name="Oval 60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29" name="Oval 61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0" name="Oval 62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1" name="Oval 63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2" name="Oval 64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3" name="Oval 65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634" name="Group 66"/>
          <p:cNvGrpSpPr>
            <a:grpSpLocks/>
          </p:cNvGrpSpPr>
          <p:nvPr/>
        </p:nvGrpSpPr>
        <p:grpSpPr bwMode="auto">
          <a:xfrm>
            <a:off x="7337425" y="4294188"/>
            <a:ext cx="233363" cy="2476500"/>
            <a:chOff x="3674" y="1417"/>
            <a:chExt cx="257" cy="2908"/>
          </a:xfrm>
        </p:grpSpPr>
        <p:sp>
          <p:nvSpPr>
            <p:cNvPr id="1133635" name="Rectangle 67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6" name="Oval 68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7" name="Oval 69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8" name="Oval 70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39" name="Oval 71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0" name="Oval 72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1" name="Oval 73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2" name="Oval 74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3" name="Oval 75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4" name="Oval 76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5" name="Oval 77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6" name="Oval 78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7" name="Oval 79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8" name="Oval 80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49" name="Oval 81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0" name="Oval 82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1" name="Oval 83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2" name="Oval 84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3" name="Oval 85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4" name="Oval 86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5" name="Oval 87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6" name="Oval 88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7" name="Oval 89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8" name="Oval 90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59" name="Oval 91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0" name="Oval 92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1" name="Oval 93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2" name="Oval 94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3" name="Oval 95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4" name="Oval 96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5" name="Oval 97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6" name="Oval 98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7" name="Oval 99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8" name="Oval 100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69" name="Oval 101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0" name="Oval 102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1" name="Oval 103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2" name="Oval 104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3" name="Oval 105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4" name="Oval 106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5" name="Oval 107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6" name="Oval 108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7" name="Oval 109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8" name="Oval 110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79" name="Oval 111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0" name="Oval 112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1" name="Oval 113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2" name="Oval 114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3" name="Oval 115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4" name="Oval 116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5" name="Oval 117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6" name="Oval 118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7" name="Oval 119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8" name="Oval 120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89" name="Oval 121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0" name="Oval 122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1" name="Oval 123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2" name="Oval 124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3" name="Oval 125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4" name="Oval 126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5" name="Oval 127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696" name="Group 128"/>
          <p:cNvGrpSpPr>
            <a:grpSpLocks/>
          </p:cNvGrpSpPr>
          <p:nvPr/>
        </p:nvGrpSpPr>
        <p:grpSpPr bwMode="auto">
          <a:xfrm>
            <a:off x="6616700" y="4300538"/>
            <a:ext cx="233363" cy="2476500"/>
            <a:chOff x="3674" y="1417"/>
            <a:chExt cx="257" cy="2908"/>
          </a:xfrm>
        </p:grpSpPr>
        <p:sp>
          <p:nvSpPr>
            <p:cNvPr id="1133697" name="Rectangle 129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8" name="Oval 130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99" name="Oval 131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0" name="Oval 132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1" name="Oval 133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2" name="Oval 134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3" name="Oval 135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4" name="Oval 136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5" name="Oval 137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6" name="Oval 138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7" name="Oval 139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8" name="Oval 140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09" name="Oval 141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0" name="Oval 142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1" name="Oval 143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2" name="Oval 144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3" name="Oval 145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4" name="Oval 146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5" name="Oval 147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6" name="Oval 148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7" name="Oval 149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8" name="Oval 150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19" name="Oval 151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0" name="Oval 152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1" name="Oval 153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2" name="Oval 154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3" name="Oval 155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4" name="Oval 156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5" name="Oval 157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6" name="Oval 158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7" name="Oval 159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8" name="Oval 160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29" name="Oval 161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0" name="Oval 162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1" name="Oval 163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2" name="Oval 164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3" name="Oval 165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4" name="Oval 166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5" name="Oval 167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6" name="Oval 168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7" name="Oval 169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8" name="Oval 170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39" name="Oval 171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0" name="Oval 172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1" name="Oval 173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2" name="Oval 174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3" name="Oval 175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4" name="Oval 176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5" name="Oval 177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6" name="Oval 178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7" name="Oval 179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8" name="Oval 180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49" name="Oval 181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0" name="Oval 182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1" name="Oval 183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2" name="Oval 184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3" name="Oval 185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4" name="Oval 186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5" name="Oval 187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6" name="Oval 188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57" name="Oval 189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758" name="Group 190"/>
          <p:cNvGrpSpPr>
            <a:grpSpLocks/>
          </p:cNvGrpSpPr>
          <p:nvPr/>
        </p:nvGrpSpPr>
        <p:grpSpPr bwMode="auto">
          <a:xfrm>
            <a:off x="5907088" y="4295775"/>
            <a:ext cx="233362" cy="2476500"/>
            <a:chOff x="3674" y="1417"/>
            <a:chExt cx="257" cy="2908"/>
          </a:xfrm>
        </p:grpSpPr>
        <p:sp>
          <p:nvSpPr>
            <p:cNvPr id="1133759" name="Rectangle 191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0" name="Oval 192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1" name="Oval 193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2" name="Oval 194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3" name="Oval 195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4" name="Oval 196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5" name="Oval 197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6" name="Oval 198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7" name="Oval 199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8" name="Oval 200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69" name="Oval 201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0" name="Oval 202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1" name="Oval 203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2" name="Oval 204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3" name="Oval 205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4" name="Oval 206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5" name="Oval 207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6" name="Oval 208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7" name="Oval 209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8" name="Oval 210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79" name="Oval 211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0" name="Oval 212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1" name="Oval 213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2" name="Oval 214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3" name="Oval 215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4" name="Oval 216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5" name="Oval 217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6" name="Oval 218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7" name="Oval 219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8" name="Oval 220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89" name="Oval 221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0" name="Oval 222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1" name="Oval 223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2" name="Oval 224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3" name="Oval 225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4" name="Oval 226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5" name="Oval 227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6" name="Oval 228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7" name="Oval 229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8" name="Oval 230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99" name="Oval 231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0" name="Oval 232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1" name="Oval 233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2" name="Oval 234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3" name="Oval 235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4" name="Oval 236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5" name="Oval 237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6" name="Oval 238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7" name="Oval 239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8" name="Oval 240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09" name="Oval 241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0" name="Oval 242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1" name="Oval 243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2" name="Oval 244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3" name="Oval 245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4" name="Oval 246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5" name="Oval 247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6" name="Oval 248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7" name="Oval 249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8" name="Oval 250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19" name="Oval 251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820" name="Group 252"/>
          <p:cNvGrpSpPr>
            <a:grpSpLocks/>
          </p:cNvGrpSpPr>
          <p:nvPr/>
        </p:nvGrpSpPr>
        <p:grpSpPr bwMode="auto">
          <a:xfrm>
            <a:off x="8769350" y="4295775"/>
            <a:ext cx="233363" cy="2476500"/>
            <a:chOff x="3674" y="1417"/>
            <a:chExt cx="257" cy="2908"/>
          </a:xfrm>
        </p:grpSpPr>
        <p:sp>
          <p:nvSpPr>
            <p:cNvPr id="1133821" name="Rectangle 253"/>
            <p:cNvSpPr>
              <a:spLocks noChangeArrowheads="1"/>
            </p:cNvSpPr>
            <p:nvPr/>
          </p:nvSpPr>
          <p:spPr bwMode="auto">
            <a:xfrm>
              <a:off x="3678" y="1417"/>
              <a:ext cx="253" cy="290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2" name="Oval 254"/>
            <p:cNvSpPr>
              <a:spLocks noChangeArrowheads="1"/>
            </p:cNvSpPr>
            <p:nvPr/>
          </p:nvSpPr>
          <p:spPr bwMode="auto">
            <a:xfrm>
              <a:off x="3692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3" name="Oval 255"/>
            <p:cNvSpPr>
              <a:spLocks noChangeArrowheads="1"/>
            </p:cNvSpPr>
            <p:nvPr/>
          </p:nvSpPr>
          <p:spPr bwMode="auto">
            <a:xfrm>
              <a:off x="3788" y="4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4" name="Oval 256"/>
            <p:cNvSpPr>
              <a:spLocks noChangeArrowheads="1"/>
            </p:cNvSpPr>
            <p:nvPr/>
          </p:nvSpPr>
          <p:spPr bwMode="auto">
            <a:xfrm>
              <a:off x="3723" y="413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5" name="Oval 257"/>
            <p:cNvSpPr>
              <a:spLocks noChangeArrowheads="1"/>
            </p:cNvSpPr>
            <p:nvPr/>
          </p:nvSpPr>
          <p:spPr bwMode="auto">
            <a:xfrm>
              <a:off x="3826" y="412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6" name="Oval 258"/>
            <p:cNvSpPr>
              <a:spLocks noChangeArrowheads="1"/>
            </p:cNvSpPr>
            <p:nvPr/>
          </p:nvSpPr>
          <p:spPr bwMode="auto">
            <a:xfrm>
              <a:off x="3683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7" name="Oval 259"/>
            <p:cNvSpPr>
              <a:spLocks noChangeArrowheads="1"/>
            </p:cNvSpPr>
            <p:nvPr/>
          </p:nvSpPr>
          <p:spPr bwMode="auto">
            <a:xfrm>
              <a:off x="3779" y="4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8" name="Oval 260"/>
            <p:cNvSpPr>
              <a:spLocks noChangeArrowheads="1"/>
            </p:cNvSpPr>
            <p:nvPr/>
          </p:nvSpPr>
          <p:spPr bwMode="auto">
            <a:xfrm>
              <a:off x="3714" y="395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29" name="Oval 261"/>
            <p:cNvSpPr>
              <a:spLocks noChangeArrowheads="1"/>
            </p:cNvSpPr>
            <p:nvPr/>
          </p:nvSpPr>
          <p:spPr bwMode="auto">
            <a:xfrm>
              <a:off x="3817" y="393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0" name="Oval 262"/>
            <p:cNvSpPr>
              <a:spLocks noChangeArrowheads="1"/>
            </p:cNvSpPr>
            <p:nvPr/>
          </p:nvSpPr>
          <p:spPr bwMode="auto">
            <a:xfrm>
              <a:off x="3683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1" name="Oval 263"/>
            <p:cNvSpPr>
              <a:spLocks noChangeArrowheads="1"/>
            </p:cNvSpPr>
            <p:nvPr/>
          </p:nvSpPr>
          <p:spPr bwMode="auto">
            <a:xfrm>
              <a:off x="3779" y="384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2" name="Oval 264"/>
            <p:cNvSpPr>
              <a:spLocks noChangeArrowheads="1"/>
            </p:cNvSpPr>
            <p:nvPr/>
          </p:nvSpPr>
          <p:spPr bwMode="auto">
            <a:xfrm>
              <a:off x="3714" y="375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3" name="Oval 265"/>
            <p:cNvSpPr>
              <a:spLocks noChangeArrowheads="1"/>
            </p:cNvSpPr>
            <p:nvPr/>
          </p:nvSpPr>
          <p:spPr bwMode="auto">
            <a:xfrm>
              <a:off x="3817" y="37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4" name="Oval 266"/>
            <p:cNvSpPr>
              <a:spLocks noChangeArrowheads="1"/>
            </p:cNvSpPr>
            <p:nvPr/>
          </p:nvSpPr>
          <p:spPr bwMode="auto">
            <a:xfrm>
              <a:off x="3674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5" name="Oval 267"/>
            <p:cNvSpPr>
              <a:spLocks noChangeArrowheads="1"/>
            </p:cNvSpPr>
            <p:nvPr/>
          </p:nvSpPr>
          <p:spPr bwMode="auto">
            <a:xfrm>
              <a:off x="3770" y="366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6" name="Oval 268"/>
            <p:cNvSpPr>
              <a:spLocks noChangeArrowheads="1"/>
            </p:cNvSpPr>
            <p:nvPr/>
          </p:nvSpPr>
          <p:spPr bwMode="auto">
            <a:xfrm>
              <a:off x="3705" y="356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7" name="Oval 269"/>
            <p:cNvSpPr>
              <a:spLocks noChangeArrowheads="1"/>
            </p:cNvSpPr>
            <p:nvPr/>
          </p:nvSpPr>
          <p:spPr bwMode="auto">
            <a:xfrm>
              <a:off x="3808" y="35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8" name="Oval 270"/>
            <p:cNvSpPr>
              <a:spLocks noChangeArrowheads="1"/>
            </p:cNvSpPr>
            <p:nvPr/>
          </p:nvSpPr>
          <p:spPr bwMode="auto">
            <a:xfrm>
              <a:off x="3697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39" name="Oval 271"/>
            <p:cNvSpPr>
              <a:spLocks noChangeArrowheads="1"/>
            </p:cNvSpPr>
            <p:nvPr/>
          </p:nvSpPr>
          <p:spPr bwMode="auto">
            <a:xfrm>
              <a:off x="3793" y="3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0" name="Oval 272"/>
            <p:cNvSpPr>
              <a:spLocks noChangeArrowheads="1"/>
            </p:cNvSpPr>
            <p:nvPr/>
          </p:nvSpPr>
          <p:spPr bwMode="auto">
            <a:xfrm>
              <a:off x="3728" y="336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1" name="Oval 273"/>
            <p:cNvSpPr>
              <a:spLocks noChangeArrowheads="1"/>
            </p:cNvSpPr>
            <p:nvPr/>
          </p:nvSpPr>
          <p:spPr bwMode="auto">
            <a:xfrm>
              <a:off x="3831" y="335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2" name="Oval 274"/>
            <p:cNvSpPr>
              <a:spLocks noChangeArrowheads="1"/>
            </p:cNvSpPr>
            <p:nvPr/>
          </p:nvSpPr>
          <p:spPr bwMode="auto">
            <a:xfrm>
              <a:off x="3688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3" name="Oval 275"/>
            <p:cNvSpPr>
              <a:spLocks noChangeArrowheads="1"/>
            </p:cNvSpPr>
            <p:nvPr/>
          </p:nvSpPr>
          <p:spPr bwMode="auto">
            <a:xfrm>
              <a:off x="3784" y="327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4" name="Oval 276"/>
            <p:cNvSpPr>
              <a:spLocks noChangeArrowheads="1"/>
            </p:cNvSpPr>
            <p:nvPr/>
          </p:nvSpPr>
          <p:spPr bwMode="auto">
            <a:xfrm>
              <a:off x="3719" y="318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5" name="Oval 277"/>
            <p:cNvSpPr>
              <a:spLocks noChangeArrowheads="1"/>
            </p:cNvSpPr>
            <p:nvPr/>
          </p:nvSpPr>
          <p:spPr bwMode="auto">
            <a:xfrm>
              <a:off x="3822" y="317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6" name="Oval 278"/>
            <p:cNvSpPr>
              <a:spLocks noChangeArrowheads="1"/>
            </p:cNvSpPr>
            <p:nvPr/>
          </p:nvSpPr>
          <p:spPr bwMode="auto">
            <a:xfrm>
              <a:off x="3688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7" name="Oval 279"/>
            <p:cNvSpPr>
              <a:spLocks noChangeArrowheads="1"/>
            </p:cNvSpPr>
            <p:nvPr/>
          </p:nvSpPr>
          <p:spPr bwMode="auto">
            <a:xfrm>
              <a:off x="3784" y="307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8" name="Oval 280"/>
            <p:cNvSpPr>
              <a:spLocks noChangeArrowheads="1"/>
            </p:cNvSpPr>
            <p:nvPr/>
          </p:nvSpPr>
          <p:spPr bwMode="auto">
            <a:xfrm>
              <a:off x="3719" y="298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49" name="Oval 281"/>
            <p:cNvSpPr>
              <a:spLocks noChangeArrowheads="1"/>
            </p:cNvSpPr>
            <p:nvPr/>
          </p:nvSpPr>
          <p:spPr bwMode="auto">
            <a:xfrm>
              <a:off x="3822" y="297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0" name="Oval 282"/>
            <p:cNvSpPr>
              <a:spLocks noChangeArrowheads="1"/>
            </p:cNvSpPr>
            <p:nvPr/>
          </p:nvSpPr>
          <p:spPr bwMode="auto">
            <a:xfrm>
              <a:off x="3679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1" name="Oval 283"/>
            <p:cNvSpPr>
              <a:spLocks noChangeArrowheads="1"/>
            </p:cNvSpPr>
            <p:nvPr/>
          </p:nvSpPr>
          <p:spPr bwMode="auto">
            <a:xfrm>
              <a:off x="3775" y="289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2" name="Oval 284"/>
            <p:cNvSpPr>
              <a:spLocks noChangeArrowheads="1"/>
            </p:cNvSpPr>
            <p:nvPr/>
          </p:nvSpPr>
          <p:spPr bwMode="auto">
            <a:xfrm>
              <a:off x="3710" y="280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3" name="Oval 285"/>
            <p:cNvSpPr>
              <a:spLocks noChangeArrowheads="1"/>
            </p:cNvSpPr>
            <p:nvPr/>
          </p:nvSpPr>
          <p:spPr bwMode="auto">
            <a:xfrm>
              <a:off x="3813" y="278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4" name="Oval 286"/>
            <p:cNvSpPr>
              <a:spLocks noChangeArrowheads="1"/>
            </p:cNvSpPr>
            <p:nvPr/>
          </p:nvSpPr>
          <p:spPr bwMode="auto">
            <a:xfrm>
              <a:off x="3697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5" name="Oval 287"/>
            <p:cNvSpPr>
              <a:spLocks noChangeArrowheads="1"/>
            </p:cNvSpPr>
            <p:nvPr/>
          </p:nvSpPr>
          <p:spPr bwMode="auto">
            <a:xfrm>
              <a:off x="3793" y="270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6" name="Oval 288"/>
            <p:cNvSpPr>
              <a:spLocks noChangeArrowheads="1"/>
            </p:cNvSpPr>
            <p:nvPr/>
          </p:nvSpPr>
          <p:spPr bwMode="auto">
            <a:xfrm>
              <a:off x="3728" y="260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7" name="Oval 289"/>
            <p:cNvSpPr>
              <a:spLocks noChangeArrowheads="1"/>
            </p:cNvSpPr>
            <p:nvPr/>
          </p:nvSpPr>
          <p:spPr bwMode="auto">
            <a:xfrm>
              <a:off x="3831" y="259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8" name="Oval 290"/>
            <p:cNvSpPr>
              <a:spLocks noChangeArrowheads="1"/>
            </p:cNvSpPr>
            <p:nvPr/>
          </p:nvSpPr>
          <p:spPr bwMode="auto">
            <a:xfrm>
              <a:off x="3688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59" name="Oval 291"/>
            <p:cNvSpPr>
              <a:spLocks noChangeArrowheads="1"/>
            </p:cNvSpPr>
            <p:nvPr/>
          </p:nvSpPr>
          <p:spPr bwMode="auto">
            <a:xfrm>
              <a:off x="3784" y="251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0" name="Oval 292"/>
            <p:cNvSpPr>
              <a:spLocks noChangeArrowheads="1"/>
            </p:cNvSpPr>
            <p:nvPr/>
          </p:nvSpPr>
          <p:spPr bwMode="auto">
            <a:xfrm>
              <a:off x="3719" y="242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1" name="Oval 293"/>
            <p:cNvSpPr>
              <a:spLocks noChangeArrowheads="1"/>
            </p:cNvSpPr>
            <p:nvPr/>
          </p:nvSpPr>
          <p:spPr bwMode="auto">
            <a:xfrm>
              <a:off x="3822" y="241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2" name="Oval 294"/>
            <p:cNvSpPr>
              <a:spLocks noChangeArrowheads="1"/>
            </p:cNvSpPr>
            <p:nvPr/>
          </p:nvSpPr>
          <p:spPr bwMode="auto">
            <a:xfrm>
              <a:off x="3688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3" name="Oval 295"/>
            <p:cNvSpPr>
              <a:spLocks noChangeArrowheads="1"/>
            </p:cNvSpPr>
            <p:nvPr/>
          </p:nvSpPr>
          <p:spPr bwMode="auto">
            <a:xfrm>
              <a:off x="3784" y="231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4" name="Oval 296"/>
            <p:cNvSpPr>
              <a:spLocks noChangeArrowheads="1"/>
            </p:cNvSpPr>
            <p:nvPr/>
          </p:nvSpPr>
          <p:spPr bwMode="auto">
            <a:xfrm>
              <a:off x="3719" y="222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5" name="Oval 297"/>
            <p:cNvSpPr>
              <a:spLocks noChangeArrowheads="1"/>
            </p:cNvSpPr>
            <p:nvPr/>
          </p:nvSpPr>
          <p:spPr bwMode="auto">
            <a:xfrm>
              <a:off x="3822" y="221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6" name="Oval 298"/>
            <p:cNvSpPr>
              <a:spLocks noChangeArrowheads="1"/>
            </p:cNvSpPr>
            <p:nvPr/>
          </p:nvSpPr>
          <p:spPr bwMode="auto">
            <a:xfrm>
              <a:off x="3679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7" name="Oval 299"/>
            <p:cNvSpPr>
              <a:spLocks noChangeArrowheads="1"/>
            </p:cNvSpPr>
            <p:nvPr/>
          </p:nvSpPr>
          <p:spPr bwMode="auto">
            <a:xfrm>
              <a:off x="3775" y="213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8" name="Oval 300"/>
            <p:cNvSpPr>
              <a:spLocks noChangeArrowheads="1"/>
            </p:cNvSpPr>
            <p:nvPr/>
          </p:nvSpPr>
          <p:spPr bwMode="auto">
            <a:xfrm>
              <a:off x="3710" y="204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69" name="Oval 301"/>
            <p:cNvSpPr>
              <a:spLocks noChangeArrowheads="1"/>
            </p:cNvSpPr>
            <p:nvPr/>
          </p:nvSpPr>
          <p:spPr bwMode="auto">
            <a:xfrm>
              <a:off x="3813" y="202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0" name="Oval 302"/>
            <p:cNvSpPr>
              <a:spLocks noChangeArrowheads="1"/>
            </p:cNvSpPr>
            <p:nvPr/>
          </p:nvSpPr>
          <p:spPr bwMode="auto">
            <a:xfrm>
              <a:off x="3702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1" name="Oval 303"/>
            <p:cNvSpPr>
              <a:spLocks noChangeArrowheads="1"/>
            </p:cNvSpPr>
            <p:nvPr/>
          </p:nvSpPr>
          <p:spPr bwMode="auto">
            <a:xfrm>
              <a:off x="3798" y="19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2" name="Oval 304"/>
            <p:cNvSpPr>
              <a:spLocks noChangeArrowheads="1"/>
            </p:cNvSpPr>
            <p:nvPr/>
          </p:nvSpPr>
          <p:spPr bwMode="auto">
            <a:xfrm>
              <a:off x="3733" y="1841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3" name="Oval 305"/>
            <p:cNvSpPr>
              <a:spLocks noChangeArrowheads="1"/>
            </p:cNvSpPr>
            <p:nvPr/>
          </p:nvSpPr>
          <p:spPr bwMode="auto">
            <a:xfrm>
              <a:off x="3836" y="18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4" name="Oval 306"/>
            <p:cNvSpPr>
              <a:spLocks noChangeArrowheads="1"/>
            </p:cNvSpPr>
            <p:nvPr/>
          </p:nvSpPr>
          <p:spPr bwMode="auto">
            <a:xfrm>
              <a:off x="3693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5" name="Oval 307"/>
            <p:cNvSpPr>
              <a:spLocks noChangeArrowheads="1"/>
            </p:cNvSpPr>
            <p:nvPr/>
          </p:nvSpPr>
          <p:spPr bwMode="auto">
            <a:xfrm>
              <a:off x="3789" y="174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6" name="Oval 308"/>
            <p:cNvSpPr>
              <a:spLocks noChangeArrowheads="1"/>
            </p:cNvSpPr>
            <p:nvPr/>
          </p:nvSpPr>
          <p:spPr bwMode="auto">
            <a:xfrm>
              <a:off x="3724" y="165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7" name="Oval 309"/>
            <p:cNvSpPr>
              <a:spLocks noChangeArrowheads="1"/>
            </p:cNvSpPr>
            <p:nvPr/>
          </p:nvSpPr>
          <p:spPr bwMode="auto">
            <a:xfrm>
              <a:off x="3827" y="1643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8" name="Oval 310"/>
            <p:cNvSpPr>
              <a:spLocks noChangeArrowheads="1"/>
            </p:cNvSpPr>
            <p:nvPr/>
          </p:nvSpPr>
          <p:spPr bwMode="auto">
            <a:xfrm>
              <a:off x="3693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79" name="Oval 311"/>
            <p:cNvSpPr>
              <a:spLocks noChangeArrowheads="1"/>
            </p:cNvSpPr>
            <p:nvPr/>
          </p:nvSpPr>
          <p:spPr bwMode="auto">
            <a:xfrm>
              <a:off x="3789" y="1550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80" name="Oval 312"/>
            <p:cNvSpPr>
              <a:spLocks noChangeArrowheads="1"/>
            </p:cNvSpPr>
            <p:nvPr/>
          </p:nvSpPr>
          <p:spPr bwMode="auto">
            <a:xfrm>
              <a:off x="3724" y="145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81" name="Oval 313"/>
            <p:cNvSpPr>
              <a:spLocks noChangeArrowheads="1"/>
            </p:cNvSpPr>
            <p:nvPr/>
          </p:nvSpPr>
          <p:spPr bwMode="auto">
            <a:xfrm>
              <a:off x="3827" y="144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882" name="Group 314"/>
          <p:cNvGrpSpPr>
            <a:grpSpLocks/>
          </p:cNvGrpSpPr>
          <p:nvPr/>
        </p:nvGrpSpPr>
        <p:grpSpPr bwMode="auto">
          <a:xfrm>
            <a:off x="6202363" y="4287838"/>
            <a:ext cx="396875" cy="2479675"/>
            <a:chOff x="3907" y="2701"/>
            <a:chExt cx="250" cy="1562"/>
          </a:xfrm>
        </p:grpSpPr>
        <p:sp>
          <p:nvSpPr>
            <p:cNvPr id="1133883" name="Rectangle 315"/>
            <p:cNvSpPr>
              <a:spLocks noChangeArrowheads="1"/>
            </p:cNvSpPr>
            <p:nvPr/>
          </p:nvSpPr>
          <p:spPr bwMode="auto">
            <a:xfrm>
              <a:off x="3937" y="2701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84" name="Text Box 316"/>
            <p:cNvSpPr txBox="1">
              <a:spLocks noChangeArrowheads="1"/>
            </p:cNvSpPr>
            <p:nvPr/>
          </p:nvSpPr>
          <p:spPr bwMode="auto">
            <a:xfrm rot="5400000">
              <a:off x="3542" y="3372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3885" name="Group 317"/>
          <p:cNvGrpSpPr>
            <a:grpSpLocks/>
          </p:cNvGrpSpPr>
          <p:nvPr/>
        </p:nvGrpSpPr>
        <p:grpSpPr bwMode="auto">
          <a:xfrm>
            <a:off x="6916738" y="4295775"/>
            <a:ext cx="396875" cy="2479675"/>
            <a:chOff x="4357" y="2706"/>
            <a:chExt cx="250" cy="1562"/>
          </a:xfrm>
        </p:grpSpPr>
        <p:sp>
          <p:nvSpPr>
            <p:cNvPr id="1133886" name="Rectangle 318"/>
            <p:cNvSpPr>
              <a:spLocks noChangeArrowheads="1"/>
            </p:cNvSpPr>
            <p:nvPr/>
          </p:nvSpPr>
          <p:spPr bwMode="auto">
            <a:xfrm>
              <a:off x="4386" y="2706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87" name="Text Box 319"/>
            <p:cNvSpPr txBox="1">
              <a:spLocks noChangeArrowheads="1"/>
            </p:cNvSpPr>
            <p:nvPr/>
          </p:nvSpPr>
          <p:spPr bwMode="auto">
            <a:xfrm rot="5400000">
              <a:off x="399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3888" name="Group 320"/>
          <p:cNvGrpSpPr>
            <a:grpSpLocks/>
          </p:cNvGrpSpPr>
          <p:nvPr/>
        </p:nvGrpSpPr>
        <p:grpSpPr bwMode="auto">
          <a:xfrm>
            <a:off x="7631113" y="4291013"/>
            <a:ext cx="396875" cy="2479675"/>
            <a:chOff x="4807" y="2703"/>
            <a:chExt cx="250" cy="1562"/>
          </a:xfrm>
        </p:grpSpPr>
        <p:sp>
          <p:nvSpPr>
            <p:cNvPr id="1133889" name="Rectangle 321"/>
            <p:cNvSpPr>
              <a:spLocks noChangeArrowheads="1"/>
            </p:cNvSpPr>
            <p:nvPr/>
          </p:nvSpPr>
          <p:spPr bwMode="auto">
            <a:xfrm>
              <a:off x="4842" y="2703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90" name="Text Box 322"/>
            <p:cNvSpPr txBox="1">
              <a:spLocks noChangeArrowheads="1"/>
            </p:cNvSpPr>
            <p:nvPr/>
          </p:nvSpPr>
          <p:spPr bwMode="auto">
            <a:xfrm rot="5400000">
              <a:off x="4442" y="3370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3891" name="Group 323"/>
          <p:cNvGrpSpPr>
            <a:grpSpLocks/>
          </p:cNvGrpSpPr>
          <p:nvPr/>
        </p:nvGrpSpPr>
        <p:grpSpPr bwMode="auto">
          <a:xfrm>
            <a:off x="8343900" y="4298950"/>
            <a:ext cx="396875" cy="2479675"/>
            <a:chOff x="5256" y="2708"/>
            <a:chExt cx="250" cy="1562"/>
          </a:xfrm>
        </p:grpSpPr>
        <p:sp>
          <p:nvSpPr>
            <p:cNvPr id="1133892" name="Rectangle 324"/>
            <p:cNvSpPr>
              <a:spLocks noChangeArrowheads="1"/>
            </p:cNvSpPr>
            <p:nvPr/>
          </p:nvSpPr>
          <p:spPr bwMode="auto">
            <a:xfrm>
              <a:off x="5291" y="2708"/>
              <a:ext cx="172" cy="1562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93" name="Text Box 325"/>
            <p:cNvSpPr txBox="1">
              <a:spLocks noChangeArrowheads="1"/>
            </p:cNvSpPr>
            <p:nvPr/>
          </p:nvSpPr>
          <p:spPr bwMode="auto">
            <a:xfrm rot="5400000">
              <a:off x="4891" y="3378"/>
              <a:ext cx="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moderator</a:t>
              </a:r>
            </a:p>
          </p:txBody>
        </p:sp>
      </p:grpSp>
      <p:grpSp>
        <p:nvGrpSpPr>
          <p:cNvPr id="1133894" name="Group 326"/>
          <p:cNvGrpSpPr>
            <a:grpSpLocks/>
          </p:cNvGrpSpPr>
          <p:nvPr/>
        </p:nvGrpSpPr>
        <p:grpSpPr bwMode="auto">
          <a:xfrm>
            <a:off x="6172200" y="3576638"/>
            <a:ext cx="428625" cy="3195637"/>
            <a:chOff x="3888" y="2253"/>
            <a:chExt cx="270" cy="2013"/>
          </a:xfrm>
        </p:grpSpPr>
        <p:sp>
          <p:nvSpPr>
            <p:cNvPr id="1133895" name="Rectangle 327"/>
            <p:cNvSpPr>
              <a:spLocks noChangeArrowheads="1"/>
            </p:cNvSpPr>
            <p:nvPr/>
          </p:nvSpPr>
          <p:spPr bwMode="auto">
            <a:xfrm>
              <a:off x="3888" y="2253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96" name="Rectangle 328"/>
            <p:cNvSpPr>
              <a:spLocks noChangeArrowheads="1"/>
            </p:cNvSpPr>
            <p:nvPr/>
          </p:nvSpPr>
          <p:spPr bwMode="auto">
            <a:xfrm>
              <a:off x="4119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897" name="Group 329"/>
          <p:cNvGrpSpPr>
            <a:grpSpLocks/>
          </p:cNvGrpSpPr>
          <p:nvPr/>
        </p:nvGrpSpPr>
        <p:grpSpPr bwMode="auto">
          <a:xfrm>
            <a:off x="6884988" y="3581400"/>
            <a:ext cx="436562" cy="3190875"/>
            <a:chOff x="4337" y="2256"/>
            <a:chExt cx="275" cy="2010"/>
          </a:xfrm>
        </p:grpSpPr>
        <p:sp>
          <p:nvSpPr>
            <p:cNvPr id="1133898" name="Rectangle 330"/>
            <p:cNvSpPr>
              <a:spLocks noChangeArrowheads="1"/>
            </p:cNvSpPr>
            <p:nvPr/>
          </p:nvSpPr>
          <p:spPr bwMode="auto">
            <a:xfrm>
              <a:off x="4337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99" name="Rectangle 331"/>
            <p:cNvSpPr>
              <a:spLocks noChangeArrowheads="1"/>
            </p:cNvSpPr>
            <p:nvPr/>
          </p:nvSpPr>
          <p:spPr bwMode="auto">
            <a:xfrm>
              <a:off x="4573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900" name="Group 332"/>
          <p:cNvGrpSpPr>
            <a:grpSpLocks/>
          </p:cNvGrpSpPr>
          <p:nvPr/>
        </p:nvGrpSpPr>
        <p:grpSpPr bwMode="auto">
          <a:xfrm>
            <a:off x="7597775" y="3581400"/>
            <a:ext cx="444500" cy="3190875"/>
            <a:chOff x="4786" y="2256"/>
            <a:chExt cx="280" cy="2010"/>
          </a:xfrm>
        </p:grpSpPr>
        <p:sp>
          <p:nvSpPr>
            <p:cNvPr id="1133901" name="Rectangle 333"/>
            <p:cNvSpPr>
              <a:spLocks noChangeArrowheads="1"/>
            </p:cNvSpPr>
            <p:nvPr/>
          </p:nvSpPr>
          <p:spPr bwMode="auto">
            <a:xfrm>
              <a:off x="4786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02" name="Rectangle 334"/>
            <p:cNvSpPr>
              <a:spLocks noChangeArrowheads="1"/>
            </p:cNvSpPr>
            <p:nvPr/>
          </p:nvSpPr>
          <p:spPr bwMode="auto">
            <a:xfrm>
              <a:off x="5027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903" name="Group 335"/>
          <p:cNvGrpSpPr>
            <a:grpSpLocks/>
          </p:cNvGrpSpPr>
          <p:nvPr/>
        </p:nvGrpSpPr>
        <p:grpSpPr bwMode="auto">
          <a:xfrm>
            <a:off x="8318500" y="3581400"/>
            <a:ext cx="438150" cy="3200400"/>
            <a:chOff x="5240" y="2256"/>
            <a:chExt cx="276" cy="2016"/>
          </a:xfrm>
        </p:grpSpPr>
        <p:sp>
          <p:nvSpPr>
            <p:cNvPr id="1133904" name="Rectangle 336"/>
            <p:cNvSpPr>
              <a:spLocks noChangeArrowheads="1"/>
            </p:cNvSpPr>
            <p:nvPr/>
          </p:nvSpPr>
          <p:spPr bwMode="auto">
            <a:xfrm>
              <a:off x="5240" y="2256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05" name="Rectangle 337"/>
            <p:cNvSpPr>
              <a:spLocks noChangeArrowheads="1"/>
            </p:cNvSpPr>
            <p:nvPr/>
          </p:nvSpPr>
          <p:spPr bwMode="auto">
            <a:xfrm>
              <a:off x="5477" y="2262"/>
              <a:ext cx="39" cy="2010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3906" name="Rectangle 338"/>
          <p:cNvSpPr>
            <a:spLocks noChangeArrowheads="1"/>
          </p:cNvSpPr>
          <p:nvPr/>
        </p:nvSpPr>
        <p:spPr bwMode="auto">
          <a:xfrm>
            <a:off x="5830888" y="4073525"/>
            <a:ext cx="3262312" cy="2746375"/>
          </a:xfrm>
          <a:prstGeom prst="rect">
            <a:avLst/>
          </a:prstGeom>
          <a:solidFill>
            <a:schemeClr val="accent1">
              <a:alpha val="46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0017 -0.2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33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3.88889E-6 -0.264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33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-0.29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33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4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0139 -0.247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33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3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33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3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3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9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 exchanger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a fission reactor.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heat exchanger extracts heat from the circulating reactor coolant and makes steam to run the turbine.	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42099" name="Picture 3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048000"/>
            <a:ext cx="8788400" cy="3835400"/>
          </a:xfrm>
          <a:prstGeom prst="rect">
            <a:avLst/>
          </a:prstGeom>
          <a:noFill/>
        </p:spPr>
      </p:pic>
      <p:sp>
        <p:nvSpPr>
          <p:cNvPr id="1142100" name="Text Box 340"/>
          <p:cNvSpPr txBox="1">
            <a:spLocks noChangeArrowheads="1"/>
          </p:cNvSpPr>
          <p:nvPr/>
        </p:nvSpPr>
        <p:spPr bwMode="auto">
          <a:xfrm>
            <a:off x="1712913" y="3686175"/>
            <a:ext cx="1584325" cy="701675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heat exchanger</a:t>
            </a:r>
          </a:p>
        </p:txBody>
      </p:sp>
      <p:sp>
        <p:nvSpPr>
          <p:cNvPr id="1142101" name="Text Box 341"/>
          <p:cNvSpPr txBox="1">
            <a:spLocks noChangeArrowheads="1"/>
          </p:cNvSpPr>
          <p:nvPr/>
        </p:nvSpPr>
        <p:spPr bwMode="auto">
          <a:xfrm>
            <a:off x="511175" y="3987800"/>
            <a:ext cx="127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control rods</a:t>
            </a:r>
          </a:p>
        </p:txBody>
      </p:sp>
      <p:sp>
        <p:nvSpPr>
          <p:cNvPr id="1142102" name="Text Box 342"/>
          <p:cNvSpPr txBox="1">
            <a:spLocks noChangeArrowheads="1"/>
          </p:cNvSpPr>
          <p:nvPr/>
        </p:nvSpPr>
        <p:spPr bwMode="auto">
          <a:xfrm rot="-2294030">
            <a:off x="3352800" y="4110038"/>
            <a:ext cx="1279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turbine</a:t>
            </a:r>
          </a:p>
        </p:txBody>
      </p:sp>
      <p:sp>
        <p:nvSpPr>
          <p:cNvPr id="1142103" name="Text Box 343"/>
          <p:cNvSpPr txBox="1">
            <a:spLocks noChangeArrowheads="1"/>
          </p:cNvSpPr>
          <p:nvPr/>
        </p:nvSpPr>
        <p:spPr bwMode="auto">
          <a:xfrm rot="-2272499">
            <a:off x="4460875" y="4027488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generator</a:t>
            </a:r>
          </a:p>
        </p:txBody>
      </p:sp>
      <p:sp>
        <p:nvSpPr>
          <p:cNvPr id="1142104" name="Text Box 344"/>
          <p:cNvSpPr txBox="1">
            <a:spLocks noChangeArrowheads="1"/>
          </p:cNvSpPr>
          <p:nvPr/>
        </p:nvSpPr>
        <p:spPr bwMode="auto">
          <a:xfrm>
            <a:off x="4446588" y="6276975"/>
            <a:ext cx="167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condenser</a:t>
            </a:r>
          </a:p>
        </p:txBody>
      </p:sp>
      <p:sp>
        <p:nvSpPr>
          <p:cNvPr id="1142105" name="Text Box 345"/>
          <p:cNvSpPr txBox="1">
            <a:spLocks noChangeArrowheads="1"/>
          </p:cNvSpPr>
          <p:nvPr/>
        </p:nvSpPr>
        <p:spPr bwMode="auto">
          <a:xfrm>
            <a:off x="7864475" y="4556125"/>
            <a:ext cx="127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cooling tower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2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2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2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100" grpId="0" animBg="1"/>
      <p:bldP spid="1142101" grpId="0"/>
      <p:bldP spid="1142102" grpId="0"/>
      <p:bldP spid="1142103" grpId="0"/>
      <p:bldP spid="1142104" grpId="0"/>
      <p:bldP spid="1142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the role of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 exchanger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a fission reactor.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the three isolated circulation zones whose purpose is to protect the environment. 	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4381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048000"/>
            <a:ext cx="8788400" cy="3835400"/>
          </a:xfrm>
          <a:prstGeom prst="rect">
            <a:avLst/>
          </a:prstGeom>
          <a:noFill/>
        </p:spPr>
      </p:pic>
      <p:sp>
        <p:nvSpPr>
          <p:cNvPr id="1143820" name="Rectangle 12" descr="Wide upward diagonal"/>
          <p:cNvSpPr>
            <a:spLocks noChangeArrowheads="1"/>
          </p:cNvSpPr>
          <p:nvPr/>
        </p:nvSpPr>
        <p:spPr bwMode="auto">
          <a:xfrm>
            <a:off x="588963" y="4981575"/>
            <a:ext cx="1492250" cy="1166813"/>
          </a:xfrm>
          <a:prstGeom prst="rect">
            <a:avLst/>
          </a:prstGeom>
          <a:pattFill prst="wdUpDiag">
            <a:fgClr>
              <a:srgbClr val="FFCC00">
                <a:alpha val="62000"/>
              </a:srgbClr>
            </a:fgClr>
            <a:bgClr>
              <a:schemeClr val="bg1">
                <a:alpha val="62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3822" name="Freeform 14" descr="Wide downward diagonal"/>
          <p:cNvSpPr>
            <a:spLocks/>
          </p:cNvSpPr>
          <p:nvPr/>
        </p:nvSpPr>
        <p:spPr bwMode="auto">
          <a:xfrm>
            <a:off x="1671638" y="4440238"/>
            <a:ext cx="2840037" cy="2236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4" y="0"/>
              </a:cxn>
              <a:cxn ang="0">
                <a:pos x="1084" y="106"/>
              </a:cxn>
              <a:cxn ang="0">
                <a:pos x="1228" y="106"/>
              </a:cxn>
              <a:cxn ang="0">
                <a:pos x="1228" y="454"/>
              </a:cxn>
              <a:cxn ang="0">
                <a:pos x="1630" y="454"/>
              </a:cxn>
              <a:cxn ang="0">
                <a:pos x="1630" y="591"/>
              </a:cxn>
              <a:cxn ang="0">
                <a:pos x="1789" y="644"/>
              </a:cxn>
              <a:cxn ang="0">
                <a:pos x="1789" y="1409"/>
              </a:cxn>
              <a:cxn ang="0">
                <a:pos x="720" y="1409"/>
              </a:cxn>
              <a:cxn ang="0">
                <a:pos x="720" y="1250"/>
              </a:cxn>
              <a:cxn ang="0">
                <a:pos x="137" y="1250"/>
              </a:cxn>
              <a:cxn ang="0">
                <a:pos x="137" y="1114"/>
              </a:cxn>
              <a:cxn ang="0">
                <a:pos x="31" y="1008"/>
              </a:cxn>
              <a:cxn ang="0">
                <a:pos x="31" y="568"/>
              </a:cxn>
              <a:cxn ang="0">
                <a:pos x="0" y="451"/>
              </a:cxn>
              <a:cxn ang="0">
                <a:pos x="0" y="0"/>
              </a:cxn>
            </a:cxnLst>
            <a:rect l="0" t="0" r="r" b="b"/>
            <a:pathLst>
              <a:path w="1789" h="1409">
                <a:moveTo>
                  <a:pt x="0" y="0"/>
                </a:moveTo>
                <a:lnTo>
                  <a:pt x="1084" y="0"/>
                </a:lnTo>
                <a:lnTo>
                  <a:pt x="1084" y="106"/>
                </a:lnTo>
                <a:lnTo>
                  <a:pt x="1228" y="106"/>
                </a:lnTo>
                <a:lnTo>
                  <a:pt x="1228" y="454"/>
                </a:lnTo>
                <a:lnTo>
                  <a:pt x="1630" y="454"/>
                </a:lnTo>
                <a:lnTo>
                  <a:pt x="1630" y="591"/>
                </a:lnTo>
                <a:lnTo>
                  <a:pt x="1789" y="644"/>
                </a:lnTo>
                <a:lnTo>
                  <a:pt x="1789" y="1409"/>
                </a:lnTo>
                <a:lnTo>
                  <a:pt x="720" y="1409"/>
                </a:lnTo>
                <a:lnTo>
                  <a:pt x="720" y="1250"/>
                </a:lnTo>
                <a:lnTo>
                  <a:pt x="137" y="1250"/>
                </a:lnTo>
                <a:lnTo>
                  <a:pt x="137" y="1114"/>
                </a:lnTo>
                <a:lnTo>
                  <a:pt x="31" y="1008"/>
                </a:lnTo>
                <a:lnTo>
                  <a:pt x="31" y="568"/>
                </a:lnTo>
                <a:lnTo>
                  <a:pt x="0" y="451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accent1">
                <a:alpha val="62000"/>
              </a:schemeClr>
            </a:fgClr>
            <a:bgClr>
              <a:schemeClr val="bg1">
                <a:alpha val="62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3823" name="Freeform 15" descr="Dark vertical"/>
          <p:cNvSpPr>
            <a:spLocks/>
          </p:cNvSpPr>
          <p:nvPr/>
        </p:nvSpPr>
        <p:spPr bwMode="auto">
          <a:xfrm>
            <a:off x="3825875" y="4764088"/>
            <a:ext cx="5089525" cy="2057400"/>
          </a:xfrm>
          <a:custGeom>
            <a:avLst/>
            <a:gdLst/>
            <a:ahLst/>
            <a:cxnLst>
              <a:cxn ang="0">
                <a:pos x="2206" y="0"/>
              </a:cxn>
              <a:cxn ang="0">
                <a:pos x="2478" y="0"/>
              </a:cxn>
              <a:cxn ang="0">
                <a:pos x="2478" y="91"/>
              </a:cxn>
              <a:cxn ang="0">
                <a:pos x="2744" y="91"/>
              </a:cxn>
              <a:cxn ang="0">
                <a:pos x="2804" y="546"/>
              </a:cxn>
              <a:cxn ang="0">
                <a:pos x="3206" y="546"/>
              </a:cxn>
              <a:cxn ang="0">
                <a:pos x="3206" y="1296"/>
              </a:cxn>
              <a:cxn ang="0">
                <a:pos x="2319" y="1296"/>
              </a:cxn>
              <a:cxn ang="0">
                <a:pos x="2319" y="970"/>
              </a:cxn>
              <a:cxn ang="0">
                <a:pos x="0" y="970"/>
              </a:cxn>
              <a:cxn ang="0">
                <a:pos x="0" y="523"/>
              </a:cxn>
              <a:cxn ang="0">
                <a:pos x="1107" y="523"/>
              </a:cxn>
              <a:cxn ang="0">
                <a:pos x="1182" y="598"/>
              </a:cxn>
              <a:cxn ang="0">
                <a:pos x="2077" y="598"/>
              </a:cxn>
              <a:cxn ang="0">
                <a:pos x="2206" y="0"/>
              </a:cxn>
            </a:cxnLst>
            <a:rect l="0" t="0" r="r" b="b"/>
            <a:pathLst>
              <a:path w="3206" h="1296">
                <a:moveTo>
                  <a:pt x="2206" y="0"/>
                </a:moveTo>
                <a:lnTo>
                  <a:pt x="2478" y="0"/>
                </a:lnTo>
                <a:lnTo>
                  <a:pt x="2478" y="91"/>
                </a:lnTo>
                <a:lnTo>
                  <a:pt x="2744" y="91"/>
                </a:lnTo>
                <a:lnTo>
                  <a:pt x="2804" y="546"/>
                </a:lnTo>
                <a:lnTo>
                  <a:pt x="3206" y="546"/>
                </a:lnTo>
                <a:lnTo>
                  <a:pt x="3206" y="1296"/>
                </a:lnTo>
                <a:lnTo>
                  <a:pt x="2319" y="1296"/>
                </a:lnTo>
                <a:lnTo>
                  <a:pt x="2319" y="970"/>
                </a:lnTo>
                <a:lnTo>
                  <a:pt x="0" y="970"/>
                </a:lnTo>
                <a:lnTo>
                  <a:pt x="0" y="523"/>
                </a:lnTo>
                <a:lnTo>
                  <a:pt x="1107" y="523"/>
                </a:lnTo>
                <a:lnTo>
                  <a:pt x="1182" y="598"/>
                </a:lnTo>
                <a:lnTo>
                  <a:pt x="2077" y="598"/>
                </a:lnTo>
                <a:lnTo>
                  <a:pt x="2206" y="0"/>
                </a:lnTo>
                <a:close/>
              </a:path>
            </a:pathLst>
          </a:custGeom>
          <a:pattFill prst="dkVert">
            <a:fgClr>
              <a:srgbClr val="0000FF">
                <a:alpha val="27000"/>
              </a:srgbClr>
            </a:fgClr>
            <a:bgClr>
              <a:schemeClr val="bg1">
                <a:alpha val="2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3824" name="Text Box 16"/>
          <p:cNvSpPr txBox="1">
            <a:spLocks noChangeArrowheads="1"/>
          </p:cNvSpPr>
          <p:nvPr/>
        </p:nvSpPr>
        <p:spPr bwMode="auto">
          <a:xfrm>
            <a:off x="708025" y="3260725"/>
            <a:ext cx="1398588" cy="1006475"/>
          </a:xfrm>
          <a:prstGeom prst="rect">
            <a:avLst/>
          </a:prstGeom>
          <a:solidFill>
            <a:srgbClr val="FFCC00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Zone 1:</a:t>
            </a:r>
          </a:p>
          <a:p>
            <a:pPr algn="ctr"/>
            <a:r>
              <a:rPr lang="en-US" b="1"/>
              <a:t>Reactor coolant</a:t>
            </a:r>
          </a:p>
        </p:txBody>
      </p:sp>
      <p:sp>
        <p:nvSpPr>
          <p:cNvPr id="1143825" name="Text Box 17"/>
          <p:cNvSpPr txBox="1">
            <a:spLocks noChangeArrowheads="1"/>
          </p:cNvSpPr>
          <p:nvPr/>
        </p:nvSpPr>
        <p:spPr bwMode="auto">
          <a:xfrm>
            <a:off x="2520950" y="3729038"/>
            <a:ext cx="1601788" cy="1006475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Zone 2:</a:t>
            </a:r>
          </a:p>
          <a:p>
            <a:pPr algn="ctr"/>
            <a:r>
              <a:rPr lang="en-US" b="1"/>
              <a:t>Heat exchanger</a:t>
            </a:r>
          </a:p>
        </p:txBody>
      </p:sp>
      <p:sp>
        <p:nvSpPr>
          <p:cNvPr id="1143826" name="Text Box 18"/>
          <p:cNvSpPr txBox="1">
            <a:spLocks noChangeArrowheads="1"/>
          </p:cNvSpPr>
          <p:nvPr/>
        </p:nvSpPr>
        <p:spPr bwMode="auto">
          <a:xfrm>
            <a:off x="7372350" y="3873500"/>
            <a:ext cx="1601788" cy="1006475"/>
          </a:xfrm>
          <a:prstGeom prst="rect">
            <a:avLst/>
          </a:prstGeom>
          <a:solidFill>
            <a:srgbClr val="0000FF">
              <a:alpha val="25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Zone 3:</a:t>
            </a:r>
          </a:p>
          <a:p>
            <a:pPr algn="ctr"/>
            <a:r>
              <a:rPr lang="en-US" b="1"/>
              <a:t>Cooling tower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43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43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43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43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43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43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20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057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8.4.7	Describe how neutron capture by a nucleus of uranium-238 results in the production of a nucleus of plutonium-239.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8.4.8	Describe the importance of plutonium-239 as a nuclear fuel.	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7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7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7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 capture by a nucleus of uranium-238 results in the production of a nucleus of plutonium-239.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During the course of operation a nuclear reactor’s uranium-238 will absorb neutrons without fissioning according to</a:t>
            </a:r>
          </a:p>
          <a:p>
            <a:pPr algn="ctr"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238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U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U* 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 + </a:t>
            </a:r>
          </a:p>
          <a:p>
            <a:pPr algn="ctr"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U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Np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 + 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endParaRPr lang="en-US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algn="ctr"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Np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 + 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endParaRPr lang="en-US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algn="ctr"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115140" name="Text Box 4"/>
          <p:cNvSpPr txBox="1">
            <a:spLocks noChangeArrowheads="1"/>
          </p:cNvSpPr>
          <p:nvPr/>
        </p:nvSpPr>
        <p:spPr bwMode="auto">
          <a:xfrm>
            <a:off x="2268538" y="3833813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25000"/>
              <a:t>92      0        92         92</a:t>
            </a:r>
          </a:p>
        </p:txBody>
      </p:sp>
      <p:grpSp>
        <p:nvGrpSpPr>
          <p:cNvPr id="1115143" name="Group 7"/>
          <p:cNvGrpSpPr>
            <a:grpSpLocks/>
          </p:cNvGrpSpPr>
          <p:nvPr/>
        </p:nvGrpSpPr>
        <p:grpSpPr bwMode="auto">
          <a:xfrm>
            <a:off x="2790825" y="4278313"/>
            <a:ext cx="4572000" cy="336550"/>
            <a:chOff x="1758" y="2695"/>
            <a:chExt cx="2880" cy="212"/>
          </a:xfrm>
        </p:grpSpPr>
        <p:sp>
          <p:nvSpPr>
            <p:cNvPr id="1115141" name="Text Box 5"/>
            <p:cNvSpPr txBox="1">
              <a:spLocks noChangeArrowheads="1"/>
            </p:cNvSpPr>
            <p:nvPr/>
          </p:nvSpPr>
          <p:spPr bwMode="auto">
            <a:xfrm>
              <a:off x="1758" y="2695"/>
              <a:ext cx="28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-25000"/>
                <a:t>92        93      -1</a:t>
              </a:r>
            </a:p>
          </p:txBody>
        </p:sp>
        <p:sp>
          <p:nvSpPr>
            <p:cNvPr id="1115142" name="Line 6"/>
            <p:cNvSpPr>
              <a:spLocks noChangeShapeType="1"/>
            </p:cNvSpPr>
            <p:nvPr/>
          </p:nvSpPr>
          <p:spPr bwMode="auto">
            <a:xfrm>
              <a:off x="3843" y="271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5147" name="Group 11"/>
          <p:cNvGrpSpPr>
            <a:grpSpLocks/>
          </p:cNvGrpSpPr>
          <p:nvPr/>
        </p:nvGrpSpPr>
        <p:grpSpPr bwMode="auto">
          <a:xfrm>
            <a:off x="2693988" y="4714875"/>
            <a:ext cx="4572000" cy="336550"/>
            <a:chOff x="1697" y="2970"/>
            <a:chExt cx="2880" cy="212"/>
          </a:xfrm>
        </p:grpSpPr>
        <p:sp>
          <p:nvSpPr>
            <p:cNvPr id="1115145" name="Text Box 9"/>
            <p:cNvSpPr txBox="1">
              <a:spLocks noChangeArrowheads="1"/>
            </p:cNvSpPr>
            <p:nvPr/>
          </p:nvSpPr>
          <p:spPr bwMode="auto">
            <a:xfrm>
              <a:off x="1697" y="2970"/>
              <a:ext cx="28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-25000"/>
                <a:t>93         94       -1</a:t>
              </a:r>
            </a:p>
          </p:txBody>
        </p:sp>
        <p:sp>
          <p:nvSpPr>
            <p:cNvPr id="1115146" name="Line 10"/>
            <p:cNvSpPr>
              <a:spLocks noChangeShapeType="1"/>
            </p:cNvSpPr>
            <p:nvPr/>
          </p:nvSpPr>
          <p:spPr bwMode="auto">
            <a:xfrm>
              <a:off x="3902" y="298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15148" name="Picture 12" descr="350px-Partially-reflected-plutonium-sphere"/>
          <p:cNvPicPr>
            <a:picLocks noChangeAspect="1" noChangeArrowheads="1"/>
          </p:cNvPicPr>
          <p:nvPr/>
        </p:nvPicPr>
        <p:blipFill>
          <a:blip r:embed="rId6" cstate="print"/>
          <a:srcRect t="9882" b="43802"/>
          <a:stretch>
            <a:fillRect/>
          </a:stretch>
        </p:blipFill>
        <p:spPr bwMode="auto">
          <a:xfrm>
            <a:off x="733425" y="5124450"/>
            <a:ext cx="4727575" cy="1689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15149" name="Text Box 13"/>
          <p:cNvSpPr txBox="1">
            <a:spLocks noChangeArrowheads="1"/>
          </p:cNvSpPr>
          <p:nvPr/>
        </p:nvSpPr>
        <p:spPr bwMode="auto">
          <a:xfrm>
            <a:off x="5524500" y="5265738"/>
            <a:ext cx="2981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Plutonium can be used in nuclear weapons or breeder reactors.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5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5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140" grpId="0"/>
      <p:bldP spid="1115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importance of plutonium-239 as a nuclear fuel.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Fast breeder reactors (FBRs)                        use plutonium-239 as a fuel.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reaction looks like this:</a:t>
            </a:r>
          </a:p>
          <a:p>
            <a:pPr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239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Pu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240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</a:t>
            </a:r>
          </a:p>
          <a:p>
            <a:pPr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240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Pu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n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241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Pu</a:t>
            </a:r>
          </a:p>
          <a:p>
            <a:pPr>
              <a:spcBef>
                <a:spcPct val="20000"/>
              </a:spcBef>
            </a:pP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</a:rPr>
              <a:t>241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Pu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241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Am + </a:t>
            </a:r>
            <a:r>
              <a:rPr lang="en-US" sz="2400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 + </a:t>
            </a:r>
            <a:r>
              <a:rPr lang="en-US" sz="2400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As the next slide will show,                         FBRs have a blanket of                         uranium-238 surrounding a plutonium core.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As the U-238 is bombarded with                  neutrons from the core, more plu-                 tonium is made, hence the term “breeder.”</a:t>
            </a:r>
            <a:endParaRPr lang="en-US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147916" name="Text Box 12"/>
          <p:cNvSpPr txBox="1">
            <a:spLocks noChangeArrowheads="1"/>
          </p:cNvSpPr>
          <p:nvPr/>
        </p:nvSpPr>
        <p:spPr bwMode="auto">
          <a:xfrm>
            <a:off x="808038" y="35274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25000"/>
              <a:t>94      </a:t>
            </a:r>
            <a:r>
              <a:rPr lang="en-US" sz="2400"/>
              <a:t> </a:t>
            </a:r>
            <a:r>
              <a:rPr lang="en-US" sz="2400" baseline="-25000"/>
              <a:t>0        94      </a:t>
            </a:r>
          </a:p>
        </p:txBody>
      </p:sp>
      <p:sp>
        <p:nvSpPr>
          <p:cNvPr id="1147917" name="Text Box 13"/>
          <p:cNvSpPr txBox="1">
            <a:spLocks noChangeArrowheads="1"/>
          </p:cNvSpPr>
          <p:nvPr/>
        </p:nvSpPr>
        <p:spPr bwMode="auto">
          <a:xfrm>
            <a:off x="811213" y="3949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aseline="-25000"/>
              <a:t>94      </a:t>
            </a:r>
            <a:r>
              <a:rPr lang="en-US" sz="2400"/>
              <a:t> </a:t>
            </a:r>
            <a:r>
              <a:rPr lang="en-US" sz="2400" baseline="-25000"/>
              <a:t>0        94      </a:t>
            </a:r>
          </a:p>
        </p:txBody>
      </p:sp>
      <p:grpSp>
        <p:nvGrpSpPr>
          <p:cNvPr id="1147918" name="Group 14"/>
          <p:cNvGrpSpPr>
            <a:grpSpLocks/>
          </p:cNvGrpSpPr>
          <p:nvPr/>
        </p:nvGrpSpPr>
        <p:grpSpPr bwMode="auto">
          <a:xfrm>
            <a:off x="814388" y="4486275"/>
            <a:ext cx="4572000" cy="336550"/>
            <a:chOff x="1697" y="2970"/>
            <a:chExt cx="2880" cy="212"/>
          </a:xfrm>
        </p:grpSpPr>
        <p:sp>
          <p:nvSpPr>
            <p:cNvPr id="1147919" name="Text Box 15"/>
            <p:cNvSpPr txBox="1">
              <a:spLocks noChangeArrowheads="1"/>
            </p:cNvSpPr>
            <p:nvPr/>
          </p:nvSpPr>
          <p:spPr bwMode="auto">
            <a:xfrm>
              <a:off x="1697" y="2970"/>
              <a:ext cx="28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-25000"/>
                <a:t>94         95       -1</a:t>
              </a:r>
            </a:p>
          </p:txBody>
        </p:sp>
        <p:sp>
          <p:nvSpPr>
            <p:cNvPr id="1147920" name="Line 16"/>
            <p:cNvSpPr>
              <a:spLocks noChangeShapeType="1"/>
            </p:cNvSpPr>
            <p:nvPr/>
          </p:nvSpPr>
          <p:spPr bwMode="auto">
            <a:xfrm>
              <a:off x="3902" y="298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47922" name="Picture 18" descr="s12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6050" y="0"/>
            <a:ext cx="1377950" cy="1377950"/>
          </a:xfrm>
          <a:prstGeom prst="rect">
            <a:avLst/>
          </a:prstGeom>
          <a:noFill/>
        </p:spPr>
      </p:pic>
      <p:pic>
        <p:nvPicPr>
          <p:cNvPr id="114792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5850" y="5380038"/>
            <a:ext cx="1644650" cy="1420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4792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2888" y="2147888"/>
            <a:ext cx="3770312" cy="31194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47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4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147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47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47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7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7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6" grpId="0"/>
      <p:bldP spid="1147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neutrons produced in a fission reaction may be used to initiate further fission reactions (chain reactions).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that the splitting was triggered by a single neutron that had just the right energy to excite the nucleus.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also that during the split, two more neutrons were released.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If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each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of these neutrons splits subsequent nuclei, we have what is called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chain reaction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089561" name="Rectangle 25"/>
          <p:cNvSpPr>
            <a:spLocks noChangeArrowheads="1"/>
          </p:cNvSpPr>
          <p:nvPr/>
        </p:nvSpPr>
        <p:spPr bwMode="auto">
          <a:xfrm>
            <a:off x="889000" y="3692525"/>
            <a:ext cx="7680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aseline="30000"/>
              <a:t>235</a:t>
            </a:r>
            <a:r>
              <a:rPr lang="en-US" sz="2400"/>
              <a:t>U + </a:t>
            </a:r>
            <a:r>
              <a:rPr lang="en-US" sz="2400" baseline="30000"/>
              <a:t>1</a:t>
            </a:r>
            <a:r>
              <a:rPr lang="en-US" sz="2400"/>
              <a:t>n </a:t>
            </a:r>
            <a:r>
              <a:rPr lang="en-US" sz="2400">
                <a:sym typeface="Symbol" pitchFamily="18" charset="2"/>
              </a:rPr>
              <a:t> (</a:t>
            </a:r>
            <a:r>
              <a:rPr lang="en-US" sz="2400" baseline="30000">
                <a:sym typeface="Symbol" pitchFamily="18" charset="2"/>
              </a:rPr>
              <a:t>236</a:t>
            </a:r>
            <a:r>
              <a:rPr lang="en-US" sz="2400">
                <a:sym typeface="Symbol" pitchFamily="18" charset="2"/>
              </a:rPr>
              <a:t>U*)  </a:t>
            </a:r>
            <a:r>
              <a:rPr lang="en-US" sz="2400" baseline="30000">
                <a:sym typeface="Symbol" pitchFamily="18" charset="2"/>
              </a:rPr>
              <a:t>140</a:t>
            </a:r>
            <a:r>
              <a:rPr lang="en-US" sz="2400">
                <a:sym typeface="Symbol" pitchFamily="18" charset="2"/>
              </a:rPr>
              <a:t>Xe + </a:t>
            </a:r>
            <a:r>
              <a:rPr lang="en-US" sz="2400" baseline="30000">
                <a:sym typeface="Symbol" pitchFamily="18" charset="2"/>
              </a:rPr>
              <a:t>94</a:t>
            </a:r>
            <a:r>
              <a:rPr lang="en-US" sz="2400">
                <a:sym typeface="Symbol" pitchFamily="18" charset="2"/>
              </a:rPr>
              <a:t>Sr + 2(</a:t>
            </a:r>
            <a:r>
              <a:rPr lang="en-US" sz="2400" baseline="30000">
                <a:sym typeface="Symbol" pitchFamily="18" charset="2"/>
              </a:rPr>
              <a:t>1</a:t>
            </a:r>
            <a:r>
              <a:rPr lang="en-US" sz="2400">
                <a:sym typeface="Symbol" pitchFamily="18" charset="2"/>
              </a:rPr>
              <a:t>n)</a:t>
            </a:r>
          </a:p>
        </p:txBody>
      </p:sp>
      <p:sp>
        <p:nvSpPr>
          <p:cNvPr id="1089562" name="Rectangle 26"/>
          <p:cNvSpPr>
            <a:spLocks noChangeArrowheads="1"/>
          </p:cNvSpPr>
          <p:nvPr/>
        </p:nvSpPr>
        <p:spPr bwMode="auto">
          <a:xfrm>
            <a:off x="904875" y="3910013"/>
            <a:ext cx="75390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aseline="30000"/>
              <a:t> </a:t>
            </a:r>
            <a:r>
              <a:rPr lang="en-US" sz="2400" baseline="30000"/>
              <a:t>92</a:t>
            </a:r>
            <a:r>
              <a:rPr lang="en-US" sz="2400"/>
              <a:t>    </a:t>
            </a:r>
            <a:r>
              <a:rPr lang="en-US" sz="2400" baseline="30000"/>
              <a:t>0</a:t>
            </a:r>
            <a:r>
              <a:rPr lang="en-US" sz="2400"/>
              <a:t>  </a:t>
            </a:r>
            <a:r>
              <a:rPr lang="en-US" sz="2400">
                <a:sym typeface="Symbol" pitchFamily="18" charset="2"/>
              </a:rPr>
              <a:t>  </a:t>
            </a:r>
            <a:r>
              <a:rPr lang="en-US" sz="2400" baseline="30000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baseline="30000">
                <a:sym typeface="Symbol" pitchFamily="18" charset="2"/>
              </a:rPr>
              <a:t>92           54</a:t>
            </a:r>
            <a:r>
              <a:rPr lang="en-US" sz="2400">
                <a:sym typeface="Symbol" pitchFamily="18" charset="2"/>
              </a:rPr>
              <a:t>     </a:t>
            </a:r>
            <a:r>
              <a:rPr lang="en-US" sz="2400" baseline="30000">
                <a:sym typeface="Symbol" pitchFamily="18" charset="2"/>
              </a:rPr>
              <a:t>38</a:t>
            </a:r>
            <a:r>
              <a:rPr lang="en-US" sz="2400">
                <a:sym typeface="Symbol" pitchFamily="18" charset="2"/>
              </a:rPr>
              <a:t>       </a:t>
            </a:r>
            <a:r>
              <a:rPr lang="en-US" sz="2400" baseline="30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 </a:t>
            </a:r>
            <a:endParaRPr lang="en-US" sz="2400" b="1">
              <a:sym typeface="Symbol" pitchFamily="18" charset="2"/>
            </a:endParaRPr>
          </a:p>
        </p:txBody>
      </p:sp>
      <p:sp>
        <p:nvSpPr>
          <p:cNvPr id="1089563" name="Rectangle 27"/>
          <p:cNvSpPr>
            <a:spLocks noChangeArrowheads="1"/>
          </p:cNvSpPr>
          <p:nvPr/>
        </p:nvSpPr>
        <p:spPr bwMode="auto">
          <a:xfrm>
            <a:off x="7199313" y="3711575"/>
            <a:ext cx="863600" cy="446088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9564" name="Line 28"/>
          <p:cNvSpPr>
            <a:spLocks noChangeShapeType="1"/>
          </p:cNvSpPr>
          <p:nvPr/>
        </p:nvSpPr>
        <p:spPr bwMode="auto">
          <a:xfrm rot="5400000">
            <a:off x="3878263" y="5554663"/>
            <a:ext cx="2238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89565" name="Group 29"/>
          <p:cNvGrpSpPr>
            <a:grpSpLocks/>
          </p:cNvGrpSpPr>
          <p:nvPr/>
        </p:nvGrpSpPr>
        <p:grpSpPr bwMode="auto">
          <a:xfrm rot="5400000">
            <a:off x="3795713" y="4714875"/>
            <a:ext cx="377825" cy="2282825"/>
            <a:chOff x="1290" y="2346"/>
            <a:chExt cx="340" cy="672"/>
          </a:xfrm>
        </p:grpSpPr>
        <p:sp>
          <p:nvSpPr>
            <p:cNvPr id="1089566" name="Line 30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67" name="Line 31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68" name="Group 32"/>
          <p:cNvGrpSpPr>
            <a:grpSpLocks/>
          </p:cNvGrpSpPr>
          <p:nvPr/>
        </p:nvGrpSpPr>
        <p:grpSpPr bwMode="auto">
          <a:xfrm rot="5400000">
            <a:off x="4991894" y="5485607"/>
            <a:ext cx="215900" cy="1312862"/>
            <a:chOff x="1290" y="2346"/>
            <a:chExt cx="340" cy="672"/>
          </a:xfrm>
        </p:grpSpPr>
        <p:sp>
          <p:nvSpPr>
            <p:cNvPr id="1089569" name="Line 33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70" name="Line 34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71" name="Group 35"/>
          <p:cNvGrpSpPr>
            <a:grpSpLocks/>
          </p:cNvGrpSpPr>
          <p:nvPr/>
        </p:nvGrpSpPr>
        <p:grpSpPr bwMode="auto">
          <a:xfrm rot="5400000">
            <a:off x="2758282" y="5490368"/>
            <a:ext cx="215900" cy="1312863"/>
            <a:chOff x="1290" y="2346"/>
            <a:chExt cx="340" cy="672"/>
          </a:xfrm>
        </p:grpSpPr>
        <p:sp>
          <p:nvSpPr>
            <p:cNvPr id="1089572" name="Line 36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73" name="Line 37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74" name="Group 38"/>
          <p:cNvGrpSpPr>
            <a:grpSpLocks/>
          </p:cNvGrpSpPr>
          <p:nvPr/>
        </p:nvGrpSpPr>
        <p:grpSpPr bwMode="auto">
          <a:xfrm rot="5400000">
            <a:off x="5676106" y="5953919"/>
            <a:ext cx="122238" cy="742950"/>
            <a:chOff x="1290" y="2346"/>
            <a:chExt cx="340" cy="672"/>
          </a:xfrm>
        </p:grpSpPr>
        <p:sp>
          <p:nvSpPr>
            <p:cNvPr id="1089575" name="Line 39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76" name="Line 40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77" name="Group 41"/>
          <p:cNvGrpSpPr>
            <a:grpSpLocks/>
          </p:cNvGrpSpPr>
          <p:nvPr/>
        </p:nvGrpSpPr>
        <p:grpSpPr bwMode="auto">
          <a:xfrm rot="5400000">
            <a:off x="2182019" y="5957094"/>
            <a:ext cx="122238" cy="742950"/>
            <a:chOff x="1290" y="2346"/>
            <a:chExt cx="340" cy="672"/>
          </a:xfrm>
        </p:grpSpPr>
        <p:sp>
          <p:nvSpPr>
            <p:cNvPr id="1089578" name="Line 42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79" name="Line 43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80" name="Group 44"/>
          <p:cNvGrpSpPr>
            <a:grpSpLocks/>
          </p:cNvGrpSpPr>
          <p:nvPr/>
        </p:nvGrpSpPr>
        <p:grpSpPr bwMode="auto">
          <a:xfrm rot="5400000">
            <a:off x="4401344" y="5958682"/>
            <a:ext cx="122237" cy="742950"/>
            <a:chOff x="1290" y="2346"/>
            <a:chExt cx="340" cy="672"/>
          </a:xfrm>
        </p:grpSpPr>
        <p:sp>
          <p:nvSpPr>
            <p:cNvPr id="1089581" name="Line 45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82" name="Line 46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9583" name="Group 47"/>
          <p:cNvGrpSpPr>
            <a:grpSpLocks/>
          </p:cNvGrpSpPr>
          <p:nvPr/>
        </p:nvGrpSpPr>
        <p:grpSpPr bwMode="auto">
          <a:xfrm rot="5400000">
            <a:off x="3428206" y="5965032"/>
            <a:ext cx="122237" cy="742950"/>
            <a:chOff x="1290" y="2346"/>
            <a:chExt cx="340" cy="672"/>
          </a:xfrm>
        </p:grpSpPr>
        <p:sp>
          <p:nvSpPr>
            <p:cNvPr id="1089584" name="Line 48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9585" name="Line 49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9586" name="Text Box 50"/>
          <p:cNvSpPr txBox="1">
            <a:spLocks noChangeArrowheads="1"/>
          </p:cNvSpPr>
          <p:nvPr/>
        </p:nvSpPr>
        <p:spPr bwMode="auto">
          <a:xfrm>
            <a:off x="6161088" y="5511800"/>
            <a:ext cx="10588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Primary</a:t>
            </a:r>
          </a:p>
        </p:txBody>
      </p:sp>
      <p:sp>
        <p:nvSpPr>
          <p:cNvPr id="1089587" name="Text Box 51"/>
          <p:cNvSpPr txBox="1">
            <a:spLocks noChangeArrowheads="1"/>
          </p:cNvSpPr>
          <p:nvPr/>
        </p:nvSpPr>
        <p:spPr bwMode="auto">
          <a:xfrm>
            <a:off x="6134100" y="5851525"/>
            <a:ext cx="13985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Arial" charset="0"/>
              </a:rPr>
              <a:t>Secondary</a:t>
            </a:r>
          </a:p>
        </p:txBody>
      </p:sp>
      <p:sp>
        <p:nvSpPr>
          <p:cNvPr id="1089588" name="Text Box 52"/>
          <p:cNvSpPr txBox="1">
            <a:spLocks noChangeArrowheads="1"/>
          </p:cNvSpPr>
          <p:nvPr/>
        </p:nvSpPr>
        <p:spPr bwMode="auto">
          <a:xfrm>
            <a:off x="6149975" y="6192838"/>
            <a:ext cx="1044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charset="0"/>
              </a:rPr>
              <a:t>Tertiary</a:t>
            </a:r>
          </a:p>
        </p:txBody>
      </p:sp>
      <p:sp>
        <p:nvSpPr>
          <p:cNvPr id="1089589" name="Text Box 53"/>
          <p:cNvSpPr txBox="1">
            <a:spLocks noChangeArrowheads="1"/>
          </p:cNvSpPr>
          <p:nvPr/>
        </p:nvSpPr>
        <p:spPr bwMode="auto">
          <a:xfrm>
            <a:off x="1539875" y="5314950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089590" name="Text Box 54"/>
          <p:cNvSpPr txBox="1">
            <a:spLocks noChangeArrowheads="1"/>
          </p:cNvSpPr>
          <p:nvPr/>
        </p:nvSpPr>
        <p:spPr bwMode="auto">
          <a:xfrm>
            <a:off x="1536700" y="5592763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1089591" name="Text Box 55"/>
          <p:cNvSpPr txBox="1">
            <a:spLocks noChangeArrowheads="1"/>
          </p:cNvSpPr>
          <p:nvPr/>
        </p:nvSpPr>
        <p:spPr bwMode="auto">
          <a:xfrm>
            <a:off x="1512888" y="5883275"/>
            <a:ext cx="36671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93"/>
                </a:solidFill>
                <a:latin typeface="Arial" charset="0"/>
              </a:rPr>
              <a:t>4</a:t>
            </a:r>
          </a:p>
        </p:txBody>
      </p:sp>
      <p:sp>
        <p:nvSpPr>
          <p:cNvPr id="1089592" name="Text Box 56"/>
          <p:cNvSpPr txBox="1">
            <a:spLocks noChangeArrowheads="1"/>
          </p:cNvSpPr>
          <p:nvPr/>
        </p:nvSpPr>
        <p:spPr bwMode="auto">
          <a:xfrm>
            <a:off x="1533525" y="6161088"/>
            <a:ext cx="32543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charset="0"/>
              </a:rPr>
              <a:t>8</a:t>
            </a:r>
          </a:p>
        </p:txBody>
      </p:sp>
      <p:sp>
        <p:nvSpPr>
          <p:cNvPr id="1089593" name="Text Box 57"/>
          <p:cNvSpPr txBox="1">
            <a:spLocks noChangeArrowheads="1"/>
          </p:cNvSpPr>
          <p:nvPr/>
        </p:nvSpPr>
        <p:spPr bwMode="auto">
          <a:xfrm>
            <a:off x="2873375" y="6524625"/>
            <a:ext cx="24003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Exponential Growth</a:t>
            </a:r>
          </a:p>
        </p:txBody>
      </p:sp>
      <p:sp>
        <p:nvSpPr>
          <p:cNvPr id="1089594" name="Rectangle 58"/>
          <p:cNvSpPr>
            <a:spLocks noChangeArrowheads="1"/>
          </p:cNvSpPr>
          <p:nvPr/>
        </p:nvSpPr>
        <p:spPr bwMode="auto">
          <a:xfrm>
            <a:off x="1920875" y="3725863"/>
            <a:ext cx="550863" cy="446087"/>
          </a:xfrm>
          <a:prstGeom prst="rect">
            <a:avLst/>
          </a:prstGeom>
          <a:solidFill>
            <a:srgbClr val="FF6600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89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89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9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9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89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89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89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8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89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8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8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8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8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8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8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8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61" grpId="0"/>
      <p:bldP spid="1089562" grpId="0"/>
      <p:bldP spid="1089563" grpId="0" animBg="1"/>
      <p:bldP spid="1089564" grpId="0" animBg="1"/>
      <p:bldP spid="1089586" grpId="0"/>
      <p:bldP spid="1089587" grpId="0"/>
      <p:bldP spid="1089588" grpId="0"/>
      <p:bldP spid="1089589" grpId="0"/>
      <p:bldP spid="1089590" grpId="0"/>
      <p:bldP spid="1089591" grpId="0"/>
      <p:bldP spid="1089592" grpId="0"/>
      <p:bldP spid="1089593" grpId="0"/>
      <p:bldP spid="10895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importance of plutonium-239 as a nuclear fuel. 	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4995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275" y="1905000"/>
            <a:ext cx="8353425" cy="4913313"/>
          </a:xfrm>
          <a:prstGeom prst="rect">
            <a:avLst/>
          </a:prstGeom>
          <a:noFill/>
        </p:spPr>
      </p:pic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649288" y="6181725"/>
            <a:ext cx="2517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Fast breeder reactor (FBR)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82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8.4.9	Discuss safety issues and risks associated with the production of nuclear power.	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safety issues and risks associated with the production of nuclear power.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simple formula may be used to assess the risk involved in any undertaking: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probability is a number between 0 and 1,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0 means an event will not happen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1 means an event will happen.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formula shows that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smaller the probability, the bigger the consequence that can be tolerated.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For a complex system like a nuclear reactor,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risks assessments are estimated by a "probabilistic risk analysis" (PRA), which is applied to each individual power plant.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52008" name="Group 8"/>
          <p:cNvGrpSpPr>
            <a:grpSpLocks/>
          </p:cNvGrpSpPr>
          <p:nvPr/>
        </p:nvGrpSpPr>
        <p:grpSpPr bwMode="auto">
          <a:xfrm>
            <a:off x="760413" y="3087688"/>
            <a:ext cx="7513637" cy="396875"/>
            <a:chOff x="479" y="2195"/>
            <a:chExt cx="4733" cy="250"/>
          </a:xfrm>
        </p:grpSpPr>
        <p:sp>
          <p:nvSpPr>
            <p:cNvPr id="1152005" name="Rectangle 5"/>
            <p:cNvSpPr>
              <a:spLocks noChangeArrowheads="1"/>
            </p:cNvSpPr>
            <p:nvPr/>
          </p:nvSpPr>
          <p:spPr bwMode="auto">
            <a:xfrm>
              <a:off x="479" y="2208"/>
              <a:ext cx="36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risk 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(probability)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(consequence)</a:t>
              </a:r>
              <a:endParaRPr lang="en-US" i="1" baseline="-25000">
                <a:sym typeface="Symbol" pitchFamily="18" charset="2"/>
              </a:endParaRPr>
            </a:p>
          </p:txBody>
        </p:sp>
        <p:sp>
          <p:nvSpPr>
            <p:cNvPr id="1152006" name="Text Box 6"/>
            <p:cNvSpPr txBox="1">
              <a:spLocks noChangeArrowheads="1"/>
            </p:cNvSpPr>
            <p:nvPr/>
          </p:nvSpPr>
          <p:spPr bwMode="auto">
            <a:xfrm>
              <a:off x="4534" y="2195"/>
              <a:ext cx="676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risk</a:t>
              </a:r>
            </a:p>
          </p:txBody>
        </p:sp>
        <p:sp>
          <p:nvSpPr>
            <p:cNvPr id="1152007" name="Rectangle 7"/>
            <p:cNvSpPr>
              <a:spLocks noChangeArrowheads="1"/>
            </p:cNvSpPr>
            <p:nvPr/>
          </p:nvSpPr>
          <p:spPr bwMode="auto">
            <a:xfrm>
              <a:off x="494" y="2197"/>
              <a:ext cx="4718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2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2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2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2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safety issues and risks associated with the production of nuclear power.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PRA typical results are: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core melt-down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might be expected once in 20,000 years of reactor operation.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 In 2 out of 3 melt-downs there would be no deaths.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 In 1 out of 5 melt-downs there would be over 1000 deaths.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 In 1 out of 100,000 melt-downs there would be 50,000 deaths.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Transport and storage of waste: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 High level waste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(HLW) would result in 1 death per 50 years worth of spent fuel.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Low level waste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(LLW) would be 5% of HLW. </a:t>
            </a:r>
            <a:endParaRPr lang="en-US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2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2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2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2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2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2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2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2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Discuss safety issues and risks associated with the production of nuclear power.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Since air pollution from coal burning is estimated to be causing 10,000 deaths per year, there would have to be 25 melt-downs each year for nuclear power to be as dangerous as coal burning. 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642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7575" y="3711575"/>
            <a:ext cx="5014913" cy="3040063"/>
          </a:xfrm>
          <a:prstGeom prst="rect">
            <a:avLst/>
          </a:prstGeom>
          <a:noFill/>
        </p:spPr>
      </p:pic>
      <p:pic>
        <p:nvPicPr>
          <p:cNvPr id="11642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1225" y="3711575"/>
            <a:ext cx="4999038" cy="3040063"/>
          </a:xfrm>
          <a:prstGeom prst="rect">
            <a:avLst/>
          </a:prstGeom>
          <a:noFill/>
        </p:spPr>
      </p:pic>
      <p:pic>
        <p:nvPicPr>
          <p:cNvPr id="116429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9163" y="3711575"/>
            <a:ext cx="5013325" cy="3055938"/>
          </a:xfrm>
          <a:prstGeom prst="rect">
            <a:avLst/>
          </a:prstGeom>
          <a:noFill/>
        </p:spPr>
      </p:pic>
      <p:pic>
        <p:nvPicPr>
          <p:cNvPr id="11642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4400" y="3711575"/>
            <a:ext cx="5030788" cy="3040063"/>
          </a:xfrm>
          <a:prstGeom prst="rect">
            <a:avLst/>
          </a:prstGeom>
          <a:noFill/>
        </p:spPr>
      </p:pic>
      <p:sp>
        <p:nvSpPr>
          <p:cNvPr id="1164296" name="Rectangle 8"/>
          <p:cNvSpPr>
            <a:spLocks noChangeArrowheads="1"/>
          </p:cNvSpPr>
          <p:nvPr/>
        </p:nvSpPr>
        <p:spPr bwMode="auto">
          <a:xfrm>
            <a:off x="3441700" y="3713163"/>
            <a:ext cx="5026025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4297" name="Text Box 9"/>
          <p:cNvSpPr txBox="1">
            <a:spLocks noChangeArrowheads="1"/>
          </p:cNvSpPr>
          <p:nvPr/>
        </p:nvSpPr>
        <p:spPr bwMode="auto">
          <a:xfrm>
            <a:off x="1114425" y="4467225"/>
            <a:ext cx="21955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Fukushima Power Plant</a:t>
            </a:r>
          </a:p>
          <a:p>
            <a:pPr algn="r"/>
            <a:endParaRPr lang="en-US" b="1">
              <a:solidFill>
                <a:schemeClr val="hlink"/>
              </a:solidFill>
            </a:endParaRPr>
          </a:p>
          <a:p>
            <a:pPr algn="r"/>
            <a:r>
              <a:rPr lang="en-US" b="1">
                <a:solidFill>
                  <a:schemeClr val="hlink"/>
                </a:solidFill>
              </a:rPr>
              <a:t>Hydrogen explosion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4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6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0701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8.4.10 Outline problems associated with the production of nuclear power using fusion.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8.4.11 Solve problems on the production of nuclear power. Be able to construct and balance nuclear reaction equations.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problems associated with the production of nuclear power using fusion.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nuclei at the lower                             end of the periodic table                            are heated to 100 mil-                               lion K, their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great                           enough to overcome their                           Coulomb repulsion and cause                         them to undergo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fusion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two main difficulties                          with fusion are…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- giving the nuclei enough energy to overcome the Coulomb repulsion,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- keeping them in close enough proximity (called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confinement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to fuse.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66346" name="Picture 10" descr="nuclear-fu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8" y="2506663"/>
            <a:ext cx="4079875" cy="2703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6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6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6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6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6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6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6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6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6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problems associated with the production of nuclear power using fusion.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Three advantages of fusion are…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-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Fusion releases 3 to 4 times the energy that is released by fission,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- Fusion produces no radioactive waste, and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- Fuel for fusion is plentiful.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two main types of controlled fusion are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inertial confinement fusion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(ICF)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magnetic confinement fusion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(MCF).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996950" y="3487738"/>
            <a:ext cx="2312988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72485" name="Rectangle 5"/>
          <p:cNvSpPr>
            <a:spLocks noChangeArrowheads="1"/>
          </p:cNvSpPr>
          <p:nvPr/>
        </p:nvSpPr>
        <p:spPr bwMode="auto">
          <a:xfrm>
            <a:off x="3309938" y="3487738"/>
            <a:ext cx="1604962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Fuel Type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72486" name="Rectangle 6"/>
          <p:cNvSpPr>
            <a:spLocks noChangeArrowheads="1"/>
          </p:cNvSpPr>
          <p:nvPr/>
        </p:nvSpPr>
        <p:spPr bwMode="auto">
          <a:xfrm>
            <a:off x="4914900" y="3487738"/>
            <a:ext cx="3257550" cy="34766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</a:rPr>
              <a:t>Energy Density (MJ/kg)</a:t>
            </a:r>
            <a:endParaRPr lang="en-US" sz="1600" b="1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72487" name="Rectangle 7"/>
          <p:cNvSpPr>
            <a:spLocks noChangeArrowheads="1"/>
          </p:cNvSpPr>
          <p:nvPr/>
        </p:nvSpPr>
        <p:spPr bwMode="auto">
          <a:xfrm>
            <a:off x="996950" y="3835400"/>
            <a:ext cx="2312988" cy="3476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Protons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88" name="Rectangle 8"/>
          <p:cNvSpPr>
            <a:spLocks noChangeArrowheads="1"/>
          </p:cNvSpPr>
          <p:nvPr/>
        </p:nvSpPr>
        <p:spPr bwMode="auto">
          <a:xfrm>
            <a:off x="3309938" y="3835400"/>
            <a:ext cx="1604962" cy="3476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Nuclear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89" name="Rectangle 9"/>
          <p:cNvSpPr>
            <a:spLocks noChangeArrowheads="1"/>
          </p:cNvSpPr>
          <p:nvPr/>
        </p:nvSpPr>
        <p:spPr bwMode="auto">
          <a:xfrm>
            <a:off x="4914900" y="3835400"/>
            <a:ext cx="3257550" cy="3476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300,000,000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0" name="Rectangle 10"/>
          <p:cNvSpPr>
            <a:spLocks noChangeArrowheads="1"/>
          </p:cNvSpPr>
          <p:nvPr/>
        </p:nvSpPr>
        <p:spPr bwMode="auto">
          <a:xfrm>
            <a:off x="996950" y="4183063"/>
            <a:ext cx="2312988" cy="3476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Uranium-235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1" name="Rectangle 11"/>
          <p:cNvSpPr>
            <a:spLocks noChangeArrowheads="1"/>
          </p:cNvSpPr>
          <p:nvPr/>
        </p:nvSpPr>
        <p:spPr bwMode="auto">
          <a:xfrm>
            <a:off x="3309938" y="4183063"/>
            <a:ext cx="1604962" cy="3476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Nuclear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2" name="Rectangle 12"/>
          <p:cNvSpPr>
            <a:spLocks noChangeArrowheads="1"/>
          </p:cNvSpPr>
          <p:nvPr/>
        </p:nvSpPr>
        <p:spPr bwMode="auto">
          <a:xfrm>
            <a:off x="4914900" y="4183063"/>
            <a:ext cx="3257550" cy="3476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90,000,000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3" name="Rectangle 13"/>
          <p:cNvSpPr>
            <a:spLocks noChangeArrowheads="1"/>
          </p:cNvSpPr>
          <p:nvPr/>
        </p:nvSpPr>
        <p:spPr bwMode="auto">
          <a:xfrm>
            <a:off x="996950" y="4530725"/>
            <a:ext cx="2312988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Petrol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4" name="Rectangle 14"/>
          <p:cNvSpPr>
            <a:spLocks noChangeArrowheads="1"/>
          </p:cNvSpPr>
          <p:nvPr/>
        </p:nvSpPr>
        <p:spPr bwMode="auto">
          <a:xfrm>
            <a:off x="3309938" y="4530725"/>
            <a:ext cx="1604962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Fossil</a:t>
            </a:r>
            <a:endParaRPr lang="en-US" sz="1600" b="1">
              <a:sym typeface="Symbol" pitchFamily="18" charset="2"/>
            </a:endParaRPr>
          </a:p>
        </p:txBody>
      </p:sp>
      <p:sp>
        <p:nvSpPr>
          <p:cNvPr id="1172495" name="Rectangle 15"/>
          <p:cNvSpPr>
            <a:spLocks noChangeArrowheads="1"/>
          </p:cNvSpPr>
          <p:nvPr/>
        </p:nvSpPr>
        <p:spPr bwMode="auto">
          <a:xfrm>
            <a:off x="4914900" y="4530725"/>
            <a:ext cx="3257550" cy="347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800" b="1"/>
              <a:t>46.9</a:t>
            </a:r>
            <a:endParaRPr lang="en-US" sz="1600" b="1"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2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2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2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2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2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2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2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2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2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2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2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2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2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2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72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2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2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72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72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2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2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4" grpId="0" animBg="1"/>
      <p:bldP spid="1172485" grpId="0" animBg="1"/>
      <p:bldP spid="1172486" grpId="0" animBg="1"/>
      <p:bldP spid="1172487" grpId="0" animBg="1"/>
      <p:bldP spid="1172488" grpId="0" animBg="1"/>
      <p:bldP spid="1172489" grpId="0" animBg="1"/>
      <p:bldP spid="1172490" grpId="0" animBg="1"/>
      <p:bldP spid="1172491" grpId="0" animBg="1"/>
      <p:bldP spid="1172492" grpId="0" animBg="1"/>
      <p:bldP spid="1172493" grpId="0" animBg="1"/>
      <p:bldP spid="1172494" grpId="0" animBg="1"/>
      <p:bldP spid="11724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problems associated with the production of nuclear power using fusion.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Inertial                                     confinement                                       fusion                                            energizes an                                            inertial                                      (stationary)                                        tritium-                                            deuterium                                           target with                                         many                                          high-energy                                    lasers.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54055" name="Picture 7" descr="Precision: Technicians fired up the 192 lasers beams at the centre of the reactor and aimed them at a glass target containing tritium and deuterium g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800" y="2443163"/>
            <a:ext cx="3130550" cy="2241550"/>
          </a:xfrm>
          <a:prstGeom prst="rect">
            <a:avLst/>
          </a:prstGeom>
          <a:noFill/>
        </p:spPr>
      </p:pic>
      <p:pic>
        <p:nvPicPr>
          <p:cNvPr id="1154053" name="Picture 5" descr="Experiment: Scientists hope that their £2.2b 'miniature star on earth' will be the world's first fusion reactor by 2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950" y="2435225"/>
            <a:ext cx="3092450" cy="2236788"/>
          </a:xfrm>
          <a:prstGeom prst="rect">
            <a:avLst/>
          </a:prstGeom>
          <a:noFill/>
        </p:spPr>
      </p:pic>
      <p:pic>
        <p:nvPicPr>
          <p:cNvPr id="1154061" name="Picture 13" descr="Powerful: The project could be a miniature sun on earth providing energy for thousands of people when it is finish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4800" y="4673600"/>
            <a:ext cx="3098800" cy="2235200"/>
          </a:xfrm>
          <a:prstGeom prst="rect">
            <a:avLst/>
          </a:prstGeom>
          <a:noFill/>
        </p:spPr>
      </p:pic>
      <p:pic>
        <p:nvPicPr>
          <p:cNvPr id="1154057" name="Picture 9" descr="Intense: The team created a temperature at the centre of the reactor that reached 6 million degrees farenhe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4656138"/>
            <a:ext cx="3130550" cy="220186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4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4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4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6733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problems associated with the production of nuclear power using fusion.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Magnetic confinement fusion runs an electric current through a deuterium-tritium plasma and “squeezes” it with a magnetic field.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 far both types of fusion require more energy than is harvested from the fusion reaction.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76584" name="Picture 8" descr="fusion-reactor-3"/>
          <p:cNvPicPr>
            <a:picLocks noChangeAspect="1" noChangeArrowheads="1"/>
          </p:cNvPicPr>
          <p:nvPr/>
        </p:nvPicPr>
        <p:blipFill>
          <a:blip r:embed="rId5" cstate="print"/>
          <a:srcRect b="7185"/>
          <a:stretch>
            <a:fillRect/>
          </a:stretch>
        </p:blipFill>
        <p:spPr bwMode="auto">
          <a:xfrm>
            <a:off x="4273550" y="4106863"/>
            <a:ext cx="4152900" cy="2767012"/>
          </a:xfrm>
          <a:prstGeom prst="rect">
            <a:avLst/>
          </a:prstGeom>
          <a:noFill/>
        </p:spPr>
      </p:pic>
      <p:pic>
        <p:nvPicPr>
          <p:cNvPr id="1176588" name="Picture 12" descr="article-1194169-05467B76000005DC-380_634x4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388" y="4079875"/>
            <a:ext cx="3630612" cy="277653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6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7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6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neutrons produced in a fission reaction may be used to initiate further fission reactions (chain reactions).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We call the                                        minimum mass                                         of a fission-                                      able material                                           which will                                        sustain the                                      fission                                          process by                                       itself the                   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critical mass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Note that 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238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                                       is not in this                                    list.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233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1025" y="2795588"/>
            <a:ext cx="5335588" cy="40624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1" name="Rectangle 5"/>
          <p:cNvSpPr>
            <a:spLocks noChangeArrowheads="1"/>
          </p:cNvSpPr>
          <p:nvPr/>
        </p:nvSpPr>
        <p:spPr bwMode="auto">
          <a:xfrm>
            <a:off x="685800" y="2122488"/>
            <a:ext cx="7772400" cy="47355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60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56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8" y="2225675"/>
            <a:ext cx="7845425" cy="3790950"/>
          </a:xfrm>
          <a:prstGeom prst="rect">
            <a:avLst/>
          </a:prstGeom>
          <a:noFill/>
        </p:spPr>
      </p:pic>
      <p:sp>
        <p:nvSpPr>
          <p:cNvPr id="1156104" name="Text Box 8"/>
          <p:cNvSpPr txBox="1">
            <a:spLocks noChangeArrowheads="1"/>
          </p:cNvSpPr>
          <p:nvPr/>
        </p:nvSpPr>
        <p:spPr bwMode="auto">
          <a:xfrm>
            <a:off x="1784350" y="4416425"/>
            <a:ext cx="610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This is a fission reaction.</a:t>
            </a:r>
          </a:p>
        </p:txBody>
      </p:sp>
      <p:sp>
        <p:nvSpPr>
          <p:cNvPr id="1156105" name="Text Box 9"/>
          <p:cNvSpPr txBox="1">
            <a:spLocks noChangeArrowheads="1"/>
          </p:cNvSpPr>
          <p:nvPr/>
        </p:nvSpPr>
        <p:spPr bwMode="auto">
          <a:xfrm>
            <a:off x="1811338" y="5562600"/>
            <a:ext cx="610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Heat and some kinetic energy of the product neutrons.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5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4" grpId="0"/>
      <p:bldP spid="11561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685800" y="2122488"/>
            <a:ext cx="7772400" cy="35321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627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78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786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075" y="3006725"/>
            <a:ext cx="7591425" cy="1328738"/>
          </a:xfrm>
          <a:prstGeom prst="rect">
            <a:avLst/>
          </a:prstGeom>
          <a:noFill/>
        </p:spPr>
      </p:pic>
      <p:pic>
        <p:nvPicPr>
          <p:cNvPr id="11786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138" y="2481263"/>
            <a:ext cx="6275387" cy="604837"/>
          </a:xfrm>
          <a:prstGeom prst="rect">
            <a:avLst/>
          </a:prstGeom>
          <a:noFill/>
        </p:spPr>
      </p:pic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1484313" y="3338513"/>
            <a:ext cx="610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Looking at the reaction we see that one neutron initiates one fission…</a:t>
            </a:r>
          </a:p>
        </p:txBody>
      </p:sp>
      <p:sp>
        <p:nvSpPr>
          <p:cNvPr id="1178635" name="Rectangle 11"/>
          <p:cNvSpPr>
            <a:spLocks noChangeArrowheads="1"/>
          </p:cNvSpPr>
          <p:nvPr/>
        </p:nvSpPr>
        <p:spPr bwMode="auto">
          <a:xfrm>
            <a:off x="2790825" y="2501900"/>
            <a:ext cx="566738" cy="554038"/>
          </a:xfrm>
          <a:prstGeom prst="rect">
            <a:avLst/>
          </a:prstGeom>
          <a:solidFill>
            <a:schemeClr val="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636" name="Text Box 12"/>
          <p:cNvSpPr txBox="1">
            <a:spLocks noChangeArrowheads="1"/>
          </p:cNvSpPr>
          <p:nvPr/>
        </p:nvSpPr>
        <p:spPr bwMode="auto">
          <a:xfrm>
            <a:off x="1463675" y="4183063"/>
            <a:ext cx="610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but each reaction produces two neutrons.</a:t>
            </a:r>
          </a:p>
        </p:txBody>
      </p:sp>
      <p:sp>
        <p:nvSpPr>
          <p:cNvPr id="1178637" name="Rectangle 13"/>
          <p:cNvSpPr>
            <a:spLocks noChangeArrowheads="1"/>
          </p:cNvSpPr>
          <p:nvPr/>
        </p:nvSpPr>
        <p:spPr bwMode="auto">
          <a:xfrm>
            <a:off x="6943725" y="2503488"/>
            <a:ext cx="566738" cy="554037"/>
          </a:xfrm>
          <a:prstGeom prst="rect">
            <a:avLst/>
          </a:prstGeom>
          <a:solidFill>
            <a:srgbClr val="0066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638" name="Text Box 14"/>
          <p:cNvSpPr txBox="1">
            <a:spLocks noChangeArrowheads="1"/>
          </p:cNvSpPr>
          <p:nvPr/>
        </p:nvSpPr>
        <p:spPr bwMode="auto">
          <a:xfrm>
            <a:off x="1474788" y="4929188"/>
            <a:ext cx="6108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Thus the fission process can produce a self-sustaining chain reaction.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7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17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34" grpId="0"/>
      <p:bldP spid="1178635" grpId="0" animBg="1"/>
      <p:bldP spid="1178636" grpId="0"/>
      <p:bldP spid="1178637" grpId="0" animBg="1"/>
      <p:bldP spid="11786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685800" y="2122488"/>
            <a:ext cx="7772400" cy="47355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0675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80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8068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44"/>
          <a:stretch>
            <a:fillRect/>
          </a:stretch>
        </p:blipFill>
        <p:spPr bwMode="auto">
          <a:xfrm>
            <a:off x="768350" y="2173288"/>
            <a:ext cx="7704138" cy="4652962"/>
          </a:xfrm>
          <a:prstGeom prst="rect">
            <a:avLst/>
          </a:prstGeom>
          <a:noFill/>
        </p:spPr>
      </p:pic>
      <p:sp>
        <p:nvSpPr>
          <p:cNvPr id="1180685" name="Text Box 13"/>
          <p:cNvSpPr txBox="1">
            <a:spLocks noChangeArrowheads="1"/>
          </p:cNvSpPr>
          <p:nvPr/>
        </p:nvSpPr>
        <p:spPr bwMode="auto">
          <a:xfrm>
            <a:off x="768350" y="5938838"/>
            <a:ext cx="793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Product neutrons are too fast to cause fissioning.</a:t>
            </a:r>
          </a:p>
        </p:txBody>
      </p:sp>
      <p:sp>
        <p:nvSpPr>
          <p:cNvPr id="1180686" name="Text Box 14"/>
          <p:cNvSpPr txBox="1">
            <a:spLocks noChangeArrowheads="1"/>
          </p:cNvSpPr>
          <p:nvPr/>
        </p:nvSpPr>
        <p:spPr bwMode="auto">
          <a:xfrm>
            <a:off x="766763" y="6310313"/>
            <a:ext cx="7840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moderator slows them down to the right speed.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0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0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85" grpId="0"/>
      <p:bldP spid="11806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685800" y="2122488"/>
            <a:ext cx="7772400" cy="2943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2723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82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8272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900" y="2474913"/>
            <a:ext cx="8204200" cy="2003425"/>
          </a:xfrm>
          <a:prstGeom prst="rect">
            <a:avLst/>
          </a:prstGeom>
          <a:noFill/>
        </p:spPr>
      </p:pic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1430338" y="2933700"/>
            <a:ext cx="686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control rods absorb neutrons produced by fission.</a:t>
            </a: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1420813" y="3727450"/>
            <a:ext cx="7019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This allow a reactor to just maintain its reaction rate at the self-sustaining level, rather than becoming a dangerous chain reaction.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9" grpId="0"/>
      <p:bldP spid="11827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ChangeArrowheads="1"/>
          </p:cNvSpPr>
          <p:nvPr/>
        </p:nvSpPr>
        <p:spPr bwMode="auto">
          <a:xfrm>
            <a:off x="685800" y="2122488"/>
            <a:ext cx="7772400" cy="34115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71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84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8477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1900"/>
            <a:ext cx="7700963" cy="2416175"/>
          </a:xfrm>
          <a:prstGeom prst="rect">
            <a:avLst/>
          </a:prstGeom>
          <a:noFill/>
        </p:spPr>
      </p:pic>
      <p:sp>
        <p:nvSpPr>
          <p:cNvPr id="1184777" name="Text Box 9"/>
          <p:cNvSpPr txBox="1">
            <a:spLocks noChangeArrowheads="1"/>
          </p:cNvSpPr>
          <p:nvPr/>
        </p:nvSpPr>
        <p:spPr bwMode="auto">
          <a:xfrm>
            <a:off x="1160463" y="3073400"/>
            <a:ext cx="686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Reactor coolant from the pile is circulated through a heat exchanger.</a:t>
            </a:r>
          </a:p>
        </p:txBody>
      </p:sp>
      <p:sp>
        <p:nvSpPr>
          <p:cNvPr id="1184778" name="Text Box 10"/>
          <p:cNvSpPr txBox="1">
            <a:spLocks noChangeArrowheads="1"/>
          </p:cNvSpPr>
          <p:nvPr/>
        </p:nvSpPr>
        <p:spPr bwMode="auto">
          <a:xfrm>
            <a:off x="1166813" y="3916363"/>
            <a:ext cx="677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heat exchanger heats up water to boiling to run a steam turbine.</a:t>
            </a:r>
          </a:p>
        </p:txBody>
      </p:sp>
      <p:sp>
        <p:nvSpPr>
          <p:cNvPr id="1184779" name="Text Box 11"/>
          <p:cNvSpPr txBox="1">
            <a:spLocks noChangeArrowheads="1"/>
          </p:cNvSpPr>
          <p:nvPr/>
        </p:nvSpPr>
        <p:spPr bwMode="auto">
          <a:xfrm>
            <a:off x="1157288" y="4797425"/>
            <a:ext cx="677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steam turbine turns a generator to produce electricity.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7" grpId="0"/>
      <p:bldP spid="1184778" grpId="0"/>
      <p:bldP spid="11847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ChangeArrowheads="1"/>
          </p:cNvSpPr>
          <p:nvPr/>
        </p:nvSpPr>
        <p:spPr bwMode="auto">
          <a:xfrm>
            <a:off x="685800" y="2122488"/>
            <a:ext cx="7772400" cy="47355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6819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3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production of nuclear power. 	</a:t>
            </a:r>
          </a:p>
        </p:txBody>
      </p:sp>
      <p:sp>
        <p:nvSpPr>
          <p:cNvPr id="1186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8682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13" y="2441575"/>
            <a:ext cx="7732712" cy="2698750"/>
          </a:xfrm>
          <a:prstGeom prst="rect">
            <a:avLst/>
          </a:prstGeom>
          <a:noFill/>
        </p:spPr>
      </p:pic>
      <p:sp>
        <p:nvSpPr>
          <p:cNvPr id="1186826" name="Text Box 10"/>
          <p:cNvSpPr txBox="1">
            <a:spLocks noChangeArrowheads="1"/>
          </p:cNvSpPr>
          <p:nvPr/>
        </p:nvSpPr>
        <p:spPr bwMode="auto">
          <a:xfrm>
            <a:off x="1160463" y="4298950"/>
            <a:ext cx="686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reactants: U-235 and 1n:</a:t>
            </a:r>
          </a:p>
        </p:txBody>
      </p:sp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1812925" y="4567238"/>
            <a:ext cx="686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218950 + 940 = 219890 MeV.</a:t>
            </a:r>
          </a:p>
        </p:txBody>
      </p:sp>
      <p:sp>
        <p:nvSpPr>
          <p:cNvPr id="1186828" name="Text Box 12"/>
          <p:cNvSpPr txBox="1">
            <a:spLocks noChangeArrowheads="1"/>
          </p:cNvSpPr>
          <p:nvPr/>
        </p:nvSpPr>
        <p:spPr bwMode="auto">
          <a:xfrm>
            <a:off x="1174750" y="5030788"/>
            <a:ext cx="686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products: Xe-144, Sr 90 and 2n:</a:t>
            </a:r>
          </a:p>
        </p:txBody>
      </p:sp>
      <p:sp>
        <p:nvSpPr>
          <p:cNvPr id="1186829" name="Text Box 13"/>
          <p:cNvSpPr txBox="1">
            <a:spLocks noChangeArrowheads="1"/>
          </p:cNvSpPr>
          <p:nvPr/>
        </p:nvSpPr>
        <p:spPr bwMode="auto">
          <a:xfrm>
            <a:off x="1779588" y="5322888"/>
            <a:ext cx="686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134080 + 83749 + 2(940) = 219709 MeV.</a:t>
            </a:r>
          </a:p>
        </p:txBody>
      </p:sp>
      <p:sp>
        <p:nvSpPr>
          <p:cNvPr id="1186830" name="Text Box 14"/>
          <p:cNvSpPr txBox="1">
            <a:spLocks noChangeArrowheads="1"/>
          </p:cNvSpPr>
          <p:nvPr/>
        </p:nvSpPr>
        <p:spPr bwMode="auto">
          <a:xfrm>
            <a:off x="1190625" y="5689600"/>
            <a:ext cx="726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mass defect is 219890 – 219709 = 181 MeV.</a:t>
            </a:r>
          </a:p>
        </p:txBody>
      </p:sp>
      <p:sp>
        <p:nvSpPr>
          <p:cNvPr id="1186831" name="Line 15"/>
          <p:cNvSpPr>
            <a:spLocks noChangeShapeType="1"/>
          </p:cNvSpPr>
          <p:nvPr/>
        </p:nvSpPr>
        <p:spPr bwMode="auto">
          <a:xfrm>
            <a:off x="6942138" y="6011863"/>
            <a:ext cx="1084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6832" name="Text Box 16"/>
          <p:cNvSpPr txBox="1">
            <a:spLocks noChangeArrowheads="1"/>
          </p:cNvSpPr>
          <p:nvPr/>
        </p:nvSpPr>
        <p:spPr bwMode="auto">
          <a:xfrm>
            <a:off x="2247900" y="6092825"/>
            <a:ext cx="5808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(This is the energy released through mass loss according to </a:t>
            </a:r>
            <a:r>
              <a:rPr lang="en-US" b="1" i="1">
                <a:solidFill>
                  <a:schemeClr val="hlink"/>
                </a:solidFill>
              </a:rPr>
              <a:t>E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mc</a:t>
            </a:r>
            <a:r>
              <a:rPr lang="en-US" b="1" baseline="30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1186833" name="Rectangle 17"/>
          <p:cNvSpPr>
            <a:spLocks noChangeArrowheads="1"/>
          </p:cNvSpPr>
          <p:nvPr/>
        </p:nvSpPr>
        <p:spPr bwMode="auto">
          <a:xfrm>
            <a:off x="6605588" y="2779713"/>
            <a:ext cx="1804987" cy="311150"/>
          </a:xfrm>
          <a:prstGeom prst="rect">
            <a:avLst/>
          </a:prstGeom>
          <a:solidFill>
            <a:srgbClr val="FF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834" name="Rectangle 18"/>
          <p:cNvSpPr>
            <a:spLocks noChangeArrowheads="1"/>
          </p:cNvSpPr>
          <p:nvPr/>
        </p:nvSpPr>
        <p:spPr bwMode="auto">
          <a:xfrm>
            <a:off x="6619875" y="3671888"/>
            <a:ext cx="1782763" cy="155575"/>
          </a:xfrm>
          <a:prstGeom prst="rect">
            <a:avLst/>
          </a:prstGeom>
          <a:solidFill>
            <a:srgbClr val="FF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835" name="Rectangle 19"/>
          <p:cNvSpPr>
            <a:spLocks noChangeArrowheads="1"/>
          </p:cNvSpPr>
          <p:nvPr/>
        </p:nvSpPr>
        <p:spPr bwMode="auto">
          <a:xfrm>
            <a:off x="6607175" y="3082925"/>
            <a:ext cx="1804988" cy="311150"/>
          </a:xfrm>
          <a:prstGeom prst="rect">
            <a:avLst/>
          </a:prstGeom>
          <a:solidFill>
            <a:srgbClr val="FF00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836" name="Rectangle 20"/>
          <p:cNvSpPr>
            <a:spLocks noChangeArrowheads="1"/>
          </p:cNvSpPr>
          <p:nvPr/>
        </p:nvSpPr>
        <p:spPr bwMode="auto">
          <a:xfrm>
            <a:off x="6610350" y="3362325"/>
            <a:ext cx="1804988" cy="311150"/>
          </a:xfrm>
          <a:prstGeom prst="rect">
            <a:avLst/>
          </a:prstGeom>
          <a:solidFill>
            <a:srgbClr val="FF00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838" name="Rectangle 22"/>
          <p:cNvSpPr>
            <a:spLocks noChangeArrowheads="1"/>
          </p:cNvSpPr>
          <p:nvPr/>
        </p:nvSpPr>
        <p:spPr bwMode="auto">
          <a:xfrm>
            <a:off x="6610350" y="3806825"/>
            <a:ext cx="1782763" cy="155575"/>
          </a:xfrm>
          <a:prstGeom prst="rect">
            <a:avLst/>
          </a:prstGeom>
          <a:solidFill>
            <a:srgbClr val="FF00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1186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1186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500"/>
                                        <p:tgtEl>
                                          <p:spTgt spid="1186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1186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500"/>
                                        <p:tgtEl>
                                          <p:spTgt spid="1186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86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6" grpId="0"/>
      <p:bldP spid="1186827" grpId="0"/>
      <p:bldP spid="1186828" grpId="0"/>
      <p:bldP spid="1186829" grpId="0"/>
      <p:bldP spid="1186830" grpId="0"/>
      <p:bldP spid="1186831" grpId="0" animBg="1"/>
      <p:bldP spid="1186832" grpId="0"/>
      <p:bldP spid="1186833" grpId="0" animBg="1"/>
      <p:bldP spid="1186834" grpId="0" animBg="1"/>
      <p:bldP spid="1186835" grpId="0" animBg="1"/>
      <p:bldP spid="1186836" grpId="0" animBg="1"/>
      <p:bldP spid="118683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0146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8.4.12 Distinguish between a photovoltaic cell and a heating panel.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8.4.13 Outline reasons for seasonal and regional variations in the solar power incident per unit area of the Earth’s surface.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8.4.14 Solve problems involving specific applications of photovoltaic cells and solar heating panels.	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energy of the sun produced                    the fossil fuels.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Hydroelectric dams operate                    using sun-lifted water.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Wind turbines use sun-driven                      wind currents.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a sense, all of these energy                           sources are indirectly due to                      the sun.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When we speak of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it is in the direct sense, meaning energy gotten </a:t>
            </a:r>
            <a:r>
              <a:rPr lang="en-US" u="sng">
                <a:solidFill>
                  <a:srgbClr val="000000"/>
                </a:solidFill>
                <a:cs typeface="Times New Roman" pitchFamily="18" charset="0"/>
              </a:rPr>
              <a:t>directly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from the sun's rays.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two direct solar energy devices we will discuss in this section are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heating panels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17541" name="Picture 5" descr="is-the-sun-setting-on-solar-power-in-spain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1400175"/>
            <a:ext cx="3408362" cy="34083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7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7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7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7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7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7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7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7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7765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a heating panel.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converts                  sunlight directly into electricity.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cell is made of crystalline                     silicon (a semiconductor) doped with           phosphorus and boron impurities.</a:t>
            </a: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888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54500"/>
            <a:ext cx="9144000" cy="2619375"/>
          </a:xfrm>
          <a:prstGeom prst="rect">
            <a:avLst/>
          </a:prstGeom>
          <a:noFill/>
        </p:spPr>
      </p:pic>
      <p:pic>
        <p:nvPicPr>
          <p:cNvPr id="1188869" name="Picture 5" descr="Panasonic HIT Photovoltaic Cells Demonstrate High PID Resista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5700" y="2052638"/>
            <a:ext cx="2733675" cy="2378075"/>
          </a:xfrm>
          <a:prstGeom prst="rect">
            <a:avLst/>
          </a:prstGeom>
          <a:noFill/>
        </p:spPr>
      </p:pic>
      <p:sp>
        <p:nvSpPr>
          <p:cNvPr id="1188876" name="Text Box 12"/>
          <p:cNvSpPr txBox="1">
            <a:spLocks noChangeArrowheads="1"/>
          </p:cNvSpPr>
          <p:nvPr/>
        </p:nvSpPr>
        <p:spPr bwMode="auto">
          <a:xfrm>
            <a:off x="207963" y="4578350"/>
            <a:ext cx="2317750" cy="396875"/>
          </a:xfrm>
          <a:prstGeom prst="rect">
            <a:avLst/>
          </a:prstGeom>
          <a:solidFill>
            <a:srgbClr val="BBE0E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N-type silicon</a:t>
            </a:r>
          </a:p>
        </p:txBody>
      </p:sp>
      <p:sp>
        <p:nvSpPr>
          <p:cNvPr id="1188877" name="Text Box 13"/>
          <p:cNvSpPr txBox="1">
            <a:spLocks noChangeArrowheads="1"/>
          </p:cNvSpPr>
          <p:nvPr/>
        </p:nvSpPr>
        <p:spPr bwMode="auto">
          <a:xfrm>
            <a:off x="187325" y="6110288"/>
            <a:ext cx="2317750" cy="396875"/>
          </a:xfrm>
          <a:prstGeom prst="rect">
            <a:avLst/>
          </a:prstGeom>
          <a:solidFill>
            <a:srgbClr val="BBE0E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P-type silicon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8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8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8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8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76" grpId="0" animBg="1"/>
      <p:bldP spid="118887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a heating panel.	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01160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3638" y="2432050"/>
            <a:ext cx="6791325" cy="44259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neutrons produced in a fission reaction may be used to initiate further fission reactions (chain reactions).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most compact geometry for critical               mass is the sphere because the sphere               will “intercept” the most product neutrons.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larger the diameter the greater                   the ratio of volume to surface area: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V / 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(4/3)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/(4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= (1/3)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1923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368550"/>
            <a:ext cx="1438275" cy="1333500"/>
          </a:xfrm>
          <a:prstGeom prst="rect">
            <a:avLst/>
          </a:prstGeom>
          <a:noFill/>
        </p:spPr>
      </p:pic>
      <p:pic>
        <p:nvPicPr>
          <p:cNvPr id="111923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0100" y="3568700"/>
            <a:ext cx="1847850" cy="1790700"/>
          </a:xfrm>
          <a:prstGeom prst="rect">
            <a:avLst/>
          </a:prstGeom>
          <a:noFill/>
        </p:spPr>
      </p:pic>
      <p:pic>
        <p:nvPicPr>
          <p:cNvPr id="1119241" name="Picture 9" descr="350px-Partially-reflected-plutonium-sphere"/>
          <p:cNvPicPr>
            <a:picLocks noChangeAspect="1" noChangeArrowheads="1"/>
          </p:cNvPicPr>
          <p:nvPr/>
        </p:nvPicPr>
        <p:blipFill>
          <a:blip r:embed="rId7" cstate="print"/>
          <a:srcRect t="1306" b="43802"/>
          <a:stretch>
            <a:fillRect/>
          </a:stretch>
        </p:blipFill>
        <p:spPr bwMode="auto">
          <a:xfrm>
            <a:off x="835025" y="4811713"/>
            <a:ext cx="4727575" cy="20018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19242" name="Text Box 10"/>
          <p:cNvSpPr txBox="1">
            <a:spLocks noChangeArrowheads="1"/>
          </p:cNvSpPr>
          <p:nvPr/>
        </p:nvSpPr>
        <p:spPr bwMode="auto">
          <a:xfrm>
            <a:off x="5719763" y="5216525"/>
            <a:ext cx="2898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Mockup of a subcritical sphere of plutonium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9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a photovoltaic cell and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heating panel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heating panel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converts sunlight directly into heat.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slower the water is                       circulated, the hotter it                           can get.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195014" name="Group 6"/>
          <p:cNvGrpSpPr>
            <a:grpSpLocks/>
          </p:cNvGrpSpPr>
          <p:nvPr/>
        </p:nvGrpSpPr>
        <p:grpSpPr bwMode="auto">
          <a:xfrm>
            <a:off x="3267075" y="4610100"/>
            <a:ext cx="5137150" cy="1219200"/>
            <a:chOff x="1775" y="2802"/>
            <a:chExt cx="3236" cy="768"/>
          </a:xfrm>
        </p:grpSpPr>
        <p:sp>
          <p:nvSpPr>
            <p:cNvPr id="1195015" name="Freeform 7"/>
            <p:cNvSpPr>
              <a:spLocks/>
            </p:cNvSpPr>
            <p:nvPr/>
          </p:nvSpPr>
          <p:spPr bwMode="auto">
            <a:xfrm>
              <a:off x="1775" y="2823"/>
              <a:ext cx="3236" cy="747"/>
            </a:xfrm>
            <a:custGeom>
              <a:avLst/>
              <a:gdLst/>
              <a:ahLst/>
              <a:cxnLst>
                <a:cxn ang="0">
                  <a:pos x="1282" y="7"/>
                </a:cxn>
                <a:cxn ang="0">
                  <a:pos x="3236" y="7"/>
                </a:cxn>
                <a:cxn ang="0">
                  <a:pos x="1954" y="747"/>
                </a:cxn>
                <a:cxn ang="0">
                  <a:pos x="0" y="747"/>
                </a:cxn>
                <a:cxn ang="0">
                  <a:pos x="1293" y="0"/>
                </a:cxn>
              </a:cxnLst>
              <a:rect l="0" t="0" r="r" b="b"/>
              <a:pathLst>
                <a:path w="3236" h="747">
                  <a:moveTo>
                    <a:pt x="1282" y="7"/>
                  </a:moveTo>
                  <a:lnTo>
                    <a:pt x="3236" y="7"/>
                  </a:lnTo>
                  <a:lnTo>
                    <a:pt x="1954" y="747"/>
                  </a:lnTo>
                  <a:lnTo>
                    <a:pt x="0" y="747"/>
                  </a:lnTo>
                  <a:lnTo>
                    <a:pt x="1293" y="0"/>
                  </a:lnTo>
                </a:path>
              </a:pathLst>
            </a:custGeom>
            <a:solidFill>
              <a:schemeClr val="hlink"/>
            </a:solidFill>
            <a:ln w="762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5016" name="Freeform 8"/>
            <p:cNvSpPr>
              <a:spLocks/>
            </p:cNvSpPr>
            <p:nvPr/>
          </p:nvSpPr>
          <p:spPr bwMode="auto">
            <a:xfrm>
              <a:off x="1775" y="2802"/>
              <a:ext cx="3236" cy="747"/>
            </a:xfrm>
            <a:custGeom>
              <a:avLst/>
              <a:gdLst/>
              <a:ahLst/>
              <a:cxnLst>
                <a:cxn ang="0">
                  <a:pos x="1282" y="7"/>
                </a:cxn>
                <a:cxn ang="0">
                  <a:pos x="3236" y="7"/>
                </a:cxn>
                <a:cxn ang="0">
                  <a:pos x="1954" y="747"/>
                </a:cxn>
                <a:cxn ang="0">
                  <a:pos x="0" y="747"/>
                </a:cxn>
                <a:cxn ang="0">
                  <a:pos x="1293" y="0"/>
                </a:cxn>
              </a:cxnLst>
              <a:rect l="0" t="0" r="r" b="b"/>
              <a:pathLst>
                <a:path w="3236" h="747">
                  <a:moveTo>
                    <a:pt x="1282" y="7"/>
                  </a:moveTo>
                  <a:lnTo>
                    <a:pt x="3236" y="7"/>
                  </a:lnTo>
                  <a:lnTo>
                    <a:pt x="1954" y="747"/>
                  </a:lnTo>
                  <a:lnTo>
                    <a:pt x="0" y="747"/>
                  </a:lnTo>
                  <a:lnTo>
                    <a:pt x="129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5017" name="Freeform 9"/>
          <p:cNvSpPr>
            <a:spLocks/>
          </p:cNvSpPr>
          <p:nvPr/>
        </p:nvSpPr>
        <p:spPr bwMode="auto">
          <a:xfrm>
            <a:off x="3281363" y="4602163"/>
            <a:ext cx="5137150" cy="1185862"/>
          </a:xfrm>
          <a:custGeom>
            <a:avLst/>
            <a:gdLst/>
            <a:ahLst/>
            <a:cxnLst>
              <a:cxn ang="0">
                <a:pos x="1282" y="7"/>
              </a:cxn>
              <a:cxn ang="0">
                <a:pos x="3236" y="7"/>
              </a:cxn>
              <a:cxn ang="0">
                <a:pos x="1954" y="747"/>
              </a:cxn>
              <a:cxn ang="0">
                <a:pos x="0" y="747"/>
              </a:cxn>
              <a:cxn ang="0">
                <a:pos x="1293" y="0"/>
              </a:cxn>
            </a:cxnLst>
            <a:rect l="0" t="0" r="r" b="b"/>
            <a:pathLst>
              <a:path w="3236" h="747">
                <a:moveTo>
                  <a:pt x="1282" y="7"/>
                </a:moveTo>
                <a:lnTo>
                  <a:pt x="3236" y="7"/>
                </a:lnTo>
                <a:lnTo>
                  <a:pt x="1954" y="747"/>
                </a:lnTo>
                <a:lnTo>
                  <a:pt x="0" y="747"/>
                </a:lnTo>
                <a:lnTo>
                  <a:pt x="1293" y="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18" name="Freeform 10"/>
          <p:cNvSpPr>
            <a:spLocks/>
          </p:cNvSpPr>
          <p:nvPr/>
        </p:nvSpPr>
        <p:spPr bwMode="auto">
          <a:xfrm>
            <a:off x="2397125" y="4819650"/>
            <a:ext cx="5291138" cy="1752600"/>
          </a:xfrm>
          <a:custGeom>
            <a:avLst/>
            <a:gdLst/>
            <a:ahLst/>
            <a:cxnLst>
              <a:cxn ang="0">
                <a:pos x="0" y="1023"/>
              </a:cxn>
              <a:cxn ang="0">
                <a:pos x="1769" y="3"/>
              </a:cxn>
              <a:cxn ang="0">
                <a:pos x="1968" y="3"/>
              </a:cxn>
              <a:cxn ang="0">
                <a:pos x="1125" y="490"/>
              </a:cxn>
              <a:cxn ang="0">
                <a:pos x="1358" y="490"/>
              </a:cxn>
              <a:cxn ang="0">
                <a:pos x="2206" y="0"/>
              </a:cxn>
              <a:cxn ang="0">
                <a:pos x="2400" y="0"/>
              </a:cxn>
              <a:cxn ang="0">
                <a:pos x="1584" y="471"/>
              </a:cxn>
              <a:cxn ang="0">
                <a:pos x="1824" y="471"/>
              </a:cxn>
              <a:cxn ang="0">
                <a:pos x="2640" y="0"/>
              </a:cxn>
              <a:cxn ang="0">
                <a:pos x="2846" y="0"/>
              </a:cxn>
              <a:cxn ang="0">
                <a:pos x="1996" y="491"/>
              </a:cxn>
              <a:cxn ang="0">
                <a:pos x="2270" y="491"/>
              </a:cxn>
              <a:cxn ang="0">
                <a:pos x="3120" y="0"/>
              </a:cxn>
              <a:cxn ang="0">
                <a:pos x="3333" y="0"/>
              </a:cxn>
              <a:cxn ang="0">
                <a:pos x="2112" y="705"/>
              </a:cxn>
              <a:cxn ang="0">
                <a:pos x="2112" y="1104"/>
              </a:cxn>
              <a:cxn ang="0">
                <a:pos x="2585" y="1104"/>
              </a:cxn>
            </a:cxnLst>
            <a:rect l="0" t="0" r="r" b="b"/>
            <a:pathLst>
              <a:path w="3333" h="1104">
                <a:moveTo>
                  <a:pt x="0" y="1023"/>
                </a:moveTo>
                <a:lnTo>
                  <a:pt x="1769" y="3"/>
                </a:lnTo>
                <a:lnTo>
                  <a:pt x="1968" y="3"/>
                </a:lnTo>
                <a:lnTo>
                  <a:pt x="1125" y="490"/>
                </a:lnTo>
                <a:lnTo>
                  <a:pt x="1358" y="490"/>
                </a:lnTo>
                <a:lnTo>
                  <a:pt x="2206" y="0"/>
                </a:lnTo>
                <a:lnTo>
                  <a:pt x="2400" y="0"/>
                </a:lnTo>
                <a:lnTo>
                  <a:pt x="1584" y="471"/>
                </a:lnTo>
                <a:lnTo>
                  <a:pt x="1824" y="471"/>
                </a:lnTo>
                <a:lnTo>
                  <a:pt x="2640" y="0"/>
                </a:lnTo>
                <a:lnTo>
                  <a:pt x="2846" y="0"/>
                </a:lnTo>
                <a:lnTo>
                  <a:pt x="1996" y="491"/>
                </a:lnTo>
                <a:lnTo>
                  <a:pt x="2270" y="491"/>
                </a:lnTo>
                <a:lnTo>
                  <a:pt x="3120" y="0"/>
                </a:lnTo>
                <a:lnTo>
                  <a:pt x="3333" y="0"/>
                </a:lnTo>
                <a:lnTo>
                  <a:pt x="2112" y="705"/>
                </a:lnTo>
                <a:lnTo>
                  <a:pt x="2112" y="1104"/>
                </a:lnTo>
                <a:lnTo>
                  <a:pt x="2585" y="1104"/>
                </a:lnTo>
              </a:path>
            </a:pathLst>
          </a:custGeom>
          <a:noFill/>
          <a:ln w="76200" cmpd="sng">
            <a:solidFill>
              <a:srgbClr val="FF990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19" name="Rectangle 11"/>
          <p:cNvSpPr>
            <a:spLocks noChangeArrowheads="1"/>
          </p:cNvSpPr>
          <p:nvPr/>
        </p:nvSpPr>
        <p:spPr bwMode="auto">
          <a:xfrm rot="-1833094">
            <a:off x="6719888" y="5129213"/>
            <a:ext cx="17732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</a:rPr>
              <a:t>insulation</a:t>
            </a:r>
          </a:p>
        </p:txBody>
      </p:sp>
      <p:sp>
        <p:nvSpPr>
          <p:cNvPr id="1195020" name="Rectangle 12"/>
          <p:cNvSpPr>
            <a:spLocks noChangeArrowheads="1"/>
          </p:cNvSpPr>
          <p:nvPr/>
        </p:nvSpPr>
        <p:spPr bwMode="auto">
          <a:xfrm>
            <a:off x="4040188" y="5784850"/>
            <a:ext cx="14716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black absorber</a:t>
            </a:r>
          </a:p>
        </p:txBody>
      </p:sp>
      <p:sp>
        <p:nvSpPr>
          <p:cNvPr id="1195021" name="Rectangle 13"/>
          <p:cNvSpPr>
            <a:spLocks noChangeArrowheads="1"/>
          </p:cNvSpPr>
          <p:nvPr/>
        </p:nvSpPr>
        <p:spPr bwMode="auto">
          <a:xfrm>
            <a:off x="5759450" y="6010275"/>
            <a:ext cx="23622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CC9900"/>
                </a:solidFill>
              </a:rPr>
              <a:t>water pipe</a:t>
            </a:r>
          </a:p>
        </p:txBody>
      </p:sp>
      <p:sp>
        <p:nvSpPr>
          <p:cNvPr id="1195022" name="Rectangle 14"/>
          <p:cNvSpPr>
            <a:spLocks noChangeArrowheads="1"/>
          </p:cNvSpPr>
          <p:nvPr/>
        </p:nvSpPr>
        <p:spPr bwMode="auto">
          <a:xfrm>
            <a:off x="6196013" y="4171950"/>
            <a:ext cx="11207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glass</a:t>
            </a:r>
          </a:p>
        </p:txBody>
      </p:sp>
      <p:sp>
        <p:nvSpPr>
          <p:cNvPr id="1195023" name="Rectangle 15"/>
          <p:cNvSpPr>
            <a:spLocks noChangeArrowheads="1"/>
          </p:cNvSpPr>
          <p:nvPr/>
        </p:nvSpPr>
        <p:spPr bwMode="auto">
          <a:xfrm>
            <a:off x="2852738" y="6119813"/>
            <a:ext cx="1685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cold water in</a:t>
            </a:r>
          </a:p>
        </p:txBody>
      </p:sp>
      <p:sp>
        <p:nvSpPr>
          <p:cNvPr id="1195024" name="Line 16"/>
          <p:cNvSpPr>
            <a:spLocks noChangeShapeType="1"/>
          </p:cNvSpPr>
          <p:nvPr/>
        </p:nvSpPr>
        <p:spPr bwMode="auto">
          <a:xfrm flipV="1">
            <a:off x="2362200" y="4814888"/>
            <a:ext cx="2851150" cy="1643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25" name="Line 17"/>
          <p:cNvSpPr>
            <a:spLocks noChangeShapeType="1"/>
          </p:cNvSpPr>
          <p:nvPr/>
        </p:nvSpPr>
        <p:spPr bwMode="auto">
          <a:xfrm>
            <a:off x="5203825" y="4814888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26" name="Line 18"/>
          <p:cNvSpPr>
            <a:spLocks noChangeShapeType="1"/>
          </p:cNvSpPr>
          <p:nvPr/>
        </p:nvSpPr>
        <p:spPr bwMode="auto">
          <a:xfrm flipH="1">
            <a:off x="4191000" y="4826000"/>
            <a:ext cx="1317625" cy="76200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27" name="Line 19"/>
          <p:cNvSpPr>
            <a:spLocks noChangeShapeType="1"/>
          </p:cNvSpPr>
          <p:nvPr/>
        </p:nvSpPr>
        <p:spPr bwMode="auto">
          <a:xfrm>
            <a:off x="4170363" y="5599113"/>
            <a:ext cx="392112" cy="0"/>
          </a:xfrm>
          <a:prstGeom prst="line">
            <a:avLst/>
          </a:prstGeom>
          <a:noFill/>
          <a:ln w="38100">
            <a:solidFill>
              <a:srgbClr val="99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28" name="Line 20"/>
          <p:cNvSpPr>
            <a:spLocks noChangeShapeType="1"/>
          </p:cNvSpPr>
          <p:nvPr/>
        </p:nvSpPr>
        <p:spPr bwMode="auto">
          <a:xfrm flipH="1">
            <a:off x="4529138" y="4816475"/>
            <a:ext cx="1382712" cy="79375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29" name="Line 21"/>
          <p:cNvSpPr>
            <a:spLocks noChangeShapeType="1"/>
          </p:cNvSpPr>
          <p:nvPr/>
        </p:nvSpPr>
        <p:spPr bwMode="auto">
          <a:xfrm>
            <a:off x="5900738" y="4814888"/>
            <a:ext cx="304800" cy="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0" name="Line 22"/>
          <p:cNvSpPr>
            <a:spLocks noChangeShapeType="1"/>
          </p:cNvSpPr>
          <p:nvPr/>
        </p:nvSpPr>
        <p:spPr bwMode="auto">
          <a:xfrm flipH="1">
            <a:off x="4910138" y="4800600"/>
            <a:ext cx="1317625" cy="7620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1" name="Line 23"/>
          <p:cNvSpPr>
            <a:spLocks noChangeShapeType="1"/>
          </p:cNvSpPr>
          <p:nvPr/>
        </p:nvSpPr>
        <p:spPr bwMode="auto">
          <a:xfrm>
            <a:off x="4889500" y="5562600"/>
            <a:ext cx="392113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2" name="Line 24"/>
          <p:cNvSpPr>
            <a:spLocks noChangeShapeType="1"/>
          </p:cNvSpPr>
          <p:nvPr/>
        </p:nvSpPr>
        <p:spPr bwMode="auto">
          <a:xfrm flipH="1">
            <a:off x="5257800" y="4829175"/>
            <a:ext cx="1316038" cy="749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3" name="Line 25"/>
          <p:cNvSpPr>
            <a:spLocks noChangeShapeType="1"/>
          </p:cNvSpPr>
          <p:nvPr/>
        </p:nvSpPr>
        <p:spPr bwMode="auto">
          <a:xfrm>
            <a:off x="6573838" y="4827588"/>
            <a:ext cx="304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4" name="Line 26"/>
          <p:cNvSpPr>
            <a:spLocks noChangeShapeType="1"/>
          </p:cNvSpPr>
          <p:nvPr/>
        </p:nvSpPr>
        <p:spPr bwMode="auto">
          <a:xfrm flipH="1">
            <a:off x="5573713" y="4833938"/>
            <a:ext cx="1317625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5" name="Line 27"/>
          <p:cNvSpPr>
            <a:spLocks noChangeShapeType="1"/>
          </p:cNvSpPr>
          <p:nvPr/>
        </p:nvSpPr>
        <p:spPr bwMode="auto">
          <a:xfrm>
            <a:off x="5553075" y="5595938"/>
            <a:ext cx="4127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6" name="Line 28"/>
          <p:cNvSpPr>
            <a:spLocks noChangeShapeType="1"/>
          </p:cNvSpPr>
          <p:nvPr/>
        </p:nvSpPr>
        <p:spPr bwMode="auto">
          <a:xfrm flipH="1">
            <a:off x="5965825" y="4818063"/>
            <a:ext cx="1414463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7" name="Line 29"/>
          <p:cNvSpPr>
            <a:spLocks noChangeShapeType="1"/>
          </p:cNvSpPr>
          <p:nvPr/>
        </p:nvSpPr>
        <p:spPr bwMode="auto">
          <a:xfrm>
            <a:off x="7358063" y="4816475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8" name="Line 30"/>
          <p:cNvSpPr>
            <a:spLocks noChangeShapeType="1"/>
          </p:cNvSpPr>
          <p:nvPr/>
        </p:nvSpPr>
        <p:spPr bwMode="auto">
          <a:xfrm flipV="1">
            <a:off x="5748338" y="4814888"/>
            <a:ext cx="1947862" cy="1120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39" name="Line 31"/>
          <p:cNvSpPr>
            <a:spLocks noChangeShapeType="1"/>
          </p:cNvSpPr>
          <p:nvPr/>
        </p:nvSpPr>
        <p:spPr bwMode="auto">
          <a:xfrm>
            <a:off x="5757863" y="5924550"/>
            <a:ext cx="0" cy="64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40" name="Line 32"/>
          <p:cNvSpPr>
            <a:spLocks noChangeShapeType="1"/>
          </p:cNvSpPr>
          <p:nvPr/>
        </p:nvSpPr>
        <p:spPr bwMode="auto">
          <a:xfrm>
            <a:off x="5745163" y="6569075"/>
            <a:ext cx="10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41" name="Rectangle 33"/>
          <p:cNvSpPr>
            <a:spLocks noChangeArrowheads="1"/>
          </p:cNvSpPr>
          <p:nvPr/>
        </p:nvSpPr>
        <p:spPr bwMode="auto">
          <a:xfrm>
            <a:off x="6761163" y="6388100"/>
            <a:ext cx="23828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hot water out</a:t>
            </a:r>
          </a:p>
        </p:txBody>
      </p:sp>
      <p:sp>
        <p:nvSpPr>
          <p:cNvPr id="1195042" name="Freeform 34"/>
          <p:cNvSpPr>
            <a:spLocks/>
          </p:cNvSpPr>
          <p:nvPr/>
        </p:nvSpPr>
        <p:spPr bwMode="auto">
          <a:xfrm>
            <a:off x="3279775" y="4518025"/>
            <a:ext cx="5137150" cy="1185863"/>
          </a:xfrm>
          <a:custGeom>
            <a:avLst/>
            <a:gdLst/>
            <a:ahLst/>
            <a:cxnLst>
              <a:cxn ang="0">
                <a:pos x="1282" y="7"/>
              </a:cxn>
              <a:cxn ang="0">
                <a:pos x="3236" y="7"/>
              </a:cxn>
              <a:cxn ang="0">
                <a:pos x="1954" y="747"/>
              </a:cxn>
              <a:cxn ang="0">
                <a:pos x="0" y="747"/>
              </a:cxn>
              <a:cxn ang="0">
                <a:pos x="1293" y="0"/>
              </a:cxn>
            </a:cxnLst>
            <a:rect l="0" t="0" r="r" b="b"/>
            <a:pathLst>
              <a:path w="3236" h="747">
                <a:moveTo>
                  <a:pt x="1282" y="7"/>
                </a:moveTo>
                <a:lnTo>
                  <a:pt x="3236" y="7"/>
                </a:lnTo>
                <a:lnTo>
                  <a:pt x="1954" y="747"/>
                </a:lnTo>
                <a:lnTo>
                  <a:pt x="0" y="747"/>
                </a:lnTo>
                <a:lnTo>
                  <a:pt x="1293" y="0"/>
                </a:lnTo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43" name="Line 35"/>
          <p:cNvSpPr>
            <a:spLocks noChangeShapeType="1"/>
          </p:cNvSpPr>
          <p:nvPr/>
        </p:nvSpPr>
        <p:spPr bwMode="auto">
          <a:xfrm flipH="1">
            <a:off x="6042025" y="2851150"/>
            <a:ext cx="1588" cy="2144713"/>
          </a:xfrm>
          <a:prstGeom prst="line">
            <a:avLst/>
          </a:prstGeom>
          <a:noFill/>
          <a:ln w="7620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5044" name="Rectangle 36"/>
          <p:cNvSpPr>
            <a:spLocks noChangeArrowheads="1"/>
          </p:cNvSpPr>
          <p:nvPr/>
        </p:nvSpPr>
        <p:spPr bwMode="auto">
          <a:xfrm rot="16200000">
            <a:off x="5108575" y="3414713"/>
            <a:ext cx="14462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9933"/>
                </a:solidFill>
              </a:rPr>
              <a:t>sunlight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95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9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95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ireRum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9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9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9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9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9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9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9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9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9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9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9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9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9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9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7" grpId="0" animBg="1"/>
      <p:bldP spid="1195018" grpId="0" animBg="1"/>
      <p:bldP spid="1195019" grpId="0"/>
      <p:bldP spid="1195020" grpId="0"/>
      <p:bldP spid="1195021" grpId="0"/>
      <p:bldP spid="1195022" grpId="0"/>
      <p:bldP spid="1195023" grpId="0"/>
      <p:bldP spid="1195024" grpId="0" animBg="1"/>
      <p:bldP spid="1195025" grpId="0" animBg="1"/>
      <p:bldP spid="1195026" grpId="0" animBg="1"/>
      <p:bldP spid="1195027" grpId="0" animBg="1"/>
      <p:bldP spid="1195028" grpId="0" animBg="1"/>
      <p:bldP spid="1195029" grpId="0" animBg="1"/>
      <p:bldP spid="1195030" grpId="0" animBg="1"/>
      <p:bldP spid="1195031" grpId="0" animBg="1"/>
      <p:bldP spid="1195032" grpId="0" animBg="1"/>
      <p:bldP spid="1195033" grpId="0" animBg="1"/>
      <p:bldP spid="1195034" grpId="0" animBg="1"/>
      <p:bldP spid="1195035" grpId="0" animBg="1"/>
      <p:bldP spid="1195036" grpId="0" animBg="1"/>
      <p:bldP spid="1195037" grpId="0" animBg="1"/>
      <p:bldP spid="1195038" grpId="0" animBg="1"/>
      <p:bldP spid="1195039" grpId="0" animBg="1"/>
      <p:bldP spid="1195040" grpId="0" animBg="1"/>
      <p:bldP spid="1195041" grpId="0"/>
      <p:bldP spid="1195042" grpId="0" animBg="1"/>
      <p:bldP spid="1195043" grpId="0" animBg="1"/>
      <p:bldP spid="11950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290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reasons for seasonal and regional variations in the solar power incident per unit area of the Earth’s surface. 	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19588" name="Rectangle 4"/>
          <p:cNvSpPr>
            <a:spLocks noChangeArrowheads="1"/>
          </p:cNvSpPr>
          <p:nvPr/>
        </p:nvSpPr>
        <p:spPr bwMode="auto">
          <a:xfrm>
            <a:off x="685800" y="2649538"/>
            <a:ext cx="7772400" cy="42084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The sun radiates energy at a rate of 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W.  What is the rate at which energy from the sun reaches earth if our orbital radius is </a:t>
            </a:r>
            <a:r>
              <a:rPr lang="en-US"/>
              <a:t>1.5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m?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The surface area of a sphere is </a:t>
            </a:r>
            <a:r>
              <a:rPr lang="en-US" i="1"/>
              <a:t>A</a:t>
            </a:r>
            <a:r>
              <a:rPr lang="en-US"/>
              <a:t> = 4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Recall that intensity is the rate at which energy is being gained per unit area.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Thus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or</a:t>
            </a:r>
            <a:r>
              <a:rPr lang="en-US" i="1">
                <a:sym typeface="Symbol" pitchFamily="18" charset="2"/>
              </a:rPr>
              <a:t>   I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P/</a:t>
            </a:r>
            <a:r>
              <a:rPr lang="en-US">
                <a:sym typeface="Symbol" pitchFamily="18" charset="2"/>
              </a:rPr>
              <a:t>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 = </a:t>
            </a:r>
            <a:r>
              <a:rPr lang="en-US"/>
              <a:t>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>
                <a:sym typeface="Symbol" pitchFamily="18" charset="2"/>
              </a:rPr>
              <a:t>/[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(</a:t>
            </a:r>
            <a:r>
              <a:rPr lang="en-US"/>
              <a:t>1.5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</a:t>
            </a:r>
          </a:p>
          <a:p>
            <a:r>
              <a:rPr lang="en-US" i="1">
                <a:sym typeface="Symbol" pitchFamily="18" charset="2"/>
              </a:rPr>
              <a:t>     I </a:t>
            </a:r>
            <a:r>
              <a:rPr lang="en-US">
                <a:sym typeface="Symbol" pitchFamily="18" charset="2"/>
              </a:rPr>
              <a:t>= 1380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This is 1380 J/s per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grpSp>
        <p:nvGrpSpPr>
          <p:cNvPr id="1219589" name="Group 5"/>
          <p:cNvGrpSpPr>
            <a:grpSpLocks/>
          </p:cNvGrpSpPr>
          <p:nvPr/>
        </p:nvGrpSpPr>
        <p:grpSpPr bwMode="auto">
          <a:xfrm>
            <a:off x="809625" y="5207000"/>
            <a:ext cx="7464425" cy="396875"/>
            <a:chOff x="510" y="3982"/>
            <a:chExt cx="4702" cy="250"/>
          </a:xfrm>
        </p:grpSpPr>
        <p:sp>
          <p:nvSpPr>
            <p:cNvPr id="1219590" name="Rectangle 6"/>
            <p:cNvSpPr>
              <a:spLocks noChangeArrowheads="1"/>
            </p:cNvSpPr>
            <p:nvPr/>
          </p:nvSpPr>
          <p:spPr bwMode="auto">
            <a:xfrm>
              <a:off x="592" y="3995"/>
              <a:ext cx="37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intensity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power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/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endParaRPr lang="en-US" i="1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9591" name="Text Box 7"/>
            <p:cNvSpPr txBox="1">
              <a:spLocks noChangeArrowheads="1"/>
            </p:cNvSpPr>
            <p:nvPr/>
          </p:nvSpPr>
          <p:spPr bwMode="auto">
            <a:xfrm>
              <a:off x="4050" y="3982"/>
              <a:ext cx="1162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wave power</a:t>
              </a:r>
            </a:p>
          </p:txBody>
        </p:sp>
        <p:sp>
          <p:nvSpPr>
            <p:cNvPr id="1219592" name="Rectangle 8"/>
            <p:cNvSpPr>
              <a:spLocks noChangeArrowheads="1"/>
            </p:cNvSpPr>
            <p:nvPr/>
          </p:nvSpPr>
          <p:spPr bwMode="auto">
            <a:xfrm>
              <a:off x="510" y="3984"/>
              <a:ext cx="4701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9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9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9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9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9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9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9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9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19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9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9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685800" y="2690813"/>
            <a:ext cx="7772400" cy="41671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Explain why the solar intensity is different for different parts of the earth.</a:t>
            </a:r>
            <a:r>
              <a:rPr lang="en-US">
                <a:sym typeface="Symbol" pitchFamily="18" charset="2"/>
              </a:rPr>
              <a:t>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The following diagram shows how the same intensity is spread out over more area the higher the latitude.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</p:txBody>
      </p:sp>
      <p:sp>
        <p:nvSpPr>
          <p:cNvPr id="1221637" name="Rectangle 5"/>
          <p:cNvSpPr>
            <a:spLocks noChangeArrowheads="1"/>
          </p:cNvSpPr>
          <p:nvPr/>
        </p:nvSpPr>
        <p:spPr bwMode="auto">
          <a:xfrm>
            <a:off x="5091113" y="5929313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38" name="Rectangle 6"/>
          <p:cNvSpPr>
            <a:spLocks noChangeArrowheads="1"/>
          </p:cNvSpPr>
          <p:nvPr/>
        </p:nvSpPr>
        <p:spPr bwMode="auto">
          <a:xfrm>
            <a:off x="5102225" y="5189538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39" name="Rectangle 7"/>
          <p:cNvSpPr>
            <a:spLocks noChangeArrowheads="1"/>
          </p:cNvSpPr>
          <p:nvPr/>
        </p:nvSpPr>
        <p:spPr bwMode="auto">
          <a:xfrm>
            <a:off x="5091113" y="4449763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0" name="AutoShape 8"/>
          <p:cNvSpPr>
            <a:spLocks noChangeArrowheads="1"/>
          </p:cNvSpPr>
          <p:nvPr/>
        </p:nvSpPr>
        <p:spPr bwMode="auto">
          <a:xfrm rot="5400000">
            <a:off x="4723606" y="4566445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1" name="AutoShape 9"/>
          <p:cNvSpPr>
            <a:spLocks noChangeArrowheads="1"/>
          </p:cNvSpPr>
          <p:nvPr/>
        </p:nvSpPr>
        <p:spPr bwMode="auto">
          <a:xfrm rot="5400000">
            <a:off x="4723606" y="5307807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2" name="AutoShape 10"/>
          <p:cNvSpPr>
            <a:spLocks noChangeArrowheads="1"/>
          </p:cNvSpPr>
          <p:nvPr/>
        </p:nvSpPr>
        <p:spPr bwMode="auto">
          <a:xfrm rot="5400000">
            <a:off x="4723606" y="6045995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1643" name="Picture 11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097"/>
          <a:stretch>
            <a:fillRect/>
          </a:stretch>
        </p:blipFill>
        <p:spPr bwMode="auto">
          <a:xfrm>
            <a:off x="5449888" y="4457700"/>
            <a:ext cx="3267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1644" name="Line 12"/>
          <p:cNvSpPr>
            <a:spLocks noChangeShapeType="1"/>
          </p:cNvSpPr>
          <p:nvPr/>
        </p:nvSpPr>
        <p:spPr bwMode="auto">
          <a:xfrm>
            <a:off x="976313" y="5456238"/>
            <a:ext cx="4005262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45" name="Line 13"/>
          <p:cNvSpPr>
            <a:spLocks noChangeShapeType="1"/>
          </p:cNvSpPr>
          <p:nvPr/>
        </p:nvSpPr>
        <p:spPr bwMode="auto">
          <a:xfrm>
            <a:off x="976313" y="4684713"/>
            <a:ext cx="4005262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46" name="Line 14"/>
          <p:cNvSpPr>
            <a:spLocks noChangeShapeType="1"/>
          </p:cNvSpPr>
          <p:nvPr/>
        </p:nvSpPr>
        <p:spPr bwMode="auto">
          <a:xfrm>
            <a:off x="965200" y="6181725"/>
            <a:ext cx="400526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47" name="Arc 15"/>
          <p:cNvSpPr>
            <a:spLocks/>
          </p:cNvSpPr>
          <p:nvPr/>
        </p:nvSpPr>
        <p:spPr bwMode="auto">
          <a:xfrm>
            <a:off x="5919788" y="4452938"/>
            <a:ext cx="1162050" cy="1620837"/>
          </a:xfrm>
          <a:custGeom>
            <a:avLst/>
            <a:gdLst>
              <a:gd name="G0" fmla="+- 15481 0 0"/>
              <a:gd name="G1" fmla="+- 21582 0 0"/>
              <a:gd name="G2" fmla="+- 21600 0 0"/>
              <a:gd name="T0" fmla="*/ 0 w 15481"/>
              <a:gd name="T1" fmla="*/ 6519 h 21582"/>
              <a:gd name="T2" fmla="*/ 14603 w 15481"/>
              <a:gd name="T3" fmla="*/ 0 h 21582"/>
              <a:gd name="T4" fmla="*/ 15481 w 15481"/>
              <a:gd name="T5" fmla="*/ 21582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81" h="21582" fill="none" extrusionOk="0">
                <a:moveTo>
                  <a:pt x="-1" y="6518"/>
                </a:moveTo>
                <a:cubicBezTo>
                  <a:pt x="3854" y="2557"/>
                  <a:pt x="9080" y="224"/>
                  <a:pt x="14602" y="-1"/>
                </a:cubicBezTo>
              </a:path>
              <a:path w="15481" h="21582" stroke="0" extrusionOk="0">
                <a:moveTo>
                  <a:pt x="-1" y="6518"/>
                </a:moveTo>
                <a:cubicBezTo>
                  <a:pt x="3854" y="2557"/>
                  <a:pt x="9080" y="224"/>
                  <a:pt x="14602" y="-1"/>
                </a:cubicBezTo>
                <a:lnTo>
                  <a:pt x="15481" y="2158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8" name="Line 16"/>
          <p:cNvSpPr>
            <a:spLocks noChangeShapeType="1"/>
          </p:cNvSpPr>
          <p:nvPr/>
        </p:nvSpPr>
        <p:spPr bwMode="auto">
          <a:xfrm>
            <a:off x="5111750" y="4449763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49" name="Line 17"/>
          <p:cNvSpPr>
            <a:spLocks noChangeShapeType="1"/>
          </p:cNvSpPr>
          <p:nvPr/>
        </p:nvSpPr>
        <p:spPr bwMode="auto">
          <a:xfrm>
            <a:off x="5100638" y="5189538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50" name="Line 18"/>
          <p:cNvSpPr>
            <a:spLocks noChangeShapeType="1"/>
          </p:cNvSpPr>
          <p:nvPr/>
        </p:nvSpPr>
        <p:spPr bwMode="auto">
          <a:xfrm>
            <a:off x="5099050" y="5942013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1651" name="Arc 19"/>
          <p:cNvSpPr>
            <a:spLocks/>
          </p:cNvSpPr>
          <p:nvPr/>
        </p:nvSpPr>
        <p:spPr bwMode="auto">
          <a:xfrm>
            <a:off x="5505450" y="5192713"/>
            <a:ext cx="1565275" cy="892175"/>
          </a:xfrm>
          <a:custGeom>
            <a:avLst/>
            <a:gdLst>
              <a:gd name="G0" fmla="+- 20855 0 0"/>
              <a:gd name="G1" fmla="+- 11882 0 0"/>
              <a:gd name="G2" fmla="+- 21600 0 0"/>
              <a:gd name="T0" fmla="*/ 0 w 20855"/>
              <a:gd name="T1" fmla="*/ 6256 h 11882"/>
              <a:gd name="T2" fmla="*/ 2816 w 20855"/>
              <a:gd name="T3" fmla="*/ 0 h 11882"/>
              <a:gd name="T4" fmla="*/ 20855 w 20855"/>
              <a:gd name="T5" fmla="*/ 11882 h 1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55" h="11882" fill="none" extrusionOk="0">
                <a:moveTo>
                  <a:pt x="0" y="6256"/>
                </a:moveTo>
                <a:cubicBezTo>
                  <a:pt x="599" y="4034"/>
                  <a:pt x="1550" y="1922"/>
                  <a:pt x="2816" y="0"/>
                </a:cubicBezTo>
              </a:path>
              <a:path w="20855" h="11882" stroke="0" extrusionOk="0">
                <a:moveTo>
                  <a:pt x="0" y="6256"/>
                </a:moveTo>
                <a:cubicBezTo>
                  <a:pt x="599" y="4034"/>
                  <a:pt x="1550" y="1922"/>
                  <a:pt x="2816" y="0"/>
                </a:cubicBezTo>
                <a:lnTo>
                  <a:pt x="20855" y="1188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2" name="Arc 20"/>
          <p:cNvSpPr>
            <a:spLocks/>
          </p:cNvSpPr>
          <p:nvPr/>
        </p:nvSpPr>
        <p:spPr bwMode="auto">
          <a:xfrm>
            <a:off x="5454650" y="5927725"/>
            <a:ext cx="1620838" cy="504825"/>
          </a:xfrm>
          <a:custGeom>
            <a:avLst/>
            <a:gdLst>
              <a:gd name="G0" fmla="+- 21600 0 0"/>
              <a:gd name="G1" fmla="+- 2174 0 0"/>
              <a:gd name="G2" fmla="+- 21600 0 0"/>
              <a:gd name="T0" fmla="*/ 483 w 21600"/>
              <a:gd name="T1" fmla="*/ 6715 h 6715"/>
              <a:gd name="T2" fmla="*/ 110 w 21600"/>
              <a:gd name="T3" fmla="*/ 0 h 6715"/>
              <a:gd name="T4" fmla="*/ 21600 w 21600"/>
              <a:gd name="T5" fmla="*/ 2174 h 6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6715" fill="none" extrusionOk="0">
                <a:moveTo>
                  <a:pt x="482" y="6715"/>
                </a:moveTo>
                <a:cubicBezTo>
                  <a:pt x="161" y="5222"/>
                  <a:pt x="0" y="3700"/>
                  <a:pt x="0" y="2174"/>
                </a:cubicBezTo>
                <a:cubicBezTo>
                  <a:pt x="-1" y="1447"/>
                  <a:pt x="36" y="722"/>
                  <a:pt x="109" y="-1"/>
                </a:cubicBezTo>
              </a:path>
              <a:path w="21600" h="6715" stroke="0" extrusionOk="0">
                <a:moveTo>
                  <a:pt x="482" y="6715"/>
                </a:moveTo>
                <a:cubicBezTo>
                  <a:pt x="161" y="5222"/>
                  <a:pt x="0" y="3700"/>
                  <a:pt x="0" y="2174"/>
                </a:cubicBezTo>
                <a:cubicBezTo>
                  <a:pt x="-1" y="1447"/>
                  <a:pt x="36" y="722"/>
                  <a:pt x="109" y="-1"/>
                </a:cubicBezTo>
                <a:lnTo>
                  <a:pt x="21600" y="217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3" name="Rectangle 21"/>
          <p:cNvSpPr>
            <a:spLocks noChangeArrowheads="1"/>
          </p:cNvSpPr>
          <p:nvPr/>
        </p:nvSpPr>
        <p:spPr bwMode="auto">
          <a:xfrm rot="5400000">
            <a:off x="3440112" y="5272088"/>
            <a:ext cx="1927225" cy="3429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1380</a:t>
            </a:r>
            <a:r>
              <a:rPr lang="en-US" sz="2400" b="1" baseline="30000">
                <a:sym typeface="Symbol" pitchFamily="18" charset="2"/>
              </a:rPr>
              <a:t> </a:t>
            </a:r>
            <a:r>
              <a:rPr lang="en-US" sz="2400" b="1">
                <a:sym typeface="Symbol" pitchFamily="18" charset="2"/>
              </a:rPr>
              <a:t>W/m</a:t>
            </a:r>
            <a:r>
              <a:rPr lang="en-US" sz="2400" b="1" baseline="30000">
                <a:sym typeface="Symbol" pitchFamily="18" charset="2"/>
              </a:rPr>
              <a:t>2</a:t>
            </a:r>
          </a:p>
        </p:txBody>
      </p:sp>
      <p:sp>
        <p:nvSpPr>
          <p:cNvPr id="1221654" name="Rectangle 22"/>
          <p:cNvSpPr>
            <a:spLocks noChangeArrowheads="1"/>
          </p:cNvSpPr>
          <p:nvPr/>
        </p:nvSpPr>
        <p:spPr bwMode="auto">
          <a:xfrm>
            <a:off x="685800" y="1401763"/>
            <a:ext cx="7772400" cy="1290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reasons for seasonal and regional variations in the solar power incident per unit area of the Earth’s surface. 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1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1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1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1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1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1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21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1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21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2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221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21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21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2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221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21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7" grpId="0" animBg="1"/>
      <p:bldP spid="1221638" grpId="0" animBg="1"/>
      <p:bldP spid="1221639" grpId="0" animBg="1"/>
      <p:bldP spid="1221640" grpId="0" animBg="1"/>
      <p:bldP spid="1221641" grpId="0" animBg="1"/>
      <p:bldP spid="1221642" grpId="0" animBg="1"/>
      <p:bldP spid="1221644" grpId="0" animBg="1"/>
      <p:bldP spid="1221645" grpId="0" animBg="1"/>
      <p:bldP spid="1221646" grpId="0" animBg="1"/>
      <p:bldP spid="1221647" grpId="0" animBg="1"/>
      <p:bldP spid="1221648" grpId="0" animBg="1"/>
      <p:bldP spid="1221649" grpId="0" animBg="1"/>
      <p:bldP spid="1221650" grpId="0" animBg="1"/>
      <p:bldP spid="1221651" grpId="0" animBg="1"/>
      <p:bldP spid="1221652" grpId="0" animBg="1"/>
      <p:bldP spid="12216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23703" name="Picture 23" descr="800px-North_sea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75" y="2681288"/>
            <a:ext cx="7783513" cy="4283075"/>
          </a:xfrm>
          <a:prstGeom prst="rect">
            <a:avLst/>
          </a:prstGeom>
          <a:noFill/>
        </p:spPr>
      </p:pic>
      <p:sp>
        <p:nvSpPr>
          <p:cNvPr id="1223704" name="Text Box 24"/>
          <p:cNvSpPr txBox="1">
            <a:spLocks noChangeArrowheads="1"/>
          </p:cNvSpPr>
          <p:nvPr/>
        </p:nvSpPr>
        <p:spPr bwMode="auto">
          <a:xfrm>
            <a:off x="2833688" y="6156325"/>
            <a:ext cx="555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Intensity also varies with season, which is due to the tilt of Earth.</a:t>
            </a:r>
          </a:p>
        </p:txBody>
      </p:sp>
      <p:sp>
        <p:nvSpPr>
          <p:cNvPr id="1223705" name="Rectangle 25"/>
          <p:cNvSpPr>
            <a:spLocks noChangeArrowheads="1"/>
          </p:cNvSpPr>
          <p:nvPr/>
        </p:nvSpPr>
        <p:spPr bwMode="auto">
          <a:xfrm>
            <a:off x="685800" y="1401763"/>
            <a:ext cx="7772400" cy="1290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reasons for seasonal and regional variations in the solar power incident per unit area of the Earth’s surface. 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3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3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70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674688" y="2438400"/>
            <a:ext cx="7772400" cy="3552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photovoltaic cell has an area of 1.00 cm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an efficiency of 10.5%.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If the cell is placed in a position where the sun's intensity is I = 1250 W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what is the power output of the cell?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 cm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)(1 m / 100 cm)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0.0001 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P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1250(0.0001) = 0.125 W.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cell is only 10.5% efficient so that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P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0.105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in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0.105(.125) = 0.0131 W.</a:t>
            </a:r>
            <a:endParaRPr lang="en-US" i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5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5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5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5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5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5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5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5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5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5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5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5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5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07300" name="Rectangle 4"/>
          <p:cNvSpPr>
            <a:spLocks noChangeArrowheads="1"/>
          </p:cNvSpPr>
          <p:nvPr/>
        </p:nvSpPr>
        <p:spPr bwMode="auto">
          <a:xfrm>
            <a:off x="674688" y="2438400"/>
            <a:ext cx="7772400" cy="38782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photovoltaic cell has an area of 1.00 cm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an efficiency of 10.5%.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If the cell is rated at 0.500 V, what is its current output?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 If ten of these cells are placed in series, what will the voltage and the current be?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P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so that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P/V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0.0131/.5 = 0.0262 A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(c)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 series the voltage increases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In series the current stays the same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Thus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10(0.500) = 5.00 V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0.0262 A.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7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7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7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7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7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7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09348" name="Rectangle 4"/>
          <p:cNvSpPr>
            <a:spLocks noChangeArrowheads="1"/>
          </p:cNvSpPr>
          <p:nvPr/>
        </p:nvSpPr>
        <p:spPr bwMode="auto">
          <a:xfrm>
            <a:off x="674688" y="2438400"/>
            <a:ext cx="7772400" cy="4419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photovoltaic cell has an area of 1.00 cm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an efficiency of 10.5%.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(d) If ten of these cells are placed in parallel, what will the voltage and the current be?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(e) How many cells would you need to operate a 100 W circuit?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(d)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In parallel the voltage stays the same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In parallel the current increases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Thus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0.500 V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(10)(0.0262) = 0.262 A.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(e)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0.0131 W/cell. Thus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(100 W)/(.0131 W/cell) = 7630 cells!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9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9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9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9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9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11397" name="Rectangle 5"/>
          <p:cNvSpPr>
            <a:spLocks noChangeArrowheads="1"/>
          </p:cNvSpPr>
          <p:nvPr/>
        </p:nvSpPr>
        <p:spPr bwMode="auto">
          <a:xfrm>
            <a:off x="685800" y="2425700"/>
            <a:ext cx="7772400" cy="4432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  <p:pic>
        <p:nvPicPr>
          <p:cNvPr id="12113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7866062" cy="3038475"/>
          </a:xfrm>
          <a:prstGeom prst="rect">
            <a:avLst/>
          </a:prstGeom>
          <a:noFill/>
        </p:spPr>
      </p:pic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1231900" y="4040188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Eff = P</a:t>
            </a:r>
            <a:r>
              <a:rPr lang="en-US" b="1" baseline="-25000">
                <a:solidFill>
                  <a:schemeClr val="hlink"/>
                </a:solidFill>
              </a:rPr>
              <a:t>out </a:t>
            </a:r>
            <a:r>
              <a:rPr lang="en-US" b="1">
                <a:solidFill>
                  <a:schemeClr val="hlink"/>
                </a:solidFill>
              </a:rPr>
              <a:t>/ P</a:t>
            </a:r>
            <a:r>
              <a:rPr lang="en-US" b="1" baseline="-25000">
                <a:solidFill>
                  <a:schemeClr val="hlink"/>
                </a:solidFill>
              </a:rPr>
              <a:t>in</a:t>
            </a:r>
            <a:r>
              <a:rPr lang="en-US" b="1">
                <a:solidFill>
                  <a:schemeClr val="hlink"/>
                </a:solidFill>
              </a:rPr>
              <a:t> so that</a:t>
            </a:r>
          </a:p>
        </p:txBody>
      </p:sp>
      <p:sp>
        <p:nvSpPr>
          <p:cNvPr id="1211400" name="Text Box 8"/>
          <p:cNvSpPr txBox="1">
            <a:spLocks noChangeArrowheads="1"/>
          </p:cNvSpPr>
          <p:nvPr/>
        </p:nvSpPr>
        <p:spPr bwMode="auto">
          <a:xfrm>
            <a:off x="1343025" y="4486275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</a:t>
            </a:r>
            <a:r>
              <a:rPr lang="en-US" b="1" baseline="-25000">
                <a:solidFill>
                  <a:schemeClr val="hlink"/>
                </a:solidFill>
              </a:rPr>
              <a:t>in</a:t>
            </a:r>
            <a:r>
              <a:rPr lang="en-US" b="1">
                <a:solidFill>
                  <a:schemeClr val="hlink"/>
                </a:solidFill>
              </a:rPr>
              <a:t> = P</a:t>
            </a:r>
            <a:r>
              <a:rPr lang="en-US" b="1" baseline="-25000">
                <a:solidFill>
                  <a:schemeClr val="hlink"/>
                </a:solidFill>
              </a:rPr>
              <a:t>out </a:t>
            </a:r>
            <a:r>
              <a:rPr lang="en-US" b="1">
                <a:solidFill>
                  <a:schemeClr val="hlink"/>
                </a:solidFill>
              </a:rPr>
              <a:t>/ Eff = 47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-3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/ 0.08 = 0.5875 W.</a:t>
            </a:r>
          </a:p>
        </p:txBody>
      </p:sp>
      <p:sp>
        <p:nvSpPr>
          <p:cNvPr id="1211401" name="Text Box 9"/>
          <p:cNvSpPr txBox="1">
            <a:spLocks noChangeArrowheads="1"/>
          </p:cNvSpPr>
          <p:nvPr/>
        </p:nvSpPr>
        <p:spPr bwMode="auto">
          <a:xfrm>
            <a:off x="1252538" y="4946650"/>
            <a:ext cx="621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Thus I = P</a:t>
            </a:r>
            <a:r>
              <a:rPr lang="en-US" b="1" baseline="-25000">
                <a:solidFill>
                  <a:schemeClr val="hlink"/>
                </a:solidFill>
              </a:rPr>
              <a:t>in </a:t>
            </a:r>
            <a:r>
              <a:rPr lang="en-US" b="1">
                <a:solidFill>
                  <a:schemeClr val="hlink"/>
                </a:solidFill>
              </a:rPr>
              <a:t>/ A =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0.5875 W / </a:t>
            </a:r>
            <a:r>
              <a:rPr lang="en-US" b="1">
                <a:solidFill>
                  <a:schemeClr val="hlink"/>
                </a:solidFill>
              </a:rPr>
              <a:t>6.5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2</a:t>
            </a:r>
            <a:endParaRPr lang="en-US" b="1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211402" name="Text Box 10"/>
          <p:cNvSpPr txBox="1">
            <a:spLocks noChangeArrowheads="1"/>
          </p:cNvSpPr>
          <p:nvPr/>
        </p:nvSpPr>
        <p:spPr bwMode="auto">
          <a:xfrm>
            <a:off x="2019300" y="5380038"/>
            <a:ext cx="478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I = 900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0.90 kW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  <p:bldP spid="1211400" grpId="0"/>
      <p:bldP spid="1211401" grpId="0"/>
      <p:bldP spid="121140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13444" name="Rectangle 4"/>
          <p:cNvSpPr>
            <a:spLocks noChangeArrowheads="1"/>
          </p:cNvSpPr>
          <p:nvPr/>
        </p:nvSpPr>
        <p:spPr bwMode="auto">
          <a:xfrm>
            <a:off x="685800" y="2425700"/>
            <a:ext cx="7772400" cy="2159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  <p:pic>
        <p:nvPicPr>
          <p:cNvPr id="121344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488" y="2479675"/>
            <a:ext cx="8010525" cy="1631950"/>
          </a:xfrm>
          <a:prstGeom prst="rect">
            <a:avLst/>
          </a:prstGeom>
          <a:noFill/>
        </p:spPr>
      </p:pic>
      <p:sp>
        <p:nvSpPr>
          <p:cNvPr id="1213446" name="Text Box 6"/>
          <p:cNvSpPr txBox="1">
            <a:spLocks noChangeArrowheads="1"/>
          </p:cNvSpPr>
          <p:nvPr/>
        </p:nvSpPr>
        <p:spPr bwMode="auto">
          <a:xfrm>
            <a:off x="1266825" y="3141663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Cloud cover variation is one reason.</a:t>
            </a: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>
            <a:off x="1281113" y="3576638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Season is another reason.</a:t>
            </a:r>
          </a:p>
        </p:txBody>
      </p:sp>
      <p:sp>
        <p:nvSpPr>
          <p:cNvPr id="1213449" name="Rectangle 9"/>
          <p:cNvSpPr>
            <a:spLocks noChangeArrowheads="1"/>
          </p:cNvSpPr>
          <p:nvPr/>
        </p:nvSpPr>
        <p:spPr bwMode="auto">
          <a:xfrm>
            <a:off x="685800" y="4576763"/>
            <a:ext cx="7766050" cy="21542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Do NOT use latitude as a reason for this question.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question specifically states that it is concerned with only a </a:t>
            </a:r>
            <a:r>
              <a:rPr lang="en-US" i="1">
                <a:sym typeface="Symbol" pitchFamily="18" charset="2"/>
              </a:rPr>
              <a:t>particular</a:t>
            </a:r>
            <a:r>
              <a:rPr lang="en-US">
                <a:sym typeface="Symbol" pitchFamily="18" charset="2"/>
              </a:rPr>
              <a:t> region having a variation.</a:t>
            </a:r>
          </a:p>
        </p:txBody>
      </p:sp>
      <p:sp>
        <p:nvSpPr>
          <p:cNvPr id="1213451" name="Line 11"/>
          <p:cNvSpPr>
            <a:spLocks noChangeShapeType="1"/>
          </p:cNvSpPr>
          <p:nvPr/>
        </p:nvSpPr>
        <p:spPr bwMode="auto">
          <a:xfrm>
            <a:off x="6210300" y="2860675"/>
            <a:ext cx="14430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3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6" grpId="0"/>
      <p:bldP spid="1213447" grpId="0"/>
      <p:bldP spid="121345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photovoltaic cells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solar heating panels.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15492" name="Rectangle 4"/>
          <p:cNvSpPr>
            <a:spLocks noChangeArrowheads="1"/>
          </p:cNvSpPr>
          <p:nvPr/>
        </p:nvSpPr>
        <p:spPr bwMode="auto">
          <a:xfrm>
            <a:off x="685800" y="2425700"/>
            <a:ext cx="7772400" cy="4432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Draw a Sankey diagram for a photovoltaic cell having an efficiency of 18%.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Perhaps, like the nuclear                        reactor, we could also show                         the energy needed to process                       the materials that go into a                   photovoltaic cell.</a:t>
            </a:r>
          </a:p>
        </p:txBody>
      </p:sp>
      <p:grpSp>
        <p:nvGrpSpPr>
          <p:cNvPr id="1215496" name="Group 8"/>
          <p:cNvGrpSpPr>
            <a:grpSpLocks/>
          </p:cNvGrpSpPr>
          <p:nvPr/>
        </p:nvGrpSpPr>
        <p:grpSpPr bwMode="auto">
          <a:xfrm>
            <a:off x="1601788" y="3165475"/>
            <a:ext cx="3200400" cy="1298575"/>
            <a:chOff x="819" y="2177"/>
            <a:chExt cx="2206" cy="1355"/>
          </a:xfrm>
        </p:grpSpPr>
        <p:sp>
          <p:nvSpPr>
            <p:cNvPr id="1215494" name="AutoShape 6"/>
            <p:cNvSpPr>
              <a:spLocks noChangeArrowheads="1"/>
            </p:cNvSpPr>
            <p:nvPr/>
          </p:nvSpPr>
          <p:spPr bwMode="auto">
            <a:xfrm>
              <a:off x="819" y="2213"/>
              <a:ext cx="2206" cy="1319"/>
            </a:xfrm>
            <a:prstGeom prst="chevron">
              <a:avLst>
                <a:gd name="adj" fmla="val 41812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495" name="Text Box 7"/>
            <p:cNvSpPr txBox="1">
              <a:spLocks noChangeArrowheads="1"/>
            </p:cNvSpPr>
            <p:nvPr/>
          </p:nvSpPr>
          <p:spPr bwMode="auto">
            <a:xfrm>
              <a:off x="1322" y="2177"/>
              <a:ext cx="1116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ENERGY IN INCIDENT SUNLIGHT</a:t>
              </a:r>
            </a:p>
          </p:txBody>
        </p:sp>
      </p:grpSp>
      <p:grpSp>
        <p:nvGrpSpPr>
          <p:cNvPr id="1215500" name="Group 12"/>
          <p:cNvGrpSpPr>
            <a:grpSpLocks/>
          </p:cNvGrpSpPr>
          <p:nvPr/>
        </p:nvGrpSpPr>
        <p:grpSpPr bwMode="auto">
          <a:xfrm>
            <a:off x="3910013" y="3154363"/>
            <a:ext cx="3957637" cy="396875"/>
            <a:chOff x="2463" y="2171"/>
            <a:chExt cx="2493" cy="418"/>
          </a:xfrm>
        </p:grpSpPr>
        <p:sp>
          <p:nvSpPr>
            <p:cNvPr id="1215497" name="AutoShape 9"/>
            <p:cNvSpPr>
              <a:spLocks noChangeArrowheads="1"/>
            </p:cNvSpPr>
            <p:nvPr/>
          </p:nvSpPr>
          <p:spPr bwMode="auto">
            <a:xfrm>
              <a:off x="2463" y="2213"/>
              <a:ext cx="2493" cy="296"/>
            </a:xfrm>
            <a:prstGeom prst="homePlate">
              <a:avLst>
                <a:gd name="adj" fmla="val 102549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498" name="Text Box 10"/>
            <p:cNvSpPr txBox="1">
              <a:spLocks noChangeArrowheads="1"/>
            </p:cNvSpPr>
            <p:nvPr/>
          </p:nvSpPr>
          <p:spPr bwMode="auto">
            <a:xfrm>
              <a:off x="2473" y="2171"/>
              <a:ext cx="1940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USEABLE ELECTRICITY</a:t>
              </a:r>
            </a:p>
          </p:txBody>
        </p:sp>
      </p:grpSp>
      <p:grpSp>
        <p:nvGrpSpPr>
          <p:cNvPr id="1215503" name="Group 15"/>
          <p:cNvGrpSpPr>
            <a:grpSpLocks/>
          </p:cNvGrpSpPr>
          <p:nvPr/>
        </p:nvGrpSpPr>
        <p:grpSpPr bwMode="auto">
          <a:xfrm>
            <a:off x="3914775" y="3475038"/>
            <a:ext cx="3484563" cy="3278187"/>
            <a:chOff x="2466" y="2189"/>
            <a:chExt cx="2195" cy="2065"/>
          </a:xfrm>
        </p:grpSpPr>
        <p:sp>
          <p:nvSpPr>
            <p:cNvPr id="1215501" name="AutoShape 13"/>
            <p:cNvSpPr>
              <a:spLocks noChangeArrowheads="1"/>
            </p:cNvSpPr>
            <p:nvPr/>
          </p:nvSpPr>
          <p:spPr bwMode="auto">
            <a:xfrm rot="5400000">
              <a:off x="2533" y="2125"/>
              <a:ext cx="2062" cy="219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502" name="Text Box 14"/>
            <p:cNvSpPr txBox="1">
              <a:spLocks noChangeArrowheads="1"/>
            </p:cNvSpPr>
            <p:nvPr/>
          </p:nvSpPr>
          <p:spPr bwMode="auto">
            <a:xfrm>
              <a:off x="2472" y="2189"/>
              <a:ext cx="11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WASTED HEAT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5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5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15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15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5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5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how neutrons produced in a fission reaction may be used to initiate further fission reactions (chain reactions).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Recall that the                                   binding energy                                      per nucleon                                        graph tells                                       which elements                                      can be split to                                     produce energy: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Present day                                     nuclear energy                                       is produced                                           from fission.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091622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4538" y="2722563"/>
            <a:ext cx="5126037" cy="40973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1623" name="Freeform 39"/>
          <p:cNvSpPr>
            <a:spLocks/>
          </p:cNvSpPr>
          <p:nvPr/>
        </p:nvSpPr>
        <p:spPr bwMode="auto">
          <a:xfrm>
            <a:off x="3619500" y="3221038"/>
            <a:ext cx="1146175" cy="2805112"/>
          </a:xfrm>
          <a:custGeom>
            <a:avLst/>
            <a:gdLst/>
            <a:ahLst/>
            <a:cxnLst>
              <a:cxn ang="0">
                <a:pos x="0" y="2910"/>
              </a:cxn>
              <a:cxn ang="0">
                <a:pos x="60" y="704"/>
              </a:cxn>
              <a:cxn ang="0">
                <a:pos x="189" y="401"/>
              </a:cxn>
              <a:cxn ang="0">
                <a:pos x="356" y="212"/>
              </a:cxn>
              <a:cxn ang="0">
                <a:pos x="568" y="83"/>
              </a:cxn>
              <a:cxn ang="0">
                <a:pos x="856" y="15"/>
              </a:cxn>
              <a:cxn ang="0">
                <a:pos x="1152" y="0"/>
              </a:cxn>
              <a:cxn ang="0">
                <a:pos x="1152" y="219"/>
              </a:cxn>
              <a:cxn ang="0">
                <a:pos x="924" y="219"/>
              </a:cxn>
              <a:cxn ang="0">
                <a:pos x="606" y="295"/>
              </a:cxn>
              <a:cxn ang="0">
                <a:pos x="439" y="447"/>
              </a:cxn>
              <a:cxn ang="0">
                <a:pos x="295" y="720"/>
              </a:cxn>
              <a:cxn ang="0">
                <a:pos x="227" y="2917"/>
              </a:cxn>
              <a:cxn ang="0">
                <a:pos x="0" y="2910"/>
              </a:cxn>
            </a:cxnLst>
            <a:rect l="0" t="0" r="r" b="b"/>
            <a:pathLst>
              <a:path w="1152" h="2917">
                <a:moveTo>
                  <a:pt x="0" y="2910"/>
                </a:moveTo>
                <a:lnTo>
                  <a:pt x="60" y="704"/>
                </a:lnTo>
                <a:lnTo>
                  <a:pt x="189" y="401"/>
                </a:lnTo>
                <a:lnTo>
                  <a:pt x="356" y="212"/>
                </a:lnTo>
                <a:lnTo>
                  <a:pt x="568" y="83"/>
                </a:lnTo>
                <a:lnTo>
                  <a:pt x="856" y="15"/>
                </a:lnTo>
                <a:lnTo>
                  <a:pt x="1152" y="0"/>
                </a:lnTo>
                <a:lnTo>
                  <a:pt x="1152" y="219"/>
                </a:lnTo>
                <a:lnTo>
                  <a:pt x="924" y="219"/>
                </a:lnTo>
                <a:lnTo>
                  <a:pt x="606" y="295"/>
                </a:lnTo>
                <a:lnTo>
                  <a:pt x="439" y="447"/>
                </a:lnTo>
                <a:lnTo>
                  <a:pt x="295" y="720"/>
                </a:lnTo>
                <a:lnTo>
                  <a:pt x="227" y="2917"/>
                </a:lnTo>
                <a:lnTo>
                  <a:pt x="0" y="2910"/>
                </a:lnTo>
                <a:close/>
              </a:path>
            </a:pathLst>
          </a:custGeom>
          <a:solidFill>
            <a:srgbClr val="FF6600">
              <a:alpha val="24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1624" name="Freeform 40"/>
          <p:cNvSpPr>
            <a:spLocks/>
          </p:cNvSpPr>
          <p:nvPr/>
        </p:nvSpPr>
        <p:spPr bwMode="auto">
          <a:xfrm>
            <a:off x="4767263" y="3228975"/>
            <a:ext cx="3492500" cy="6477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35" y="0"/>
              </a:cxn>
              <a:cxn ang="0">
                <a:pos x="515" y="7"/>
              </a:cxn>
              <a:cxn ang="0">
                <a:pos x="970" y="37"/>
              </a:cxn>
              <a:cxn ang="0">
                <a:pos x="1462" y="106"/>
              </a:cxn>
              <a:cxn ang="0">
                <a:pos x="3660" y="469"/>
              </a:cxn>
              <a:cxn ang="0">
                <a:pos x="3653" y="704"/>
              </a:cxn>
              <a:cxn ang="0">
                <a:pos x="1197" y="288"/>
              </a:cxn>
              <a:cxn ang="0">
                <a:pos x="848" y="242"/>
              </a:cxn>
              <a:cxn ang="0">
                <a:pos x="416" y="212"/>
              </a:cxn>
              <a:cxn ang="0">
                <a:pos x="0" y="212"/>
              </a:cxn>
              <a:cxn ang="0">
                <a:pos x="7" y="0"/>
              </a:cxn>
            </a:cxnLst>
            <a:rect l="0" t="0" r="r" b="b"/>
            <a:pathLst>
              <a:path w="3660" h="704">
                <a:moveTo>
                  <a:pt x="7" y="0"/>
                </a:moveTo>
                <a:lnTo>
                  <a:pt x="235" y="0"/>
                </a:lnTo>
                <a:lnTo>
                  <a:pt x="515" y="7"/>
                </a:lnTo>
                <a:lnTo>
                  <a:pt x="970" y="37"/>
                </a:lnTo>
                <a:lnTo>
                  <a:pt x="1462" y="106"/>
                </a:lnTo>
                <a:lnTo>
                  <a:pt x="3660" y="469"/>
                </a:lnTo>
                <a:lnTo>
                  <a:pt x="3653" y="704"/>
                </a:lnTo>
                <a:lnTo>
                  <a:pt x="1197" y="288"/>
                </a:lnTo>
                <a:lnTo>
                  <a:pt x="848" y="242"/>
                </a:lnTo>
                <a:lnTo>
                  <a:pt x="416" y="212"/>
                </a:lnTo>
                <a:lnTo>
                  <a:pt x="0" y="212"/>
                </a:lnTo>
                <a:lnTo>
                  <a:pt x="7" y="0"/>
                </a:lnTo>
                <a:close/>
              </a:path>
            </a:pathLst>
          </a:custGeom>
          <a:solidFill>
            <a:srgbClr val="008000">
              <a:alpha val="2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1625" name="Text Box 41"/>
          <p:cNvSpPr txBox="1">
            <a:spLocks noChangeArrowheads="1"/>
          </p:cNvSpPr>
          <p:nvPr/>
        </p:nvSpPr>
        <p:spPr bwMode="auto">
          <a:xfrm rot="549741">
            <a:off x="5634038" y="3532188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9900"/>
                </a:solidFill>
              </a:rPr>
              <a:t>fission</a:t>
            </a:r>
          </a:p>
        </p:txBody>
      </p:sp>
      <p:sp>
        <p:nvSpPr>
          <p:cNvPr id="1091626" name="Text Box 42"/>
          <p:cNvSpPr txBox="1">
            <a:spLocks noChangeArrowheads="1"/>
          </p:cNvSpPr>
          <p:nvPr/>
        </p:nvSpPr>
        <p:spPr bwMode="auto">
          <a:xfrm rot="-4603167">
            <a:off x="3649663" y="4002087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fusion</a:t>
            </a:r>
          </a:p>
        </p:txBody>
      </p:sp>
      <p:sp>
        <p:nvSpPr>
          <p:cNvPr id="1091627" name="Text Box 43"/>
          <p:cNvSpPr txBox="1">
            <a:spLocks noChangeArrowheads="1"/>
          </p:cNvSpPr>
          <p:nvPr/>
        </p:nvSpPr>
        <p:spPr bwMode="auto">
          <a:xfrm>
            <a:off x="5360988" y="4124325"/>
            <a:ext cx="202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9900"/>
                </a:solidFill>
              </a:rPr>
              <a:t>splitting releases energy</a:t>
            </a:r>
          </a:p>
        </p:txBody>
      </p:sp>
      <p:sp>
        <p:nvSpPr>
          <p:cNvPr id="1091628" name="Text Box 44"/>
          <p:cNvSpPr txBox="1">
            <a:spLocks noChangeArrowheads="1"/>
          </p:cNvSpPr>
          <p:nvPr/>
        </p:nvSpPr>
        <p:spPr bwMode="auto">
          <a:xfrm>
            <a:off x="3581400" y="4681538"/>
            <a:ext cx="2020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6600"/>
                </a:solidFill>
              </a:rPr>
              <a:t>joining releases energy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91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91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91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1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1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1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1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623" grpId="0" animBg="1"/>
      <p:bldP spid="1091624" grpId="0" animBg="1"/>
      <p:bldP spid="1091625" grpId="0"/>
      <p:bldP spid="1091626" grpId="0"/>
      <p:bldP spid="1091627" grpId="0"/>
      <p:bldP spid="10916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photovoltaic cells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solar heating panels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685800" y="2425700"/>
            <a:ext cx="7772400" cy="26955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5742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" y="2473325"/>
            <a:ext cx="7864475" cy="2571750"/>
          </a:xfrm>
          <a:prstGeom prst="rect">
            <a:avLst/>
          </a:prstGeom>
          <a:noFill/>
        </p:spPr>
      </p:pic>
      <p:sp>
        <p:nvSpPr>
          <p:cNvPr id="1225743" name="Text Box 15"/>
          <p:cNvSpPr txBox="1">
            <a:spLocks noChangeArrowheads="1"/>
          </p:cNvSpPr>
          <p:nvPr/>
        </p:nvSpPr>
        <p:spPr bwMode="auto">
          <a:xfrm>
            <a:off x="1317625" y="3479800"/>
            <a:ext cx="7048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Because of the tilt of Earth’s axis southern exposures get more sun in the northern hemisphere, and </a:t>
            </a:r>
            <a:r>
              <a:rPr lang="en-US" b="1" u="sng">
                <a:solidFill>
                  <a:schemeClr val="hlink"/>
                </a:solidFill>
              </a:rPr>
              <a:t>northern exposures get more sun in the southern hemisphere.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4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power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specific applications of photovoltaic cells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solar heating panels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685800" y="2425700"/>
            <a:ext cx="7772400" cy="4432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778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3" y="2433638"/>
            <a:ext cx="7751762" cy="3319462"/>
          </a:xfrm>
          <a:prstGeom prst="rect">
            <a:avLst/>
          </a:prstGeom>
          <a:noFill/>
        </p:spPr>
      </p:pic>
      <p:sp>
        <p:nvSpPr>
          <p:cNvPr id="1227783" name="Text Box 7"/>
          <p:cNvSpPr txBox="1">
            <a:spLocks noChangeArrowheads="1"/>
          </p:cNvSpPr>
          <p:nvPr/>
        </p:nvSpPr>
        <p:spPr bwMode="auto">
          <a:xfrm>
            <a:off x="1195388" y="4178300"/>
            <a:ext cx="765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b="1">
                <a:solidFill>
                  <a:schemeClr val="hlink"/>
                </a:solidFill>
              </a:rPr>
              <a:t>From Topic 3 the energy needed for ∆</a:t>
            </a:r>
            <a:r>
              <a:rPr lang="en-US" b="1" i="1">
                <a:solidFill>
                  <a:schemeClr val="hlink"/>
                </a:solidFill>
              </a:rPr>
              <a:t>T</a:t>
            </a:r>
            <a:r>
              <a:rPr lang="en-US" b="1">
                <a:solidFill>
                  <a:schemeClr val="hlink"/>
                </a:solidFill>
              </a:rPr>
              <a:t> = 25 K is</a:t>
            </a:r>
          </a:p>
        </p:txBody>
      </p:sp>
      <p:sp>
        <p:nvSpPr>
          <p:cNvPr id="1227784" name="Text Box 8"/>
          <p:cNvSpPr txBox="1">
            <a:spLocks noChangeArrowheads="1"/>
          </p:cNvSpPr>
          <p:nvPr/>
        </p:nvSpPr>
        <p:spPr bwMode="auto">
          <a:xfrm>
            <a:off x="1295400" y="4467225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Q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mc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</a:rPr>
              <a:t>∆</a:t>
            </a:r>
            <a:r>
              <a:rPr lang="en-US" b="1" i="1">
                <a:solidFill>
                  <a:schemeClr val="hlink"/>
                </a:solidFill>
                <a:cs typeface="Courier New" pitchFamily="49" charset="0"/>
              </a:rPr>
              <a:t>T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</a:rPr>
              <a:t> = 140(4200)(25) = 1.47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10</a:t>
            </a:r>
            <a:r>
              <a:rPr lang="en-US" b="1" baseline="30000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7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 J.</a:t>
            </a:r>
          </a:p>
        </p:txBody>
      </p:sp>
      <p:sp>
        <p:nvSpPr>
          <p:cNvPr id="1227785" name="Text Box 9"/>
          <p:cNvSpPr txBox="1">
            <a:spLocks noChangeArrowheads="1"/>
          </p:cNvSpPr>
          <p:nvPr/>
        </p:nvSpPr>
        <p:spPr bwMode="auto">
          <a:xfrm>
            <a:off x="1201738" y="4756150"/>
            <a:ext cx="748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b="1">
                <a:solidFill>
                  <a:schemeClr val="hlink"/>
                </a:solidFill>
              </a:rPr>
              <a:t>But</a:t>
            </a:r>
            <a:r>
              <a:rPr lang="en-US" b="1" i="1">
                <a:solidFill>
                  <a:schemeClr val="hlink"/>
                </a:solidFill>
              </a:rPr>
              <a:t> 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Q/t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</a:rPr>
              <a:t> = 1.47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10</a:t>
            </a:r>
            <a:r>
              <a:rPr lang="en-US" b="1" baseline="30000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7</a:t>
            </a:r>
            <a:r>
              <a:rPr lang="en-US" b="1">
                <a:solidFill>
                  <a:schemeClr val="hlink"/>
                </a:solidFill>
                <a:cs typeface="Courier New" pitchFamily="49" charset="0"/>
                <a:sym typeface="Symbol" pitchFamily="18" charset="2"/>
              </a:rPr>
              <a:t> J / (6 h)(3600 s / h)</a:t>
            </a:r>
          </a:p>
        </p:txBody>
      </p:sp>
      <p:sp>
        <p:nvSpPr>
          <p:cNvPr id="1227786" name="Text Box 10"/>
          <p:cNvSpPr txBox="1">
            <a:spLocks noChangeArrowheads="1"/>
          </p:cNvSpPr>
          <p:nvPr/>
        </p:nvSpPr>
        <p:spPr bwMode="auto">
          <a:xfrm>
            <a:off x="1316038" y="5056188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so that</a:t>
            </a:r>
            <a:r>
              <a:rPr lang="en-US" b="1" i="1">
                <a:solidFill>
                  <a:schemeClr val="hlink"/>
                </a:solidFill>
              </a:rPr>
              <a:t> 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>
                <a:solidFill>
                  <a:schemeClr val="hlink"/>
                </a:solidFill>
              </a:rPr>
              <a:t> = 681 W.</a:t>
            </a:r>
            <a:endParaRPr lang="en-US" b="1">
              <a:solidFill>
                <a:schemeClr val="hlink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227787" name="Text Box 11"/>
          <p:cNvSpPr txBox="1">
            <a:spLocks noChangeArrowheads="1"/>
          </p:cNvSpPr>
          <p:nvPr/>
        </p:nvSpPr>
        <p:spPr bwMode="auto">
          <a:xfrm>
            <a:off x="1193800" y="5311775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b="1">
                <a:solidFill>
                  <a:schemeClr val="hlink"/>
                </a:solidFill>
              </a:rPr>
              <a:t>Since</a:t>
            </a:r>
            <a:r>
              <a:rPr lang="en-US" b="1" i="1">
                <a:solidFill>
                  <a:schemeClr val="hlink"/>
                </a:solidFill>
              </a:rPr>
              <a:t> Efficiency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>
                <a:solidFill>
                  <a:schemeClr val="hlink"/>
                </a:solidFill>
              </a:rPr>
              <a:t> / 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= 0.35 then</a:t>
            </a:r>
          </a:p>
        </p:txBody>
      </p:sp>
      <p:sp>
        <p:nvSpPr>
          <p:cNvPr id="1227788" name="Text Box 12"/>
          <p:cNvSpPr txBox="1">
            <a:spLocks noChangeArrowheads="1"/>
          </p:cNvSpPr>
          <p:nvPr/>
        </p:nvSpPr>
        <p:spPr bwMode="auto">
          <a:xfrm>
            <a:off x="1317625" y="5637213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>
                <a:solidFill>
                  <a:schemeClr val="hlink"/>
                </a:solidFill>
              </a:rPr>
              <a:t> / </a:t>
            </a:r>
            <a:r>
              <a:rPr lang="en-US" b="1" i="1">
                <a:solidFill>
                  <a:schemeClr val="hlink"/>
                </a:solidFill>
              </a:rPr>
              <a:t>Eff. </a:t>
            </a:r>
            <a:r>
              <a:rPr lang="en-US" b="1">
                <a:solidFill>
                  <a:schemeClr val="hlink"/>
                </a:solidFill>
              </a:rPr>
              <a:t>= 681/0.35 = 1944 W</a:t>
            </a:r>
          </a:p>
        </p:txBody>
      </p:sp>
      <p:sp>
        <p:nvSpPr>
          <p:cNvPr id="1227789" name="Text Box 13"/>
          <p:cNvSpPr txBox="1">
            <a:spLocks noChangeArrowheads="1"/>
          </p:cNvSpPr>
          <p:nvPr/>
        </p:nvSpPr>
        <p:spPr bwMode="auto">
          <a:xfrm>
            <a:off x="1187450" y="5916613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</a:t>
            </a:r>
            <a:r>
              <a:rPr lang="en-US" b="1">
                <a:solidFill>
                  <a:schemeClr val="hlink"/>
                </a:solidFill>
              </a:rPr>
              <a:t>From </a:t>
            </a:r>
            <a:r>
              <a:rPr lang="en-US" b="1" i="1">
                <a:solidFill>
                  <a:schemeClr val="hlink"/>
                </a:solidFill>
              </a:rPr>
              <a:t>I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 i="1">
                <a:solidFill>
                  <a:schemeClr val="hlink"/>
                </a:solidFill>
              </a:rPr>
              <a:t>/A</a:t>
            </a:r>
            <a:r>
              <a:rPr lang="en-US" b="1">
                <a:solidFill>
                  <a:schemeClr val="hlink"/>
                </a:solidFill>
              </a:rPr>
              <a:t> we get </a:t>
            </a:r>
            <a:r>
              <a:rPr lang="en-US" b="1" i="1">
                <a:solidFill>
                  <a:schemeClr val="hlink"/>
                </a:solidFill>
              </a:rPr>
              <a:t>A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 i="1">
                <a:solidFill>
                  <a:schemeClr val="hlink"/>
                </a:solidFill>
              </a:rPr>
              <a:t>/I</a:t>
            </a:r>
            <a:r>
              <a:rPr lang="en-US" b="1">
                <a:solidFill>
                  <a:schemeClr val="hlink"/>
                </a:solidFill>
              </a:rPr>
              <a:t> so that</a:t>
            </a:r>
          </a:p>
        </p:txBody>
      </p:sp>
      <p:sp>
        <p:nvSpPr>
          <p:cNvPr id="1227790" name="Text Box 14"/>
          <p:cNvSpPr txBox="1">
            <a:spLocks noChangeArrowheads="1"/>
          </p:cNvSpPr>
          <p:nvPr/>
        </p:nvSpPr>
        <p:spPr bwMode="auto">
          <a:xfrm>
            <a:off x="1308100" y="6207125"/>
            <a:ext cx="704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A</a:t>
            </a:r>
            <a:r>
              <a:rPr lang="en-US" b="1">
                <a:solidFill>
                  <a:schemeClr val="hlink"/>
                </a:solidFill>
              </a:rPr>
              <a:t> = 1944</a:t>
            </a:r>
            <a:r>
              <a:rPr lang="en-US" b="1" i="1">
                <a:solidFill>
                  <a:schemeClr val="hlink"/>
                </a:solidFill>
              </a:rPr>
              <a:t>/</a:t>
            </a:r>
            <a:r>
              <a:rPr lang="en-US" b="1">
                <a:solidFill>
                  <a:schemeClr val="hlink"/>
                </a:solidFill>
              </a:rPr>
              <a:t>840 = 2.3 m</a:t>
            </a:r>
            <a:r>
              <a:rPr lang="en-US" b="1" baseline="30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227791" name="Line 15"/>
          <p:cNvSpPr>
            <a:spLocks noChangeShapeType="1"/>
          </p:cNvSpPr>
          <p:nvPr/>
        </p:nvSpPr>
        <p:spPr bwMode="auto">
          <a:xfrm>
            <a:off x="1757363" y="4151313"/>
            <a:ext cx="2417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7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7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7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3" grpId="0"/>
      <p:bldP spid="1227784" grpId="0"/>
      <p:bldP spid="1227785" grpId="0"/>
      <p:bldP spid="1227786" grpId="0"/>
      <p:bldP spid="1227787" grpId="0"/>
      <p:bldP spid="1227788" grpId="0"/>
      <p:bldP spid="1227789" grpId="0"/>
      <p:bldP spid="1227790" grpId="0"/>
      <p:bldP spid="122779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3844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8.4.15 Distinguish between different hydroelectric schemes.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8.4.16 Describe the main energy transformations that take place in a hydroelectric scheme.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8.4.17 Solve problems involving hydroelectric schemes.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1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79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different hydroelectric schemes.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We can divide hydroelectric power production into two groups: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Sun-derived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uses sun-driven potential energy.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Moon-derived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uses tidal-driven potential energy. 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29829" name="Picture 5" descr="hoover_dam"/>
          <p:cNvPicPr>
            <a:picLocks noChangeAspect="1" noChangeArrowheads="1"/>
          </p:cNvPicPr>
          <p:nvPr/>
        </p:nvPicPr>
        <p:blipFill>
          <a:blip r:embed="rId6" cstate="print"/>
          <a:srcRect b="3290"/>
          <a:stretch>
            <a:fillRect/>
          </a:stretch>
        </p:blipFill>
        <p:spPr bwMode="auto">
          <a:xfrm>
            <a:off x="371475" y="3871913"/>
            <a:ext cx="4321175" cy="2986087"/>
          </a:xfrm>
          <a:prstGeom prst="rect">
            <a:avLst/>
          </a:prstGeom>
          <a:noFill/>
        </p:spPr>
      </p:pic>
      <p:pic>
        <p:nvPicPr>
          <p:cNvPr id="1229831" name="Picture 7" descr="169439"/>
          <p:cNvPicPr>
            <a:picLocks noChangeAspect="1" noChangeArrowheads="1"/>
          </p:cNvPicPr>
          <p:nvPr/>
        </p:nvPicPr>
        <p:blipFill>
          <a:blip r:embed="rId7" cstate="print"/>
          <a:srcRect b="3882"/>
          <a:stretch>
            <a:fillRect/>
          </a:stretch>
        </p:blipFill>
        <p:spPr bwMode="auto">
          <a:xfrm>
            <a:off x="4656138" y="3870325"/>
            <a:ext cx="4143375" cy="2987675"/>
          </a:xfrm>
          <a:prstGeom prst="rect">
            <a:avLst/>
          </a:prstGeom>
          <a:noFill/>
        </p:spPr>
      </p:pic>
      <p:sp>
        <p:nvSpPr>
          <p:cNvPr id="1229836" name="Text Box 12"/>
          <p:cNvSpPr txBox="1">
            <a:spLocks noChangeArrowheads="1"/>
          </p:cNvSpPr>
          <p:nvPr/>
        </p:nvSpPr>
        <p:spPr bwMode="auto">
          <a:xfrm>
            <a:off x="403225" y="3876675"/>
            <a:ext cx="340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Hoover Dam: 1.5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10</a:t>
            </a:r>
            <a:r>
              <a:rPr lang="en-US" b="1" baseline="30000">
                <a:solidFill>
                  <a:schemeClr val="bg1"/>
                </a:solidFill>
                <a:sym typeface="Symbol" pitchFamily="18" charset="2"/>
              </a:rPr>
              <a:t>9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 W</a:t>
            </a:r>
          </a:p>
        </p:txBody>
      </p:sp>
      <p:sp>
        <p:nvSpPr>
          <p:cNvPr id="1229837" name="Text Box 13"/>
          <p:cNvSpPr txBox="1">
            <a:spLocks noChangeArrowheads="1"/>
          </p:cNvSpPr>
          <p:nvPr/>
        </p:nvSpPr>
        <p:spPr bwMode="auto">
          <a:xfrm>
            <a:off x="4667250" y="3852863"/>
            <a:ext cx="340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Rance Tidal Barrage: 2.4</a:t>
            </a:r>
            <a:r>
              <a:rPr lang="en-US" b="1">
                <a:sym typeface="Symbol" pitchFamily="18" charset="2"/>
              </a:rPr>
              <a:t>10</a:t>
            </a:r>
            <a:r>
              <a:rPr lang="en-US" b="1" baseline="30000">
                <a:sym typeface="Symbol" pitchFamily="18" charset="2"/>
              </a:rPr>
              <a:t>8</a:t>
            </a:r>
            <a:r>
              <a:rPr lang="en-US" b="1">
                <a:sym typeface="Symbol" pitchFamily="18" charset="2"/>
              </a:rPr>
              <a:t> W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6" grpId="0"/>
      <p:bldP spid="122983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different hydroelectric schemes.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typical hydroelectric dam: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Evaporation and rainfall place water at a high potential energy.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During times of less energy demand, excess power plant electricity                                   can be used to pump                                water back up into                                 the reservoir for                                      later use.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This is called the            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pumped storage                                  scheme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31879" name="Picture 7" descr="exhibit19-1"/>
          <p:cNvPicPr>
            <a:picLocks noChangeAspect="1" noChangeArrowheads="1"/>
          </p:cNvPicPr>
          <p:nvPr/>
        </p:nvPicPr>
        <p:blipFill>
          <a:blip r:embed="rId5" cstate="print"/>
          <a:srcRect l="2434" t="11430" r="1868" b="7523"/>
          <a:stretch>
            <a:fillRect/>
          </a:stretch>
        </p:blipFill>
        <p:spPr bwMode="auto">
          <a:xfrm>
            <a:off x="3802063" y="3844925"/>
            <a:ext cx="5224462" cy="2949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1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39" name="Rectangle 19"/>
          <p:cNvSpPr>
            <a:spLocks noChangeArrowheads="1"/>
          </p:cNvSpPr>
          <p:nvPr/>
        </p:nvSpPr>
        <p:spPr bwMode="auto">
          <a:xfrm>
            <a:off x="661988" y="3465513"/>
            <a:ext cx="7781925" cy="170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29" name="Rectangle 9"/>
          <p:cNvSpPr>
            <a:spLocks noChangeArrowheads="1"/>
          </p:cNvSpPr>
          <p:nvPr/>
        </p:nvSpPr>
        <p:spPr bwMode="auto">
          <a:xfrm>
            <a:off x="665163" y="5141913"/>
            <a:ext cx="7773987" cy="13350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661988" y="4211638"/>
            <a:ext cx="1876425" cy="9874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31" name="Rectangle 11"/>
          <p:cNvSpPr>
            <a:spLocks noChangeArrowheads="1"/>
          </p:cNvSpPr>
          <p:nvPr/>
        </p:nvSpPr>
        <p:spPr bwMode="auto">
          <a:xfrm>
            <a:off x="3983038" y="4211638"/>
            <a:ext cx="4451350" cy="1000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32" name="Rectangle 12"/>
          <p:cNvSpPr>
            <a:spLocks noChangeArrowheads="1"/>
          </p:cNvSpPr>
          <p:nvPr/>
        </p:nvSpPr>
        <p:spPr bwMode="auto">
          <a:xfrm>
            <a:off x="2128838" y="4992688"/>
            <a:ext cx="385762" cy="1360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34" name="Rectangle 14"/>
          <p:cNvSpPr>
            <a:spLocks noChangeArrowheads="1"/>
          </p:cNvSpPr>
          <p:nvPr/>
        </p:nvSpPr>
        <p:spPr bwMode="auto">
          <a:xfrm>
            <a:off x="3995738" y="5006975"/>
            <a:ext cx="373062" cy="13604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339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6"/>
          <a:stretch>
            <a:fillRect/>
          </a:stretch>
        </p:blipFill>
        <p:spPr bwMode="auto">
          <a:xfrm>
            <a:off x="663575" y="4117975"/>
            <a:ext cx="7772400" cy="2727325"/>
          </a:xfrm>
          <a:prstGeom prst="rect">
            <a:avLst/>
          </a:prstGeom>
          <a:noFill/>
        </p:spPr>
      </p:pic>
      <p:sp>
        <p:nvSpPr>
          <p:cNvPr id="12339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0955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different hydroelectric schemes.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typical tidal barrage: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turbine can be driven both ways during a tidal cycle.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33935" name="AutoShape 15"/>
          <p:cNvSpPr>
            <a:spLocks noChangeArrowheads="1"/>
          </p:cNvSpPr>
          <p:nvPr/>
        </p:nvSpPr>
        <p:spPr bwMode="auto">
          <a:xfrm>
            <a:off x="2876550" y="5497513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36" name="AutoShape 16"/>
          <p:cNvSpPr>
            <a:spLocks noChangeArrowheads="1"/>
          </p:cNvSpPr>
          <p:nvPr/>
        </p:nvSpPr>
        <p:spPr bwMode="auto">
          <a:xfrm flipH="1">
            <a:off x="2816225" y="6115050"/>
            <a:ext cx="720725" cy="358775"/>
          </a:xfrm>
          <a:prstGeom prst="rightArrow">
            <a:avLst>
              <a:gd name="adj1" fmla="val 50000"/>
              <a:gd name="adj2" fmla="val 502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37" name="Text Box 17"/>
          <p:cNvSpPr txBox="1">
            <a:spLocks noChangeArrowheads="1"/>
          </p:cNvSpPr>
          <p:nvPr/>
        </p:nvSpPr>
        <p:spPr bwMode="auto">
          <a:xfrm>
            <a:off x="641350" y="6402388"/>
            <a:ext cx="231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Ocean side</a:t>
            </a:r>
          </a:p>
        </p:txBody>
      </p:sp>
      <p:sp>
        <p:nvSpPr>
          <p:cNvPr id="1233938" name="Text Box 18"/>
          <p:cNvSpPr txBox="1">
            <a:spLocks noChangeArrowheads="1"/>
          </p:cNvSpPr>
          <p:nvPr/>
        </p:nvSpPr>
        <p:spPr bwMode="auto">
          <a:xfrm>
            <a:off x="5514975" y="63706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</a:rPr>
              <a:t>Estuary side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5.55556E-7 -0.119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5.55556E-7 -0.119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3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1921 L -0.00139 0.00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1922 L -0.00121 -0.003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33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0"/>
                                        <p:tgtEl>
                                          <p:spTgt spid="123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62 L -0.00139 -0.11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3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7 L -0.00122 -0.124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33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0"/>
                                        <p:tgtEl>
                                          <p:spTgt spid="123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3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3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33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39" grpId="0" animBg="1"/>
      <p:bldP spid="1233929" grpId="0" animBg="1"/>
      <p:bldP spid="1233927" grpId="0" animBg="1"/>
      <p:bldP spid="1233927" grpId="1" animBg="1"/>
      <p:bldP spid="1233931" grpId="0" animBg="1"/>
      <p:bldP spid="1233931" grpId="1" animBg="1"/>
      <p:bldP spid="1233932" grpId="0" animBg="1"/>
      <p:bldP spid="1233932" grpId="1" animBg="1"/>
      <p:bldP spid="1233932" grpId="2" animBg="1"/>
      <p:bldP spid="1233932" grpId="3" animBg="1"/>
      <p:bldP spid="1233934" grpId="0" animBg="1"/>
      <p:bldP spid="1233934" grpId="1" animBg="1"/>
      <p:bldP spid="1233934" grpId="2" animBg="1"/>
      <p:bldP spid="1233934" grpId="3" animBg="1"/>
      <p:bldP spid="1233935" grpId="0" animBg="1"/>
      <p:bldP spid="1233935" grpId="1" animBg="1"/>
      <p:bldP spid="1233936" grpId="0" animBg="1"/>
      <p:bldP spid="1233937" grpId="0"/>
      <p:bldP spid="123393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3844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main energy transformations that take place in a hydroelectric scheme.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the sun- or tide-driven scheme there is a conversion of the potential energy of the water into the kinetic energy of a turbine and thus to electricity.	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238020" name="Group 4"/>
          <p:cNvGrpSpPr>
            <a:grpSpLocks/>
          </p:cNvGrpSpPr>
          <p:nvPr/>
        </p:nvGrpSpPr>
        <p:grpSpPr bwMode="auto">
          <a:xfrm>
            <a:off x="747713" y="4006850"/>
            <a:ext cx="3200400" cy="1298575"/>
            <a:chOff x="819" y="2177"/>
            <a:chExt cx="2206" cy="1355"/>
          </a:xfrm>
        </p:grpSpPr>
        <p:sp>
          <p:nvSpPr>
            <p:cNvPr id="1238021" name="AutoShape 5"/>
            <p:cNvSpPr>
              <a:spLocks noChangeArrowheads="1"/>
            </p:cNvSpPr>
            <p:nvPr/>
          </p:nvSpPr>
          <p:spPr bwMode="auto">
            <a:xfrm>
              <a:off x="819" y="2213"/>
              <a:ext cx="2206" cy="1319"/>
            </a:xfrm>
            <a:prstGeom prst="chevron">
              <a:avLst>
                <a:gd name="adj" fmla="val 41812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22" name="Text Box 6"/>
            <p:cNvSpPr txBox="1">
              <a:spLocks noChangeArrowheads="1"/>
            </p:cNvSpPr>
            <p:nvPr/>
          </p:nvSpPr>
          <p:spPr bwMode="auto">
            <a:xfrm>
              <a:off x="1322" y="2177"/>
              <a:ext cx="1116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ENERGY IN SUNLIGHT /OR TIDE</a:t>
              </a:r>
            </a:p>
          </p:txBody>
        </p:sp>
      </p:grpSp>
      <p:grpSp>
        <p:nvGrpSpPr>
          <p:cNvPr id="1238034" name="Group 18"/>
          <p:cNvGrpSpPr>
            <a:grpSpLocks/>
          </p:cNvGrpSpPr>
          <p:nvPr/>
        </p:nvGrpSpPr>
        <p:grpSpPr bwMode="auto">
          <a:xfrm>
            <a:off x="2419350" y="5075238"/>
            <a:ext cx="2500313" cy="1422400"/>
            <a:chOff x="1524" y="3197"/>
            <a:chExt cx="1575" cy="896"/>
          </a:xfrm>
        </p:grpSpPr>
        <p:sp>
          <p:nvSpPr>
            <p:cNvPr id="1238027" name="AutoShape 11"/>
            <p:cNvSpPr>
              <a:spLocks noChangeArrowheads="1"/>
            </p:cNvSpPr>
            <p:nvPr/>
          </p:nvSpPr>
          <p:spPr bwMode="auto">
            <a:xfrm rot="5400000">
              <a:off x="2001" y="3162"/>
              <a:ext cx="485" cy="55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28" name="Text Box 12"/>
            <p:cNvSpPr txBox="1">
              <a:spLocks noChangeArrowheads="1"/>
            </p:cNvSpPr>
            <p:nvPr/>
          </p:nvSpPr>
          <p:spPr bwMode="auto">
            <a:xfrm>
              <a:off x="1524" y="3651"/>
              <a:ext cx="157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EVAPORATION FROM RESERVOIR</a:t>
              </a:r>
            </a:p>
          </p:txBody>
        </p:sp>
      </p:grpSp>
      <p:grpSp>
        <p:nvGrpSpPr>
          <p:cNvPr id="1238033" name="Group 17"/>
          <p:cNvGrpSpPr>
            <a:grpSpLocks/>
          </p:cNvGrpSpPr>
          <p:nvPr/>
        </p:nvGrpSpPr>
        <p:grpSpPr bwMode="auto">
          <a:xfrm>
            <a:off x="3105150" y="4014788"/>
            <a:ext cx="2381250" cy="1060450"/>
            <a:chOff x="1956" y="2529"/>
            <a:chExt cx="1500" cy="668"/>
          </a:xfrm>
        </p:grpSpPr>
        <p:sp>
          <p:nvSpPr>
            <p:cNvPr id="1238032" name="AutoShape 16"/>
            <p:cNvSpPr>
              <a:spLocks noChangeArrowheads="1"/>
            </p:cNvSpPr>
            <p:nvPr/>
          </p:nvSpPr>
          <p:spPr bwMode="auto">
            <a:xfrm>
              <a:off x="1969" y="2546"/>
              <a:ext cx="1487" cy="651"/>
            </a:xfrm>
            <a:prstGeom prst="homePlate">
              <a:avLst>
                <a:gd name="adj" fmla="val 571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31" name="Text Box 15"/>
            <p:cNvSpPr txBox="1">
              <a:spLocks noChangeArrowheads="1"/>
            </p:cNvSpPr>
            <p:nvPr/>
          </p:nvSpPr>
          <p:spPr bwMode="auto">
            <a:xfrm>
              <a:off x="1956" y="2529"/>
              <a:ext cx="102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POTENTIAL ENERGY IN RESERVOIR</a:t>
              </a:r>
            </a:p>
          </p:txBody>
        </p:sp>
      </p:grpSp>
      <p:grpSp>
        <p:nvGrpSpPr>
          <p:cNvPr id="1238038" name="Group 22"/>
          <p:cNvGrpSpPr>
            <a:grpSpLocks/>
          </p:cNvGrpSpPr>
          <p:nvPr/>
        </p:nvGrpSpPr>
        <p:grpSpPr bwMode="auto">
          <a:xfrm>
            <a:off x="4868863" y="4022725"/>
            <a:ext cx="2381250" cy="868363"/>
            <a:chOff x="3396" y="3191"/>
            <a:chExt cx="1500" cy="547"/>
          </a:xfrm>
        </p:grpSpPr>
        <p:sp>
          <p:nvSpPr>
            <p:cNvPr id="1238036" name="AutoShape 20"/>
            <p:cNvSpPr>
              <a:spLocks noChangeArrowheads="1"/>
            </p:cNvSpPr>
            <p:nvPr/>
          </p:nvSpPr>
          <p:spPr bwMode="auto">
            <a:xfrm>
              <a:off x="3409" y="3208"/>
              <a:ext cx="1487" cy="501"/>
            </a:xfrm>
            <a:prstGeom prst="homePlate">
              <a:avLst>
                <a:gd name="adj" fmla="val 7420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37" name="Text Box 21"/>
            <p:cNvSpPr txBox="1">
              <a:spLocks noChangeArrowheads="1"/>
            </p:cNvSpPr>
            <p:nvPr/>
          </p:nvSpPr>
          <p:spPr bwMode="auto">
            <a:xfrm>
              <a:off x="3396" y="3191"/>
              <a:ext cx="102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/>
                <a:t>KINETIC ENERGY OF TURBINE</a:t>
              </a:r>
            </a:p>
          </p:txBody>
        </p:sp>
      </p:grpSp>
      <p:grpSp>
        <p:nvGrpSpPr>
          <p:cNvPr id="1238042" name="Group 26"/>
          <p:cNvGrpSpPr>
            <a:grpSpLocks/>
          </p:cNvGrpSpPr>
          <p:nvPr/>
        </p:nvGrpSpPr>
        <p:grpSpPr bwMode="auto">
          <a:xfrm>
            <a:off x="4841875" y="4845050"/>
            <a:ext cx="1520825" cy="1117600"/>
            <a:chOff x="3050" y="3052"/>
            <a:chExt cx="958" cy="704"/>
          </a:xfrm>
        </p:grpSpPr>
        <p:sp>
          <p:nvSpPr>
            <p:cNvPr id="1238040" name="AutoShape 24"/>
            <p:cNvSpPr>
              <a:spLocks noChangeArrowheads="1"/>
            </p:cNvSpPr>
            <p:nvPr/>
          </p:nvSpPr>
          <p:spPr bwMode="auto">
            <a:xfrm rot="5400000">
              <a:off x="3118" y="3017"/>
              <a:ext cx="485" cy="55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41" name="Text Box 25"/>
            <p:cNvSpPr txBox="1">
              <a:spLocks noChangeArrowheads="1"/>
            </p:cNvSpPr>
            <p:nvPr/>
          </p:nvSpPr>
          <p:spPr bwMode="auto">
            <a:xfrm>
              <a:off x="3050" y="3506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FRICTION</a:t>
              </a:r>
            </a:p>
          </p:txBody>
        </p:sp>
      </p:grpSp>
      <p:grpSp>
        <p:nvGrpSpPr>
          <p:cNvPr id="1238047" name="Group 31"/>
          <p:cNvGrpSpPr>
            <a:grpSpLocks/>
          </p:cNvGrpSpPr>
          <p:nvPr/>
        </p:nvGrpSpPr>
        <p:grpSpPr bwMode="auto">
          <a:xfrm>
            <a:off x="6632575" y="4002088"/>
            <a:ext cx="2211388" cy="612775"/>
            <a:chOff x="4178" y="2521"/>
            <a:chExt cx="1393" cy="386"/>
          </a:xfrm>
        </p:grpSpPr>
        <p:sp>
          <p:nvSpPr>
            <p:cNvPr id="1238024" name="AutoShape 8"/>
            <p:cNvSpPr>
              <a:spLocks noChangeArrowheads="1"/>
            </p:cNvSpPr>
            <p:nvPr/>
          </p:nvSpPr>
          <p:spPr bwMode="auto">
            <a:xfrm>
              <a:off x="4178" y="2550"/>
              <a:ext cx="1393" cy="357"/>
            </a:xfrm>
            <a:prstGeom prst="homePlate">
              <a:avLst>
                <a:gd name="adj" fmla="val 4751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25" name="Text Box 9"/>
            <p:cNvSpPr txBox="1">
              <a:spLocks noChangeArrowheads="1"/>
            </p:cNvSpPr>
            <p:nvPr/>
          </p:nvSpPr>
          <p:spPr bwMode="auto">
            <a:xfrm>
              <a:off x="4188" y="2521"/>
              <a:ext cx="1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ELECTRICITY</a:t>
              </a:r>
            </a:p>
          </p:txBody>
        </p:sp>
      </p:grpSp>
      <p:grpSp>
        <p:nvGrpSpPr>
          <p:cNvPr id="1238044" name="Group 28"/>
          <p:cNvGrpSpPr>
            <a:grpSpLocks/>
          </p:cNvGrpSpPr>
          <p:nvPr/>
        </p:nvGrpSpPr>
        <p:grpSpPr bwMode="auto">
          <a:xfrm>
            <a:off x="6578600" y="4616450"/>
            <a:ext cx="1520825" cy="1117600"/>
            <a:chOff x="3050" y="3052"/>
            <a:chExt cx="958" cy="704"/>
          </a:xfrm>
        </p:grpSpPr>
        <p:sp>
          <p:nvSpPr>
            <p:cNvPr id="1238045" name="AutoShape 29"/>
            <p:cNvSpPr>
              <a:spLocks noChangeArrowheads="1"/>
            </p:cNvSpPr>
            <p:nvPr/>
          </p:nvSpPr>
          <p:spPr bwMode="auto">
            <a:xfrm rot="5400000">
              <a:off x="3118" y="3017"/>
              <a:ext cx="485" cy="55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46" name="Text Box 30"/>
            <p:cNvSpPr txBox="1">
              <a:spLocks noChangeArrowheads="1"/>
            </p:cNvSpPr>
            <p:nvPr/>
          </p:nvSpPr>
          <p:spPr bwMode="auto">
            <a:xfrm>
              <a:off x="3050" y="3506"/>
              <a:ext cx="9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FRICTION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8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8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8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8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8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8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8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8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85" name="Rectangle 17"/>
          <p:cNvSpPr>
            <a:spLocks noChangeArrowheads="1"/>
          </p:cNvSpPr>
          <p:nvPr/>
        </p:nvSpPr>
        <p:spPr bwMode="auto">
          <a:xfrm>
            <a:off x="685800" y="2136775"/>
            <a:ext cx="7772400" cy="4721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A reservoir                            for a hydroelectric                               dam is shown.</a:t>
            </a:r>
          </a:p>
          <a:p>
            <a:r>
              <a:rPr lang="en-US">
                <a:sym typeface="Symbol" pitchFamily="18" charset="2"/>
              </a:rPr>
              <a:t>(a) </a:t>
            </a:r>
            <a:r>
              <a:rPr lang="en-US"/>
              <a:t>Calculate the                                potential energy yield.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The total volume of water is </a:t>
            </a:r>
          </a:p>
          <a:p>
            <a:r>
              <a:rPr lang="en-US" i="1">
                <a:sym typeface="Symbol" pitchFamily="18" charset="2"/>
              </a:rPr>
              <a:t>         V</a:t>
            </a:r>
            <a:r>
              <a:rPr lang="en-US">
                <a:sym typeface="Symbol" pitchFamily="18" charset="2"/>
              </a:rPr>
              <a:t> = 1700(2500)(50) = 2.12510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The mass of the water is</a:t>
            </a:r>
          </a:p>
          <a:p>
            <a:r>
              <a:rPr lang="en-US" i="1">
                <a:sym typeface="Symbol" pitchFamily="18" charset="2"/>
              </a:rPr>
              <a:t>         m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V</a:t>
            </a:r>
            <a:r>
              <a:rPr lang="en-US">
                <a:sym typeface="Symbol" pitchFamily="18" charset="2"/>
              </a:rPr>
              <a:t> = (1000 kg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-3</a:t>
            </a:r>
            <a:r>
              <a:rPr lang="en-US">
                <a:sym typeface="Symbol" pitchFamily="18" charset="2"/>
              </a:rPr>
              <a:t>)(2.12510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) </a:t>
            </a:r>
          </a:p>
          <a:p>
            <a:r>
              <a:rPr lang="en-US">
                <a:sym typeface="Symbol" pitchFamily="18" charset="2"/>
              </a:rPr>
              <a:t>                = 2.12510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>
                <a:sym typeface="Symbol" pitchFamily="18" charset="2"/>
              </a:rPr>
              <a:t> kg.</a:t>
            </a:r>
          </a:p>
          <a:p>
            <a:r>
              <a:rPr lang="en-US">
                <a:sym typeface="Symbol" pitchFamily="18" charset="2"/>
              </a:rPr>
              <a:t>The average height of the water is </a:t>
            </a:r>
          </a:p>
          <a:p>
            <a:r>
              <a:rPr lang="en-US" i="1">
                <a:sym typeface="Symbol" pitchFamily="18" charset="2"/>
              </a:rPr>
              <a:t>             h</a:t>
            </a:r>
            <a:r>
              <a:rPr lang="en-US">
                <a:sym typeface="Symbol" pitchFamily="18" charset="2"/>
              </a:rPr>
              <a:t> = 75 + 50/2 = 100 m.</a:t>
            </a:r>
          </a:p>
          <a:p>
            <a:r>
              <a:rPr lang="en-US">
                <a:sym typeface="Symbol" pitchFamily="18" charset="2"/>
              </a:rPr>
              <a:t>The potential energy yield will then be</a:t>
            </a:r>
          </a:p>
          <a:p>
            <a:r>
              <a:rPr lang="en-US" i="1">
                <a:sym typeface="Symbol" pitchFamily="18" charset="2"/>
              </a:rPr>
              <a:t>  E</a:t>
            </a:r>
            <a:r>
              <a:rPr lang="en-US" i="1" baseline="-25000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mgh</a:t>
            </a:r>
            <a:r>
              <a:rPr lang="en-US">
                <a:sym typeface="Symbol" pitchFamily="18" charset="2"/>
              </a:rPr>
              <a:t> = (2.12510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>
                <a:sym typeface="Symbol" pitchFamily="18" charset="2"/>
              </a:rPr>
              <a:t>)(10)(100) = 2.12510</a:t>
            </a:r>
            <a:r>
              <a:rPr lang="en-US" baseline="30000">
                <a:sym typeface="Symbol" pitchFamily="18" charset="2"/>
              </a:rPr>
              <a:t>14</a:t>
            </a:r>
            <a:r>
              <a:rPr lang="en-US">
                <a:sym typeface="Symbol" pitchFamily="18" charset="2"/>
              </a:rPr>
              <a:t> J.</a:t>
            </a:r>
            <a:endParaRPr lang="en-US" baseline="30000">
              <a:sym typeface="Symbol" pitchFamily="18" charset="2"/>
            </a:endParaRPr>
          </a:p>
        </p:txBody>
      </p:sp>
      <p:sp>
        <p:nvSpPr>
          <p:cNvPr id="1235977" name="Rectangle 9"/>
          <p:cNvSpPr>
            <a:spLocks noChangeArrowheads="1"/>
          </p:cNvSpPr>
          <p:nvPr/>
        </p:nvSpPr>
        <p:spPr bwMode="auto">
          <a:xfrm>
            <a:off x="685800" y="1401763"/>
            <a:ext cx="7772400" cy="760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hydroelectric schemes. </a:t>
            </a:r>
          </a:p>
        </p:txBody>
      </p:sp>
      <p:sp>
        <p:nvSpPr>
          <p:cNvPr id="12359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35984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050" y="2139950"/>
            <a:ext cx="4786313" cy="18065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5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5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5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5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5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5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5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5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5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5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5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5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5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5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5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5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5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5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5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59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5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59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5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59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685800" y="2136775"/>
            <a:ext cx="7772400" cy="43608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A reservoir                            for a hydroelectric                               dam is shown.</a:t>
            </a:r>
          </a:p>
          <a:p>
            <a:r>
              <a:rPr lang="en-US">
                <a:sym typeface="Symbol" pitchFamily="18" charset="2"/>
              </a:rPr>
              <a:t>(b) </a:t>
            </a:r>
            <a:r>
              <a:rPr lang="en-US"/>
              <a:t>If the water flow                              rate is 25 m</a:t>
            </a:r>
            <a:r>
              <a:rPr lang="en-US" baseline="30000"/>
              <a:t>3</a:t>
            </a:r>
            <a:r>
              <a:rPr lang="en-US"/>
              <a:t> per second,                            what is the power provided                            by the moving water?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Each cubic meter has a mass of 1000 kg.</a:t>
            </a:r>
          </a:p>
          <a:p>
            <a:r>
              <a:rPr lang="en-US">
                <a:sym typeface="Symbol" pitchFamily="18" charset="2"/>
              </a:rPr>
              <a:t>Thus each second </a:t>
            </a:r>
            <a:r>
              <a:rPr lang="en-US" i="1">
                <a:sym typeface="Symbol" pitchFamily="18" charset="2"/>
              </a:rPr>
              <a:t>m </a:t>
            </a:r>
            <a:r>
              <a:rPr lang="en-US">
                <a:sym typeface="Symbol" pitchFamily="18" charset="2"/>
              </a:rPr>
              <a:t>= 25(1000) = 25000 kg falls. </a:t>
            </a:r>
          </a:p>
          <a:p>
            <a:r>
              <a:rPr lang="en-US">
                <a:sym typeface="Symbol" pitchFamily="18" charset="2"/>
              </a:rPr>
              <a:t>Thus each second the reservoir relinquishes</a:t>
            </a:r>
          </a:p>
          <a:p>
            <a:r>
              <a:rPr lang="en-US" i="1">
                <a:sym typeface="Symbol" pitchFamily="18" charset="2"/>
              </a:rPr>
              <a:t>    E</a:t>
            </a:r>
            <a:r>
              <a:rPr lang="en-US" i="1" baseline="-25000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mgh</a:t>
            </a:r>
            <a:r>
              <a:rPr lang="en-US">
                <a:sym typeface="Symbol" pitchFamily="18" charset="2"/>
              </a:rPr>
              <a:t> = (25000)(10)(100) = 2.510</a:t>
            </a:r>
            <a:r>
              <a:rPr lang="en-US" baseline="30000">
                <a:sym typeface="Symbol" pitchFamily="18" charset="2"/>
              </a:rPr>
              <a:t>7 </a:t>
            </a:r>
            <a:r>
              <a:rPr lang="en-US">
                <a:sym typeface="Symbol" pitchFamily="18" charset="2"/>
              </a:rPr>
              <a:t>J.</a:t>
            </a:r>
          </a:p>
          <a:p>
            <a:r>
              <a:rPr lang="en-US">
                <a:sym typeface="Symbol" pitchFamily="18" charset="2"/>
              </a:rPr>
              <a:t>Since power is measured in W (or J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) the power provided is 2.510</a:t>
            </a:r>
            <a:r>
              <a:rPr lang="en-US" baseline="30000">
                <a:sym typeface="Symbol" pitchFamily="18" charset="2"/>
              </a:rPr>
              <a:t>7 </a:t>
            </a:r>
            <a:r>
              <a:rPr lang="en-US">
                <a:sym typeface="Symbol" pitchFamily="18" charset="2"/>
              </a:rPr>
              <a:t>W.</a:t>
            </a:r>
          </a:p>
        </p:txBody>
      </p:sp>
      <p:sp>
        <p:nvSpPr>
          <p:cNvPr id="1240067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60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hydroelectric schemes. </a:t>
            </a:r>
          </a:p>
        </p:txBody>
      </p:sp>
      <p:sp>
        <p:nvSpPr>
          <p:cNvPr id="1240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4006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050" y="2139950"/>
            <a:ext cx="4786313" cy="1806575"/>
          </a:xfrm>
          <a:prstGeom prst="rect">
            <a:avLst/>
          </a:prstGeom>
          <a:noFill/>
        </p:spPr>
      </p:pic>
      <p:sp>
        <p:nvSpPr>
          <p:cNvPr id="1240070" name="Text Box 6"/>
          <p:cNvSpPr txBox="1">
            <a:spLocks noChangeArrowheads="1"/>
          </p:cNvSpPr>
          <p:nvPr/>
        </p:nvSpPr>
        <p:spPr bwMode="auto">
          <a:xfrm>
            <a:off x="4467225" y="4194175"/>
            <a:ext cx="3841750" cy="396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Average height is 100 m.</a:t>
            </a:r>
          </a:p>
        </p:txBody>
      </p:sp>
      <p:sp>
        <p:nvSpPr>
          <p:cNvPr id="1240072" name="Rectangle 8"/>
          <p:cNvSpPr>
            <a:spLocks noChangeArrowheads="1"/>
          </p:cNvSpPr>
          <p:nvPr/>
        </p:nvSpPr>
        <p:spPr bwMode="auto">
          <a:xfrm>
            <a:off x="4716463" y="5546725"/>
            <a:ext cx="733425" cy="300038"/>
          </a:xfrm>
          <a:prstGeom prst="rect">
            <a:avLst/>
          </a:prstGeom>
          <a:solidFill>
            <a:srgbClr val="FFCC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0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0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40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40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40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70" grpId="0" animBg="1"/>
      <p:bldP spid="124007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ChangeArrowheads="1"/>
          </p:cNvSpPr>
          <p:nvPr/>
        </p:nvSpPr>
        <p:spPr bwMode="auto">
          <a:xfrm>
            <a:off x="685800" y="2136775"/>
            <a:ext cx="7772400" cy="43354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A reservoir                            for a hydroelectric                               dam is shown.</a:t>
            </a:r>
          </a:p>
          <a:p>
            <a:r>
              <a:rPr lang="en-US">
                <a:sym typeface="Symbol" pitchFamily="18" charset="2"/>
              </a:rPr>
              <a:t>(c) </a:t>
            </a:r>
            <a:r>
              <a:rPr lang="en-US"/>
              <a:t>If the water is not                       replenished, how long                                can this reservoir produce                         power at this rate?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The total volume of water is </a:t>
            </a:r>
          </a:p>
          <a:p>
            <a:r>
              <a:rPr lang="en-US" i="1">
                <a:sym typeface="Symbol" pitchFamily="18" charset="2"/>
              </a:rPr>
              <a:t>         V</a:t>
            </a:r>
            <a:r>
              <a:rPr lang="en-US">
                <a:sym typeface="Symbol" pitchFamily="18" charset="2"/>
              </a:rPr>
              <a:t> = 1700(2500)(50) = 2.12510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The volume flow rate is </a:t>
            </a:r>
            <a:r>
              <a:rPr lang="en-US"/>
              <a:t>25 m</a:t>
            </a:r>
            <a:r>
              <a:rPr lang="en-US" baseline="30000"/>
              <a:t>3</a:t>
            </a:r>
            <a:r>
              <a:rPr lang="en-US" baseline="-25000"/>
              <a:t> 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.</a:t>
            </a:r>
          </a:p>
          <a:p>
            <a:r>
              <a:rPr lang="en-US">
                <a:sym typeface="Symbol" pitchFamily="18" charset="2"/>
              </a:rPr>
              <a:t>Thus the time is given by</a:t>
            </a:r>
          </a:p>
          <a:p>
            <a:r>
              <a:rPr lang="en-US" i="1">
                <a:sym typeface="Symbol" pitchFamily="18" charset="2"/>
              </a:rPr>
              <a:t>  t</a:t>
            </a:r>
            <a:r>
              <a:rPr lang="en-US">
                <a:sym typeface="Symbol" pitchFamily="18" charset="2"/>
              </a:rPr>
              <a:t> = (2.12510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) / (</a:t>
            </a:r>
            <a:r>
              <a:rPr lang="en-US"/>
              <a:t>25 m</a:t>
            </a:r>
            <a:r>
              <a:rPr lang="en-US" baseline="30000"/>
              <a:t>3</a:t>
            </a:r>
            <a:r>
              <a:rPr lang="en-US" baseline="-25000"/>
              <a:t> 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>
                <a:sym typeface="Symbol" pitchFamily="18" charset="2"/>
              </a:rPr>
              <a:t>) </a:t>
            </a:r>
          </a:p>
          <a:p>
            <a:r>
              <a:rPr lang="en-US">
                <a:sym typeface="Symbol" pitchFamily="18" charset="2"/>
              </a:rPr>
              <a:t>    = 8.510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 s = 2361 h = 100 d.</a:t>
            </a:r>
          </a:p>
        </p:txBody>
      </p:sp>
      <p:sp>
        <p:nvSpPr>
          <p:cNvPr id="1242115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760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Hydroelectric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hydroelectric schemes. </a:t>
            </a:r>
          </a:p>
        </p:txBody>
      </p:sp>
      <p:sp>
        <p:nvSpPr>
          <p:cNvPr id="1242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421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050" y="2139950"/>
            <a:ext cx="4786313" cy="18065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2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2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2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2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2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2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2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controlled nuclear and uncontrolled nuclear fission.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a nuclear reactor, 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controlled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nuclear reaction is desired so that we merely sustain the reaction without growing it.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In a nuclear bomb, an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uncontrolled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nuclear reaction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desired so that we have an immense and very rapid energy release.</a:t>
            </a:r>
          </a:p>
        </p:txBody>
      </p:sp>
      <p:grpSp>
        <p:nvGrpSpPr>
          <p:cNvPr id="1093686" name="Group 54"/>
          <p:cNvGrpSpPr>
            <a:grpSpLocks/>
          </p:cNvGrpSpPr>
          <p:nvPr/>
        </p:nvGrpSpPr>
        <p:grpSpPr bwMode="auto">
          <a:xfrm>
            <a:off x="938213" y="4356100"/>
            <a:ext cx="7194550" cy="1192213"/>
            <a:chOff x="591" y="2744"/>
            <a:chExt cx="4532" cy="751"/>
          </a:xfrm>
        </p:grpSpPr>
        <p:sp>
          <p:nvSpPr>
            <p:cNvPr id="1093680" name="Rectangle 48"/>
            <p:cNvSpPr>
              <a:spLocks noChangeArrowheads="1"/>
            </p:cNvSpPr>
            <p:nvPr/>
          </p:nvSpPr>
          <p:spPr bwMode="auto">
            <a:xfrm>
              <a:off x="591" y="2744"/>
              <a:ext cx="4532" cy="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93683" name="Text Box 51"/>
            <p:cNvSpPr txBox="1">
              <a:spLocks noChangeArrowheads="1"/>
            </p:cNvSpPr>
            <p:nvPr/>
          </p:nvSpPr>
          <p:spPr bwMode="auto">
            <a:xfrm>
              <a:off x="3852" y="3245"/>
              <a:ext cx="1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</a:rPr>
                <a:t>controlled</a:t>
              </a:r>
            </a:p>
          </p:txBody>
        </p:sp>
      </p:grpSp>
      <p:grpSp>
        <p:nvGrpSpPr>
          <p:cNvPr id="1093685" name="Group 53"/>
          <p:cNvGrpSpPr>
            <a:grpSpLocks/>
          </p:cNvGrpSpPr>
          <p:nvPr/>
        </p:nvGrpSpPr>
        <p:grpSpPr bwMode="auto">
          <a:xfrm>
            <a:off x="928688" y="5537200"/>
            <a:ext cx="7194550" cy="1155700"/>
            <a:chOff x="577" y="3488"/>
            <a:chExt cx="4532" cy="728"/>
          </a:xfrm>
        </p:grpSpPr>
        <p:sp>
          <p:nvSpPr>
            <p:cNvPr id="1093681" name="Rectangle 49"/>
            <p:cNvSpPr>
              <a:spLocks noChangeArrowheads="1"/>
            </p:cNvSpPr>
            <p:nvPr/>
          </p:nvSpPr>
          <p:spPr bwMode="auto">
            <a:xfrm>
              <a:off x="577" y="3488"/>
              <a:ext cx="4532" cy="7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84" name="Text Box 52"/>
            <p:cNvSpPr txBox="1">
              <a:spLocks noChangeArrowheads="1"/>
            </p:cNvSpPr>
            <p:nvPr/>
          </p:nvSpPr>
          <p:spPr bwMode="auto">
            <a:xfrm>
              <a:off x="3722" y="3966"/>
              <a:ext cx="13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</a:rPr>
                <a:t>uncontrolled</a:t>
              </a:r>
            </a:p>
          </p:txBody>
        </p:sp>
      </p:grpSp>
      <p:sp>
        <p:nvSpPr>
          <p:cNvPr id="1093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093636" name="Line 4"/>
          <p:cNvSpPr>
            <a:spLocks noChangeShapeType="1"/>
          </p:cNvSpPr>
          <p:nvPr/>
        </p:nvSpPr>
        <p:spPr bwMode="auto">
          <a:xfrm rot="5400000">
            <a:off x="3154363" y="4532313"/>
            <a:ext cx="2238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93637" name="Group 5"/>
          <p:cNvGrpSpPr>
            <a:grpSpLocks/>
          </p:cNvGrpSpPr>
          <p:nvPr/>
        </p:nvGrpSpPr>
        <p:grpSpPr bwMode="auto">
          <a:xfrm rot="5400000">
            <a:off x="3071813" y="3692525"/>
            <a:ext cx="377825" cy="2282825"/>
            <a:chOff x="1290" y="2346"/>
            <a:chExt cx="340" cy="672"/>
          </a:xfrm>
        </p:grpSpPr>
        <p:sp>
          <p:nvSpPr>
            <p:cNvPr id="1093638" name="Line 6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39" name="Line 7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43" name="Group 11"/>
          <p:cNvGrpSpPr>
            <a:grpSpLocks/>
          </p:cNvGrpSpPr>
          <p:nvPr/>
        </p:nvGrpSpPr>
        <p:grpSpPr bwMode="auto">
          <a:xfrm rot="5400000">
            <a:off x="2034382" y="4468018"/>
            <a:ext cx="215900" cy="1312863"/>
            <a:chOff x="1290" y="2346"/>
            <a:chExt cx="340" cy="672"/>
          </a:xfrm>
        </p:grpSpPr>
        <p:sp>
          <p:nvSpPr>
            <p:cNvPr id="1093644" name="Line 12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45" name="Line 13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55" name="Group 23"/>
          <p:cNvGrpSpPr>
            <a:grpSpLocks/>
          </p:cNvGrpSpPr>
          <p:nvPr/>
        </p:nvGrpSpPr>
        <p:grpSpPr bwMode="auto">
          <a:xfrm rot="5400000">
            <a:off x="2704306" y="4942682"/>
            <a:ext cx="122237" cy="742950"/>
            <a:chOff x="1290" y="2346"/>
            <a:chExt cx="340" cy="672"/>
          </a:xfrm>
        </p:grpSpPr>
        <p:sp>
          <p:nvSpPr>
            <p:cNvPr id="1093656" name="Line 24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57" name="Line 25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3658" name="Line 26"/>
          <p:cNvSpPr>
            <a:spLocks noChangeShapeType="1"/>
          </p:cNvSpPr>
          <p:nvPr/>
        </p:nvSpPr>
        <p:spPr bwMode="auto">
          <a:xfrm rot="5400000">
            <a:off x="3179763" y="5770563"/>
            <a:ext cx="2238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93659" name="Group 27"/>
          <p:cNvGrpSpPr>
            <a:grpSpLocks/>
          </p:cNvGrpSpPr>
          <p:nvPr/>
        </p:nvGrpSpPr>
        <p:grpSpPr bwMode="auto">
          <a:xfrm rot="5400000">
            <a:off x="3097213" y="4930775"/>
            <a:ext cx="377825" cy="2282825"/>
            <a:chOff x="1290" y="2346"/>
            <a:chExt cx="340" cy="672"/>
          </a:xfrm>
        </p:grpSpPr>
        <p:sp>
          <p:nvSpPr>
            <p:cNvPr id="1093660" name="Line 28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61" name="Line 29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62" name="Group 30"/>
          <p:cNvGrpSpPr>
            <a:grpSpLocks/>
          </p:cNvGrpSpPr>
          <p:nvPr/>
        </p:nvGrpSpPr>
        <p:grpSpPr bwMode="auto">
          <a:xfrm rot="5400000">
            <a:off x="4293394" y="5701507"/>
            <a:ext cx="215900" cy="1312862"/>
            <a:chOff x="1290" y="2346"/>
            <a:chExt cx="340" cy="672"/>
          </a:xfrm>
        </p:grpSpPr>
        <p:sp>
          <p:nvSpPr>
            <p:cNvPr id="1093663" name="Line 31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64" name="Line 32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65" name="Group 33"/>
          <p:cNvGrpSpPr>
            <a:grpSpLocks/>
          </p:cNvGrpSpPr>
          <p:nvPr/>
        </p:nvGrpSpPr>
        <p:grpSpPr bwMode="auto">
          <a:xfrm rot="5400000">
            <a:off x="2059782" y="5706268"/>
            <a:ext cx="215900" cy="1312863"/>
            <a:chOff x="1290" y="2346"/>
            <a:chExt cx="340" cy="672"/>
          </a:xfrm>
        </p:grpSpPr>
        <p:sp>
          <p:nvSpPr>
            <p:cNvPr id="1093666" name="Line 34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67" name="Line 35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68" name="Group 36"/>
          <p:cNvGrpSpPr>
            <a:grpSpLocks/>
          </p:cNvGrpSpPr>
          <p:nvPr/>
        </p:nvGrpSpPr>
        <p:grpSpPr bwMode="auto">
          <a:xfrm rot="5400000">
            <a:off x="4977606" y="6169819"/>
            <a:ext cx="122238" cy="742950"/>
            <a:chOff x="1290" y="2346"/>
            <a:chExt cx="340" cy="672"/>
          </a:xfrm>
        </p:grpSpPr>
        <p:sp>
          <p:nvSpPr>
            <p:cNvPr id="1093669" name="Line 37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70" name="Line 38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71" name="Group 39"/>
          <p:cNvGrpSpPr>
            <a:grpSpLocks/>
          </p:cNvGrpSpPr>
          <p:nvPr/>
        </p:nvGrpSpPr>
        <p:grpSpPr bwMode="auto">
          <a:xfrm rot="5400000">
            <a:off x="1483519" y="6172994"/>
            <a:ext cx="122238" cy="742950"/>
            <a:chOff x="1290" y="2346"/>
            <a:chExt cx="340" cy="672"/>
          </a:xfrm>
        </p:grpSpPr>
        <p:sp>
          <p:nvSpPr>
            <p:cNvPr id="1093672" name="Line 40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73" name="Line 41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74" name="Group 42"/>
          <p:cNvGrpSpPr>
            <a:grpSpLocks/>
          </p:cNvGrpSpPr>
          <p:nvPr/>
        </p:nvGrpSpPr>
        <p:grpSpPr bwMode="auto">
          <a:xfrm rot="5400000">
            <a:off x="3702844" y="6174582"/>
            <a:ext cx="122237" cy="742950"/>
            <a:chOff x="1290" y="2346"/>
            <a:chExt cx="340" cy="672"/>
          </a:xfrm>
        </p:grpSpPr>
        <p:sp>
          <p:nvSpPr>
            <p:cNvPr id="1093675" name="Line 43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76" name="Line 44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3677" name="Group 45"/>
          <p:cNvGrpSpPr>
            <a:grpSpLocks/>
          </p:cNvGrpSpPr>
          <p:nvPr/>
        </p:nvGrpSpPr>
        <p:grpSpPr bwMode="auto">
          <a:xfrm rot="5400000">
            <a:off x="2729706" y="6180932"/>
            <a:ext cx="122237" cy="742950"/>
            <a:chOff x="1290" y="2346"/>
            <a:chExt cx="340" cy="672"/>
          </a:xfrm>
        </p:grpSpPr>
        <p:sp>
          <p:nvSpPr>
            <p:cNvPr id="1093678" name="Line 46"/>
            <p:cNvSpPr>
              <a:spLocks noChangeShapeType="1"/>
            </p:cNvSpPr>
            <p:nvPr/>
          </p:nvSpPr>
          <p:spPr bwMode="auto">
            <a:xfrm flipV="1">
              <a:off x="1293" y="2346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3679" name="Line 47"/>
            <p:cNvSpPr>
              <a:spLocks noChangeShapeType="1"/>
            </p:cNvSpPr>
            <p:nvPr/>
          </p:nvSpPr>
          <p:spPr bwMode="auto">
            <a:xfrm>
              <a:off x="1290" y="2681"/>
              <a:ext cx="337" cy="33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3687" name="Text Box 55"/>
          <p:cNvSpPr txBox="1">
            <a:spLocks noChangeArrowheads="1"/>
          </p:cNvSpPr>
          <p:nvPr/>
        </p:nvSpPr>
        <p:spPr bwMode="auto">
          <a:xfrm>
            <a:off x="3892550" y="4424363"/>
            <a:ext cx="4270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</a:rPr>
              <a:t>Half of the product neutrons are absorbed by the control rods</a:t>
            </a:r>
          </a:p>
        </p:txBody>
      </p:sp>
      <p:sp>
        <p:nvSpPr>
          <p:cNvPr id="1093688" name="Text Box 56"/>
          <p:cNvSpPr txBox="1">
            <a:spLocks noChangeArrowheads="1"/>
          </p:cNvSpPr>
          <p:nvPr/>
        </p:nvSpPr>
        <p:spPr bwMode="auto">
          <a:xfrm>
            <a:off x="4640263" y="5629275"/>
            <a:ext cx="347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</a:rPr>
              <a:t>None of the product neutrons are absorbed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93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09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3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3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3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93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09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3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93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93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93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93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3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93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9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3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6" grpId="0" animBg="1"/>
      <p:bldP spid="1093658" grpId="0" animBg="1"/>
      <p:bldP spid="1093687" grpId="0"/>
      <p:bldP spid="109368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0162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8.4.18 Outline the basic features of a wind generator.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8.4.19 Determine the power that may be delivered by a wind generator, assuming that the wind kinetic energy is completely converted into mechanical energy, and explain why this is impossible.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8.4.20 Solve problems involving wind power.	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676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basic features of a wind generator.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Heated land air becomes less dense, and rises.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Cooler air then fills the low pressure left behind.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convection current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forms.</a:t>
            </a:r>
          </a:p>
        </p:txBody>
      </p:sp>
      <p:sp>
        <p:nvSpPr>
          <p:cNvPr id="1244220" name="Rectangle 60"/>
          <p:cNvSpPr>
            <a:spLocks noChangeArrowheads="1"/>
          </p:cNvSpPr>
          <p:nvPr/>
        </p:nvSpPr>
        <p:spPr bwMode="auto">
          <a:xfrm>
            <a:off x="0" y="3525838"/>
            <a:ext cx="9144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5440363"/>
            <a:ext cx="9166225" cy="1419225"/>
            <a:chOff x="0" y="3427"/>
            <a:chExt cx="5774" cy="894"/>
          </a:xfrm>
        </p:grpSpPr>
        <p:sp>
          <p:nvSpPr>
            <p:cNvPr id="1244171" name="Rectangle 31"/>
            <p:cNvSpPr>
              <a:spLocks noChangeArrowheads="1"/>
            </p:cNvSpPr>
            <p:nvPr/>
          </p:nvSpPr>
          <p:spPr bwMode="auto">
            <a:xfrm>
              <a:off x="0" y="3638"/>
              <a:ext cx="5774" cy="68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sp>
          <p:nvSpPr>
            <p:cNvPr id="1244172" name="Freeform 29"/>
            <p:cNvSpPr>
              <a:spLocks/>
            </p:cNvSpPr>
            <p:nvPr/>
          </p:nvSpPr>
          <p:spPr bwMode="auto">
            <a:xfrm>
              <a:off x="1836" y="3514"/>
              <a:ext cx="3931" cy="342"/>
            </a:xfrm>
            <a:custGeom>
              <a:avLst/>
              <a:gdLst>
                <a:gd name="T0" fmla="*/ 0 w 3931"/>
                <a:gd name="T1" fmla="*/ 261 h 342"/>
                <a:gd name="T2" fmla="*/ 462 w 3931"/>
                <a:gd name="T3" fmla="*/ 194 h 342"/>
                <a:gd name="T4" fmla="*/ 891 w 3931"/>
                <a:gd name="T5" fmla="*/ 54 h 342"/>
                <a:gd name="T6" fmla="*/ 1279 w 3931"/>
                <a:gd name="T7" fmla="*/ 141 h 342"/>
                <a:gd name="T8" fmla="*/ 3931 w 3931"/>
                <a:gd name="T9" fmla="*/ 0 h 342"/>
                <a:gd name="T10" fmla="*/ 3931 w 3931"/>
                <a:gd name="T11" fmla="*/ 268 h 342"/>
                <a:gd name="T12" fmla="*/ 2900 w 3931"/>
                <a:gd name="T13" fmla="*/ 295 h 342"/>
                <a:gd name="T14" fmla="*/ 1701 w 3931"/>
                <a:gd name="T15" fmla="*/ 254 h 342"/>
                <a:gd name="T16" fmla="*/ 1118 w 3931"/>
                <a:gd name="T17" fmla="*/ 295 h 342"/>
                <a:gd name="T18" fmla="*/ 194 w 3931"/>
                <a:gd name="T19" fmla="*/ 342 h 342"/>
                <a:gd name="T20" fmla="*/ 0 w 3931"/>
                <a:gd name="T21" fmla="*/ 261 h 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31"/>
                <a:gd name="T34" fmla="*/ 0 h 342"/>
                <a:gd name="T35" fmla="*/ 3931 w 3931"/>
                <a:gd name="T36" fmla="*/ 342 h 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31" h="342">
                  <a:moveTo>
                    <a:pt x="0" y="261"/>
                  </a:moveTo>
                  <a:lnTo>
                    <a:pt x="462" y="194"/>
                  </a:lnTo>
                  <a:lnTo>
                    <a:pt x="891" y="54"/>
                  </a:lnTo>
                  <a:lnTo>
                    <a:pt x="1279" y="141"/>
                  </a:lnTo>
                  <a:lnTo>
                    <a:pt x="3931" y="0"/>
                  </a:lnTo>
                  <a:lnTo>
                    <a:pt x="3931" y="268"/>
                  </a:lnTo>
                  <a:lnTo>
                    <a:pt x="2900" y="295"/>
                  </a:lnTo>
                  <a:lnTo>
                    <a:pt x="1701" y="254"/>
                  </a:lnTo>
                  <a:lnTo>
                    <a:pt x="1118" y="295"/>
                  </a:lnTo>
                  <a:lnTo>
                    <a:pt x="194" y="342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73" name="Freeform 30"/>
            <p:cNvSpPr>
              <a:spLocks/>
            </p:cNvSpPr>
            <p:nvPr/>
          </p:nvSpPr>
          <p:spPr bwMode="auto">
            <a:xfrm>
              <a:off x="2861" y="3427"/>
              <a:ext cx="2900" cy="228"/>
            </a:xfrm>
            <a:custGeom>
              <a:avLst/>
              <a:gdLst>
                <a:gd name="T0" fmla="*/ 0 w 2900"/>
                <a:gd name="T1" fmla="*/ 167 h 228"/>
                <a:gd name="T2" fmla="*/ 254 w 2900"/>
                <a:gd name="T3" fmla="*/ 228 h 228"/>
                <a:gd name="T4" fmla="*/ 2900 w 2900"/>
                <a:gd name="T5" fmla="*/ 87 h 228"/>
                <a:gd name="T6" fmla="*/ 2900 w 2900"/>
                <a:gd name="T7" fmla="*/ 0 h 228"/>
                <a:gd name="T8" fmla="*/ 1815 w 2900"/>
                <a:gd name="T9" fmla="*/ 7 h 228"/>
                <a:gd name="T10" fmla="*/ 890 w 2900"/>
                <a:gd name="T11" fmla="*/ 100 h 228"/>
                <a:gd name="T12" fmla="*/ 0 w 2900"/>
                <a:gd name="T13" fmla="*/ 167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0"/>
                <a:gd name="T22" fmla="*/ 0 h 228"/>
                <a:gd name="T23" fmla="*/ 2900 w 2900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0" h="228">
                  <a:moveTo>
                    <a:pt x="0" y="167"/>
                  </a:moveTo>
                  <a:lnTo>
                    <a:pt x="254" y="228"/>
                  </a:lnTo>
                  <a:lnTo>
                    <a:pt x="2900" y="87"/>
                  </a:lnTo>
                  <a:lnTo>
                    <a:pt x="2900" y="0"/>
                  </a:lnTo>
                  <a:lnTo>
                    <a:pt x="1815" y="7"/>
                  </a:lnTo>
                  <a:lnTo>
                    <a:pt x="890" y="10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CC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1406525" y="6207125"/>
            <a:ext cx="225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Water (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is big)</a:t>
            </a: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6403975" y="5665788"/>
            <a:ext cx="231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Land (</a:t>
            </a:r>
            <a:r>
              <a:rPr lang="en-US" i="1">
                <a:latin typeface="Arial" charset="0"/>
              </a:rPr>
              <a:t>c</a:t>
            </a:r>
            <a:r>
              <a:rPr lang="en-US">
                <a:latin typeface="Arial" charset="0"/>
              </a:rPr>
              <a:t> is small)</a:t>
            </a:r>
          </a:p>
        </p:txBody>
      </p:sp>
      <p:sp>
        <p:nvSpPr>
          <p:cNvPr id="115749" name="Line 37"/>
          <p:cNvSpPr>
            <a:spLocks noChangeShapeType="1"/>
          </p:cNvSpPr>
          <p:nvPr/>
        </p:nvSpPr>
        <p:spPr bwMode="auto">
          <a:xfrm>
            <a:off x="904875" y="3829050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0" name="Line 38"/>
          <p:cNvSpPr>
            <a:spLocks noChangeShapeType="1"/>
          </p:cNvSpPr>
          <p:nvPr/>
        </p:nvSpPr>
        <p:spPr bwMode="auto">
          <a:xfrm>
            <a:off x="195263" y="3854450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1" name="Line 39"/>
          <p:cNvSpPr>
            <a:spLocks noChangeShapeType="1"/>
          </p:cNvSpPr>
          <p:nvPr/>
        </p:nvSpPr>
        <p:spPr bwMode="auto">
          <a:xfrm>
            <a:off x="1655763" y="3835400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2" name="Line 40"/>
          <p:cNvSpPr>
            <a:spLocks noChangeShapeType="1"/>
          </p:cNvSpPr>
          <p:nvPr/>
        </p:nvSpPr>
        <p:spPr bwMode="auto">
          <a:xfrm>
            <a:off x="3074988" y="3811588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3" name="Line 41"/>
          <p:cNvSpPr>
            <a:spLocks noChangeShapeType="1"/>
          </p:cNvSpPr>
          <p:nvPr/>
        </p:nvSpPr>
        <p:spPr bwMode="auto">
          <a:xfrm>
            <a:off x="2365375" y="3836988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4" name="Line 42"/>
          <p:cNvSpPr>
            <a:spLocks noChangeShapeType="1"/>
          </p:cNvSpPr>
          <p:nvPr/>
        </p:nvSpPr>
        <p:spPr bwMode="auto">
          <a:xfrm>
            <a:off x="3825875" y="3817938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5" name="Line 43"/>
          <p:cNvSpPr>
            <a:spLocks noChangeShapeType="1"/>
          </p:cNvSpPr>
          <p:nvPr/>
        </p:nvSpPr>
        <p:spPr bwMode="auto">
          <a:xfrm>
            <a:off x="5305425" y="3800475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6" name="Line 44"/>
          <p:cNvSpPr>
            <a:spLocks noChangeShapeType="1"/>
          </p:cNvSpPr>
          <p:nvPr/>
        </p:nvSpPr>
        <p:spPr bwMode="auto">
          <a:xfrm>
            <a:off x="4595813" y="3825875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7" name="Line 45"/>
          <p:cNvSpPr>
            <a:spLocks noChangeShapeType="1"/>
          </p:cNvSpPr>
          <p:nvPr/>
        </p:nvSpPr>
        <p:spPr bwMode="auto">
          <a:xfrm>
            <a:off x="6056313" y="3806825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8" name="Line 46"/>
          <p:cNvSpPr>
            <a:spLocks noChangeShapeType="1"/>
          </p:cNvSpPr>
          <p:nvPr/>
        </p:nvSpPr>
        <p:spPr bwMode="auto">
          <a:xfrm>
            <a:off x="7488238" y="3806825"/>
            <a:ext cx="815975" cy="1925638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59" name="Line 47"/>
          <p:cNvSpPr>
            <a:spLocks noChangeShapeType="1"/>
          </p:cNvSpPr>
          <p:nvPr/>
        </p:nvSpPr>
        <p:spPr bwMode="auto">
          <a:xfrm>
            <a:off x="6765925" y="3808413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0" name="Line 48"/>
          <p:cNvSpPr>
            <a:spLocks noChangeShapeType="1"/>
          </p:cNvSpPr>
          <p:nvPr/>
        </p:nvSpPr>
        <p:spPr bwMode="auto">
          <a:xfrm>
            <a:off x="8226425" y="3789363"/>
            <a:ext cx="828675" cy="1933575"/>
          </a:xfrm>
          <a:prstGeom prst="line">
            <a:avLst/>
          </a:prstGeom>
          <a:noFill/>
          <a:ln w="76200">
            <a:solidFill>
              <a:srgbClr val="FFCC00">
                <a:alpha val="32156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2" name="Line 50"/>
          <p:cNvSpPr>
            <a:spLocks noChangeShapeType="1"/>
          </p:cNvSpPr>
          <p:nvPr/>
        </p:nvSpPr>
        <p:spPr bwMode="auto">
          <a:xfrm flipV="1">
            <a:off x="5603875" y="3941763"/>
            <a:ext cx="0" cy="1298575"/>
          </a:xfrm>
          <a:prstGeom prst="line">
            <a:avLst/>
          </a:prstGeom>
          <a:noFill/>
          <a:ln w="76200">
            <a:solidFill>
              <a:srgbClr val="FF0000">
                <a:alpha val="36078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3" name="Text Box 51"/>
          <p:cNvSpPr txBox="1">
            <a:spLocks noChangeArrowheads="1"/>
          </p:cNvSpPr>
          <p:nvPr/>
        </p:nvSpPr>
        <p:spPr bwMode="auto">
          <a:xfrm>
            <a:off x="5334000" y="521335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Low Pressure</a:t>
            </a:r>
          </a:p>
        </p:txBody>
      </p:sp>
      <p:sp>
        <p:nvSpPr>
          <p:cNvPr id="115764" name="Line 52"/>
          <p:cNvSpPr>
            <a:spLocks noChangeShapeType="1"/>
          </p:cNvSpPr>
          <p:nvPr/>
        </p:nvSpPr>
        <p:spPr bwMode="auto">
          <a:xfrm flipV="1">
            <a:off x="6118225" y="3944938"/>
            <a:ext cx="0" cy="1298575"/>
          </a:xfrm>
          <a:prstGeom prst="line">
            <a:avLst/>
          </a:prstGeom>
          <a:noFill/>
          <a:ln w="76200">
            <a:solidFill>
              <a:srgbClr val="FF0000">
                <a:alpha val="36078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5" name="Line 53"/>
          <p:cNvSpPr>
            <a:spLocks noChangeShapeType="1"/>
          </p:cNvSpPr>
          <p:nvPr/>
        </p:nvSpPr>
        <p:spPr bwMode="auto">
          <a:xfrm flipV="1">
            <a:off x="6642100" y="3927475"/>
            <a:ext cx="0" cy="1298575"/>
          </a:xfrm>
          <a:prstGeom prst="line">
            <a:avLst/>
          </a:prstGeom>
          <a:noFill/>
          <a:ln w="76200">
            <a:solidFill>
              <a:srgbClr val="FF0000">
                <a:alpha val="36078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>
            <a:off x="2190750" y="5013325"/>
            <a:ext cx="30400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7" name="Line 55"/>
          <p:cNvSpPr>
            <a:spLocks noChangeShapeType="1"/>
          </p:cNvSpPr>
          <p:nvPr/>
        </p:nvSpPr>
        <p:spPr bwMode="auto">
          <a:xfrm>
            <a:off x="2343150" y="5165725"/>
            <a:ext cx="30400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8" name="Line 56"/>
          <p:cNvSpPr>
            <a:spLocks noChangeShapeType="1"/>
          </p:cNvSpPr>
          <p:nvPr/>
        </p:nvSpPr>
        <p:spPr bwMode="auto">
          <a:xfrm>
            <a:off x="2495550" y="5318125"/>
            <a:ext cx="30400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5570538" y="3457575"/>
            <a:ext cx="1201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Air Rises</a:t>
            </a:r>
          </a:p>
        </p:txBody>
      </p:sp>
      <p:sp>
        <p:nvSpPr>
          <p:cNvPr id="115770" name="Line 58"/>
          <p:cNvSpPr>
            <a:spLocks noChangeShapeType="1"/>
          </p:cNvSpPr>
          <p:nvPr/>
        </p:nvSpPr>
        <p:spPr bwMode="auto">
          <a:xfrm>
            <a:off x="2247900" y="3683000"/>
            <a:ext cx="3040063" cy="0"/>
          </a:xfrm>
          <a:prstGeom prst="line">
            <a:avLst/>
          </a:prstGeom>
          <a:noFill/>
          <a:ln w="76200">
            <a:solidFill>
              <a:srgbClr val="D60093">
                <a:alpha val="27843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1" name="Line 59"/>
          <p:cNvSpPr>
            <a:spLocks noChangeShapeType="1"/>
          </p:cNvSpPr>
          <p:nvPr/>
        </p:nvSpPr>
        <p:spPr bwMode="auto">
          <a:xfrm>
            <a:off x="2400300" y="3835400"/>
            <a:ext cx="3040063" cy="0"/>
          </a:xfrm>
          <a:prstGeom prst="line">
            <a:avLst/>
          </a:prstGeom>
          <a:noFill/>
          <a:ln w="76200">
            <a:solidFill>
              <a:srgbClr val="D60093">
                <a:alpha val="27843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2" name="Line 60"/>
          <p:cNvSpPr>
            <a:spLocks noChangeShapeType="1"/>
          </p:cNvSpPr>
          <p:nvPr/>
        </p:nvSpPr>
        <p:spPr bwMode="auto">
          <a:xfrm>
            <a:off x="2552700" y="3987800"/>
            <a:ext cx="3040063" cy="0"/>
          </a:xfrm>
          <a:prstGeom prst="line">
            <a:avLst/>
          </a:prstGeom>
          <a:noFill/>
          <a:ln w="76200">
            <a:solidFill>
              <a:srgbClr val="D60093">
                <a:alpha val="27843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3" name="Line 61"/>
          <p:cNvSpPr>
            <a:spLocks noChangeShapeType="1"/>
          </p:cNvSpPr>
          <p:nvPr/>
        </p:nvSpPr>
        <p:spPr bwMode="auto">
          <a:xfrm flipV="1">
            <a:off x="1109663" y="3943350"/>
            <a:ext cx="0" cy="1298575"/>
          </a:xfrm>
          <a:prstGeom prst="line">
            <a:avLst/>
          </a:prstGeom>
          <a:noFill/>
          <a:ln w="76200">
            <a:solidFill>
              <a:srgbClr val="333399">
                <a:alpha val="29019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4" name="Line 62"/>
          <p:cNvSpPr>
            <a:spLocks noChangeShapeType="1"/>
          </p:cNvSpPr>
          <p:nvPr/>
        </p:nvSpPr>
        <p:spPr bwMode="auto">
          <a:xfrm flipV="1">
            <a:off x="1624013" y="3946525"/>
            <a:ext cx="0" cy="1298575"/>
          </a:xfrm>
          <a:prstGeom prst="line">
            <a:avLst/>
          </a:prstGeom>
          <a:noFill/>
          <a:ln w="76200">
            <a:solidFill>
              <a:srgbClr val="333399">
                <a:alpha val="29019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5" name="Line 63"/>
          <p:cNvSpPr>
            <a:spLocks noChangeShapeType="1"/>
          </p:cNvSpPr>
          <p:nvPr/>
        </p:nvSpPr>
        <p:spPr bwMode="auto">
          <a:xfrm flipV="1">
            <a:off x="2147888" y="3929063"/>
            <a:ext cx="0" cy="1298575"/>
          </a:xfrm>
          <a:prstGeom prst="line">
            <a:avLst/>
          </a:prstGeom>
          <a:noFill/>
          <a:ln w="76200">
            <a:solidFill>
              <a:srgbClr val="333399">
                <a:alpha val="29019"/>
              </a:srgbClr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76" name="Text Box 64"/>
          <p:cNvSpPr txBox="1">
            <a:spLocks noChangeArrowheads="1"/>
          </p:cNvSpPr>
          <p:nvPr/>
        </p:nvSpPr>
        <p:spPr bwMode="auto">
          <a:xfrm>
            <a:off x="533400" y="5186363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Partial Vacuum</a:t>
            </a:r>
          </a:p>
        </p:txBody>
      </p:sp>
      <p:sp>
        <p:nvSpPr>
          <p:cNvPr id="115777" name="Text Box 65"/>
          <p:cNvSpPr txBox="1">
            <a:spLocks noChangeArrowheads="1"/>
          </p:cNvSpPr>
          <p:nvPr/>
        </p:nvSpPr>
        <p:spPr bwMode="auto">
          <a:xfrm>
            <a:off x="992188" y="3475038"/>
            <a:ext cx="1103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Air Falls</a:t>
            </a:r>
          </a:p>
        </p:txBody>
      </p:sp>
      <p:sp>
        <p:nvSpPr>
          <p:cNvPr id="115778" name="Arc 66"/>
          <p:cNvSpPr>
            <a:spLocks/>
          </p:cNvSpPr>
          <p:nvPr/>
        </p:nvSpPr>
        <p:spPr bwMode="auto">
          <a:xfrm flipH="1" flipV="1">
            <a:off x="1477963" y="3803650"/>
            <a:ext cx="4740275" cy="1120775"/>
          </a:xfrm>
          <a:custGeom>
            <a:avLst/>
            <a:gdLst>
              <a:gd name="T0" fmla="*/ 2370138 w 43200"/>
              <a:gd name="T1" fmla="*/ 0 h 43200"/>
              <a:gd name="T2" fmla="*/ 2148486 w 43200"/>
              <a:gd name="T3" fmla="*/ 4343 h 43200"/>
              <a:gd name="T4" fmla="*/ 2370138 w 43200"/>
              <a:gd name="T5" fmla="*/ 987425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453"/>
                  <a:pt x="8482" y="1137"/>
                  <a:pt x="19579" y="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453"/>
                  <a:pt x="8482" y="1137"/>
                  <a:pt x="19579" y="94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9" name="Text Box 67"/>
          <p:cNvSpPr txBox="1">
            <a:spLocks noChangeArrowheads="1"/>
          </p:cNvSpPr>
          <p:nvPr/>
        </p:nvSpPr>
        <p:spPr bwMode="auto">
          <a:xfrm>
            <a:off x="2489200" y="4156075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Convection Current</a:t>
            </a:r>
          </a:p>
        </p:txBody>
      </p:sp>
      <p:sp>
        <p:nvSpPr>
          <p:cNvPr id="115787" name="Text Box 75"/>
          <p:cNvSpPr txBox="1">
            <a:spLocks noChangeArrowheads="1"/>
          </p:cNvSpPr>
          <p:nvPr/>
        </p:nvSpPr>
        <p:spPr bwMode="auto">
          <a:xfrm>
            <a:off x="4270375" y="5803900"/>
            <a:ext cx="131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Wind Turbine</a:t>
            </a:r>
          </a:p>
        </p:txBody>
      </p:sp>
      <p:pic>
        <p:nvPicPr>
          <p:cNvPr id="1244222" name="Picture 6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650" y="4892675"/>
            <a:ext cx="452438" cy="1071563"/>
          </a:xfrm>
          <a:prstGeom prst="rect">
            <a:avLst/>
          </a:prstGeom>
          <a:noFill/>
        </p:spPr>
      </p:pic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655638" y="6486525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Heats/cools SLOWLY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399213" y="5980113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Heats/cools QUICKLY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5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5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5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15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15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15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4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4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115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15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15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15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115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2000"/>
                                        <p:tgtEl>
                                          <p:spTgt spid="115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20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4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4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4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220" grpId="0" animBg="1"/>
      <p:bldP spid="115746" grpId="0"/>
      <p:bldP spid="115747" grpId="0"/>
      <p:bldP spid="115749" grpId="0" animBg="1"/>
      <p:bldP spid="115750" grpId="0" animBg="1"/>
      <p:bldP spid="115751" grpId="0" animBg="1"/>
      <p:bldP spid="115752" grpId="0" animBg="1"/>
      <p:bldP spid="115753" grpId="0" animBg="1"/>
      <p:bldP spid="115754" grpId="0" animBg="1"/>
      <p:bldP spid="115755" grpId="0" animBg="1"/>
      <p:bldP spid="115756" grpId="0" animBg="1"/>
      <p:bldP spid="115757" grpId="0" animBg="1"/>
      <p:bldP spid="115758" grpId="0" animBg="1"/>
      <p:bldP spid="115759" grpId="0" animBg="1"/>
      <p:bldP spid="115760" grpId="0" animBg="1"/>
      <p:bldP spid="115762" grpId="0" animBg="1"/>
      <p:bldP spid="115763" grpId="0"/>
      <p:bldP spid="115764" grpId="0" animBg="1"/>
      <p:bldP spid="115765" grpId="0" animBg="1"/>
      <p:bldP spid="115766" grpId="0" animBg="1"/>
      <p:bldP spid="115767" grpId="0" animBg="1"/>
      <p:bldP spid="115768" grpId="0" animBg="1"/>
      <p:bldP spid="115769" grpId="0"/>
      <p:bldP spid="115770" grpId="0" animBg="1"/>
      <p:bldP spid="115771" grpId="0" animBg="1"/>
      <p:bldP spid="115772" grpId="0" animBg="1"/>
      <p:bldP spid="115773" grpId="0" animBg="1"/>
      <p:bldP spid="115774" grpId="0" animBg="1"/>
      <p:bldP spid="115775" grpId="0" animBg="1"/>
      <p:bldP spid="115776" grpId="0"/>
      <p:bldP spid="115777" grpId="0"/>
      <p:bldP spid="115778" grpId="0" animBg="1"/>
      <p:bldP spid="115779" grpId="0"/>
      <p:bldP spid="115787" grpId="0"/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5986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basic features of a wind generator.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most obvious features are the rotor blades.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nacelle contains a gearbox, and a generator.</a:t>
            </a:r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46263" name="Picture 55" descr="diagram_2_resize"/>
          <p:cNvPicPr>
            <a:picLocks noChangeAspect="1" noChangeArrowheads="1"/>
          </p:cNvPicPr>
          <p:nvPr/>
        </p:nvPicPr>
        <p:blipFill>
          <a:blip r:embed="rId5" cstate="print"/>
          <a:srcRect t="10915" b="12125"/>
          <a:stretch>
            <a:fillRect/>
          </a:stretch>
        </p:blipFill>
        <p:spPr bwMode="auto">
          <a:xfrm>
            <a:off x="0" y="3195638"/>
            <a:ext cx="5461000" cy="3560762"/>
          </a:xfrm>
          <a:prstGeom prst="rect">
            <a:avLst/>
          </a:prstGeom>
          <a:noFill/>
        </p:spPr>
      </p:pic>
      <p:pic>
        <p:nvPicPr>
          <p:cNvPr id="1246259" name="Picture 51" descr="wind_en_1370"/>
          <p:cNvPicPr>
            <a:picLocks noChangeAspect="1" noChangeArrowheads="1"/>
          </p:cNvPicPr>
          <p:nvPr/>
        </p:nvPicPr>
        <p:blipFill>
          <a:blip r:embed="rId6" cstate="print"/>
          <a:srcRect l="3590" r="3935" b="10764"/>
          <a:stretch>
            <a:fillRect/>
          </a:stretch>
        </p:blipFill>
        <p:spPr bwMode="auto">
          <a:xfrm>
            <a:off x="5408613" y="3078163"/>
            <a:ext cx="3679825" cy="37242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6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Determine the power that may be delivered by a wind generator, assuming that the wind kinetic energy is completely converted into mechanical energy, and explain why this is impossible.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Assume a rotor blade radius of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volume of air that moves                     through the blades in a time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is given by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Avt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 where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is the speed of the air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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mass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thus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Avt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 kinetic energy of the air is thus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K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(1/2)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mv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(1/2)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Avtv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(1/2)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Av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Power is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/t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so that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5030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2000"/>
          </a:blip>
          <a:srcRect/>
          <a:stretch>
            <a:fillRect/>
          </a:stretch>
        </p:blipFill>
        <p:spPr bwMode="auto">
          <a:xfrm>
            <a:off x="6443663" y="3171825"/>
            <a:ext cx="1571625" cy="3724275"/>
          </a:xfrm>
          <a:prstGeom prst="rect">
            <a:avLst/>
          </a:prstGeom>
          <a:noFill/>
        </p:spPr>
      </p:pic>
      <p:sp>
        <p:nvSpPr>
          <p:cNvPr id="1250309" name="Oval 5"/>
          <p:cNvSpPr>
            <a:spLocks noChangeArrowheads="1"/>
          </p:cNvSpPr>
          <p:nvPr/>
        </p:nvSpPr>
        <p:spPr bwMode="auto">
          <a:xfrm>
            <a:off x="6494463" y="3140075"/>
            <a:ext cx="1577975" cy="194945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0310" name="Group 6"/>
          <p:cNvGrpSpPr>
            <a:grpSpLocks/>
          </p:cNvGrpSpPr>
          <p:nvPr/>
        </p:nvGrpSpPr>
        <p:grpSpPr bwMode="auto">
          <a:xfrm>
            <a:off x="7219950" y="3141663"/>
            <a:ext cx="1804988" cy="2084387"/>
            <a:chOff x="3852" y="1955"/>
            <a:chExt cx="1137" cy="1313"/>
          </a:xfrm>
        </p:grpSpPr>
        <p:sp>
          <p:nvSpPr>
            <p:cNvPr id="1250311" name="Oval 7"/>
            <p:cNvSpPr>
              <a:spLocks noChangeArrowheads="1"/>
            </p:cNvSpPr>
            <p:nvPr/>
          </p:nvSpPr>
          <p:spPr bwMode="auto">
            <a:xfrm>
              <a:off x="3995" y="2039"/>
              <a:ext cx="994" cy="12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>
              <a:off x="3911" y="1955"/>
              <a:ext cx="591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Line 9"/>
            <p:cNvSpPr>
              <a:spLocks noChangeShapeType="1"/>
            </p:cNvSpPr>
            <p:nvPr/>
          </p:nvSpPr>
          <p:spPr bwMode="auto">
            <a:xfrm>
              <a:off x="3852" y="3184"/>
              <a:ext cx="591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319" name="Group 15"/>
          <p:cNvGrpSpPr>
            <a:grpSpLocks/>
          </p:cNvGrpSpPr>
          <p:nvPr/>
        </p:nvGrpSpPr>
        <p:grpSpPr bwMode="auto">
          <a:xfrm>
            <a:off x="6802438" y="3103563"/>
            <a:ext cx="612775" cy="1003300"/>
            <a:chOff x="4093" y="1955"/>
            <a:chExt cx="386" cy="632"/>
          </a:xfrm>
        </p:grpSpPr>
        <p:sp>
          <p:nvSpPr>
            <p:cNvPr id="1250314" name="Text Box 10"/>
            <p:cNvSpPr txBox="1">
              <a:spLocks noChangeArrowheads="1"/>
            </p:cNvSpPr>
            <p:nvPr/>
          </p:nvSpPr>
          <p:spPr bwMode="auto">
            <a:xfrm>
              <a:off x="4163" y="2141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/>
                <a:t>r</a:t>
              </a:r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 flipH="1" flipV="1">
              <a:off x="4221" y="1955"/>
              <a:ext cx="258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Line 12"/>
            <p:cNvSpPr>
              <a:spLocks noChangeShapeType="1"/>
            </p:cNvSpPr>
            <p:nvPr/>
          </p:nvSpPr>
          <p:spPr bwMode="auto">
            <a:xfrm flipH="1" flipV="1">
              <a:off x="4093" y="2556"/>
              <a:ext cx="258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4213" y="2349"/>
              <a:ext cx="47" cy="2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Line 14"/>
            <p:cNvSpPr>
              <a:spLocks noChangeShapeType="1"/>
            </p:cNvSpPr>
            <p:nvPr/>
          </p:nvSpPr>
          <p:spPr bwMode="auto">
            <a:xfrm flipH="1">
              <a:off x="4296" y="1979"/>
              <a:ext cx="46" cy="2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320" name="Text Box 16"/>
          <p:cNvSpPr txBox="1">
            <a:spLocks noChangeArrowheads="1"/>
          </p:cNvSpPr>
          <p:nvPr/>
        </p:nvSpPr>
        <p:spPr bwMode="auto">
          <a:xfrm rot="497571">
            <a:off x="7270750" y="2894013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d</a:t>
            </a:r>
            <a:r>
              <a:rPr lang="en-US" b="1"/>
              <a:t> = </a:t>
            </a:r>
            <a:r>
              <a:rPr lang="en-US" b="1" i="1"/>
              <a:t>vt</a:t>
            </a:r>
          </a:p>
        </p:txBody>
      </p:sp>
      <p:grpSp>
        <p:nvGrpSpPr>
          <p:cNvPr id="1250325" name="Group 21"/>
          <p:cNvGrpSpPr>
            <a:grpSpLocks/>
          </p:cNvGrpSpPr>
          <p:nvPr/>
        </p:nvGrpSpPr>
        <p:grpSpPr bwMode="auto">
          <a:xfrm>
            <a:off x="809625" y="6246813"/>
            <a:ext cx="7464425" cy="396875"/>
            <a:chOff x="510" y="3847"/>
            <a:chExt cx="4702" cy="250"/>
          </a:xfrm>
        </p:grpSpPr>
        <p:sp>
          <p:nvSpPr>
            <p:cNvPr id="1250322" name="Rectangle 18"/>
            <p:cNvSpPr>
              <a:spLocks noChangeArrowheads="1"/>
            </p:cNvSpPr>
            <p:nvPr/>
          </p:nvSpPr>
          <p:spPr bwMode="auto">
            <a:xfrm>
              <a:off x="592" y="3860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power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(1/2)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Av</a:t>
              </a:r>
              <a:r>
                <a:rPr lang="en-US" baseline="30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3</a:t>
              </a:r>
            </a:p>
          </p:txBody>
        </p:sp>
        <p:sp>
          <p:nvSpPr>
            <p:cNvPr id="1250323" name="Text Box 19"/>
            <p:cNvSpPr txBox="1">
              <a:spLocks noChangeArrowheads="1"/>
            </p:cNvSpPr>
            <p:nvPr/>
          </p:nvSpPr>
          <p:spPr bwMode="auto">
            <a:xfrm>
              <a:off x="3808" y="3847"/>
              <a:ext cx="1404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wind generator</a:t>
              </a:r>
            </a:p>
          </p:txBody>
        </p:sp>
        <p:sp>
          <p:nvSpPr>
            <p:cNvPr id="1250324" name="Rectangle 20"/>
            <p:cNvSpPr>
              <a:spLocks noChangeArrowheads="1"/>
            </p:cNvSpPr>
            <p:nvPr/>
          </p:nvSpPr>
          <p:spPr bwMode="auto">
            <a:xfrm>
              <a:off x="510" y="3849"/>
              <a:ext cx="4701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3746500" y="6248400"/>
            <a:ext cx="225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where </a:t>
            </a:r>
            <a:r>
              <a:rPr lang="en-US" b="1" i="1">
                <a:solidFill>
                  <a:schemeClr val="hlink"/>
                </a:solidFill>
              </a:rPr>
              <a:t>A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1" baseline="300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0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0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0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0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0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0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0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0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0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5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0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0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0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0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0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0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50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0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50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9" grpId="0" animBg="1"/>
      <p:bldP spid="1250320" grpId="0"/>
      <p:bldP spid="125032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540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wind power.	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685800" y="2136775"/>
            <a:ext cx="7772400" cy="4721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Since the air is still                 moving after passing through the                   rotor area, obviously not all of                    the kinetic energy can be used.                     The maximum theoretical efficien-                       cy of a wind turbine is about 60%.                   Given a turbine having a blade                   length of 12 m, a wind speed of                    15 ms</a:t>
            </a:r>
            <a:r>
              <a:rPr lang="en-US" baseline="30000"/>
              <a:t>-1</a:t>
            </a:r>
            <a:r>
              <a:rPr lang="en-US"/>
              <a:t> and an efficiency of 45%, find the power output. The density of air is 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</a:t>
            </a:r>
            <a:r>
              <a:rPr lang="en-US"/>
              <a:t> = 1.2 kg</a:t>
            </a:r>
            <a:r>
              <a:rPr lang="en-US" baseline="-25000"/>
              <a:t> </a:t>
            </a:r>
            <a:r>
              <a:rPr lang="en-US"/>
              <a:t>m</a:t>
            </a:r>
            <a:r>
              <a:rPr lang="en-US" baseline="30000"/>
              <a:t>-3</a:t>
            </a:r>
            <a:r>
              <a:rPr lang="en-US"/>
              <a:t>.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      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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(12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= 452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(0.45)(1/2)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Av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 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= (0.45)(1/2)(452)(1.2)(15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 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= 411885 W = 410 kW.</a:t>
            </a:r>
            <a:endParaRPr lang="en-US"/>
          </a:p>
        </p:txBody>
      </p:sp>
      <p:pic>
        <p:nvPicPr>
          <p:cNvPr id="1248267" name="Picture 11" descr="wind-f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175" y="2287588"/>
            <a:ext cx="3032125" cy="22733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8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8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8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8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8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8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8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8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8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8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540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wind power.	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52356" name="Rectangle 4"/>
          <p:cNvSpPr>
            <a:spLocks noChangeArrowheads="1"/>
          </p:cNvSpPr>
          <p:nvPr/>
        </p:nvSpPr>
        <p:spPr bwMode="auto">
          <a:xfrm>
            <a:off x="685800" y="2136775"/>
            <a:ext cx="7772400" cy="4721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5235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2125663"/>
            <a:ext cx="7800975" cy="1214437"/>
          </a:xfrm>
          <a:prstGeom prst="rect">
            <a:avLst/>
          </a:prstGeom>
          <a:noFill/>
        </p:spPr>
      </p:pic>
      <p:pic>
        <p:nvPicPr>
          <p:cNvPr id="125236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3349625"/>
            <a:ext cx="7802563" cy="666750"/>
          </a:xfrm>
          <a:prstGeom prst="rect">
            <a:avLst/>
          </a:prstGeom>
          <a:noFill/>
        </p:spPr>
      </p:pic>
      <p:pic>
        <p:nvPicPr>
          <p:cNvPr id="1252362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100" y="4160838"/>
            <a:ext cx="7742238" cy="2444750"/>
          </a:xfrm>
          <a:prstGeom prst="rect">
            <a:avLst/>
          </a:prstGeom>
          <a:noFill/>
        </p:spPr>
      </p:pic>
      <p:sp>
        <p:nvSpPr>
          <p:cNvPr id="1252363" name="Text Box 11"/>
          <p:cNvSpPr txBox="1">
            <a:spLocks noChangeArrowheads="1"/>
          </p:cNvSpPr>
          <p:nvPr/>
        </p:nvSpPr>
        <p:spPr bwMode="auto">
          <a:xfrm>
            <a:off x="1355725" y="4856163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A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b="1" baseline="300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(7.5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 = 177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52364" name="Text Box 12"/>
          <p:cNvSpPr txBox="1">
            <a:spLocks noChangeArrowheads="1"/>
          </p:cNvSpPr>
          <p:nvPr/>
        </p:nvSpPr>
        <p:spPr bwMode="auto">
          <a:xfrm>
            <a:off x="1314450" y="52705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(1/2)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Av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(1/2)(177)(1.2)9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77420</a:t>
            </a:r>
          </a:p>
        </p:txBody>
      </p:sp>
      <p:sp>
        <p:nvSpPr>
          <p:cNvPr id="1252365" name="Text Box 13"/>
          <p:cNvSpPr txBox="1">
            <a:spLocks noChangeArrowheads="1"/>
          </p:cNvSpPr>
          <p:nvPr/>
        </p:nvSpPr>
        <p:spPr bwMode="auto">
          <a:xfrm>
            <a:off x="1125538" y="5541963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thru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(1/2)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Av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(1/2)(177)(2.2)5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3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24338</a:t>
            </a:r>
          </a:p>
        </p:txBody>
      </p:sp>
      <p:sp>
        <p:nvSpPr>
          <p:cNvPr id="1252366" name="Text Box 14"/>
          <p:cNvSpPr txBox="1">
            <a:spLocks noChangeArrowheads="1"/>
          </p:cNvSpPr>
          <p:nvPr/>
        </p:nvSpPr>
        <p:spPr bwMode="auto">
          <a:xfrm>
            <a:off x="1212850" y="5970588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ext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in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- </a:t>
            </a:r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thru</a:t>
            </a:r>
            <a:endParaRPr lang="en-US" b="1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252367" name="Text Box 15"/>
          <p:cNvSpPr txBox="1">
            <a:spLocks noChangeArrowheads="1"/>
          </p:cNvSpPr>
          <p:nvPr/>
        </p:nvSpPr>
        <p:spPr bwMode="auto">
          <a:xfrm>
            <a:off x="1231900" y="6461125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power</a:t>
            </a:r>
            <a:r>
              <a:rPr lang="en-US" b="1" i="1" baseline="-25000">
                <a:solidFill>
                  <a:schemeClr val="hlink"/>
                </a:solidFill>
              </a:rPr>
              <a:t>ext</a:t>
            </a:r>
            <a:r>
              <a:rPr lang="en-US" b="1">
                <a:solidFill>
                  <a:schemeClr val="hlink"/>
                </a:solidFill>
              </a:rPr>
              <a:t> =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77420 – 24338 = 53082 W = 53 kW.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2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2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63" grpId="0"/>
      <p:bldP spid="1252364" grpId="0"/>
      <p:bldP spid="1252365" grpId="0"/>
      <p:bldP spid="1252366" grpId="0"/>
      <p:bldP spid="125236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540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wind power.	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54404" name="Rectangle 4"/>
          <p:cNvSpPr>
            <a:spLocks noChangeArrowheads="1"/>
          </p:cNvSpPr>
          <p:nvPr/>
        </p:nvSpPr>
        <p:spPr bwMode="auto">
          <a:xfrm>
            <a:off x="685800" y="2136775"/>
            <a:ext cx="7772400" cy="4721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544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2125663"/>
            <a:ext cx="7800975" cy="1214437"/>
          </a:xfrm>
          <a:prstGeom prst="rect">
            <a:avLst/>
          </a:prstGeom>
          <a:noFill/>
        </p:spPr>
      </p:pic>
      <p:pic>
        <p:nvPicPr>
          <p:cNvPr id="125440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25" y="3349625"/>
            <a:ext cx="7802563" cy="666750"/>
          </a:xfrm>
          <a:prstGeom prst="rect">
            <a:avLst/>
          </a:prstGeom>
          <a:noFill/>
        </p:spPr>
      </p:pic>
      <p:pic>
        <p:nvPicPr>
          <p:cNvPr id="125441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8" y="4111625"/>
            <a:ext cx="7735887" cy="1462088"/>
          </a:xfrm>
          <a:prstGeom prst="rect">
            <a:avLst/>
          </a:prstGeom>
          <a:noFill/>
        </p:spPr>
      </p:pic>
      <p:sp>
        <p:nvSpPr>
          <p:cNvPr id="1254408" name="Text Box 8"/>
          <p:cNvSpPr txBox="1">
            <a:spLocks noChangeArrowheads="1"/>
          </p:cNvSpPr>
          <p:nvPr/>
        </p:nvSpPr>
        <p:spPr bwMode="auto">
          <a:xfrm>
            <a:off x="1355725" y="4856163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=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(</a:t>
            </a:r>
            <a:r>
              <a:rPr lang="en-US" b="1" i="1">
                <a:solidFill>
                  <a:schemeClr val="hlink"/>
                </a:solidFill>
              </a:rPr>
              <a:t>efficiency</a:t>
            </a:r>
            <a:r>
              <a:rPr lang="en-US" b="1">
                <a:solidFill>
                  <a:schemeClr val="hlink"/>
                </a:solidFill>
              </a:rPr>
              <a:t>)</a:t>
            </a:r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extracted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54414" name="Text Box 14"/>
          <p:cNvSpPr txBox="1">
            <a:spLocks noChangeArrowheads="1"/>
          </p:cNvSpPr>
          <p:nvPr/>
        </p:nvSpPr>
        <p:spPr bwMode="auto">
          <a:xfrm>
            <a:off x="1358900" y="54483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</a:rPr>
              <a:t>P</a:t>
            </a:r>
            <a:r>
              <a:rPr lang="en-US" b="1" i="1" baseline="-25000">
                <a:solidFill>
                  <a:schemeClr val="hlink"/>
                </a:solidFill>
              </a:rPr>
              <a:t>out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=</a:t>
            </a:r>
            <a:r>
              <a:rPr lang="en-US" b="1" i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(0.72)(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53 kW) = 38 kW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4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4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4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4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4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8" grpId="0"/>
      <p:bldP spid="12544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540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Wind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wind power.	</a:t>
            </a:r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62596" name="Rectangle 4"/>
          <p:cNvSpPr>
            <a:spLocks noChangeArrowheads="1"/>
          </p:cNvSpPr>
          <p:nvPr/>
        </p:nvSpPr>
        <p:spPr bwMode="auto">
          <a:xfrm>
            <a:off x="685800" y="2136775"/>
            <a:ext cx="7772400" cy="34813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2600" name="Text Box 8"/>
          <p:cNvSpPr txBox="1">
            <a:spLocks noChangeArrowheads="1"/>
          </p:cNvSpPr>
          <p:nvPr/>
        </p:nvSpPr>
        <p:spPr bwMode="auto">
          <a:xfrm>
            <a:off x="850900" y="38100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Power is proportional to </a:t>
            </a:r>
            <a:r>
              <a:rPr lang="en-US" b="1" i="1">
                <a:solidFill>
                  <a:schemeClr val="hlink"/>
                </a:solidFill>
              </a:rPr>
              <a:t>v</a:t>
            </a:r>
            <a:r>
              <a:rPr lang="en-US" b="1" baseline="30000">
                <a:solidFill>
                  <a:schemeClr val="hlink"/>
                </a:solidFill>
              </a:rPr>
              <a:t>3</a:t>
            </a:r>
            <a:r>
              <a:rPr lang="en-US" b="1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126260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8" y="2195513"/>
            <a:ext cx="7694612" cy="1527175"/>
          </a:xfrm>
          <a:prstGeom prst="rect">
            <a:avLst/>
          </a:prstGeom>
          <a:noFill/>
        </p:spPr>
      </p:pic>
      <p:sp>
        <p:nvSpPr>
          <p:cNvPr id="1262603" name="Text Box 11"/>
          <p:cNvSpPr txBox="1">
            <a:spLocks noChangeArrowheads="1"/>
          </p:cNvSpPr>
          <p:nvPr/>
        </p:nvSpPr>
        <p:spPr bwMode="auto">
          <a:xfrm>
            <a:off x="842963" y="4279900"/>
            <a:ext cx="7532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wind speed had doubled (from 6 to 12 m</a:t>
            </a:r>
            <a:r>
              <a:rPr lang="en-US" b="1" baseline="-25000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s</a:t>
            </a:r>
            <a:r>
              <a:rPr lang="en-US" b="1" baseline="30000">
                <a:solidFill>
                  <a:schemeClr val="hlink"/>
                </a:solidFill>
              </a:rPr>
              <a:t>-1</a:t>
            </a:r>
            <a:r>
              <a:rPr lang="en-US" b="1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1262604" name="Text Box 12"/>
          <p:cNvSpPr txBox="1">
            <a:spLocks noChangeArrowheads="1"/>
          </p:cNvSpPr>
          <p:nvPr/>
        </p:nvSpPr>
        <p:spPr bwMode="auto">
          <a:xfrm>
            <a:off x="852488" y="4776788"/>
            <a:ext cx="7532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Thus the power should increase by 2</a:t>
            </a:r>
            <a:r>
              <a:rPr lang="en-US" b="1" baseline="30000">
                <a:solidFill>
                  <a:schemeClr val="hlink"/>
                </a:solidFill>
              </a:rPr>
              <a:t>3</a:t>
            </a:r>
            <a:r>
              <a:rPr lang="en-US" b="1">
                <a:solidFill>
                  <a:schemeClr val="hlink"/>
                </a:solidFill>
              </a:rPr>
              <a:t> = 8 times.</a:t>
            </a:r>
          </a:p>
        </p:txBody>
      </p:sp>
      <p:sp>
        <p:nvSpPr>
          <p:cNvPr id="1262605" name="Text Box 13"/>
          <p:cNvSpPr txBox="1">
            <a:spLocks noChangeArrowheads="1"/>
          </p:cNvSpPr>
          <p:nvPr/>
        </p:nvSpPr>
        <p:spPr bwMode="auto">
          <a:xfrm>
            <a:off x="846138" y="5233988"/>
            <a:ext cx="7532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Output will now be 8(5 kW) = 40 kW.</a:t>
            </a:r>
          </a:p>
        </p:txBody>
      </p:sp>
      <p:sp>
        <p:nvSpPr>
          <p:cNvPr id="1262606" name="Oval 14"/>
          <p:cNvSpPr>
            <a:spLocks noChangeArrowheads="1"/>
          </p:cNvSpPr>
          <p:nvPr/>
        </p:nvSpPr>
        <p:spPr bwMode="auto">
          <a:xfrm>
            <a:off x="4630738" y="3284538"/>
            <a:ext cx="409575" cy="409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2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00" grpId="0"/>
      <p:bldP spid="1262603" grpId="0"/>
      <p:bldP spid="1262604" grpId="0"/>
      <p:bldP spid="1262605" grpId="0"/>
      <p:bldP spid="126260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7035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Wave power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8.4.21 Describe the principle of operation of an oscillating water column (OWC) ocean-wave energy converter.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8.4.22 Determine power per unit length of a wavefront, assuming a rectangular profile for the wave.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8.4.23 Solve problems involving wave power.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0050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Wave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principle of operation of an oscillating water column (OWC) ocean-wave energy converter.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following diagram illustrates the function of an oscillating water column:	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grpSp>
        <p:nvGrpSpPr>
          <p:cNvPr id="1256452" name="Group 4"/>
          <p:cNvGrpSpPr>
            <a:grpSpLocks/>
          </p:cNvGrpSpPr>
          <p:nvPr/>
        </p:nvGrpSpPr>
        <p:grpSpPr bwMode="auto">
          <a:xfrm>
            <a:off x="-12176125" y="4581525"/>
            <a:ext cx="17037050" cy="2722563"/>
            <a:chOff x="-5342" y="2694"/>
            <a:chExt cx="10732" cy="1715"/>
          </a:xfrm>
        </p:grpSpPr>
        <p:grpSp>
          <p:nvGrpSpPr>
            <p:cNvPr id="1256453" name="Group 5"/>
            <p:cNvGrpSpPr>
              <a:grpSpLocks/>
            </p:cNvGrpSpPr>
            <p:nvPr/>
          </p:nvGrpSpPr>
          <p:grpSpPr bwMode="auto">
            <a:xfrm>
              <a:off x="-14" y="2694"/>
              <a:ext cx="5404" cy="1640"/>
              <a:chOff x="-14" y="2694"/>
              <a:chExt cx="5404" cy="1640"/>
            </a:xfrm>
          </p:grpSpPr>
          <p:sp>
            <p:nvSpPr>
              <p:cNvPr id="1256454" name="Freeform 6"/>
              <p:cNvSpPr>
                <a:spLocks/>
              </p:cNvSpPr>
              <p:nvPr/>
            </p:nvSpPr>
            <p:spPr bwMode="auto">
              <a:xfrm>
                <a:off x="7" y="2694"/>
                <a:ext cx="5383" cy="28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569" y="15"/>
                  </a:cxn>
                  <a:cxn ang="0">
                    <a:pos x="1337" y="289"/>
                  </a:cxn>
                  <a:cxn ang="0">
                    <a:pos x="2139" y="15"/>
                  </a:cxn>
                  <a:cxn ang="0">
                    <a:pos x="2955" y="268"/>
                  </a:cxn>
                  <a:cxn ang="0">
                    <a:pos x="3936" y="15"/>
                  </a:cxn>
                  <a:cxn ang="0">
                    <a:pos x="4779" y="261"/>
                  </a:cxn>
                  <a:cxn ang="0">
                    <a:pos x="5383" y="90"/>
                  </a:cxn>
                </a:cxnLst>
                <a:rect l="0" t="0" r="r" b="b"/>
                <a:pathLst>
                  <a:path w="5383" h="289">
                    <a:moveTo>
                      <a:pt x="0" y="200"/>
                    </a:moveTo>
                    <a:cubicBezTo>
                      <a:pt x="173" y="100"/>
                      <a:pt x="346" y="0"/>
                      <a:pt x="569" y="15"/>
                    </a:cubicBezTo>
                    <a:cubicBezTo>
                      <a:pt x="792" y="30"/>
                      <a:pt x="1075" y="289"/>
                      <a:pt x="1337" y="289"/>
                    </a:cubicBezTo>
                    <a:cubicBezTo>
                      <a:pt x="1599" y="289"/>
                      <a:pt x="1869" y="18"/>
                      <a:pt x="2139" y="15"/>
                    </a:cubicBezTo>
                    <a:cubicBezTo>
                      <a:pt x="2409" y="12"/>
                      <a:pt x="2656" y="268"/>
                      <a:pt x="2955" y="268"/>
                    </a:cubicBezTo>
                    <a:cubicBezTo>
                      <a:pt x="3254" y="268"/>
                      <a:pt x="3632" y="16"/>
                      <a:pt x="3936" y="15"/>
                    </a:cubicBezTo>
                    <a:cubicBezTo>
                      <a:pt x="4240" y="14"/>
                      <a:pt x="4538" y="249"/>
                      <a:pt x="4779" y="261"/>
                    </a:cubicBezTo>
                    <a:cubicBezTo>
                      <a:pt x="5020" y="273"/>
                      <a:pt x="5201" y="181"/>
                      <a:pt x="5383" y="90"/>
                    </a:cubicBezTo>
                  </a:path>
                </a:pathLst>
              </a:custGeom>
              <a:noFill/>
              <a:ln w="7620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55" name="Freeform 7"/>
              <p:cNvSpPr>
                <a:spLocks/>
              </p:cNvSpPr>
              <p:nvPr/>
            </p:nvSpPr>
            <p:spPr bwMode="auto">
              <a:xfrm>
                <a:off x="-14" y="2702"/>
                <a:ext cx="5397" cy="163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95" y="41"/>
                  </a:cxn>
                  <a:cxn ang="0">
                    <a:pos x="515" y="0"/>
                  </a:cxn>
                  <a:cxn ang="0">
                    <a:pos x="755" y="48"/>
                  </a:cxn>
                  <a:cxn ang="0">
                    <a:pos x="1084" y="219"/>
                  </a:cxn>
                  <a:cxn ang="0">
                    <a:pos x="1365" y="295"/>
                  </a:cxn>
                  <a:cxn ang="0">
                    <a:pos x="1715" y="178"/>
                  </a:cxn>
                  <a:cxn ang="0">
                    <a:pos x="2057" y="7"/>
                  </a:cxn>
                  <a:cxn ang="0">
                    <a:pos x="2243" y="20"/>
                  </a:cxn>
                  <a:cxn ang="0">
                    <a:pos x="2476" y="96"/>
                  </a:cxn>
                  <a:cxn ang="0">
                    <a:pos x="2791" y="247"/>
                  </a:cxn>
                  <a:cxn ang="0">
                    <a:pos x="2997" y="274"/>
                  </a:cxn>
                  <a:cxn ang="0">
                    <a:pos x="3415" y="157"/>
                  </a:cxn>
                  <a:cxn ang="0">
                    <a:pos x="3895" y="7"/>
                  </a:cxn>
                  <a:cxn ang="0">
                    <a:pos x="4108" y="20"/>
                  </a:cxn>
                  <a:cxn ang="0">
                    <a:pos x="4416" y="123"/>
                  </a:cxn>
                  <a:cxn ang="0">
                    <a:pos x="4697" y="247"/>
                  </a:cxn>
                  <a:cxn ang="0">
                    <a:pos x="4992" y="260"/>
                  </a:cxn>
                  <a:cxn ang="0">
                    <a:pos x="5397" y="82"/>
                  </a:cxn>
                  <a:cxn ang="0">
                    <a:pos x="5397" y="1632"/>
                  </a:cxn>
                  <a:cxn ang="0">
                    <a:pos x="0" y="1632"/>
                  </a:cxn>
                  <a:cxn ang="0">
                    <a:pos x="0" y="192"/>
                  </a:cxn>
                </a:cxnLst>
                <a:rect l="0" t="0" r="r" b="b"/>
                <a:pathLst>
                  <a:path w="5397" h="1632">
                    <a:moveTo>
                      <a:pt x="0" y="192"/>
                    </a:moveTo>
                    <a:lnTo>
                      <a:pt x="295" y="41"/>
                    </a:lnTo>
                    <a:lnTo>
                      <a:pt x="515" y="0"/>
                    </a:lnTo>
                    <a:lnTo>
                      <a:pt x="755" y="48"/>
                    </a:lnTo>
                    <a:lnTo>
                      <a:pt x="1084" y="219"/>
                    </a:lnTo>
                    <a:lnTo>
                      <a:pt x="1365" y="295"/>
                    </a:lnTo>
                    <a:lnTo>
                      <a:pt x="1715" y="178"/>
                    </a:lnTo>
                    <a:lnTo>
                      <a:pt x="2057" y="7"/>
                    </a:lnTo>
                    <a:lnTo>
                      <a:pt x="2243" y="20"/>
                    </a:lnTo>
                    <a:lnTo>
                      <a:pt x="2476" y="96"/>
                    </a:lnTo>
                    <a:lnTo>
                      <a:pt x="2791" y="247"/>
                    </a:lnTo>
                    <a:lnTo>
                      <a:pt x="2997" y="274"/>
                    </a:lnTo>
                    <a:lnTo>
                      <a:pt x="3415" y="157"/>
                    </a:lnTo>
                    <a:lnTo>
                      <a:pt x="3895" y="7"/>
                    </a:lnTo>
                    <a:lnTo>
                      <a:pt x="4108" y="20"/>
                    </a:lnTo>
                    <a:lnTo>
                      <a:pt x="4416" y="123"/>
                    </a:lnTo>
                    <a:lnTo>
                      <a:pt x="4697" y="247"/>
                    </a:lnTo>
                    <a:lnTo>
                      <a:pt x="4992" y="260"/>
                    </a:lnTo>
                    <a:lnTo>
                      <a:pt x="5397" y="82"/>
                    </a:lnTo>
                    <a:lnTo>
                      <a:pt x="5397" y="1632"/>
                    </a:lnTo>
                    <a:lnTo>
                      <a:pt x="0" y="163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6456" name="Group 8"/>
            <p:cNvGrpSpPr>
              <a:grpSpLocks/>
            </p:cNvGrpSpPr>
            <p:nvPr/>
          </p:nvGrpSpPr>
          <p:grpSpPr bwMode="auto">
            <a:xfrm>
              <a:off x="-5342" y="2769"/>
              <a:ext cx="5404" cy="1640"/>
              <a:chOff x="-14" y="2694"/>
              <a:chExt cx="5404" cy="1640"/>
            </a:xfrm>
          </p:grpSpPr>
          <p:sp>
            <p:nvSpPr>
              <p:cNvPr id="1256457" name="Freeform 9"/>
              <p:cNvSpPr>
                <a:spLocks/>
              </p:cNvSpPr>
              <p:nvPr/>
            </p:nvSpPr>
            <p:spPr bwMode="auto">
              <a:xfrm>
                <a:off x="7" y="2694"/>
                <a:ext cx="5383" cy="28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569" y="15"/>
                  </a:cxn>
                  <a:cxn ang="0">
                    <a:pos x="1337" y="289"/>
                  </a:cxn>
                  <a:cxn ang="0">
                    <a:pos x="2139" y="15"/>
                  </a:cxn>
                  <a:cxn ang="0">
                    <a:pos x="2955" y="268"/>
                  </a:cxn>
                  <a:cxn ang="0">
                    <a:pos x="3936" y="15"/>
                  </a:cxn>
                  <a:cxn ang="0">
                    <a:pos x="4779" y="261"/>
                  </a:cxn>
                  <a:cxn ang="0">
                    <a:pos x="5383" y="90"/>
                  </a:cxn>
                </a:cxnLst>
                <a:rect l="0" t="0" r="r" b="b"/>
                <a:pathLst>
                  <a:path w="5383" h="289">
                    <a:moveTo>
                      <a:pt x="0" y="200"/>
                    </a:moveTo>
                    <a:cubicBezTo>
                      <a:pt x="173" y="100"/>
                      <a:pt x="346" y="0"/>
                      <a:pt x="569" y="15"/>
                    </a:cubicBezTo>
                    <a:cubicBezTo>
                      <a:pt x="792" y="30"/>
                      <a:pt x="1075" y="289"/>
                      <a:pt x="1337" y="289"/>
                    </a:cubicBezTo>
                    <a:cubicBezTo>
                      <a:pt x="1599" y="289"/>
                      <a:pt x="1869" y="18"/>
                      <a:pt x="2139" y="15"/>
                    </a:cubicBezTo>
                    <a:cubicBezTo>
                      <a:pt x="2409" y="12"/>
                      <a:pt x="2656" y="268"/>
                      <a:pt x="2955" y="268"/>
                    </a:cubicBezTo>
                    <a:cubicBezTo>
                      <a:pt x="3254" y="268"/>
                      <a:pt x="3632" y="16"/>
                      <a:pt x="3936" y="15"/>
                    </a:cubicBezTo>
                    <a:cubicBezTo>
                      <a:pt x="4240" y="14"/>
                      <a:pt x="4538" y="249"/>
                      <a:pt x="4779" y="261"/>
                    </a:cubicBezTo>
                    <a:cubicBezTo>
                      <a:pt x="5020" y="273"/>
                      <a:pt x="5201" y="181"/>
                      <a:pt x="5383" y="90"/>
                    </a:cubicBezTo>
                  </a:path>
                </a:pathLst>
              </a:custGeom>
              <a:noFill/>
              <a:ln w="76200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58" name="Freeform 10"/>
              <p:cNvSpPr>
                <a:spLocks/>
              </p:cNvSpPr>
              <p:nvPr/>
            </p:nvSpPr>
            <p:spPr bwMode="auto">
              <a:xfrm>
                <a:off x="-14" y="2702"/>
                <a:ext cx="5397" cy="163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95" y="41"/>
                  </a:cxn>
                  <a:cxn ang="0">
                    <a:pos x="515" y="0"/>
                  </a:cxn>
                  <a:cxn ang="0">
                    <a:pos x="755" y="48"/>
                  </a:cxn>
                  <a:cxn ang="0">
                    <a:pos x="1084" y="219"/>
                  </a:cxn>
                  <a:cxn ang="0">
                    <a:pos x="1365" y="295"/>
                  </a:cxn>
                  <a:cxn ang="0">
                    <a:pos x="1715" y="178"/>
                  </a:cxn>
                  <a:cxn ang="0">
                    <a:pos x="2057" y="7"/>
                  </a:cxn>
                  <a:cxn ang="0">
                    <a:pos x="2243" y="20"/>
                  </a:cxn>
                  <a:cxn ang="0">
                    <a:pos x="2476" y="96"/>
                  </a:cxn>
                  <a:cxn ang="0">
                    <a:pos x="2791" y="247"/>
                  </a:cxn>
                  <a:cxn ang="0">
                    <a:pos x="2997" y="274"/>
                  </a:cxn>
                  <a:cxn ang="0">
                    <a:pos x="3415" y="157"/>
                  </a:cxn>
                  <a:cxn ang="0">
                    <a:pos x="3895" y="7"/>
                  </a:cxn>
                  <a:cxn ang="0">
                    <a:pos x="4108" y="20"/>
                  </a:cxn>
                  <a:cxn ang="0">
                    <a:pos x="4416" y="123"/>
                  </a:cxn>
                  <a:cxn ang="0">
                    <a:pos x="4697" y="247"/>
                  </a:cxn>
                  <a:cxn ang="0">
                    <a:pos x="4992" y="260"/>
                  </a:cxn>
                  <a:cxn ang="0">
                    <a:pos x="5397" y="82"/>
                  </a:cxn>
                  <a:cxn ang="0">
                    <a:pos x="5397" y="1632"/>
                  </a:cxn>
                  <a:cxn ang="0">
                    <a:pos x="0" y="1632"/>
                  </a:cxn>
                  <a:cxn ang="0">
                    <a:pos x="0" y="192"/>
                  </a:cxn>
                </a:cxnLst>
                <a:rect l="0" t="0" r="r" b="b"/>
                <a:pathLst>
                  <a:path w="5397" h="1632">
                    <a:moveTo>
                      <a:pt x="0" y="192"/>
                    </a:moveTo>
                    <a:lnTo>
                      <a:pt x="295" y="41"/>
                    </a:lnTo>
                    <a:lnTo>
                      <a:pt x="515" y="0"/>
                    </a:lnTo>
                    <a:lnTo>
                      <a:pt x="755" y="48"/>
                    </a:lnTo>
                    <a:lnTo>
                      <a:pt x="1084" y="219"/>
                    </a:lnTo>
                    <a:lnTo>
                      <a:pt x="1365" y="295"/>
                    </a:lnTo>
                    <a:lnTo>
                      <a:pt x="1715" y="178"/>
                    </a:lnTo>
                    <a:lnTo>
                      <a:pt x="2057" y="7"/>
                    </a:lnTo>
                    <a:lnTo>
                      <a:pt x="2243" y="20"/>
                    </a:lnTo>
                    <a:lnTo>
                      <a:pt x="2476" y="96"/>
                    </a:lnTo>
                    <a:lnTo>
                      <a:pt x="2791" y="247"/>
                    </a:lnTo>
                    <a:lnTo>
                      <a:pt x="2997" y="274"/>
                    </a:lnTo>
                    <a:lnTo>
                      <a:pt x="3415" y="157"/>
                    </a:lnTo>
                    <a:lnTo>
                      <a:pt x="3895" y="7"/>
                    </a:lnTo>
                    <a:lnTo>
                      <a:pt x="4108" y="20"/>
                    </a:lnTo>
                    <a:lnTo>
                      <a:pt x="4416" y="123"/>
                    </a:lnTo>
                    <a:lnTo>
                      <a:pt x="4697" y="247"/>
                    </a:lnTo>
                    <a:lnTo>
                      <a:pt x="4992" y="260"/>
                    </a:lnTo>
                    <a:lnTo>
                      <a:pt x="5397" y="82"/>
                    </a:lnTo>
                    <a:lnTo>
                      <a:pt x="5397" y="1632"/>
                    </a:lnTo>
                    <a:lnTo>
                      <a:pt x="0" y="163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6462" name="Freeform 14" descr="Small confetti"/>
          <p:cNvSpPr>
            <a:spLocks/>
          </p:cNvSpPr>
          <p:nvPr/>
        </p:nvSpPr>
        <p:spPr bwMode="auto">
          <a:xfrm>
            <a:off x="3862388" y="3486150"/>
            <a:ext cx="2046287" cy="1535113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0" y="563"/>
              </a:cxn>
              <a:cxn ang="0">
                <a:pos x="404" y="0"/>
              </a:cxn>
              <a:cxn ang="0">
                <a:pos x="1289" y="0"/>
              </a:cxn>
              <a:cxn ang="0">
                <a:pos x="1289" y="90"/>
              </a:cxn>
              <a:cxn ang="0">
                <a:pos x="905" y="90"/>
              </a:cxn>
              <a:cxn ang="0">
                <a:pos x="905" y="412"/>
              </a:cxn>
              <a:cxn ang="0">
                <a:pos x="775" y="412"/>
              </a:cxn>
              <a:cxn ang="0">
                <a:pos x="775" y="90"/>
              </a:cxn>
              <a:cxn ang="0">
                <a:pos x="493" y="90"/>
              </a:cxn>
              <a:cxn ang="0">
                <a:pos x="123" y="604"/>
              </a:cxn>
              <a:cxn ang="0">
                <a:pos x="123" y="967"/>
              </a:cxn>
              <a:cxn ang="0">
                <a:pos x="0" y="960"/>
              </a:cxn>
            </a:cxnLst>
            <a:rect l="0" t="0" r="r" b="b"/>
            <a:pathLst>
              <a:path w="1289" h="967">
                <a:moveTo>
                  <a:pt x="0" y="960"/>
                </a:moveTo>
                <a:lnTo>
                  <a:pt x="0" y="563"/>
                </a:lnTo>
                <a:lnTo>
                  <a:pt x="404" y="0"/>
                </a:lnTo>
                <a:lnTo>
                  <a:pt x="1289" y="0"/>
                </a:lnTo>
                <a:lnTo>
                  <a:pt x="1289" y="90"/>
                </a:lnTo>
                <a:lnTo>
                  <a:pt x="905" y="90"/>
                </a:lnTo>
                <a:lnTo>
                  <a:pt x="905" y="412"/>
                </a:lnTo>
                <a:lnTo>
                  <a:pt x="775" y="412"/>
                </a:lnTo>
                <a:lnTo>
                  <a:pt x="775" y="90"/>
                </a:lnTo>
                <a:lnTo>
                  <a:pt x="493" y="90"/>
                </a:lnTo>
                <a:lnTo>
                  <a:pt x="123" y="604"/>
                </a:lnTo>
                <a:lnTo>
                  <a:pt x="123" y="967"/>
                </a:lnTo>
                <a:lnTo>
                  <a:pt x="0" y="960"/>
                </a:lnTo>
                <a:close/>
              </a:path>
            </a:pathLst>
          </a:custGeom>
          <a:pattFill prst="sm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63" name="Freeform 15" descr="Small confetti"/>
          <p:cNvSpPr>
            <a:spLocks/>
          </p:cNvSpPr>
          <p:nvPr/>
        </p:nvSpPr>
        <p:spPr bwMode="auto">
          <a:xfrm>
            <a:off x="3851275" y="4400550"/>
            <a:ext cx="2046288" cy="1960563"/>
          </a:xfrm>
          <a:custGeom>
            <a:avLst/>
            <a:gdLst/>
            <a:ahLst/>
            <a:cxnLst>
              <a:cxn ang="0">
                <a:pos x="14" y="844"/>
              </a:cxn>
              <a:cxn ang="0">
                <a:pos x="130" y="844"/>
              </a:cxn>
              <a:cxn ang="0">
                <a:pos x="617" y="844"/>
              </a:cxn>
              <a:cxn ang="0">
                <a:pos x="617" y="96"/>
              </a:cxn>
              <a:cxn ang="0">
                <a:pos x="775" y="96"/>
              </a:cxn>
              <a:cxn ang="0">
                <a:pos x="775" y="0"/>
              </a:cxn>
              <a:cxn ang="0">
                <a:pos x="912" y="0"/>
              </a:cxn>
              <a:cxn ang="0">
                <a:pos x="912" y="96"/>
              </a:cxn>
              <a:cxn ang="0">
                <a:pos x="1289" y="96"/>
              </a:cxn>
              <a:cxn ang="0">
                <a:pos x="1289" y="1235"/>
              </a:cxn>
              <a:cxn ang="0">
                <a:pos x="0" y="1235"/>
              </a:cxn>
              <a:cxn ang="0">
                <a:pos x="14" y="844"/>
              </a:cxn>
            </a:cxnLst>
            <a:rect l="0" t="0" r="r" b="b"/>
            <a:pathLst>
              <a:path w="1289" h="1235">
                <a:moveTo>
                  <a:pt x="14" y="844"/>
                </a:moveTo>
                <a:lnTo>
                  <a:pt x="130" y="844"/>
                </a:lnTo>
                <a:lnTo>
                  <a:pt x="617" y="844"/>
                </a:lnTo>
                <a:lnTo>
                  <a:pt x="617" y="96"/>
                </a:lnTo>
                <a:lnTo>
                  <a:pt x="775" y="96"/>
                </a:lnTo>
                <a:lnTo>
                  <a:pt x="775" y="0"/>
                </a:lnTo>
                <a:lnTo>
                  <a:pt x="912" y="0"/>
                </a:lnTo>
                <a:lnTo>
                  <a:pt x="912" y="96"/>
                </a:lnTo>
                <a:lnTo>
                  <a:pt x="1289" y="96"/>
                </a:lnTo>
                <a:lnTo>
                  <a:pt x="1289" y="1235"/>
                </a:lnTo>
                <a:lnTo>
                  <a:pt x="0" y="1235"/>
                </a:lnTo>
                <a:lnTo>
                  <a:pt x="14" y="844"/>
                </a:lnTo>
                <a:close/>
              </a:path>
            </a:pathLst>
          </a:custGeom>
          <a:pattFill prst="sm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64" name="Freeform 16" descr="Recycled paper"/>
          <p:cNvSpPr>
            <a:spLocks/>
          </p:cNvSpPr>
          <p:nvPr/>
        </p:nvSpPr>
        <p:spPr bwMode="auto">
          <a:xfrm>
            <a:off x="171450" y="3770313"/>
            <a:ext cx="9166225" cy="3276600"/>
          </a:xfrm>
          <a:custGeom>
            <a:avLst/>
            <a:gdLst/>
            <a:ahLst/>
            <a:cxnLst>
              <a:cxn ang="0">
                <a:pos x="7" y="1892"/>
              </a:cxn>
              <a:cxn ang="0">
                <a:pos x="1392" y="1796"/>
              </a:cxn>
              <a:cxn ang="0">
                <a:pos x="2318" y="1501"/>
              </a:cxn>
              <a:cxn ang="0">
                <a:pos x="2318" y="1632"/>
              </a:cxn>
              <a:cxn ang="0">
                <a:pos x="3607" y="1632"/>
              </a:cxn>
              <a:cxn ang="0">
                <a:pos x="3607" y="493"/>
              </a:cxn>
              <a:cxn ang="0">
                <a:pos x="4540" y="418"/>
              </a:cxn>
              <a:cxn ang="0">
                <a:pos x="5774" y="0"/>
              </a:cxn>
              <a:cxn ang="0">
                <a:pos x="5774" y="2064"/>
              </a:cxn>
              <a:cxn ang="0">
                <a:pos x="0" y="2064"/>
              </a:cxn>
              <a:cxn ang="0">
                <a:pos x="7" y="1892"/>
              </a:cxn>
            </a:cxnLst>
            <a:rect l="0" t="0" r="r" b="b"/>
            <a:pathLst>
              <a:path w="5774" h="2064">
                <a:moveTo>
                  <a:pt x="7" y="1892"/>
                </a:moveTo>
                <a:lnTo>
                  <a:pt x="1392" y="1796"/>
                </a:lnTo>
                <a:lnTo>
                  <a:pt x="2318" y="1501"/>
                </a:lnTo>
                <a:lnTo>
                  <a:pt x="2318" y="1632"/>
                </a:lnTo>
                <a:lnTo>
                  <a:pt x="3607" y="1632"/>
                </a:lnTo>
                <a:lnTo>
                  <a:pt x="3607" y="493"/>
                </a:lnTo>
                <a:lnTo>
                  <a:pt x="4540" y="418"/>
                </a:lnTo>
                <a:lnTo>
                  <a:pt x="5774" y="0"/>
                </a:lnTo>
                <a:lnTo>
                  <a:pt x="5774" y="2064"/>
                </a:lnTo>
                <a:lnTo>
                  <a:pt x="0" y="2064"/>
                </a:lnTo>
                <a:lnTo>
                  <a:pt x="7" y="1892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65" name="Rectangle 17"/>
          <p:cNvSpPr>
            <a:spLocks noChangeArrowheads="1"/>
          </p:cNvSpPr>
          <p:nvPr/>
        </p:nvSpPr>
        <p:spPr bwMode="auto">
          <a:xfrm>
            <a:off x="4983163" y="4122738"/>
            <a:ext cx="403225" cy="2730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6466" name="Line 18"/>
          <p:cNvSpPr>
            <a:spLocks noChangeShapeType="1"/>
          </p:cNvSpPr>
          <p:nvPr/>
        </p:nvSpPr>
        <p:spPr bwMode="auto">
          <a:xfrm>
            <a:off x="4929188" y="4264025"/>
            <a:ext cx="576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67" name="Text Box 19"/>
          <p:cNvSpPr txBox="1">
            <a:spLocks noChangeArrowheads="1"/>
          </p:cNvSpPr>
          <p:nvPr/>
        </p:nvSpPr>
        <p:spPr bwMode="auto">
          <a:xfrm>
            <a:off x="-331788" y="3365500"/>
            <a:ext cx="432752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>
                <a:latin typeface="Arial" charset="0"/>
              </a:rPr>
              <a:t>air column - compressed and rarefied by rising and falling wave.</a:t>
            </a:r>
          </a:p>
        </p:txBody>
      </p:sp>
      <p:sp>
        <p:nvSpPr>
          <p:cNvPr id="1256468" name="Freeform 20"/>
          <p:cNvSpPr>
            <a:spLocks/>
          </p:cNvSpPr>
          <p:nvPr/>
        </p:nvSpPr>
        <p:spPr bwMode="auto">
          <a:xfrm>
            <a:off x="3984625" y="3470275"/>
            <a:ext cx="568325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"/>
              </a:cxn>
              <a:cxn ang="0">
                <a:pos x="305" y="1165"/>
              </a:cxn>
            </a:cxnLst>
            <a:rect l="0" t="0" r="r" b="b"/>
            <a:pathLst>
              <a:path w="305" h="1165">
                <a:moveTo>
                  <a:pt x="0" y="0"/>
                </a:moveTo>
                <a:lnTo>
                  <a:pt x="0" y="637"/>
                </a:lnTo>
                <a:lnTo>
                  <a:pt x="305" y="116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69" name="Text Box 21"/>
          <p:cNvSpPr txBox="1">
            <a:spLocks noChangeArrowheads="1"/>
          </p:cNvSpPr>
          <p:nvPr/>
        </p:nvSpPr>
        <p:spPr bwMode="auto">
          <a:xfrm>
            <a:off x="6151563" y="3538538"/>
            <a:ext cx="2609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wind turbine generator</a:t>
            </a:r>
          </a:p>
        </p:txBody>
      </p:sp>
      <p:sp>
        <p:nvSpPr>
          <p:cNvPr id="1256470" name="Freeform 22"/>
          <p:cNvSpPr>
            <a:spLocks/>
          </p:cNvSpPr>
          <p:nvPr/>
        </p:nvSpPr>
        <p:spPr bwMode="auto">
          <a:xfrm>
            <a:off x="5516563" y="3643313"/>
            <a:ext cx="620712" cy="566737"/>
          </a:xfrm>
          <a:custGeom>
            <a:avLst/>
            <a:gdLst/>
            <a:ahLst/>
            <a:cxnLst>
              <a:cxn ang="0">
                <a:pos x="391" y="0"/>
              </a:cxn>
              <a:cxn ang="0">
                <a:pos x="391" y="473"/>
              </a:cxn>
              <a:cxn ang="0">
                <a:pos x="0" y="679"/>
              </a:cxn>
            </a:cxnLst>
            <a:rect l="0" t="0" r="r" b="b"/>
            <a:pathLst>
              <a:path w="391" h="679">
                <a:moveTo>
                  <a:pt x="391" y="0"/>
                </a:moveTo>
                <a:lnTo>
                  <a:pt x="391" y="473"/>
                </a:lnTo>
                <a:lnTo>
                  <a:pt x="0" y="67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71" name="Line 23"/>
          <p:cNvSpPr>
            <a:spLocks noChangeShapeType="1"/>
          </p:cNvSpPr>
          <p:nvPr/>
        </p:nvSpPr>
        <p:spPr bwMode="auto">
          <a:xfrm>
            <a:off x="4678363" y="4254500"/>
            <a:ext cx="1044575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6472" name="Text Box 24"/>
          <p:cNvSpPr txBox="1">
            <a:spLocks noChangeArrowheads="1"/>
          </p:cNvSpPr>
          <p:nvPr/>
        </p:nvSpPr>
        <p:spPr bwMode="auto">
          <a:xfrm>
            <a:off x="5994400" y="4652963"/>
            <a:ext cx="2436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D60093"/>
                </a:solidFill>
                <a:latin typeface="Arial" charset="0"/>
              </a:rPr>
              <a:t>Turbine generates electricity in both directions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6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5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5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1.27518 -4.81481E-6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256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67" grpId="0"/>
      <p:bldP spid="1256468" grpId="0" animBg="1"/>
      <p:bldP spid="1256469" grpId="0"/>
      <p:bldP spid="1256470" grpId="0" animBg="1"/>
      <p:bldP spid="1256471" grpId="0" animBg="1"/>
      <p:bldP spid="12564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controlled nuclear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uncontrolled nuclear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fission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 nuclear power plant is pictured here.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0956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09572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" y="2892425"/>
            <a:ext cx="7600950" cy="3444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95727" name="Text Box 47"/>
          <p:cNvSpPr txBox="1">
            <a:spLocks noChangeArrowheads="1"/>
          </p:cNvSpPr>
          <p:nvPr/>
        </p:nvSpPr>
        <p:spPr bwMode="auto">
          <a:xfrm>
            <a:off x="1358900" y="2943225"/>
            <a:ext cx="1736725" cy="915988"/>
          </a:xfrm>
          <a:prstGeom prst="rect">
            <a:avLst/>
          </a:prstGeom>
          <a:solidFill>
            <a:srgbClr val="FFFFFF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i="1">
                <a:solidFill>
                  <a:srgbClr val="FF0000"/>
                </a:solidFill>
              </a:rPr>
              <a:t>Controlled nuclear fission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9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5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Wave 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Determine power per unit length of a wavefront, assuming a rectangular profile for the wave.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Let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be the amplitude of the wave.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Let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be the length of shoreline meeting the wave. Then…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58500" name="Line 4"/>
          <p:cNvSpPr>
            <a:spLocks noChangeShapeType="1"/>
          </p:cNvSpPr>
          <p:nvPr/>
        </p:nvSpPr>
        <p:spPr bwMode="auto">
          <a:xfrm>
            <a:off x="7962900" y="4716463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58501" name="Group 5"/>
          <p:cNvGrpSpPr>
            <a:grpSpLocks/>
          </p:cNvGrpSpPr>
          <p:nvPr/>
        </p:nvGrpSpPr>
        <p:grpSpPr bwMode="auto">
          <a:xfrm>
            <a:off x="6472238" y="5478463"/>
            <a:ext cx="1490662" cy="663575"/>
            <a:chOff x="3724" y="3250"/>
            <a:chExt cx="939" cy="418"/>
          </a:xfrm>
        </p:grpSpPr>
        <p:sp>
          <p:nvSpPr>
            <p:cNvPr id="1258502" name="Line 6"/>
            <p:cNvSpPr>
              <a:spLocks noChangeShapeType="1"/>
            </p:cNvSpPr>
            <p:nvPr/>
          </p:nvSpPr>
          <p:spPr bwMode="auto">
            <a:xfrm flipV="1">
              <a:off x="3724" y="3250"/>
              <a:ext cx="939" cy="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03" name="Text Box 7"/>
            <p:cNvSpPr txBox="1">
              <a:spLocks noChangeArrowheads="1"/>
            </p:cNvSpPr>
            <p:nvPr/>
          </p:nvSpPr>
          <p:spPr bwMode="auto">
            <a:xfrm>
              <a:off x="4111" y="3333"/>
              <a:ext cx="20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L</a:t>
              </a:r>
            </a:p>
          </p:txBody>
        </p:sp>
      </p:grpSp>
      <p:sp>
        <p:nvSpPr>
          <p:cNvPr id="1258506" name="Rectangle 10"/>
          <p:cNvSpPr>
            <a:spLocks noChangeArrowheads="1"/>
          </p:cNvSpPr>
          <p:nvPr/>
        </p:nvSpPr>
        <p:spPr bwMode="auto">
          <a:xfrm>
            <a:off x="736600" y="3446463"/>
            <a:ext cx="17176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mgh</a:t>
            </a:r>
            <a:endParaRPr lang="en-US" b="1">
              <a:sym typeface="Symbol" pitchFamily="18" charset="2"/>
            </a:endParaRPr>
          </a:p>
        </p:txBody>
      </p:sp>
      <p:sp>
        <p:nvSpPr>
          <p:cNvPr id="1258507" name="Rectangle 11"/>
          <p:cNvSpPr>
            <a:spLocks noChangeArrowheads="1"/>
          </p:cNvSpPr>
          <p:nvPr/>
        </p:nvSpPr>
        <p:spPr bwMode="auto">
          <a:xfrm>
            <a:off x="752475" y="3762375"/>
            <a:ext cx="36369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mgA/</a:t>
            </a:r>
            <a:r>
              <a:rPr lang="en-US">
                <a:sym typeface="Symbol" pitchFamily="18" charset="2"/>
              </a:rPr>
              <a:t>2    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h</a:t>
            </a:r>
            <a:r>
              <a:rPr lang="en-US" b="1" i="1" baseline="-25000">
                <a:solidFill>
                  <a:schemeClr val="hlink"/>
                </a:solidFill>
                <a:sym typeface="Symbol" pitchFamily="18" charset="2"/>
              </a:rPr>
              <a:t>avg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</a:t>
            </a:r>
          </a:p>
        </p:txBody>
      </p:sp>
      <p:grpSp>
        <p:nvGrpSpPr>
          <p:cNvPr id="1258508" name="Group 12"/>
          <p:cNvGrpSpPr>
            <a:grpSpLocks/>
          </p:cNvGrpSpPr>
          <p:nvPr/>
        </p:nvGrpSpPr>
        <p:grpSpPr bwMode="auto">
          <a:xfrm>
            <a:off x="1933575" y="3116263"/>
            <a:ext cx="6019800" cy="2819400"/>
            <a:chOff x="878" y="1721"/>
            <a:chExt cx="3792" cy="1776"/>
          </a:xfrm>
        </p:grpSpPr>
        <p:sp>
          <p:nvSpPr>
            <p:cNvPr id="1258509" name="Freeform 13"/>
            <p:cNvSpPr>
              <a:spLocks/>
            </p:cNvSpPr>
            <p:nvPr/>
          </p:nvSpPr>
          <p:spPr bwMode="auto">
            <a:xfrm>
              <a:off x="878" y="3093"/>
              <a:ext cx="3785" cy="397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946" y="0"/>
                </a:cxn>
                <a:cxn ang="0">
                  <a:pos x="3785" y="0"/>
                </a:cxn>
                <a:cxn ang="0">
                  <a:pos x="2839" y="397"/>
                </a:cxn>
                <a:cxn ang="0">
                  <a:pos x="0" y="397"/>
                </a:cxn>
              </a:cxnLst>
              <a:rect l="0" t="0" r="r" b="b"/>
              <a:pathLst>
                <a:path w="3785" h="397">
                  <a:moveTo>
                    <a:pt x="0" y="397"/>
                  </a:moveTo>
                  <a:lnTo>
                    <a:pt x="946" y="0"/>
                  </a:lnTo>
                  <a:lnTo>
                    <a:pt x="3785" y="0"/>
                  </a:lnTo>
                  <a:lnTo>
                    <a:pt x="2839" y="397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0" name="Freeform 14"/>
            <p:cNvSpPr>
              <a:spLocks/>
            </p:cNvSpPr>
            <p:nvPr/>
          </p:nvSpPr>
          <p:spPr bwMode="auto">
            <a:xfrm>
              <a:off x="1824" y="1728"/>
              <a:ext cx="2839" cy="1364"/>
            </a:xfrm>
            <a:custGeom>
              <a:avLst/>
              <a:gdLst/>
              <a:ahLst/>
              <a:cxnLst>
                <a:cxn ang="0">
                  <a:pos x="0" y="1364"/>
                </a:cxn>
                <a:cxn ang="0">
                  <a:pos x="349" y="1200"/>
                </a:cxn>
                <a:cxn ang="0">
                  <a:pos x="685" y="692"/>
                </a:cxn>
                <a:cxn ang="0">
                  <a:pos x="1049" y="171"/>
                </a:cxn>
                <a:cxn ang="0">
                  <a:pos x="1426" y="0"/>
                </a:cxn>
                <a:cxn ang="0">
                  <a:pos x="1783" y="171"/>
                </a:cxn>
                <a:cxn ang="0">
                  <a:pos x="2153" y="692"/>
                </a:cxn>
                <a:cxn ang="0">
                  <a:pos x="2503" y="1200"/>
                </a:cxn>
                <a:cxn ang="0">
                  <a:pos x="2839" y="1364"/>
                </a:cxn>
              </a:cxnLst>
              <a:rect l="0" t="0" r="r" b="b"/>
              <a:pathLst>
                <a:path w="2839" h="1364">
                  <a:moveTo>
                    <a:pt x="0" y="1364"/>
                  </a:moveTo>
                  <a:cubicBezTo>
                    <a:pt x="117" y="1338"/>
                    <a:pt x="235" y="1312"/>
                    <a:pt x="349" y="1200"/>
                  </a:cubicBezTo>
                  <a:cubicBezTo>
                    <a:pt x="463" y="1088"/>
                    <a:pt x="568" y="864"/>
                    <a:pt x="685" y="692"/>
                  </a:cubicBezTo>
                  <a:cubicBezTo>
                    <a:pt x="802" y="520"/>
                    <a:pt x="926" y="286"/>
                    <a:pt x="1049" y="171"/>
                  </a:cubicBezTo>
                  <a:cubicBezTo>
                    <a:pt x="1172" y="56"/>
                    <a:pt x="1304" y="0"/>
                    <a:pt x="1426" y="0"/>
                  </a:cubicBezTo>
                  <a:cubicBezTo>
                    <a:pt x="1548" y="0"/>
                    <a:pt x="1662" y="56"/>
                    <a:pt x="1783" y="171"/>
                  </a:cubicBezTo>
                  <a:cubicBezTo>
                    <a:pt x="1904" y="286"/>
                    <a:pt x="2033" y="521"/>
                    <a:pt x="2153" y="692"/>
                  </a:cubicBezTo>
                  <a:cubicBezTo>
                    <a:pt x="2273" y="863"/>
                    <a:pt x="2389" y="1088"/>
                    <a:pt x="2503" y="1200"/>
                  </a:cubicBezTo>
                  <a:cubicBezTo>
                    <a:pt x="2617" y="1312"/>
                    <a:pt x="2728" y="1338"/>
                    <a:pt x="2839" y="13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1" name="Rectangle 15"/>
            <p:cNvSpPr>
              <a:spLocks noChangeArrowheads="1"/>
            </p:cNvSpPr>
            <p:nvPr/>
          </p:nvSpPr>
          <p:spPr bwMode="auto">
            <a:xfrm>
              <a:off x="1825" y="2414"/>
              <a:ext cx="2845" cy="679"/>
            </a:xfrm>
            <a:prstGeom prst="rect">
              <a:avLst/>
            </a:prstGeom>
            <a:solidFill>
              <a:schemeClr val="accent1">
                <a:alpha val="42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12" name="Rectangle 16"/>
            <p:cNvSpPr>
              <a:spLocks noChangeArrowheads="1"/>
            </p:cNvSpPr>
            <p:nvPr/>
          </p:nvSpPr>
          <p:spPr bwMode="auto">
            <a:xfrm>
              <a:off x="878" y="2818"/>
              <a:ext cx="2845" cy="679"/>
            </a:xfrm>
            <a:prstGeom prst="rect">
              <a:avLst/>
            </a:prstGeom>
            <a:solidFill>
              <a:schemeClr val="accent1">
                <a:alpha val="42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8513" name="Freeform 17"/>
            <p:cNvSpPr>
              <a:spLocks/>
            </p:cNvSpPr>
            <p:nvPr/>
          </p:nvSpPr>
          <p:spPr bwMode="auto">
            <a:xfrm>
              <a:off x="878" y="2126"/>
              <a:ext cx="2839" cy="1364"/>
            </a:xfrm>
            <a:custGeom>
              <a:avLst/>
              <a:gdLst/>
              <a:ahLst/>
              <a:cxnLst>
                <a:cxn ang="0">
                  <a:pos x="0" y="1364"/>
                </a:cxn>
                <a:cxn ang="0">
                  <a:pos x="349" y="1200"/>
                </a:cxn>
                <a:cxn ang="0">
                  <a:pos x="685" y="692"/>
                </a:cxn>
                <a:cxn ang="0">
                  <a:pos x="1049" y="171"/>
                </a:cxn>
                <a:cxn ang="0">
                  <a:pos x="1426" y="0"/>
                </a:cxn>
                <a:cxn ang="0">
                  <a:pos x="1783" y="171"/>
                </a:cxn>
                <a:cxn ang="0">
                  <a:pos x="2153" y="692"/>
                </a:cxn>
                <a:cxn ang="0">
                  <a:pos x="2503" y="1200"/>
                </a:cxn>
                <a:cxn ang="0">
                  <a:pos x="2839" y="1364"/>
                </a:cxn>
              </a:cxnLst>
              <a:rect l="0" t="0" r="r" b="b"/>
              <a:pathLst>
                <a:path w="2839" h="1364">
                  <a:moveTo>
                    <a:pt x="0" y="1364"/>
                  </a:moveTo>
                  <a:cubicBezTo>
                    <a:pt x="117" y="1338"/>
                    <a:pt x="235" y="1312"/>
                    <a:pt x="349" y="1200"/>
                  </a:cubicBezTo>
                  <a:cubicBezTo>
                    <a:pt x="463" y="1088"/>
                    <a:pt x="568" y="864"/>
                    <a:pt x="685" y="692"/>
                  </a:cubicBezTo>
                  <a:cubicBezTo>
                    <a:pt x="802" y="520"/>
                    <a:pt x="926" y="286"/>
                    <a:pt x="1049" y="171"/>
                  </a:cubicBezTo>
                  <a:cubicBezTo>
                    <a:pt x="1172" y="56"/>
                    <a:pt x="1304" y="0"/>
                    <a:pt x="1426" y="0"/>
                  </a:cubicBezTo>
                  <a:cubicBezTo>
                    <a:pt x="1548" y="0"/>
                    <a:pt x="1662" y="56"/>
                    <a:pt x="1783" y="171"/>
                  </a:cubicBezTo>
                  <a:cubicBezTo>
                    <a:pt x="1904" y="286"/>
                    <a:pt x="2033" y="521"/>
                    <a:pt x="2153" y="692"/>
                  </a:cubicBezTo>
                  <a:cubicBezTo>
                    <a:pt x="2273" y="863"/>
                    <a:pt x="2389" y="1088"/>
                    <a:pt x="2503" y="1200"/>
                  </a:cubicBezTo>
                  <a:cubicBezTo>
                    <a:pt x="2617" y="1312"/>
                    <a:pt x="2728" y="1338"/>
                    <a:pt x="2839" y="13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4" name="Freeform 18"/>
            <p:cNvSpPr>
              <a:spLocks/>
            </p:cNvSpPr>
            <p:nvPr/>
          </p:nvSpPr>
          <p:spPr bwMode="auto">
            <a:xfrm>
              <a:off x="878" y="2414"/>
              <a:ext cx="3785" cy="397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946" y="0"/>
                </a:cxn>
                <a:cxn ang="0">
                  <a:pos x="3785" y="0"/>
                </a:cxn>
                <a:cxn ang="0">
                  <a:pos x="2839" y="397"/>
                </a:cxn>
                <a:cxn ang="0">
                  <a:pos x="0" y="397"/>
                </a:cxn>
              </a:cxnLst>
              <a:rect l="0" t="0" r="r" b="b"/>
              <a:pathLst>
                <a:path w="3785" h="397">
                  <a:moveTo>
                    <a:pt x="0" y="397"/>
                  </a:moveTo>
                  <a:lnTo>
                    <a:pt x="946" y="0"/>
                  </a:lnTo>
                  <a:lnTo>
                    <a:pt x="3785" y="0"/>
                  </a:lnTo>
                  <a:lnTo>
                    <a:pt x="2839" y="397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5" name="Line 19"/>
            <p:cNvSpPr>
              <a:spLocks noChangeShapeType="1"/>
            </p:cNvSpPr>
            <p:nvPr/>
          </p:nvSpPr>
          <p:spPr bwMode="auto">
            <a:xfrm flipV="1">
              <a:off x="2290" y="1721"/>
              <a:ext cx="953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6" name="Line 20"/>
            <p:cNvSpPr>
              <a:spLocks noChangeShapeType="1"/>
            </p:cNvSpPr>
            <p:nvPr/>
          </p:nvSpPr>
          <p:spPr bwMode="auto">
            <a:xfrm flipV="1">
              <a:off x="3030" y="2407"/>
              <a:ext cx="953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17" name="Line 21"/>
            <p:cNvSpPr>
              <a:spLocks noChangeShapeType="1"/>
            </p:cNvSpPr>
            <p:nvPr/>
          </p:nvSpPr>
          <p:spPr bwMode="auto">
            <a:xfrm flipV="1">
              <a:off x="1563" y="2414"/>
              <a:ext cx="953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8518" name="Group 22"/>
          <p:cNvGrpSpPr>
            <a:grpSpLocks/>
          </p:cNvGrpSpPr>
          <p:nvPr/>
        </p:nvGrpSpPr>
        <p:grpSpPr bwMode="auto">
          <a:xfrm>
            <a:off x="1954213" y="5970588"/>
            <a:ext cx="4516437" cy="366712"/>
            <a:chOff x="878" y="3512"/>
            <a:chExt cx="2845" cy="231"/>
          </a:xfrm>
        </p:grpSpPr>
        <p:sp>
          <p:nvSpPr>
            <p:cNvPr id="1258519" name="Line 23"/>
            <p:cNvSpPr>
              <a:spLocks noChangeShapeType="1"/>
            </p:cNvSpPr>
            <p:nvPr/>
          </p:nvSpPr>
          <p:spPr bwMode="auto">
            <a:xfrm>
              <a:off x="878" y="3627"/>
              <a:ext cx="2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20" name="Text Box 24"/>
            <p:cNvSpPr txBox="1">
              <a:spLocks noChangeArrowheads="1"/>
            </p:cNvSpPr>
            <p:nvPr/>
          </p:nvSpPr>
          <p:spPr bwMode="auto">
            <a:xfrm>
              <a:off x="2129" y="3512"/>
              <a:ext cx="195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  <a:sym typeface="Symbol" pitchFamily="18" charset="2"/>
                </a:rPr>
                <a:t></a:t>
              </a:r>
            </a:p>
          </p:txBody>
        </p:sp>
      </p:grpSp>
      <p:grpSp>
        <p:nvGrpSpPr>
          <p:cNvPr id="1258521" name="Group 25"/>
          <p:cNvGrpSpPr>
            <a:grpSpLocks/>
          </p:cNvGrpSpPr>
          <p:nvPr/>
        </p:nvGrpSpPr>
        <p:grpSpPr bwMode="auto">
          <a:xfrm>
            <a:off x="8045450" y="4194175"/>
            <a:ext cx="354013" cy="1111250"/>
            <a:chOff x="4715" y="2441"/>
            <a:chExt cx="223" cy="700"/>
          </a:xfrm>
        </p:grpSpPr>
        <p:sp>
          <p:nvSpPr>
            <p:cNvPr id="1258522" name="Line 26"/>
            <p:cNvSpPr>
              <a:spLocks noChangeShapeType="1"/>
            </p:cNvSpPr>
            <p:nvPr/>
          </p:nvSpPr>
          <p:spPr bwMode="auto">
            <a:xfrm>
              <a:off x="4827" y="2441"/>
              <a:ext cx="0" cy="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23" name="Text Box 27"/>
            <p:cNvSpPr txBox="1">
              <a:spLocks noChangeArrowheads="1"/>
            </p:cNvSpPr>
            <p:nvPr/>
          </p:nvSpPr>
          <p:spPr bwMode="auto">
            <a:xfrm>
              <a:off x="4715" y="2647"/>
              <a:ext cx="22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A</a:t>
              </a:r>
            </a:p>
          </p:txBody>
        </p:sp>
      </p:grpSp>
      <p:sp>
        <p:nvSpPr>
          <p:cNvPr id="1258524" name="Rectangle 28"/>
          <p:cNvSpPr>
            <a:spLocks noChangeArrowheads="1"/>
          </p:cNvSpPr>
          <p:nvPr/>
        </p:nvSpPr>
        <p:spPr bwMode="auto">
          <a:xfrm>
            <a:off x="749300" y="4086225"/>
            <a:ext cx="3783013" cy="373063"/>
          </a:xfrm>
          <a:prstGeom prst="rect">
            <a:avLst/>
          </a:prstGeom>
          <a:solidFill>
            <a:schemeClr val="bg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VgA</a:t>
            </a:r>
            <a:r>
              <a:rPr lang="en-US">
                <a:sym typeface="Symbol" pitchFamily="18" charset="2"/>
              </a:rPr>
              <a:t>/2   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V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258525" name="Line 29"/>
          <p:cNvSpPr>
            <a:spLocks noChangeShapeType="1"/>
          </p:cNvSpPr>
          <p:nvPr/>
        </p:nvSpPr>
        <p:spPr bwMode="auto">
          <a:xfrm flipV="1">
            <a:off x="7953375" y="5292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58526" name="Group 30"/>
          <p:cNvGrpSpPr>
            <a:grpSpLocks/>
          </p:cNvGrpSpPr>
          <p:nvPr/>
        </p:nvGrpSpPr>
        <p:grpSpPr bwMode="auto">
          <a:xfrm>
            <a:off x="8524875" y="4705350"/>
            <a:ext cx="669925" cy="577850"/>
            <a:chOff x="4704" y="2098"/>
            <a:chExt cx="422" cy="371"/>
          </a:xfrm>
        </p:grpSpPr>
        <p:sp>
          <p:nvSpPr>
            <p:cNvPr id="1258527" name="Line 31"/>
            <p:cNvSpPr>
              <a:spLocks noChangeShapeType="1"/>
            </p:cNvSpPr>
            <p:nvPr/>
          </p:nvSpPr>
          <p:spPr bwMode="auto">
            <a:xfrm flipV="1">
              <a:off x="4704" y="2098"/>
              <a:ext cx="0" cy="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8528" name="Text Box 32"/>
            <p:cNvSpPr txBox="1">
              <a:spLocks noChangeArrowheads="1"/>
            </p:cNvSpPr>
            <p:nvPr/>
          </p:nvSpPr>
          <p:spPr bwMode="auto">
            <a:xfrm>
              <a:off x="4770" y="2160"/>
              <a:ext cx="35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A/</a:t>
              </a:r>
              <a:r>
                <a:rPr lang="en-US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</p:grpSp>
      <p:sp>
        <p:nvSpPr>
          <p:cNvPr id="1258530" name="Rectangle 34"/>
          <p:cNvSpPr>
            <a:spLocks noChangeArrowheads="1"/>
          </p:cNvSpPr>
          <p:nvPr/>
        </p:nvSpPr>
        <p:spPr bwMode="auto">
          <a:xfrm>
            <a:off x="736600" y="4446588"/>
            <a:ext cx="3795713" cy="373062"/>
          </a:xfrm>
          <a:prstGeom prst="rect">
            <a:avLst/>
          </a:prstGeom>
          <a:solidFill>
            <a:srgbClr val="FFFF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LAgA</a:t>
            </a:r>
            <a:r>
              <a:rPr lang="en-US">
                <a:sym typeface="Symbol" pitchFamily="18" charset="2"/>
              </a:rPr>
              <a:t>/2 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V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LA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258531" name="Rectangle 35"/>
          <p:cNvSpPr>
            <a:spLocks noChangeArrowheads="1"/>
          </p:cNvSpPr>
          <p:nvPr/>
        </p:nvSpPr>
        <p:spPr bwMode="auto">
          <a:xfrm>
            <a:off x="735013" y="4821238"/>
            <a:ext cx="3797300" cy="373062"/>
          </a:xfrm>
          <a:prstGeom prst="rect">
            <a:avLst/>
          </a:prstGeom>
          <a:solidFill>
            <a:srgbClr val="FFFF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LgA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/2</a:t>
            </a:r>
          </a:p>
        </p:txBody>
      </p:sp>
      <p:sp>
        <p:nvSpPr>
          <p:cNvPr id="1258533" name="Text Box 37"/>
          <p:cNvSpPr txBox="1">
            <a:spLocks noChangeArrowheads="1"/>
          </p:cNvSpPr>
          <p:nvPr/>
        </p:nvSpPr>
        <p:spPr bwMode="auto">
          <a:xfrm>
            <a:off x="3702050" y="555466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pitchFamily="18" charset="2"/>
              </a:rPr>
              <a:t></a:t>
            </a:r>
            <a:r>
              <a:rPr lang="en-US" i="1">
                <a:latin typeface="Arial" charset="0"/>
                <a:sym typeface="Symbol" pitchFamily="18" charset="2"/>
              </a:rPr>
              <a:t> </a:t>
            </a:r>
            <a:r>
              <a:rPr lang="en-US">
                <a:latin typeface="Arial" charset="0"/>
                <a:sym typeface="Symbol" pitchFamily="18" charset="2"/>
              </a:rPr>
              <a:t>= </a:t>
            </a:r>
            <a:r>
              <a:rPr lang="en-US" i="1">
                <a:latin typeface="Arial" charset="0"/>
              </a:rPr>
              <a:t>vT</a:t>
            </a:r>
          </a:p>
        </p:txBody>
      </p:sp>
      <p:sp>
        <p:nvSpPr>
          <p:cNvPr id="1258536" name="Rectangle 40"/>
          <p:cNvSpPr>
            <a:spLocks noChangeArrowheads="1"/>
          </p:cNvSpPr>
          <p:nvPr/>
        </p:nvSpPr>
        <p:spPr bwMode="auto">
          <a:xfrm>
            <a:off x="725488" y="5183188"/>
            <a:ext cx="3797300" cy="373062"/>
          </a:xfrm>
          <a:prstGeom prst="rect">
            <a:avLst/>
          </a:prstGeom>
          <a:solidFill>
            <a:srgbClr val="FFFF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vTLgA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/2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(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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vT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</a:t>
            </a:r>
          </a:p>
        </p:txBody>
      </p:sp>
      <p:grpSp>
        <p:nvGrpSpPr>
          <p:cNvPr id="1258541" name="Group 45"/>
          <p:cNvGrpSpPr>
            <a:grpSpLocks/>
          </p:cNvGrpSpPr>
          <p:nvPr/>
        </p:nvGrpSpPr>
        <p:grpSpPr bwMode="auto">
          <a:xfrm>
            <a:off x="809625" y="6321425"/>
            <a:ext cx="7464425" cy="396875"/>
            <a:chOff x="510" y="3982"/>
            <a:chExt cx="4702" cy="250"/>
          </a:xfrm>
        </p:grpSpPr>
        <p:sp>
          <p:nvSpPr>
            <p:cNvPr id="1258538" name="Rectangle 42"/>
            <p:cNvSpPr>
              <a:spLocks noChangeArrowheads="1"/>
            </p:cNvSpPr>
            <p:nvPr/>
          </p:nvSpPr>
          <p:spPr bwMode="auto">
            <a:xfrm>
              <a:off x="592" y="3995"/>
              <a:ext cx="37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power per unit length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(1/2)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baseline="30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gv</a:t>
              </a:r>
              <a:endPara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8539" name="Text Box 43"/>
            <p:cNvSpPr txBox="1">
              <a:spLocks noChangeArrowheads="1"/>
            </p:cNvSpPr>
            <p:nvPr/>
          </p:nvSpPr>
          <p:spPr bwMode="auto">
            <a:xfrm>
              <a:off x="4050" y="3982"/>
              <a:ext cx="1162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wave power</a:t>
              </a:r>
            </a:p>
          </p:txBody>
        </p:sp>
        <p:sp>
          <p:nvSpPr>
            <p:cNvPr id="1258540" name="Rectangle 44"/>
            <p:cNvSpPr>
              <a:spLocks noChangeArrowheads="1"/>
            </p:cNvSpPr>
            <p:nvPr/>
          </p:nvSpPr>
          <p:spPr bwMode="auto">
            <a:xfrm>
              <a:off x="510" y="3984"/>
              <a:ext cx="4701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8543" name="Rectangle 47"/>
          <p:cNvSpPr>
            <a:spLocks noChangeArrowheads="1"/>
          </p:cNvSpPr>
          <p:nvPr/>
        </p:nvSpPr>
        <p:spPr bwMode="auto">
          <a:xfrm>
            <a:off x="715963" y="5553075"/>
            <a:ext cx="3797300" cy="373063"/>
          </a:xfrm>
          <a:prstGeom prst="rect">
            <a:avLst/>
          </a:prstGeom>
          <a:solidFill>
            <a:srgbClr val="FFFF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 i="1"/>
              <a:t>/TL</a:t>
            </a:r>
            <a:r>
              <a:rPr lang="en-US"/>
              <a:t> = (1/2)A</a:t>
            </a:r>
            <a:r>
              <a:rPr lang="en-US" baseline="30000"/>
              <a:t>2</a:t>
            </a:r>
            <a:r>
              <a:rPr lang="en-US" i="1">
                <a:sym typeface="Symbol" pitchFamily="18" charset="2"/>
              </a:rPr>
              <a:t>gv</a:t>
            </a: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8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8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8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8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58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8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8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8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8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5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8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8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5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58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5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5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5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5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5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5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5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5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58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0" grpId="0" animBg="1"/>
      <p:bldP spid="1258506" grpId="0"/>
      <p:bldP spid="1258507" grpId="0"/>
      <p:bldP spid="1258524" grpId="0" animBg="1"/>
      <p:bldP spid="1258525" grpId="0" animBg="1"/>
      <p:bldP spid="1258530" grpId="0" animBg="1"/>
      <p:bldP spid="1258531" grpId="0" animBg="1"/>
      <p:bldP spid="1258533" grpId="0"/>
      <p:bldP spid="1258536" grpId="0" animBg="1"/>
      <p:bldP spid="125854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Wave 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wave power. 	</a:t>
            </a:r>
          </a:p>
        </p:txBody>
      </p:sp>
      <p:sp>
        <p:nvSpPr>
          <p:cNvPr id="1260585" name="Rectangle 41"/>
          <p:cNvSpPr>
            <a:spLocks noChangeArrowheads="1"/>
          </p:cNvSpPr>
          <p:nvPr/>
        </p:nvSpPr>
        <p:spPr bwMode="auto">
          <a:xfrm>
            <a:off x="685800" y="2136775"/>
            <a:ext cx="7772400" cy="4721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260586" name="Picture 4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725" y="2154238"/>
            <a:ext cx="7739063" cy="1743075"/>
          </a:xfrm>
          <a:prstGeom prst="rect">
            <a:avLst/>
          </a:prstGeom>
          <a:noFill/>
        </p:spPr>
      </p:pic>
      <p:sp>
        <p:nvSpPr>
          <p:cNvPr id="1260587" name="Text Box 43"/>
          <p:cNvSpPr txBox="1">
            <a:spLocks noChangeArrowheads="1"/>
          </p:cNvSpPr>
          <p:nvPr/>
        </p:nvSpPr>
        <p:spPr bwMode="auto">
          <a:xfrm>
            <a:off x="850900" y="3965575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power per unit length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 = (1/2)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A</a:t>
            </a:r>
            <a:r>
              <a:rPr lang="en-US" b="1" baseline="300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gv</a:t>
            </a:r>
          </a:p>
        </p:txBody>
      </p:sp>
      <p:sp>
        <p:nvSpPr>
          <p:cNvPr id="1260588" name="Text Box 44"/>
          <p:cNvSpPr txBox="1">
            <a:spLocks noChangeArrowheads="1"/>
          </p:cNvSpPr>
          <p:nvPr/>
        </p:nvSpPr>
        <p:spPr bwMode="auto">
          <a:xfrm>
            <a:off x="804863" y="44418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Increase from 2</a:t>
            </a:r>
            <a:r>
              <a:rPr lang="en-US" b="1" i="1">
                <a:solidFill>
                  <a:schemeClr val="hlink"/>
                </a:solidFill>
              </a:rPr>
              <a:t>A</a:t>
            </a:r>
            <a:r>
              <a:rPr lang="en-US" b="1">
                <a:solidFill>
                  <a:schemeClr val="hlink"/>
                </a:solidFill>
              </a:rPr>
              <a:t> is thus 2</a:t>
            </a:r>
            <a:r>
              <a:rPr lang="en-US" b="1" baseline="30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</a:rPr>
              <a:t> = 4 times.</a:t>
            </a:r>
          </a:p>
        </p:txBody>
      </p:sp>
      <p:sp>
        <p:nvSpPr>
          <p:cNvPr id="1260589" name="Text Box 45"/>
          <p:cNvSpPr txBox="1">
            <a:spLocks noChangeArrowheads="1"/>
          </p:cNvSpPr>
          <p:nvPr/>
        </p:nvSpPr>
        <p:spPr bwMode="auto">
          <a:xfrm>
            <a:off x="819150" y="4916488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Increase from 2</a:t>
            </a:r>
            <a:r>
              <a:rPr lang="en-US" b="1" i="1">
                <a:solidFill>
                  <a:schemeClr val="hlink"/>
                </a:solidFill>
              </a:rPr>
              <a:t>v</a:t>
            </a:r>
            <a:r>
              <a:rPr lang="en-US" b="1">
                <a:solidFill>
                  <a:schemeClr val="hlink"/>
                </a:solidFill>
              </a:rPr>
              <a:t> is thus 2 times.</a:t>
            </a:r>
          </a:p>
        </p:txBody>
      </p:sp>
      <p:sp>
        <p:nvSpPr>
          <p:cNvPr id="1260590" name="Text Box 46"/>
          <p:cNvSpPr txBox="1">
            <a:spLocks noChangeArrowheads="1"/>
          </p:cNvSpPr>
          <p:nvPr/>
        </p:nvSpPr>
        <p:spPr bwMode="auto">
          <a:xfrm>
            <a:off x="833438" y="538797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This gives an overall increase of 8 times.</a:t>
            </a:r>
          </a:p>
        </p:txBody>
      </p:sp>
      <p:sp>
        <p:nvSpPr>
          <p:cNvPr id="1260591" name="Text Box 47"/>
          <p:cNvSpPr txBox="1">
            <a:spLocks noChangeArrowheads="1"/>
          </p:cNvSpPr>
          <p:nvPr/>
        </p:nvSpPr>
        <p:spPr bwMode="auto">
          <a:xfrm>
            <a:off x="860425" y="5843588"/>
            <a:ext cx="392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8(4.0 kW</a:t>
            </a:r>
            <a:r>
              <a:rPr lang="en-US" b="1" baseline="-25000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m</a:t>
            </a:r>
            <a:r>
              <a:rPr lang="en-US" b="1" baseline="30000">
                <a:solidFill>
                  <a:schemeClr val="hlink"/>
                </a:solidFill>
              </a:rPr>
              <a:t>-1</a:t>
            </a:r>
            <a:r>
              <a:rPr lang="en-US" b="1">
                <a:solidFill>
                  <a:schemeClr val="hlink"/>
                </a:solidFill>
              </a:rPr>
              <a:t>) = 32 kW</a:t>
            </a:r>
            <a:r>
              <a:rPr lang="en-US" b="1" baseline="-25000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m</a:t>
            </a:r>
            <a:r>
              <a:rPr lang="en-US" b="1" baseline="30000">
                <a:solidFill>
                  <a:schemeClr val="hlink"/>
                </a:solidFill>
              </a:rPr>
              <a:t>-1</a:t>
            </a:r>
            <a:r>
              <a:rPr lang="en-US" b="1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260592" name="Oval 48"/>
          <p:cNvSpPr>
            <a:spLocks noChangeArrowheads="1"/>
          </p:cNvSpPr>
          <p:nvPr/>
        </p:nvSpPr>
        <p:spPr bwMode="auto">
          <a:xfrm>
            <a:off x="4570413" y="3536950"/>
            <a:ext cx="409575" cy="409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6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0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0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0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0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0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0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60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87" grpId="0"/>
      <p:bldP spid="1260588" grpId="0"/>
      <p:bldP spid="1260589" grpId="0"/>
      <p:bldP spid="1260590" grpId="0"/>
      <p:bldP spid="1260591" grpId="0"/>
      <p:bldP spid="126059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762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Wave 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involving wave power. 	</a:t>
            </a:r>
          </a:p>
        </p:txBody>
      </p:sp>
      <p:sp>
        <p:nvSpPr>
          <p:cNvPr id="1264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sp>
        <p:nvSpPr>
          <p:cNvPr id="1264652" name="Rectangle 12"/>
          <p:cNvSpPr>
            <a:spLocks noChangeArrowheads="1"/>
          </p:cNvSpPr>
          <p:nvPr/>
        </p:nvSpPr>
        <p:spPr bwMode="auto">
          <a:xfrm>
            <a:off x="685800" y="2136775"/>
            <a:ext cx="7772400" cy="3759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Waves having an amplitude of 4.0 m roll onto a beach at a rate of one every 5.0 seconds.  The wave crests are 60. meters apart. (a) How much wave power is there, per unit length? (b) How much energy is there on a 25 km coast?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(a)           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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/T</a:t>
            </a:r>
            <a:r>
              <a:rPr lang="en-US">
                <a:sym typeface="Symbol" pitchFamily="18" charset="2"/>
              </a:rPr>
              <a:t> = 60/5 = 12 m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</a:t>
            </a:r>
            <a:r>
              <a:rPr lang="en-US" baseline="30000">
                <a:sym typeface="Symbol" pitchFamily="18" charset="2"/>
              </a:rPr>
              <a:t>-1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power/length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(1/2)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baseline="3000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i="1">
                <a:solidFill>
                  <a:srgbClr val="000000"/>
                </a:solidFill>
                <a:sym typeface="Symbol" pitchFamily="18" charset="2"/>
              </a:rPr>
              <a:t>gv</a:t>
            </a:r>
            <a:endParaRPr lang="en-US" baseline="300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= (1/2)4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(1000)(10)(12) 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= 960000 W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960 kW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(b)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power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= (960000 W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-1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)(25000 m)</a:t>
            </a: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= 2.410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10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W.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4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4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4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4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4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4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Nuclear power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Distinguish between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controlled nuclear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uncontrolled nuclear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fission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Coal, oil and                                                    natural gas plants                                        all produce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They also produce                                               particulate                                             pollution in the                                               form of oxides of                                                      nitrogen and sulfur.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Smog and acid rain                                            are a byproduct of                                                these emissions.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Nuclear power                                                      plants produce none                                of these emissions.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8.4 Non-fossil fuel power production</a:t>
            </a:r>
          </a:p>
        </p:txBody>
      </p:sp>
      <p:pic>
        <p:nvPicPr>
          <p:cNvPr id="1102853" name="Picture 5"/>
          <p:cNvPicPr>
            <a:picLocks noChangeAspect="1" noChangeArrowheads="1"/>
          </p:cNvPicPr>
          <p:nvPr/>
        </p:nvPicPr>
        <p:blipFill>
          <a:blip r:embed="rId6" cstate="print"/>
          <a:srcRect l="1048" t="6902" r="714" b="752"/>
          <a:stretch>
            <a:fillRect/>
          </a:stretch>
        </p:blipFill>
        <p:spPr bwMode="auto">
          <a:xfrm>
            <a:off x="3865563" y="2428875"/>
            <a:ext cx="4864100" cy="4337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102854" name="Picture 6" descr="NR 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3625" y="4235450"/>
            <a:ext cx="1112838" cy="12747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0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2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2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02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15707</TotalTime>
  <Words>5470</Words>
  <Application>Microsoft Office PowerPoint</Application>
  <PresentationFormat>On-screen Show (4:3)</PresentationFormat>
  <Paragraphs>886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Courier New</vt:lpstr>
      <vt:lpstr>Times New Roman</vt:lpstr>
      <vt:lpstr>Symbol</vt:lpstr>
      <vt:lpstr>Default Design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  <vt:lpstr>Topic 8: Energy, power, climate change 8.4 Non-fossil fuel power production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1054</cp:revision>
  <dcterms:created xsi:type="dcterms:W3CDTF">2006-01-31T23:43:34Z</dcterms:created>
  <dcterms:modified xsi:type="dcterms:W3CDTF">2014-07-31T17:55:24Z</dcterms:modified>
</cp:coreProperties>
</file>