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27" r:id="rId2"/>
    <p:sldId id="496" r:id="rId3"/>
    <p:sldId id="499" r:id="rId4"/>
    <p:sldId id="497" r:id="rId5"/>
    <p:sldId id="498" r:id="rId6"/>
    <p:sldId id="500" r:id="rId7"/>
    <p:sldId id="526" r:id="rId8"/>
    <p:sldId id="528" r:id="rId9"/>
    <p:sldId id="489" r:id="rId10"/>
    <p:sldId id="492" r:id="rId11"/>
    <p:sldId id="493" r:id="rId12"/>
    <p:sldId id="501" r:id="rId13"/>
    <p:sldId id="502" r:id="rId14"/>
    <p:sldId id="503" r:id="rId15"/>
    <p:sldId id="494" r:id="rId16"/>
    <p:sldId id="504" r:id="rId17"/>
    <p:sldId id="505" r:id="rId18"/>
    <p:sldId id="506" r:id="rId19"/>
    <p:sldId id="507" r:id="rId20"/>
    <p:sldId id="508" r:id="rId21"/>
    <p:sldId id="495" r:id="rId22"/>
    <p:sldId id="509" r:id="rId23"/>
    <p:sldId id="490" r:id="rId24"/>
    <p:sldId id="518" r:id="rId25"/>
    <p:sldId id="511" r:id="rId26"/>
    <p:sldId id="515" r:id="rId27"/>
    <p:sldId id="527" r:id="rId28"/>
    <p:sldId id="512" r:id="rId29"/>
    <p:sldId id="520" r:id="rId30"/>
    <p:sldId id="521" r:id="rId31"/>
    <p:sldId id="523" r:id="rId32"/>
    <p:sldId id="519" r:id="rId33"/>
    <p:sldId id="514" r:id="rId34"/>
    <p:sldId id="517" r:id="rId35"/>
    <p:sldId id="491" r:id="rId36"/>
    <p:sldId id="524" r:id="rId37"/>
    <p:sldId id="529" r:id="rId38"/>
    <p:sldId id="530" r:id="rId39"/>
    <p:sldId id="525" r:id="rId40"/>
    <p:sldId id="532" r:id="rId41"/>
    <p:sldId id="531" r:id="rId42"/>
    <p:sldId id="533" r:id="rId43"/>
    <p:sldId id="534" r:id="rId44"/>
    <p:sldId id="535" r:id="rId45"/>
    <p:sldId id="536" r:id="rId46"/>
    <p:sldId id="537" r:id="rId47"/>
    <p:sldId id="53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FF"/>
    <a:srgbClr val="6600CC"/>
    <a:srgbClr val="006600"/>
    <a:srgbClr val="FF6600"/>
    <a:srgbClr val="FFCC99"/>
    <a:srgbClr val="BBE0E3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49BDBCB-0B11-41D0-8350-37D7A3A393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8ECD7-67B0-42A8-A958-300820849456}" type="slidenum">
              <a:rPr lang="en-US"/>
              <a:pPr/>
              <a:t>1</a:t>
            </a:fld>
            <a:endParaRPr lang="en-US"/>
          </a:p>
        </p:txBody>
      </p:sp>
      <p:sp>
        <p:nvSpPr>
          <p:cNvPr id="79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11405-83B6-4CBE-A131-86433198FDA1}" type="slidenum">
              <a:rPr lang="en-US"/>
              <a:pPr/>
              <a:t>10</a:t>
            </a:fld>
            <a:endParaRPr lang="en-US"/>
          </a:p>
        </p:txBody>
      </p:sp>
      <p:sp>
        <p:nvSpPr>
          <p:cNvPr id="1041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1BC0D-FBE1-42AC-B467-29382EC49E4D}" type="slidenum">
              <a:rPr lang="en-US"/>
              <a:pPr/>
              <a:t>11</a:t>
            </a:fld>
            <a:endParaRPr lang="en-US"/>
          </a:p>
        </p:txBody>
      </p:sp>
      <p:sp>
        <p:nvSpPr>
          <p:cNvPr id="1043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12C53-EF28-41FE-B8F6-E1DEFE4BFFCE}" type="slidenum">
              <a:rPr lang="en-US"/>
              <a:pPr/>
              <a:t>12</a:t>
            </a:fld>
            <a:endParaRPr lang="en-US"/>
          </a:p>
        </p:txBody>
      </p:sp>
      <p:sp>
        <p:nvSpPr>
          <p:cNvPr id="105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44876-CA20-4C10-A6F0-9A67748D9074}" type="slidenum">
              <a:rPr lang="en-US"/>
              <a:pPr/>
              <a:t>13</a:t>
            </a:fld>
            <a:endParaRPr lang="en-US"/>
          </a:p>
        </p:txBody>
      </p:sp>
      <p:sp>
        <p:nvSpPr>
          <p:cNvPr id="106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495C6-6D9B-4EEF-88AC-B6B2B467AE55}" type="slidenum">
              <a:rPr lang="en-US"/>
              <a:pPr/>
              <a:t>14</a:t>
            </a:fld>
            <a:endParaRPr lang="en-US"/>
          </a:p>
        </p:txBody>
      </p:sp>
      <p:sp>
        <p:nvSpPr>
          <p:cNvPr id="1063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1170-0C5E-447F-A9A0-2A81FEBA11D5}" type="slidenum">
              <a:rPr lang="en-US"/>
              <a:pPr/>
              <a:t>15</a:t>
            </a:fld>
            <a:endParaRPr lang="en-US"/>
          </a:p>
        </p:txBody>
      </p:sp>
      <p:sp>
        <p:nvSpPr>
          <p:cNvPr id="1045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36CBF-F7C5-4119-A859-5F065292036A}" type="slidenum">
              <a:rPr lang="en-US"/>
              <a:pPr/>
              <a:t>16</a:t>
            </a:fld>
            <a:endParaRPr lang="en-US"/>
          </a:p>
        </p:txBody>
      </p:sp>
      <p:sp>
        <p:nvSpPr>
          <p:cNvPr id="1065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F1DCE-BD2A-48F7-9C55-01F57AB84082}" type="slidenum">
              <a:rPr lang="en-US"/>
              <a:pPr/>
              <a:t>17</a:t>
            </a:fld>
            <a:endParaRPr lang="en-US"/>
          </a:p>
        </p:txBody>
      </p:sp>
      <p:sp>
        <p:nvSpPr>
          <p:cNvPr id="106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BA464-72AB-4253-B3E1-E2ADDA151B37}" type="slidenum">
              <a:rPr lang="en-US"/>
              <a:pPr/>
              <a:t>18</a:t>
            </a:fld>
            <a:endParaRPr lang="en-US"/>
          </a:p>
        </p:txBody>
      </p:sp>
      <p:sp>
        <p:nvSpPr>
          <p:cNvPr id="1070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56348-5B37-486C-A7B6-CF49E8A89E0F}" type="slidenum">
              <a:rPr lang="en-US"/>
              <a:pPr/>
              <a:t>19</a:t>
            </a:fld>
            <a:endParaRPr lang="en-US"/>
          </a:p>
        </p:txBody>
      </p:sp>
      <p:sp>
        <p:nvSpPr>
          <p:cNvPr id="1072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73F5F-17F3-4CCC-BAAB-CEDCBBD81AF9}" type="slidenum">
              <a:rPr lang="en-US"/>
              <a:pPr/>
              <a:t>2</a:t>
            </a:fld>
            <a:endParaRPr lang="en-US"/>
          </a:p>
        </p:txBody>
      </p:sp>
      <p:sp>
        <p:nvSpPr>
          <p:cNvPr id="1049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B587B-3DF9-43BE-B830-903F7BD38ACC}" type="slidenum">
              <a:rPr lang="en-US"/>
              <a:pPr/>
              <a:t>20</a:t>
            </a:fld>
            <a:endParaRPr lang="en-US"/>
          </a:p>
        </p:txBody>
      </p:sp>
      <p:sp>
        <p:nvSpPr>
          <p:cNvPr id="107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A3CA1-F47A-4C07-A5F7-5BF7CF955ECB}" type="slidenum">
              <a:rPr lang="en-US"/>
              <a:pPr/>
              <a:t>21</a:t>
            </a:fld>
            <a:endParaRPr lang="en-US"/>
          </a:p>
        </p:txBody>
      </p:sp>
      <p:sp>
        <p:nvSpPr>
          <p:cNvPr id="1047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3777-3268-4EBE-AC6A-1B92E3203C4E}" type="slidenum">
              <a:rPr lang="en-US"/>
              <a:pPr/>
              <a:t>22</a:t>
            </a:fld>
            <a:endParaRPr lang="en-US"/>
          </a:p>
        </p:txBody>
      </p:sp>
      <p:sp>
        <p:nvSpPr>
          <p:cNvPr id="107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5B8B2-807F-437C-A94F-31261EE88F4E}" type="slidenum">
              <a:rPr lang="en-US"/>
              <a:pPr/>
              <a:t>23</a:t>
            </a:fld>
            <a:endParaRPr lang="en-US"/>
          </a:p>
        </p:txBody>
      </p:sp>
      <p:sp>
        <p:nvSpPr>
          <p:cNvPr id="1037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60BE6-9D50-407E-8113-B2A904507536}" type="slidenum">
              <a:rPr lang="en-US"/>
              <a:pPr/>
              <a:t>24</a:t>
            </a:fld>
            <a:endParaRPr lang="en-US"/>
          </a:p>
        </p:txBody>
      </p:sp>
      <p:sp>
        <p:nvSpPr>
          <p:cNvPr id="1094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8940C-693B-499D-8DAE-D37BEECA1EDF}" type="slidenum">
              <a:rPr lang="en-US"/>
              <a:pPr/>
              <a:t>25</a:t>
            </a:fld>
            <a:endParaRPr lang="en-US"/>
          </a:p>
        </p:txBody>
      </p:sp>
      <p:sp>
        <p:nvSpPr>
          <p:cNvPr id="1080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545EC-FFDD-44AF-A868-E9910B0D0D9B}" type="slidenum">
              <a:rPr lang="en-US"/>
              <a:pPr/>
              <a:t>26</a:t>
            </a:fld>
            <a:endParaRPr lang="en-US"/>
          </a:p>
        </p:txBody>
      </p:sp>
      <p:sp>
        <p:nvSpPr>
          <p:cNvPr id="1088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85DB4-0EE9-45E9-8818-124D4E651D38}" type="slidenum">
              <a:rPr lang="en-US"/>
              <a:pPr/>
              <a:t>27</a:t>
            </a:fld>
            <a:endParaRPr lang="en-US"/>
          </a:p>
        </p:txBody>
      </p:sp>
      <p:sp>
        <p:nvSpPr>
          <p:cNvPr id="1113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AE61B-726C-48D7-A222-413D196844DF}" type="slidenum">
              <a:rPr lang="en-US"/>
              <a:pPr/>
              <a:t>28</a:t>
            </a:fld>
            <a:endParaRPr lang="en-US"/>
          </a:p>
        </p:txBody>
      </p:sp>
      <p:sp>
        <p:nvSpPr>
          <p:cNvPr id="1082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C84A5-E3CD-43DC-A6B7-E85EFD859E6D}" type="slidenum">
              <a:rPr lang="en-US"/>
              <a:pPr/>
              <a:t>29</a:t>
            </a:fld>
            <a:endParaRPr lang="en-US"/>
          </a:p>
        </p:txBody>
      </p:sp>
      <p:sp>
        <p:nvSpPr>
          <p:cNvPr id="1098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FBFF3-94FF-4E5F-BFFE-369D7E3AB4CB}" type="slidenum">
              <a:rPr lang="en-US"/>
              <a:pPr/>
              <a:t>3</a:t>
            </a:fld>
            <a:endParaRPr lang="en-US"/>
          </a:p>
        </p:txBody>
      </p:sp>
      <p:sp>
        <p:nvSpPr>
          <p:cNvPr id="105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D3922-EA79-4E86-A026-3268E7F92D49}" type="slidenum">
              <a:rPr lang="en-US"/>
              <a:pPr/>
              <a:t>30</a:t>
            </a:fld>
            <a:endParaRPr lang="en-US"/>
          </a:p>
        </p:txBody>
      </p:sp>
      <p:sp>
        <p:nvSpPr>
          <p:cNvPr id="110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AED3B-8B86-4474-8022-8AACB40CF4B9}" type="slidenum">
              <a:rPr lang="en-US"/>
              <a:pPr/>
              <a:t>31</a:t>
            </a:fld>
            <a:endParaRPr lang="en-US"/>
          </a:p>
        </p:txBody>
      </p:sp>
      <p:sp>
        <p:nvSpPr>
          <p:cNvPr id="110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1D01-A9BE-4660-9CBC-FCB4FBF0D5FA}" type="slidenum">
              <a:rPr lang="en-US"/>
              <a:pPr/>
              <a:t>32</a:t>
            </a:fld>
            <a:endParaRPr lang="en-US"/>
          </a:p>
        </p:txBody>
      </p:sp>
      <p:sp>
        <p:nvSpPr>
          <p:cNvPr id="1096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32A65-FCCC-4378-B4AD-451BA48B16C3}" type="slidenum">
              <a:rPr lang="en-US"/>
              <a:pPr/>
              <a:t>33</a:t>
            </a:fld>
            <a:endParaRPr lang="en-US"/>
          </a:p>
        </p:txBody>
      </p:sp>
      <p:sp>
        <p:nvSpPr>
          <p:cNvPr id="1086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FD1FB-1917-4910-A393-E7F8A225AD22}" type="slidenum">
              <a:rPr lang="en-US"/>
              <a:pPr/>
              <a:t>34</a:t>
            </a:fld>
            <a:endParaRPr lang="en-US"/>
          </a:p>
        </p:txBody>
      </p:sp>
      <p:sp>
        <p:nvSpPr>
          <p:cNvPr id="1092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A3C0E-EDA7-4FA3-909B-60DAD25985FA}" type="slidenum">
              <a:rPr lang="en-US"/>
              <a:pPr/>
              <a:t>35</a:t>
            </a:fld>
            <a:endParaRPr lang="en-US"/>
          </a:p>
        </p:txBody>
      </p:sp>
      <p:sp>
        <p:nvSpPr>
          <p:cNvPr id="1039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45B45-58C2-41DE-BD5B-53E4E5644BD1}" type="slidenum">
              <a:rPr lang="en-US"/>
              <a:pPr/>
              <a:t>36</a:t>
            </a:fld>
            <a:endParaRPr lang="en-US"/>
          </a:p>
        </p:txBody>
      </p:sp>
      <p:sp>
        <p:nvSpPr>
          <p:cNvPr id="110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0D427-0CD2-4BFE-827D-D78925422970}" type="slidenum">
              <a:rPr lang="en-US"/>
              <a:pPr/>
              <a:t>37</a:t>
            </a:fld>
            <a:endParaRPr lang="en-US"/>
          </a:p>
        </p:txBody>
      </p:sp>
      <p:sp>
        <p:nvSpPr>
          <p:cNvPr id="1120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EF17D-2EBD-4CB2-8884-325881ED21ED}" type="slidenum">
              <a:rPr lang="en-US"/>
              <a:pPr/>
              <a:t>38</a:t>
            </a:fld>
            <a:endParaRPr lang="en-US"/>
          </a:p>
        </p:txBody>
      </p:sp>
      <p:sp>
        <p:nvSpPr>
          <p:cNvPr id="1122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827BF-28E7-4B6E-8F1D-6D89BD187150}" type="slidenum">
              <a:rPr lang="en-US"/>
              <a:pPr/>
              <a:t>39</a:t>
            </a:fld>
            <a:endParaRPr lang="en-US"/>
          </a:p>
        </p:txBody>
      </p:sp>
      <p:sp>
        <p:nvSpPr>
          <p:cNvPr id="1108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4BAC8-D3A7-4A67-991B-62F38F13248A}" type="slidenum">
              <a:rPr lang="en-US"/>
              <a:pPr/>
              <a:t>4</a:t>
            </a:fld>
            <a:endParaRPr lang="en-US"/>
          </a:p>
        </p:txBody>
      </p:sp>
      <p:sp>
        <p:nvSpPr>
          <p:cNvPr id="1051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F4344-1EF3-4D66-B071-0C90F3519586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298E6-58F3-48CD-A7E4-DD3328CD4DDD}" type="slidenum">
              <a:rPr lang="en-US"/>
              <a:pPr/>
              <a:t>41</a:t>
            </a:fld>
            <a:endParaRPr lang="en-US"/>
          </a:p>
        </p:txBody>
      </p:sp>
      <p:sp>
        <p:nvSpPr>
          <p:cNvPr id="1124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FE3C-FFC5-4CE6-8634-B0319AABEB32}" type="slidenum">
              <a:rPr lang="en-US"/>
              <a:pPr/>
              <a:t>42</a:t>
            </a:fld>
            <a:endParaRPr lang="en-US"/>
          </a:p>
        </p:txBody>
      </p:sp>
      <p:sp>
        <p:nvSpPr>
          <p:cNvPr id="1128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4CFC8-54CA-424D-AD9B-56492CFC4D5C}" type="slidenum">
              <a:rPr lang="en-US"/>
              <a:pPr/>
              <a:t>43</a:t>
            </a:fld>
            <a:endParaRPr lang="en-US"/>
          </a:p>
        </p:txBody>
      </p:sp>
      <p:sp>
        <p:nvSpPr>
          <p:cNvPr id="1132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8774E-BE16-4747-855D-67C5ABE6F102}" type="slidenum">
              <a:rPr lang="en-US"/>
              <a:pPr/>
              <a:t>44</a:t>
            </a:fld>
            <a:endParaRPr lang="en-US"/>
          </a:p>
        </p:txBody>
      </p:sp>
      <p:sp>
        <p:nvSpPr>
          <p:cNvPr id="1134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57C58-B2F2-4E53-81F1-BA3D5B2F03DC}" type="slidenum">
              <a:rPr lang="en-US"/>
              <a:pPr/>
              <a:t>45</a:t>
            </a:fld>
            <a:endParaRPr lang="en-US"/>
          </a:p>
        </p:txBody>
      </p:sp>
      <p:sp>
        <p:nvSpPr>
          <p:cNvPr id="1136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CF0E-7F2C-4E01-B096-B85D07A02B38}" type="slidenum">
              <a:rPr lang="en-US"/>
              <a:pPr/>
              <a:t>46</a:t>
            </a:fld>
            <a:endParaRPr lang="en-US"/>
          </a:p>
        </p:txBody>
      </p:sp>
      <p:sp>
        <p:nvSpPr>
          <p:cNvPr id="1138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E652B-F48E-434A-BEFA-59003CA285E7}" type="slidenum">
              <a:rPr lang="en-US"/>
              <a:pPr/>
              <a:t>47</a:t>
            </a:fld>
            <a:endParaRPr lang="en-US"/>
          </a:p>
        </p:txBody>
      </p:sp>
      <p:sp>
        <p:nvSpPr>
          <p:cNvPr id="1140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CDD23-8CD4-41C2-9A35-4E5936A39C8F}" type="slidenum">
              <a:rPr lang="en-US"/>
              <a:pPr/>
              <a:t>5</a:t>
            </a:fld>
            <a:endParaRPr lang="en-US"/>
          </a:p>
        </p:txBody>
      </p:sp>
      <p:sp>
        <p:nvSpPr>
          <p:cNvPr id="1053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69A91-3F32-4075-A896-DD3E6A000339}" type="slidenum">
              <a:rPr lang="en-US"/>
              <a:pPr/>
              <a:t>6</a:t>
            </a:fld>
            <a:endParaRPr lang="en-US"/>
          </a:p>
        </p:txBody>
      </p:sp>
      <p:sp>
        <p:nvSpPr>
          <p:cNvPr id="105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5DCEA-CC4D-43D8-99C2-E692384F43E4}" type="slidenum">
              <a:rPr lang="en-US"/>
              <a:pPr/>
              <a:t>7</a:t>
            </a:fld>
            <a:endParaRPr lang="en-US"/>
          </a:p>
        </p:txBody>
      </p:sp>
      <p:sp>
        <p:nvSpPr>
          <p:cNvPr id="1111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15D5E-6162-4E5C-BEC7-CB3ACED6664A}" type="slidenum">
              <a:rPr lang="en-US"/>
              <a:pPr/>
              <a:t>8</a:t>
            </a:fld>
            <a:endParaRPr lang="en-US"/>
          </a:p>
        </p:txBody>
      </p:sp>
      <p:sp>
        <p:nvSpPr>
          <p:cNvPr id="1117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C5BBC-BCDF-4CEA-BB9D-88137B145148}" type="slidenum">
              <a:rPr lang="en-US"/>
              <a:pPr/>
              <a:t>9</a:t>
            </a:fld>
            <a:endParaRPr lang="en-US"/>
          </a:p>
        </p:txBody>
      </p:sp>
      <p:sp>
        <p:nvSpPr>
          <p:cNvPr id="1035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A65E-AA38-4CE1-94E8-1B55B4FD6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9F97-EB44-46EB-9DDE-2EDA2C16C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ED61A-936D-4519-ACC1-69F1BF461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CB9E7-5E47-457F-A376-59B94A218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DEE41-5D8A-4A29-A782-68DC050E3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DF7E-F35E-4203-A47D-98BF6A316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75D53-D737-46E0-B341-C5FAE266C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CFBBD-2EC1-4F3B-AEC2-A6BF6E6BA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1B3B3-1084-404F-95DB-61F432E8E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2C564-CC38-4EFF-8839-57FD4CF1B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519B8-FDE7-4828-A28F-5B5F43EAA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AA56C5A-C317-4AEA-8035-247008E0B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audio" Target="../media/audio9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10.wav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1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6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10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0653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8.5.1	Calculate the intensity of the Sun’s radiation incident on a planet.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8.5.2	Define albedo.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8.5.3	State factors that determine a planet’s albedo.	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the greenhouse effect.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When solar radiation strikes a planet that has        a gaseous atmosphere, the gases comprising the atmosphere can absorb infrared radiation (heat).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remainder of the incoming radiation then reaches the ground to either be scattered back into the atmosphere, or absorbed.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Solids can absorb all frequencies of radiation, and convert them to infrared wavelengths.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heated ground can then emit infrared radiation back into the atmosphere, which then intercepts more of the energy on the way out.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result is that the atmosphere traps heat       and causes the temperature of the planet to rise.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This is the so-called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40388" name="Rectangle 4" descr="Large confetti"/>
          <p:cNvSpPr>
            <a:spLocks noChangeArrowheads="1"/>
          </p:cNvSpPr>
          <p:nvPr/>
        </p:nvSpPr>
        <p:spPr bwMode="auto">
          <a:xfrm>
            <a:off x="8229600" y="6472238"/>
            <a:ext cx="914400" cy="385762"/>
          </a:xfrm>
          <a:prstGeom prst="rect">
            <a:avLst/>
          </a:prstGeom>
          <a:pattFill prst="lgConfetti">
            <a:fgClr>
              <a:schemeClr val="tx2"/>
            </a:fgClr>
            <a:bgClr>
              <a:srgbClr val="00660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0" name="Line 6"/>
          <p:cNvSpPr>
            <a:spLocks noChangeShapeType="1"/>
          </p:cNvSpPr>
          <p:nvPr/>
        </p:nvSpPr>
        <p:spPr bwMode="auto">
          <a:xfrm>
            <a:off x="8550275" y="2514600"/>
            <a:ext cx="0" cy="1279525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1" name="Line 7"/>
          <p:cNvSpPr>
            <a:spLocks noChangeShapeType="1"/>
          </p:cNvSpPr>
          <p:nvPr/>
        </p:nvSpPr>
        <p:spPr bwMode="auto">
          <a:xfrm>
            <a:off x="8550275" y="3794125"/>
            <a:ext cx="0" cy="2678113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2" name="Line 8"/>
          <p:cNvSpPr>
            <a:spLocks noChangeShapeType="1"/>
          </p:cNvSpPr>
          <p:nvPr/>
        </p:nvSpPr>
        <p:spPr bwMode="auto">
          <a:xfrm>
            <a:off x="8348663" y="2514600"/>
            <a:ext cx="0" cy="12795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3" name="Line 9"/>
          <p:cNvSpPr>
            <a:spLocks noChangeShapeType="1"/>
          </p:cNvSpPr>
          <p:nvPr/>
        </p:nvSpPr>
        <p:spPr bwMode="auto">
          <a:xfrm>
            <a:off x="8348663" y="3794125"/>
            <a:ext cx="0" cy="1279525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4" name="Line 10"/>
          <p:cNvSpPr>
            <a:spLocks noChangeShapeType="1"/>
          </p:cNvSpPr>
          <p:nvPr/>
        </p:nvSpPr>
        <p:spPr bwMode="auto">
          <a:xfrm>
            <a:off x="8961438" y="5192713"/>
            <a:ext cx="0" cy="12795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5" name="Line 11"/>
          <p:cNvSpPr>
            <a:spLocks noChangeShapeType="1"/>
          </p:cNvSpPr>
          <p:nvPr/>
        </p:nvSpPr>
        <p:spPr bwMode="auto">
          <a:xfrm>
            <a:off x="8778875" y="5207000"/>
            <a:ext cx="0" cy="1265238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6" name="AutoShape 12"/>
          <p:cNvSpPr>
            <a:spLocks noChangeArrowheads="1"/>
          </p:cNvSpPr>
          <p:nvPr/>
        </p:nvSpPr>
        <p:spPr bwMode="auto">
          <a:xfrm>
            <a:off x="8267700" y="1235075"/>
            <a:ext cx="320675" cy="1279525"/>
          </a:xfrm>
          <a:prstGeom prst="downArrow">
            <a:avLst>
              <a:gd name="adj1" fmla="val 50000"/>
              <a:gd name="adj2" fmla="val 9975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40397" name="Line 13"/>
          <p:cNvSpPr>
            <a:spLocks noChangeShapeType="1"/>
          </p:cNvSpPr>
          <p:nvPr/>
        </p:nvSpPr>
        <p:spPr bwMode="auto">
          <a:xfrm>
            <a:off x="8961438" y="3913188"/>
            <a:ext cx="0" cy="1279525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98" name="Rectangle 14"/>
          <p:cNvSpPr>
            <a:spLocks noChangeArrowheads="1"/>
          </p:cNvSpPr>
          <p:nvPr/>
        </p:nvSpPr>
        <p:spPr bwMode="auto">
          <a:xfrm>
            <a:off x="8229600" y="6459538"/>
            <a:ext cx="914400" cy="254000"/>
          </a:xfrm>
          <a:prstGeom prst="rect">
            <a:avLst/>
          </a:prstGeom>
          <a:solidFill>
            <a:srgbClr val="FF6600">
              <a:alpha val="46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399" name="Text Box 15"/>
          <p:cNvSpPr txBox="1">
            <a:spLocks noChangeArrowheads="1"/>
          </p:cNvSpPr>
          <p:nvPr/>
        </p:nvSpPr>
        <p:spPr bwMode="auto">
          <a:xfrm>
            <a:off x="8059738" y="200025"/>
            <a:ext cx="1028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Net heat gain</a:t>
            </a:r>
          </a:p>
        </p:txBody>
      </p:sp>
      <p:sp>
        <p:nvSpPr>
          <p:cNvPr id="1040400" name="Line 16"/>
          <p:cNvSpPr>
            <a:spLocks noChangeShapeType="1"/>
          </p:cNvSpPr>
          <p:nvPr/>
        </p:nvSpPr>
        <p:spPr bwMode="auto">
          <a:xfrm>
            <a:off x="8769350" y="1247775"/>
            <a:ext cx="0" cy="3971925"/>
          </a:xfrm>
          <a:prstGeom prst="line">
            <a:avLst/>
          </a:prstGeom>
          <a:noFill/>
          <a:ln w="57150">
            <a:solidFill>
              <a:srgbClr val="FFCC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389" name="Rectangle 5"/>
          <p:cNvSpPr>
            <a:spLocks noChangeArrowheads="1"/>
          </p:cNvSpPr>
          <p:nvPr/>
        </p:nvSpPr>
        <p:spPr bwMode="auto">
          <a:xfrm>
            <a:off x="8229600" y="2514600"/>
            <a:ext cx="914400" cy="3957638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  <a:alpha val="60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4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0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40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40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40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40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0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0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0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0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040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0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0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0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0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40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0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0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0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0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0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0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8" grpId="0" animBg="1"/>
      <p:bldP spid="1040390" grpId="0" animBg="1"/>
      <p:bldP spid="1040391" grpId="0" animBg="1"/>
      <p:bldP spid="1040392" grpId="0" animBg="1"/>
      <p:bldP spid="1040393" grpId="0" animBg="1"/>
      <p:bldP spid="1040394" grpId="0" animBg="1"/>
      <p:bldP spid="1040395" grpId="0" animBg="1"/>
      <p:bldP spid="1040396" grpId="0" animBg="1"/>
      <p:bldP spid="1040397" grpId="0" animBg="1"/>
      <p:bldP spid="1040398" grpId="0" animBg="1"/>
      <p:bldP spid="1040399" grpId="0"/>
      <p:bldP spid="1040400" grpId="0" animBg="1"/>
      <p:bldP spid="1040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 the main greenhouse gases and their sources.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main gases that are particularly effective in absorbing infrared radiation are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methane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(CH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water vapor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      (H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O),                                          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carbon di-                                    oxide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),                                           and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nitrous                                            oxide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(N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that                                          there are                                          both </a:t>
            </a: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natural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       and </a:t>
            </a:r>
            <a:r>
              <a:rPr lang="en-US" b="1">
                <a:solidFill>
                  <a:srgbClr val="CC0000"/>
                </a:solidFill>
                <a:cs typeface="Times New Roman" pitchFamily="18" charset="0"/>
              </a:rPr>
              <a:t>man-made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     changes.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42437" name="Picture 5" descr="Figure 2 is a flow diagram showing the global carbon cycl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0975" y="3119438"/>
            <a:ext cx="6423025" cy="3738562"/>
          </a:xfrm>
          <a:prstGeom prst="rect">
            <a:avLst/>
          </a:prstGeom>
          <a:noFill/>
        </p:spPr>
      </p:pic>
      <p:sp>
        <p:nvSpPr>
          <p:cNvPr id="1042438" name="Text Box 6"/>
          <p:cNvSpPr txBox="1">
            <a:spLocks noChangeArrowheads="1"/>
          </p:cNvSpPr>
          <p:nvPr/>
        </p:nvSpPr>
        <p:spPr bwMode="auto">
          <a:xfrm>
            <a:off x="2735263" y="6300788"/>
            <a:ext cx="6408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Global Carbon Cycle (Billion Metric Tons Carbon)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42439" name="Text Box 7"/>
          <p:cNvSpPr txBox="1">
            <a:spLocks noChangeArrowheads="1"/>
          </p:cNvSpPr>
          <p:nvPr/>
        </p:nvSpPr>
        <p:spPr bwMode="auto">
          <a:xfrm>
            <a:off x="3049588" y="5638800"/>
            <a:ext cx="131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6600"/>
                </a:solidFill>
              </a:rPr>
              <a:t>C-sink</a:t>
            </a:r>
          </a:p>
        </p:txBody>
      </p:sp>
      <p:sp>
        <p:nvSpPr>
          <p:cNvPr id="1042442" name="Text Box 10"/>
          <p:cNvSpPr txBox="1">
            <a:spLocks noChangeArrowheads="1"/>
          </p:cNvSpPr>
          <p:nvPr/>
        </p:nvSpPr>
        <p:spPr bwMode="auto">
          <a:xfrm>
            <a:off x="5397500" y="5653088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C-sink</a:t>
            </a:r>
          </a:p>
        </p:txBody>
      </p:sp>
      <p:sp>
        <p:nvSpPr>
          <p:cNvPr id="1042443" name="Text Box 11"/>
          <p:cNvSpPr txBox="1">
            <a:spLocks noChangeArrowheads="1"/>
          </p:cNvSpPr>
          <p:nvPr/>
        </p:nvSpPr>
        <p:spPr bwMode="auto">
          <a:xfrm>
            <a:off x="5327650" y="3116263"/>
            <a:ext cx="131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C-sink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2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2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2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2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2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2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8" grpId="0"/>
      <p:bldP spid="1042439" grpId="0"/>
      <p:bldP spid="1042442" grpId="0"/>
      <p:bldP spid="1042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 the main greenhouse gases and their sources.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This graph                                          shows the                                            correlation                                      between                                      increasing                                   atmospheric                                  concentration                                        of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our                                              fossil fuel                                       emissions of                                        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Anthropogenic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     means “human.” 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58825" name="Rectangle 9"/>
          <p:cNvSpPr>
            <a:spLocks noChangeArrowheads="1"/>
          </p:cNvSpPr>
          <p:nvPr/>
        </p:nvSpPr>
        <p:spPr bwMode="auto">
          <a:xfrm>
            <a:off x="2886075" y="6127750"/>
            <a:ext cx="6107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b="1"/>
              <a:t>Trends in Atmospheric Concentrations and Anthropogenic Emissions of Carbon Dioxide </a:t>
            </a:r>
          </a:p>
        </p:txBody>
      </p:sp>
      <p:pic>
        <p:nvPicPr>
          <p:cNvPr id="1058828" name="Picture 12" descr="Figure 1 is a line graph showing the trends in atmospheric concentrations and anthropogenic emissions of carbon dioxid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1963" y="2144713"/>
            <a:ext cx="6078537" cy="4032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8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8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 the main greenhouse gases and their sources.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This graph                                         shows relative                                    emissions of the                                     main five human-                                contributed                                  greenhouse gases.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that                                       deforestation                                     accounts for                              8.1/(8.1 + 29.2)                                       = 22% of human-                                    caused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    increase.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60871" name="Picture 7" descr="evolution_graph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8675" y="2589213"/>
            <a:ext cx="5775325" cy="3879850"/>
          </a:xfrm>
          <a:prstGeom prst="rect">
            <a:avLst/>
          </a:prstGeom>
          <a:noFill/>
        </p:spPr>
      </p:pic>
      <p:sp>
        <p:nvSpPr>
          <p:cNvPr id="1060872" name="Text Box 8"/>
          <p:cNvSpPr txBox="1">
            <a:spLocks noChangeArrowheads="1"/>
          </p:cNvSpPr>
          <p:nvPr/>
        </p:nvSpPr>
        <p:spPr bwMode="auto">
          <a:xfrm>
            <a:off x="5200650" y="2701925"/>
            <a:ext cx="3797300" cy="2225675"/>
          </a:xfrm>
          <a:prstGeom prst="rect">
            <a:avLst/>
          </a:prstGeom>
          <a:solidFill>
            <a:srgbClr val="FFFFCC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Breakdown of world greenhouse gas emissions in 2004 by gas (except ozone), in billion tonnes CO</a:t>
            </a:r>
            <a:r>
              <a:rPr lang="en-US" b="1" baseline="-25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</a:rPr>
              <a:t> equivalent. From IPCC, 2007.</a:t>
            </a:r>
          </a:p>
        </p:txBody>
      </p:sp>
      <p:sp>
        <p:nvSpPr>
          <p:cNvPr id="1060873" name="Rectangle 9"/>
          <p:cNvSpPr>
            <a:spLocks noChangeArrowheads="1"/>
          </p:cNvSpPr>
          <p:nvPr/>
        </p:nvSpPr>
        <p:spPr bwMode="auto">
          <a:xfrm>
            <a:off x="4762500" y="5029200"/>
            <a:ext cx="1046163" cy="1528763"/>
          </a:xfrm>
          <a:prstGeom prst="rect">
            <a:avLst/>
          </a:prstGeom>
          <a:solidFill>
            <a:srgbClr val="FF66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874" name="Rectangle 10"/>
          <p:cNvSpPr>
            <a:spLocks noChangeArrowheads="1"/>
          </p:cNvSpPr>
          <p:nvPr/>
        </p:nvSpPr>
        <p:spPr bwMode="auto">
          <a:xfrm>
            <a:off x="3721100" y="3035300"/>
            <a:ext cx="1046163" cy="3525838"/>
          </a:xfrm>
          <a:prstGeom prst="rect">
            <a:avLst/>
          </a:prstGeom>
          <a:solidFill>
            <a:srgbClr val="FF66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0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0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0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0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73" grpId="0" animBg="1"/>
      <p:bldP spid="10608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 the main greenhouse gases and their sources.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Volcanoes also produce greenhouse gases.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It is estimated that humans produce about 35 billion metric tons of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per year, whereas volcanoes produce about .14 to .44 billion metric tons (or about 1.2% of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emissions at the most).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62921" name="Picture 9" descr="volcano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3025" y="4106863"/>
            <a:ext cx="4586288" cy="2751137"/>
          </a:xfrm>
          <a:prstGeom prst="rect">
            <a:avLst/>
          </a:prstGeom>
          <a:noFill/>
        </p:spPr>
      </p:pic>
      <p:pic>
        <p:nvPicPr>
          <p:cNvPr id="1062923" name="Picture 11" descr="ClimateChangeEmissions500"/>
          <p:cNvPicPr>
            <a:picLocks noChangeAspect="1" noChangeArrowheads="1"/>
          </p:cNvPicPr>
          <p:nvPr/>
        </p:nvPicPr>
        <p:blipFill>
          <a:blip r:embed="rId7" cstate="print"/>
          <a:srcRect l="17459" t="1917" r="633" b="511"/>
          <a:stretch>
            <a:fillRect/>
          </a:stretch>
        </p:blipFill>
        <p:spPr bwMode="auto">
          <a:xfrm>
            <a:off x="679450" y="4098925"/>
            <a:ext cx="3508375" cy="2759075"/>
          </a:xfrm>
          <a:prstGeom prst="rect">
            <a:avLst/>
          </a:prstGeom>
          <a:noFill/>
        </p:spPr>
      </p:pic>
      <p:grpSp>
        <p:nvGrpSpPr>
          <p:cNvPr id="1062929" name="Group 17"/>
          <p:cNvGrpSpPr>
            <a:grpSpLocks/>
          </p:cNvGrpSpPr>
          <p:nvPr/>
        </p:nvGrpSpPr>
        <p:grpSpPr bwMode="auto">
          <a:xfrm>
            <a:off x="4073525" y="4410075"/>
            <a:ext cx="366713" cy="2470150"/>
            <a:chOff x="2726" y="2850"/>
            <a:chExt cx="231" cy="1556"/>
          </a:xfrm>
        </p:grpSpPr>
        <p:sp>
          <p:nvSpPr>
            <p:cNvPr id="1062926" name="Rectangle 14"/>
            <p:cNvSpPr>
              <a:spLocks noChangeArrowheads="1"/>
            </p:cNvSpPr>
            <p:nvPr/>
          </p:nvSpPr>
          <p:spPr bwMode="auto">
            <a:xfrm>
              <a:off x="2726" y="2850"/>
              <a:ext cx="116" cy="1556"/>
            </a:xfrm>
            <a:prstGeom prst="rect">
              <a:avLst/>
            </a:prstGeom>
            <a:solidFill>
              <a:srgbClr val="CC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62927" name="Rectangle 15"/>
            <p:cNvSpPr>
              <a:spLocks noChangeArrowheads="1"/>
            </p:cNvSpPr>
            <p:nvPr/>
          </p:nvSpPr>
          <p:spPr bwMode="auto">
            <a:xfrm>
              <a:off x="2842" y="4271"/>
              <a:ext cx="115" cy="46"/>
            </a:xfrm>
            <a:prstGeom prst="rect">
              <a:avLst/>
            </a:prstGeom>
            <a:solidFill>
              <a:srgbClr val="FF66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2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6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62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Explain the molecular mechanisms by which greenhouse gases absorb infrared radiation.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Recall that solar radiation strikes the            earth at a rate of 1380 W</a:t>
            </a:r>
            <a:r>
              <a:rPr lang="en-US" baseline="-25000"/>
              <a:t> </a:t>
            </a:r>
            <a:r>
              <a:rPr lang="en-US"/>
              <a:t>m</a:t>
            </a:r>
            <a:r>
              <a:rPr lang="en-US" baseline="30000"/>
              <a:t>-2</a:t>
            </a:r>
            <a:r>
              <a:rPr lang="en-US"/>
              <a:t> or less,              the farther from the equator you are.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That energy is carried in the form of           </a:t>
            </a:r>
            <a:r>
              <a:rPr lang="en-US" b="1"/>
              <a:t>photons</a:t>
            </a:r>
            <a:r>
              <a:rPr lang="en-US"/>
              <a:t>, which are quanta of light.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atmosphere is made up of gases,               which are the first layer of matter                 that the sun's rays interact with.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If a photon is at the precise                     energy for an electron to                          jump to a different energy                         level in an atom, it will                                be absorbed.  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44488" name="Oval 8"/>
          <p:cNvSpPr>
            <a:spLocks noChangeArrowheads="1"/>
          </p:cNvSpPr>
          <p:nvPr/>
        </p:nvSpPr>
        <p:spPr bwMode="auto">
          <a:xfrm>
            <a:off x="5899150" y="5403850"/>
            <a:ext cx="98425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489" name="Group 9"/>
          <p:cNvGrpSpPr>
            <a:grpSpLocks/>
          </p:cNvGrpSpPr>
          <p:nvPr/>
        </p:nvGrpSpPr>
        <p:grpSpPr bwMode="auto">
          <a:xfrm>
            <a:off x="5176838" y="5194300"/>
            <a:ext cx="1550987" cy="1550988"/>
            <a:chOff x="3261" y="2656"/>
            <a:chExt cx="977" cy="977"/>
          </a:xfrm>
        </p:grpSpPr>
        <p:sp>
          <p:nvSpPr>
            <p:cNvPr id="1044490" name="Oval 10"/>
            <p:cNvSpPr>
              <a:spLocks noChangeArrowheads="1"/>
            </p:cNvSpPr>
            <p:nvPr/>
          </p:nvSpPr>
          <p:spPr bwMode="auto">
            <a:xfrm>
              <a:off x="3631" y="3021"/>
              <a:ext cx="243" cy="2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91" name="Oval 11"/>
            <p:cNvSpPr>
              <a:spLocks noChangeArrowheads="1"/>
            </p:cNvSpPr>
            <p:nvPr/>
          </p:nvSpPr>
          <p:spPr bwMode="auto">
            <a:xfrm>
              <a:off x="3422" y="2817"/>
              <a:ext cx="655" cy="6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92" name="Oval 12"/>
            <p:cNvSpPr>
              <a:spLocks noChangeArrowheads="1"/>
            </p:cNvSpPr>
            <p:nvPr/>
          </p:nvSpPr>
          <p:spPr bwMode="auto">
            <a:xfrm>
              <a:off x="3261" y="2656"/>
              <a:ext cx="977" cy="97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493" name="Freeform 13"/>
          <p:cNvSpPr>
            <a:spLocks/>
          </p:cNvSpPr>
          <p:nvPr/>
        </p:nvSpPr>
        <p:spPr bwMode="auto">
          <a:xfrm rot="7065117">
            <a:off x="7670800" y="1611313"/>
            <a:ext cx="1828800" cy="127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1" y="96"/>
              </a:cxn>
              <a:cxn ang="0">
                <a:pos x="235" y="14"/>
              </a:cxn>
              <a:cxn ang="0">
                <a:pos x="335" y="178"/>
              </a:cxn>
              <a:cxn ang="0">
                <a:pos x="429" y="14"/>
              </a:cxn>
              <a:cxn ang="0">
                <a:pos x="523" y="178"/>
              </a:cxn>
              <a:cxn ang="0">
                <a:pos x="623" y="14"/>
              </a:cxn>
              <a:cxn ang="0">
                <a:pos x="717" y="178"/>
              </a:cxn>
              <a:cxn ang="0">
                <a:pos x="811" y="14"/>
              </a:cxn>
              <a:cxn ang="0">
                <a:pos x="911" y="178"/>
              </a:cxn>
              <a:cxn ang="0">
                <a:pos x="1005" y="96"/>
              </a:cxn>
              <a:cxn ang="0">
                <a:pos x="1152" y="96"/>
              </a:cxn>
            </a:cxnLst>
            <a:rect l="0" t="0" r="r" b="b"/>
            <a:pathLst>
              <a:path w="1152" h="192">
                <a:moveTo>
                  <a:pt x="0" y="96"/>
                </a:moveTo>
                <a:cubicBezTo>
                  <a:pt x="51" y="103"/>
                  <a:pt x="102" y="110"/>
                  <a:pt x="141" y="96"/>
                </a:cubicBezTo>
                <a:cubicBezTo>
                  <a:pt x="180" y="82"/>
                  <a:pt x="203" y="0"/>
                  <a:pt x="235" y="14"/>
                </a:cubicBezTo>
                <a:cubicBezTo>
                  <a:pt x="267" y="28"/>
                  <a:pt x="303" y="178"/>
                  <a:pt x="335" y="178"/>
                </a:cubicBezTo>
                <a:cubicBezTo>
                  <a:pt x="367" y="178"/>
                  <a:pt x="398" y="14"/>
                  <a:pt x="429" y="14"/>
                </a:cubicBezTo>
                <a:cubicBezTo>
                  <a:pt x="460" y="14"/>
                  <a:pt x="491" y="178"/>
                  <a:pt x="523" y="178"/>
                </a:cubicBezTo>
                <a:cubicBezTo>
                  <a:pt x="555" y="178"/>
                  <a:pt x="591" y="14"/>
                  <a:pt x="623" y="14"/>
                </a:cubicBezTo>
                <a:cubicBezTo>
                  <a:pt x="655" y="14"/>
                  <a:pt x="686" y="178"/>
                  <a:pt x="717" y="178"/>
                </a:cubicBezTo>
                <a:cubicBezTo>
                  <a:pt x="748" y="178"/>
                  <a:pt x="779" y="14"/>
                  <a:pt x="811" y="14"/>
                </a:cubicBezTo>
                <a:cubicBezTo>
                  <a:pt x="843" y="14"/>
                  <a:pt x="879" y="164"/>
                  <a:pt x="911" y="178"/>
                </a:cubicBezTo>
                <a:cubicBezTo>
                  <a:pt x="943" y="192"/>
                  <a:pt x="965" y="110"/>
                  <a:pt x="1005" y="96"/>
                </a:cubicBezTo>
                <a:cubicBezTo>
                  <a:pt x="1045" y="82"/>
                  <a:pt x="1098" y="89"/>
                  <a:pt x="1152" y="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494" name="Freeform 14"/>
          <p:cNvSpPr>
            <a:spLocks/>
          </p:cNvSpPr>
          <p:nvPr/>
        </p:nvSpPr>
        <p:spPr bwMode="auto">
          <a:xfrm rot="7065117">
            <a:off x="7562850" y="1763713"/>
            <a:ext cx="1828800" cy="127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1" y="96"/>
              </a:cxn>
              <a:cxn ang="0">
                <a:pos x="235" y="14"/>
              </a:cxn>
              <a:cxn ang="0">
                <a:pos x="335" y="178"/>
              </a:cxn>
              <a:cxn ang="0">
                <a:pos x="429" y="14"/>
              </a:cxn>
              <a:cxn ang="0">
                <a:pos x="523" y="178"/>
              </a:cxn>
              <a:cxn ang="0">
                <a:pos x="623" y="14"/>
              </a:cxn>
              <a:cxn ang="0">
                <a:pos x="717" y="178"/>
              </a:cxn>
              <a:cxn ang="0">
                <a:pos x="811" y="14"/>
              </a:cxn>
              <a:cxn ang="0">
                <a:pos x="911" y="178"/>
              </a:cxn>
              <a:cxn ang="0">
                <a:pos x="1005" y="96"/>
              </a:cxn>
              <a:cxn ang="0">
                <a:pos x="1152" y="96"/>
              </a:cxn>
            </a:cxnLst>
            <a:rect l="0" t="0" r="r" b="b"/>
            <a:pathLst>
              <a:path w="1152" h="192">
                <a:moveTo>
                  <a:pt x="0" y="96"/>
                </a:moveTo>
                <a:cubicBezTo>
                  <a:pt x="51" y="103"/>
                  <a:pt x="102" y="110"/>
                  <a:pt x="141" y="96"/>
                </a:cubicBezTo>
                <a:cubicBezTo>
                  <a:pt x="180" y="82"/>
                  <a:pt x="203" y="0"/>
                  <a:pt x="235" y="14"/>
                </a:cubicBezTo>
                <a:cubicBezTo>
                  <a:pt x="267" y="28"/>
                  <a:pt x="303" y="178"/>
                  <a:pt x="335" y="178"/>
                </a:cubicBezTo>
                <a:cubicBezTo>
                  <a:pt x="367" y="178"/>
                  <a:pt x="398" y="14"/>
                  <a:pt x="429" y="14"/>
                </a:cubicBezTo>
                <a:cubicBezTo>
                  <a:pt x="460" y="14"/>
                  <a:pt x="491" y="178"/>
                  <a:pt x="523" y="178"/>
                </a:cubicBezTo>
                <a:cubicBezTo>
                  <a:pt x="555" y="178"/>
                  <a:pt x="591" y="14"/>
                  <a:pt x="623" y="14"/>
                </a:cubicBezTo>
                <a:cubicBezTo>
                  <a:pt x="655" y="14"/>
                  <a:pt x="686" y="178"/>
                  <a:pt x="717" y="178"/>
                </a:cubicBezTo>
                <a:cubicBezTo>
                  <a:pt x="748" y="178"/>
                  <a:pt x="779" y="14"/>
                  <a:pt x="811" y="14"/>
                </a:cubicBezTo>
                <a:cubicBezTo>
                  <a:pt x="843" y="14"/>
                  <a:pt x="879" y="164"/>
                  <a:pt x="911" y="178"/>
                </a:cubicBezTo>
                <a:cubicBezTo>
                  <a:pt x="943" y="192"/>
                  <a:pt x="965" y="110"/>
                  <a:pt x="1005" y="96"/>
                </a:cubicBezTo>
                <a:cubicBezTo>
                  <a:pt x="1045" y="82"/>
                  <a:pt x="1098" y="89"/>
                  <a:pt x="1152" y="9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495" name="Oval 15"/>
          <p:cNvSpPr>
            <a:spLocks noChangeArrowheads="1"/>
          </p:cNvSpPr>
          <p:nvPr/>
        </p:nvSpPr>
        <p:spPr bwMode="auto">
          <a:xfrm>
            <a:off x="5910263" y="5143500"/>
            <a:ext cx="98425" cy="98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496" name="Freeform 16"/>
          <p:cNvSpPr>
            <a:spLocks/>
          </p:cNvSpPr>
          <p:nvPr/>
        </p:nvSpPr>
        <p:spPr bwMode="auto">
          <a:xfrm rot="7065117">
            <a:off x="7823200" y="1763713"/>
            <a:ext cx="1828800" cy="1270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1" y="96"/>
              </a:cxn>
              <a:cxn ang="0">
                <a:pos x="235" y="14"/>
              </a:cxn>
              <a:cxn ang="0">
                <a:pos x="335" y="178"/>
              </a:cxn>
              <a:cxn ang="0">
                <a:pos x="429" y="14"/>
              </a:cxn>
              <a:cxn ang="0">
                <a:pos x="523" y="178"/>
              </a:cxn>
              <a:cxn ang="0">
                <a:pos x="623" y="14"/>
              </a:cxn>
              <a:cxn ang="0">
                <a:pos x="717" y="178"/>
              </a:cxn>
              <a:cxn ang="0">
                <a:pos x="811" y="14"/>
              </a:cxn>
              <a:cxn ang="0">
                <a:pos x="911" y="178"/>
              </a:cxn>
              <a:cxn ang="0">
                <a:pos x="1005" y="96"/>
              </a:cxn>
              <a:cxn ang="0">
                <a:pos x="1152" y="96"/>
              </a:cxn>
            </a:cxnLst>
            <a:rect l="0" t="0" r="r" b="b"/>
            <a:pathLst>
              <a:path w="1152" h="192">
                <a:moveTo>
                  <a:pt x="0" y="96"/>
                </a:moveTo>
                <a:cubicBezTo>
                  <a:pt x="51" y="103"/>
                  <a:pt x="102" y="110"/>
                  <a:pt x="141" y="96"/>
                </a:cubicBezTo>
                <a:cubicBezTo>
                  <a:pt x="180" y="82"/>
                  <a:pt x="203" y="0"/>
                  <a:pt x="235" y="14"/>
                </a:cubicBezTo>
                <a:cubicBezTo>
                  <a:pt x="267" y="28"/>
                  <a:pt x="303" y="178"/>
                  <a:pt x="335" y="178"/>
                </a:cubicBezTo>
                <a:cubicBezTo>
                  <a:pt x="367" y="178"/>
                  <a:pt x="398" y="14"/>
                  <a:pt x="429" y="14"/>
                </a:cubicBezTo>
                <a:cubicBezTo>
                  <a:pt x="460" y="14"/>
                  <a:pt x="491" y="178"/>
                  <a:pt x="523" y="178"/>
                </a:cubicBezTo>
                <a:cubicBezTo>
                  <a:pt x="555" y="178"/>
                  <a:pt x="591" y="14"/>
                  <a:pt x="623" y="14"/>
                </a:cubicBezTo>
                <a:cubicBezTo>
                  <a:pt x="655" y="14"/>
                  <a:pt x="686" y="178"/>
                  <a:pt x="717" y="178"/>
                </a:cubicBezTo>
                <a:cubicBezTo>
                  <a:pt x="748" y="178"/>
                  <a:pt x="779" y="14"/>
                  <a:pt x="811" y="14"/>
                </a:cubicBezTo>
                <a:cubicBezTo>
                  <a:pt x="843" y="14"/>
                  <a:pt x="879" y="164"/>
                  <a:pt x="911" y="178"/>
                </a:cubicBezTo>
                <a:cubicBezTo>
                  <a:pt x="943" y="192"/>
                  <a:pt x="965" y="110"/>
                  <a:pt x="1005" y="96"/>
                </a:cubicBezTo>
                <a:cubicBezTo>
                  <a:pt x="1045" y="82"/>
                  <a:pt x="1098" y="89"/>
                  <a:pt x="1152" y="96"/>
                </a:cubicBezTo>
              </a:path>
            </a:pathLst>
          </a:custGeom>
          <a:noFill/>
          <a:ln w="38100" cmpd="sng">
            <a:solidFill>
              <a:srgbClr val="D60093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497" name="Text Box 17"/>
          <p:cNvSpPr txBox="1">
            <a:spLocks noChangeArrowheads="1"/>
          </p:cNvSpPr>
          <p:nvPr/>
        </p:nvSpPr>
        <p:spPr bwMode="auto">
          <a:xfrm>
            <a:off x="6815138" y="3797300"/>
            <a:ext cx="1981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Small, medium and large electron jumps may occur, even to the point of ionization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4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C 0.03072 3.7037E-6 0.0559 0.03333 0.0559 0.0743 C 0.0559 0.11527 0.03072 0.14884 4.44444E-6 0.14884 C -0.03073 0.14884 -0.05573 0.11527 -0.05573 0.0743 C -0.05573 0.03333 -0.03073 3.7037E-6 4.44444E-6 3.7037E-6 Z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1044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4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43959 1.0976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44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4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3125 0.57709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04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2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7 C 0.04496 0.0007 0.08298 0.0507 0.08298 0.11204 C 0.08298 0.17361 0.04496 0.22431 -0.00122 0.22431 C -0.04723 0.22431 -0.08473 0.17361 -0.08473 0.11204 C -0.08473 0.0507 -0.04723 0.0007 -0.00122 0.0007 Z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104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4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4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4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43959 1.0976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044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54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44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8" grpId="0" animBg="1"/>
      <p:bldP spid="1044488" grpId="1" animBg="1"/>
      <p:bldP spid="1044488" grpId="2" animBg="1"/>
      <p:bldP spid="1044493" grpId="0" animBg="1"/>
      <p:bldP spid="1044493" grpId="1" animBg="1"/>
      <p:bldP spid="1044494" grpId="0" animBg="1"/>
      <p:bldP spid="1044494" grpId="1" animBg="1"/>
      <p:bldP spid="1044494" grpId="2" animBg="1"/>
      <p:bldP spid="1044495" grpId="0" animBg="1"/>
      <p:bldP spid="1044495" grpId="1" animBg="1"/>
      <p:bldP spid="1044495" grpId="2" animBg="1"/>
      <p:bldP spid="1044496" grpId="0" animBg="1"/>
      <p:bldP spid="1044496" grpId="1" animBg="1"/>
      <p:bldP spid="10444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359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Explain the molecular mechanisms by which greenhouse gases absorb infrared radiation.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excited gases will eventually de-excite and release photons.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absorption and release of photons by the gases is called </a:t>
            </a:r>
            <a:r>
              <a:rPr lang="en-US" b="1"/>
              <a:t>scattering</a:t>
            </a:r>
            <a:r>
              <a:rPr lang="en-US"/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Scattering does not produce a net increase in heat energy in the atmosphere.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However, some of the scattered photons may be in the infrared region-able to be absorbed as internal energy and kinetic energy via the mechanisms illustrated on the next slide.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Explain the molecular mechanisms by which greenhouse gases absorb infrared radiation.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Greenhouse gases are all molecular in nature, (meaning comprised of more than one atom).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For our purposes we will consider the triatomic molecule CO</a:t>
            </a:r>
            <a:r>
              <a:rPr lang="en-US" baseline="-25000"/>
              <a:t>2</a:t>
            </a:r>
            <a:r>
              <a:rPr lang="en-US"/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A simple model of CO</a:t>
            </a:r>
            <a:r>
              <a:rPr lang="en-US" baseline="-25000"/>
              <a:t>2</a:t>
            </a:r>
            <a:r>
              <a:rPr lang="en-US"/>
              <a:t> has springs connecting the two oxygen atoms to the carbon atom:</a:t>
            </a:r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Recall that heat energy can be stored in molecules as internal energy in the form of potential (the springs) and kinetic (the vibrations).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67018" name="Group 10"/>
          <p:cNvGrpSpPr>
            <a:grpSpLocks/>
          </p:cNvGrpSpPr>
          <p:nvPr/>
        </p:nvGrpSpPr>
        <p:grpSpPr bwMode="auto">
          <a:xfrm>
            <a:off x="3946525" y="4483100"/>
            <a:ext cx="817563" cy="817563"/>
            <a:chOff x="811" y="3153"/>
            <a:chExt cx="515" cy="515"/>
          </a:xfrm>
        </p:grpSpPr>
        <p:sp>
          <p:nvSpPr>
            <p:cNvPr id="1067014" name="Oval 6"/>
            <p:cNvSpPr>
              <a:spLocks noChangeArrowheads="1"/>
            </p:cNvSpPr>
            <p:nvPr/>
          </p:nvSpPr>
          <p:spPr bwMode="auto">
            <a:xfrm>
              <a:off x="811" y="3153"/>
              <a:ext cx="515" cy="51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16" name="Text Box 8"/>
            <p:cNvSpPr txBox="1">
              <a:spLocks noChangeArrowheads="1"/>
            </p:cNvSpPr>
            <p:nvPr/>
          </p:nvSpPr>
          <p:spPr bwMode="auto">
            <a:xfrm>
              <a:off x="927" y="3217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</p:grpSp>
      <p:grpSp>
        <p:nvGrpSpPr>
          <p:cNvPr id="1067019" name="Group 11"/>
          <p:cNvGrpSpPr>
            <a:grpSpLocks/>
          </p:cNvGrpSpPr>
          <p:nvPr/>
        </p:nvGrpSpPr>
        <p:grpSpPr bwMode="auto">
          <a:xfrm>
            <a:off x="5475288" y="4460875"/>
            <a:ext cx="925512" cy="925513"/>
            <a:chOff x="1509" y="3283"/>
            <a:chExt cx="583" cy="583"/>
          </a:xfrm>
        </p:grpSpPr>
        <p:sp>
          <p:nvSpPr>
            <p:cNvPr id="1067015" name="Oval 7"/>
            <p:cNvSpPr>
              <a:spLocks noChangeArrowheads="1"/>
            </p:cNvSpPr>
            <p:nvPr/>
          </p:nvSpPr>
          <p:spPr bwMode="auto">
            <a:xfrm>
              <a:off x="1509" y="3283"/>
              <a:ext cx="583" cy="583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17" name="Text Box 9"/>
            <p:cNvSpPr txBox="1">
              <a:spLocks noChangeArrowheads="1"/>
            </p:cNvSpPr>
            <p:nvPr/>
          </p:nvSpPr>
          <p:spPr bwMode="auto">
            <a:xfrm>
              <a:off x="1655" y="3379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O</a:t>
              </a:r>
            </a:p>
          </p:txBody>
        </p:sp>
      </p:grpSp>
      <p:pic>
        <p:nvPicPr>
          <p:cNvPr id="1067020" name="Picture 12" descr="_CHEMIS_PEEK_SPRING_mechanical_spring_JAP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584700"/>
            <a:ext cx="952500" cy="714375"/>
          </a:xfrm>
          <a:prstGeom prst="rect">
            <a:avLst/>
          </a:prstGeom>
          <a:noFill/>
        </p:spPr>
      </p:pic>
      <p:grpSp>
        <p:nvGrpSpPr>
          <p:cNvPr id="1067021" name="Group 13"/>
          <p:cNvGrpSpPr>
            <a:grpSpLocks/>
          </p:cNvGrpSpPr>
          <p:nvPr/>
        </p:nvGrpSpPr>
        <p:grpSpPr bwMode="auto">
          <a:xfrm>
            <a:off x="2301875" y="4462463"/>
            <a:ext cx="925513" cy="925512"/>
            <a:chOff x="1509" y="3283"/>
            <a:chExt cx="583" cy="583"/>
          </a:xfrm>
        </p:grpSpPr>
        <p:sp>
          <p:nvSpPr>
            <p:cNvPr id="1067022" name="Oval 14"/>
            <p:cNvSpPr>
              <a:spLocks noChangeArrowheads="1"/>
            </p:cNvSpPr>
            <p:nvPr/>
          </p:nvSpPr>
          <p:spPr bwMode="auto">
            <a:xfrm>
              <a:off x="1509" y="3283"/>
              <a:ext cx="583" cy="583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23" name="Text Box 15"/>
            <p:cNvSpPr txBox="1">
              <a:spLocks noChangeArrowheads="1"/>
            </p:cNvSpPr>
            <p:nvPr/>
          </p:nvSpPr>
          <p:spPr bwMode="auto">
            <a:xfrm>
              <a:off x="1655" y="3379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O</a:t>
              </a:r>
            </a:p>
          </p:txBody>
        </p:sp>
      </p:grpSp>
      <p:pic>
        <p:nvPicPr>
          <p:cNvPr id="1067013" name="Picture 5" descr="_CHEMIS_PEEK_SPRING_mechanical_spring_JAP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6738" y="4594225"/>
            <a:ext cx="952500" cy="7143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7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7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7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7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7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7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7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7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7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7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67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Explain the molecular mechanisms by which greenhouse gases absorb infrared radiation.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difference between these two CO</a:t>
            </a:r>
            <a:r>
              <a:rPr lang="en-US" baseline="-25000"/>
              <a:t>2</a:t>
            </a:r>
            <a:r>
              <a:rPr lang="en-US"/>
              <a:t> molecules is in their internal potential energies: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above </a:t>
            </a:r>
            <a:r>
              <a:rPr lang="en-US" i="1"/>
              <a:t>E</a:t>
            </a:r>
            <a:r>
              <a:rPr lang="en-US" i="1" baseline="-25000"/>
              <a:t>P</a:t>
            </a:r>
            <a:r>
              <a:rPr lang="en-US"/>
              <a:t> storage does not contribute to the increase in temperature of the CO</a:t>
            </a:r>
            <a:r>
              <a:rPr lang="en-US" baseline="-25000"/>
              <a:t>2</a:t>
            </a:r>
            <a:r>
              <a:rPr lang="en-US"/>
              <a:t>. Rather, it is the kinetic energy </a:t>
            </a:r>
            <a:r>
              <a:rPr lang="en-US" i="1"/>
              <a:t>E</a:t>
            </a:r>
            <a:r>
              <a:rPr lang="en-US" i="1" baseline="-25000"/>
              <a:t>K</a:t>
            </a:r>
            <a:r>
              <a:rPr lang="en-US"/>
              <a:t> of the molecule that determines its temperature.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There are three ways an extended molecule such as CO</a:t>
            </a:r>
            <a:r>
              <a:rPr lang="en-US" baseline="-25000"/>
              <a:t>2</a:t>
            </a:r>
            <a:r>
              <a:rPr lang="en-US"/>
              <a:t> can store kinetic energy: Via </a:t>
            </a:r>
            <a:r>
              <a:rPr lang="en-US" b="1"/>
              <a:t>vibration</a:t>
            </a:r>
            <a:r>
              <a:rPr lang="en-US"/>
              <a:t>, via </a:t>
            </a:r>
            <a:r>
              <a:rPr lang="en-US" b="1"/>
              <a:t>translation</a:t>
            </a:r>
            <a:r>
              <a:rPr lang="en-US"/>
              <a:t>, and via </a:t>
            </a:r>
            <a:r>
              <a:rPr lang="en-US" b="1"/>
              <a:t>rotation</a:t>
            </a:r>
            <a:r>
              <a:rPr lang="en-US"/>
              <a:t>.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69060" name="Group 4"/>
          <p:cNvGrpSpPr>
            <a:grpSpLocks/>
          </p:cNvGrpSpPr>
          <p:nvPr/>
        </p:nvGrpSpPr>
        <p:grpSpPr bwMode="auto">
          <a:xfrm>
            <a:off x="2362200" y="3208338"/>
            <a:ext cx="817563" cy="817562"/>
            <a:chOff x="811" y="3153"/>
            <a:chExt cx="515" cy="515"/>
          </a:xfrm>
        </p:grpSpPr>
        <p:sp>
          <p:nvSpPr>
            <p:cNvPr id="1069061" name="Oval 5"/>
            <p:cNvSpPr>
              <a:spLocks noChangeArrowheads="1"/>
            </p:cNvSpPr>
            <p:nvPr/>
          </p:nvSpPr>
          <p:spPr bwMode="auto">
            <a:xfrm>
              <a:off x="811" y="3153"/>
              <a:ext cx="515" cy="51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62" name="Text Box 6"/>
            <p:cNvSpPr txBox="1">
              <a:spLocks noChangeArrowheads="1"/>
            </p:cNvSpPr>
            <p:nvPr/>
          </p:nvSpPr>
          <p:spPr bwMode="auto">
            <a:xfrm>
              <a:off x="927" y="3217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</p:grpSp>
      <p:grpSp>
        <p:nvGrpSpPr>
          <p:cNvPr id="1069063" name="Group 7"/>
          <p:cNvGrpSpPr>
            <a:grpSpLocks/>
          </p:cNvGrpSpPr>
          <p:nvPr/>
        </p:nvGrpSpPr>
        <p:grpSpPr bwMode="auto">
          <a:xfrm>
            <a:off x="3890963" y="3186113"/>
            <a:ext cx="925512" cy="925512"/>
            <a:chOff x="1509" y="3283"/>
            <a:chExt cx="583" cy="583"/>
          </a:xfrm>
        </p:grpSpPr>
        <p:sp>
          <p:nvSpPr>
            <p:cNvPr id="1069064" name="Oval 8"/>
            <p:cNvSpPr>
              <a:spLocks noChangeArrowheads="1"/>
            </p:cNvSpPr>
            <p:nvPr/>
          </p:nvSpPr>
          <p:spPr bwMode="auto">
            <a:xfrm>
              <a:off x="1509" y="3283"/>
              <a:ext cx="583" cy="583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65" name="Text Box 9"/>
            <p:cNvSpPr txBox="1">
              <a:spLocks noChangeArrowheads="1"/>
            </p:cNvSpPr>
            <p:nvPr/>
          </p:nvSpPr>
          <p:spPr bwMode="auto">
            <a:xfrm>
              <a:off x="1655" y="3379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O</a:t>
              </a:r>
            </a:p>
          </p:txBody>
        </p:sp>
      </p:grpSp>
      <p:pic>
        <p:nvPicPr>
          <p:cNvPr id="1069066" name="Picture 10" descr="_CHEMIS_PEEK_SPRING_mechanical_spring_JAP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3875" y="3309938"/>
            <a:ext cx="952500" cy="714375"/>
          </a:xfrm>
          <a:prstGeom prst="rect">
            <a:avLst/>
          </a:prstGeom>
          <a:noFill/>
        </p:spPr>
      </p:pic>
      <p:grpSp>
        <p:nvGrpSpPr>
          <p:cNvPr id="1069067" name="Group 11"/>
          <p:cNvGrpSpPr>
            <a:grpSpLocks/>
          </p:cNvGrpSpPr>
          <p:nvPr/>
        </p:nvGrpSpPr>
        <p:grpSpPr bwMode="auto">
          <a:xfrm>
            <a:off x="717550" y="3187700"/>
            <a:ext cx="925513" cy="925513"/>
            <a:chOff x="1509" y="3283"/>
            <a:chExt cx="583" cy="583"/>
          </a:xfrm>
        </p:grpSpPr>
        <p:sp>
          <p:nvSpPr>
            <p:cNvPr id="1069068" name="Oval 12"/>
            <p:cNvSpPr>
              <a:spLocks noChangeArrowheads="1"/>
            </p:cNvSpPr>
            <p:nvPr/>
          </p:nvSpPr>
          <p:spPr bwMode="auto">
            <a:xfrm>
              <a:off x="1509" y="3283"/>
              <a:ext cx="583" cy="583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69" name="Text Box 13"/>
            <p:cNvSpPr txBox="1">
              <a:spLocks noChangeArrowheads="1"/>
            </p:cNvSpPr>
            <p:nvPr/>
          </p:nvSpPr>
          <p:spPr bwMode="auto">
            <a:xfrm>
              <a:off x="1655" y="3379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O</a:t>
              </a:r>
            </a:p>
          </p:txBody>
        </p:sp>
      </p:grpSp>
      <p:pic>
        <p:nvPicPr>
          <p:cNvPr id="1069070" name="Picture 14" descr="_CHEMIS_PEEK_SPRING_mechanical_spring_JAP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2413" y="3319463"/>
            <a:ext cx="952500" cy="714375"/>
          </a:xfrm>
          <a:prstGeom prst="rect">
            <a:avLst/>
          </a:prstGeom>
          <a:noFill/>
        </p:spPr>
      </p:pic>
      <p:grpSp>
        <p:nvGrpSpPr>
          <p:cNvPr id="1069071" name="Group 15"/>
          <p:cNvGrpSpPr>
            <a:grpSpLocks/>
          </p:cNvGrpSpPr>
          <p:nvPr/>
        </p:nvGrpSpPr>
        <p:grpSpPr bwMode="auto">
          <a:xfrm>
            <a:off x="6321425" y="3211513"/>
            <a:ext cx="817563" cy="817562"/>
            <a:chOff x="811" y="3153"/>
            <a:chExt cx="515" cy="515"/>
          </a:xfrm>
        </p:grpSpPr>
        <p:sp>
          <p:nvSpPr>
            <p:cNvPr id="1069072" name="Oval 16"/>
            <p:cNvSpPr>
              <a:spLocks noChangeArrowheads="1"/>
            </p:cNvSpPr>
            <p:nvPr/>
          </p:nvSpPr>
          <p:spPr bwMode="auto">
            <a:xfrm>
              <a:off x="811" y="3153"/>
              <a:ext cx="515" cy="51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73" name="Text Box 17"/>
            <p:cNvSpPr txBox="1">
              <a:spLocks noChangeArrowheads="1"/>
            </p:cNvSpPr>
            <p:nvPr/>
          </p:nvSpPr>
          <p:spPr bwMode="auto">
            <a:xfrm>
              <a:off x="927" y="3217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C</a:t>
              </a:r>
            </a:p>
          </p:txBody>
        </p:sp>
      </p:grpSp>
      <p:grpSp>
        <p:nvGrpSpPr>
          <p:cNvPr id="1069074" name="Group 18"/>
          <p:cNvGrpSpPr>
            <a:grpSpLocks/>
          </p:cNvGrpSpPr>
          <p:nvPr/>
        </p:nvGrpSpPr>
        <p:grpSpPr bwMode="auto">
          <a:xfrm>
            <a:off x="7519988" y="3189288"/>
            <a:ext cx="925512" cy="925512"/>
            <a:chOff x="1509" y="3283"/>
            <a:chExt cx="583" cy="583"/>
          </a:xfrm>
        </p:grpSpPr>
        <p:sp>
          <p:nvSpPr>
            <p:cNvPr id="1069075" name="Oval 19"/>
            <p:cNvSpPr>
              <a:spLocks noChangeArrowheads="1"/>
            </p:cNvSpPr>
            <p:nvPr/>
          </p:nvSpPr>
          <p:spPr bwMode="auto">
            <a:xfrm>
              <a:off x="1509" y="3283"/>
              <a:ext cx="583" cy="583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76" name="Text Box 20"/>
            <p:cNvSpPr txBox="1">
              <a:spLocks noChangeArrowheads="1"/>
            </p:cNvSpPr>
            <p:nvPr/>
          </p:nvSpPr>
          <p:spPr bwMode="auto">
            <a:xfrm>
              <a:off x="1655" y="3379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O</a:t>
              </a:r>
            </a:p>
          </p:txBody>
        </p:sp>
      </p:grpSp>
      <p:pic>
        <p:nvPicPr>
          <p:cNvPr id="1069077" name="Picture 21" descr="_CHEMIS_PEEK_SPRING_mechanical_spring_JAP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100" y="3313113"/>
            <a:ext cx="555625" cy="714375"/>
          </a:xfrm>
          <a:prstGeom prst="rect">
            <a:avLst/>
          </a:prstGeom>
          <a:noFill/>
        </p:spPr>
      </p:pic>
      <p:grpSp>
        <p:nvGrpSpPr>
          <p:cNvPr id="1069078" name="Group 22"/>
          <p:cNvGrpSpPr>
            <a:grpSpLocks/>
          </p:cNvGrpSpPr>
          <p:nvPr/>
        </p:nvGrpSpPr>
        <p:grpSpPr bwMode="auto">
          <a:xfrm>
            <a:off x="5019675" y="3190875"/>
            <a:ext cx="925513" cy="925513"/>
            <a:chOff x="1509" y="3283"/>
            <a:chExt cx="583" cy="583"/>
          </a:xfrm>
        </p:grpSpPr>
        <p:sp>
          <p:nvSpPr>
            <p:cNvPr id="1069079" name="Oval 23"/>
            <p:cNvSpPr>
              <a:spLocks noChangeArrowheads="1"/>
            </p:cNvSpPr>
            <p:nvPr/>
          </p:nvSpPr>
          <p:spPr bwMode="auto">
            <a:xfrm>
              <a:off x="1509" y="3283"/>
              <a:ext cx="583" cy="583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33CC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80" name="Text Box 24"/>
            <p:cNvSpPr txBox="1">
              <a:spLocks noChangeArrowheads="1"/>
            </p:cNvSpPr>
            <p:nvPr/>
          </p:nvSpPr>
          <p:spPr bwMode="auto">
            <a:xfrm>
              <a:off x="1655" y="3379"/>
              <a:ext cx="28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/>
                <a:t>O</a:t>
              </a:r>
            </a:p>
          </p:txBody>
        </p:sp>
      </p:grpSp>
      <p:pic>
        <p:nvPicPr>
          <p:cNvPr id="1069081" name="Picture 25" descr="_CHEMIS_PEEK_SPRING_mechanical_spring_JAP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4700" y="3322638"/>
            <a:ext cx="579438" cy="714375"/>
          </a:xfrm>
          <a:prstGeom prst="rect">
            <a:avLst/>
          </a:prstGeom>
          <a:noFill/>
        </p:spPr>
      </p:pic>
      <p:sp>
        <p:nvSpPr>
          <p:cNvPr id="1069082" name="Text Box 26"/>
          <p:cNvSpPr txBox="1">
            <a:spLocks noChangeArrowheads="1"/>
          </p:cNvSpPr>
          <p:nvPr/>
        </p:nvSpPr>
        <p:spPr bwMode="auto">
          <a:xfrm>
            <a:off x="2062163" y="4030663"/>
            <a:ext cx="1392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hlink"/>
                </a:solidFill>
              </a:rPr>
              <a:t>E</a:t>
            </a:r>
            <a:r>
              <a:rPr lang="en-US" sz="2800" b="1" i="1" baseline="-25000">
                <a:solidFill>
                  <a:schemeClr val="hlink"/>
                </a:solidFill>
              </a:rPr>
              <a:t>P</a:t>
            </a:r>
            <a:r>
              <a:rPr lang="en-US" sz="2800" b="1">
                <a:solidFill>
                  <a:schemeClr val="hlink"/>
                </a:solidFill>
              </a:rPr>
              <a:t> big</a:t>
            </a:r>
          </a:p>
        </p:txBody>
      </p:sp>
      <p:sp>
        <p:nvSpPr>
          <p:cNvPr id="1069083" name="Text Box 27"/>
          <p:cNvSpPr txBox="1">
            <a:spLocks noChangeArrowheads="1"/>
          </p:cNvSpPr>
          <p:nvPr/>
        </p:nvSpPr>
        <p:spPr bwMode="auto">
          <a:xfrm>
            <a:off x="5805488" y="4044950"/>
            <a:ext cx="1817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hlink"/>
                </a:solidFill>
              </a:rPr>
              <a:t>E</a:t>
            </a:r>
            <a:r>
              <a:rPr lang="en-US" sz="2800" b="1" i="1" baseline="-25000">
                <a:solidFill>
                  <a:schemeClr val="hlink"/>
                </a:solidFill>
              </a:rPr>
              <a:t>P</a:t>
            </a:r>
            <a:r>
              <a:rPr lang="en-US" sz="2800" b="1">
                <a:solidFill>
                  <a:schemeClr val="hlink"/>
                </a:solidFill>
              </a:rPr>
              <a:t> small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9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9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9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9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9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9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9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9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9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9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9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9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9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6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9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6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6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6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6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69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69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69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9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82" grpId="0"/>
      <p:bldP spid="10690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806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Explain the molecular mechanisms by which greenhouse gases absorb infrared radiation.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/>
              <a:t>Vibration</a:t>
            </a:r>
            <a:r>
              <a:rPr lang="en-US"/>
              <a:t> refers to the molecules oscillating in conjunction with the springs: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/>
              <a:t>The </a:t>
            </a:r>
            <a:r>
              <a:rPr lang="en-US" b="1"/>
              <a:t>natural frequency</a:t>
            </a:r>
            <a:r>
              <a:rPr lang="en-US"/>
              <a:t> of greenhouse gases is in the </a:t>
            </a:r>
            <a:r>
              <a:rPr lang="en-US" b="1">
                <a:solidFill>
                  <a:srgbClr val="CC0000"/>
                </a:solidFill>
              </a:rPr>
              <a:t>infrared region</a:t>
            </a:r>
            <a:r>
              <a:rPr lang="en-US"/>
              <a:t> of the spectrum and thus greenhouse gases are prone to absorb such frequencies.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71132" name="Group 28"/>
          <p:cNvGrpSpPr>
            <a:grpSpLocks/>
          </p:cNvGrpSpPr>
          <p:nvPr/>
        </p:nvGrpSpPr>
        <p:grpSpPr bwMode="auto">
          <a:xfrm>
            <a:off x="2411413" y="3338513"/>
            <a:ext cx="4098925" cy="927100"/>
            <a:chOff x="452" y="2007"/>
            <a:chExt cx="2582" cy="584"/>
          </a:xfrm>
        </p:grpSpPr>
        <p:grpSp>
          <p:nvGrpSpPr>
            <p:cNvPr id="1071108" name="Group 4"/>
            <p:cNvGrpSpPr>
              <a:grpSpLocks/>
            </p:cNvGrpSpPr>
            <p:nvPr/>
          </p:nvGrpSpPr>
          <p:grpSpPr bwMode="auto">
            <a:xfrm>
              <a:off x="1488" y="2021"/>
              <a:ext cx="515" cy="515"/>
              <a:chOff x="811" y="3153"/>
              <a:chExt cx="515" cy="515"/>
            </a:xfrm>
          </p:grpSpPr>
          <p:sp>
            <p:nvSpPr>
              <p:cNvPr id="1071109" name="Oval 5"/>
              <p:cNvSpPr>
                <a:spLocks noChangeArrowheads="1"/>
              </p:cNvSpPr>
              <p:nvPr/>
            </p:nvSpPr>
            <p:spPr bwMode="auto">
              <a:xfrm>
                <a:off x="811" y="3153"/>
                <a:ext cx="515" cy="515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110" name="Text Box 6"/>
              <p:cNvSpPr txBox="1">
                <a:spLocks noChangeArrowheads="1"/>
              </p:cNvSpPr>
              <p:nvPr/>
            </p:nvSpPr>
            <p:spPr bwMode="auto">
              <a:xfrm>
                <a:off x="927" y="3217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C</a:t>
                </a:r>
              </a:p>
            </p:txBody>
          </p:sp>
        </p:grpSp>
        <p:grpSp>
          <p:nvGrpSpPr>
            <p:cNvPr id="1071111" name="Group 7"/>
            <p:cNvGrpSpPr>
              <a:grpSpLocks/>
            </p:cNvGrpSpPr>
            <p:nvPr/>
          </p:nvGrpSpPr>
          <p:grpSpPr bwMode="auto">
            <a:xfrm>
              <a:off x="2451" y="2007"/>
              <a:ext cx="583" cy="583"/>
              <a:chOff x="1509" y="3283"/>
              <a:chExt cx="583" cy="583"/>
            </a:xfrm>
          </p:grpSpPr>
          <p:sp>
            <p:nvSpPr>
              <p:cNvPr id="1071112" name="Oval 8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113" name="Text Box 9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1114" name="Picture 10" descr="_CHEMIS_PEEK_SPRING_mechanical_spring_JAPA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0" y="2085"/>
              <a:ext cx="600" cy="450"/>
            </a:xfrm>
            <a:prstGeom prst="rect">
              <a:avLst/>
            </a:prstGeom>
            <a:noFill/>
          </p:spPr>
        </p:pic>
        <p:grpSp>
          <p:nvGrpSpPr>
            <p:cNvPr id="1071115" name="Group 11"/>
            <p:cNvGrpSpPr>
              <a:grpSpLocks/>
            </p:cNvGrpSpPr>
            <p:nvPr/>
          </p:nvGrpSpPr>
          <p:grpSpPr bwMode="auto">
            <a:xfrm>
              <a:off x="452" y="2008"/>
              <a:ext cx="583" cy="583"/>
              <a:chOff x="1509" y="3283"/>
              <a:chExt cx="583" cy="583"/>
            </a:xfrm>
          </p:grpSpPr>
          <p:sp>
            <p:nvSpPr>
              <p:cNvPr id="1071116" name="Oval 12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117" name="Text Box 13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1118" name="Picture 14" descr="_CHEMIS_PEEK_SPRING_mechanical_spring_JAPA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9" y="2091"/>
              <a:ext cx="600" cy="450"/>
            </a:xfrm>
            <a:prstGeom prst="rect">
              <a:avLst/>
            </a:prstGeom>
            <a:noFill/>
          </p:spPr>
        </p:pic>
      </p:grpSp>
      <p:grpSp>
        <p:nvGrpSpPr>
          <p:cNvPr id="1071133" name="Group 29"/>
          <p:cNvGrpSpPr>
            <a:grpSpLocks/>
          </p:cNvGrpSpPr>
          <p:nvPr/>
        </p:nvGrpSpPr>
        <p:grpSpPr bwMode="auto">
          <a:xfrm>
            <a:off x="2755900" y="3341688"/>
            <a:ext cx="3425825" cy="927100"/>
            <a:chOff x="3162" y="2009"/>
            <a:chExt cx="2158" cy="584"/>
          </a:xfrm>
        </p:grpSpPr>
        <p:grpSp>
          <p:nvGrpSpPr>
            <p:cNvPr id="1071119" name="Group 15"/>
            <p:cNvGrpSpPr>
              <a:grpSpLocks/>
            </p:cNvGrpSpPr>
            <p:nvPr/>
          </p:nvGrpSpPr>
          <p:grpSpPr bwMode="auto">
            <a:xfrm>
              <a:off x="3982" y="2023"/>
              <a:ext cx="515" cy="515"/>
              <a:chOff x="811" y="3153"/>
              <a:chExt cx="515" cy="515"/>
            </a:xfrm>
          </p:grpSpPr>
          <p:sp>
            <p:nvSpPr>
              <p:cNvPr id="1071120" name="Oval 16"/>
              <p:cNvSpPr>
                <a:spLocks noChangeArrowheads="1"/>
              </p:cNvSpPr>
              <p:nvPr/>
            </p:nvSpPr>
            <p:spPr bwMode="auto">
              <a:xfrm>
                <a:off x="811" y="3153"/>
                <a:ext cx="515" cy="515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121" name="Text Box 17"/>
              <p:cNvSpPr txBox="1">
                <a:spLocks noChangeArrowheads="1"/>
              </p:cNvSpPr>
              <p:nvPr/>
            </p:nvSpPr>
            <p:spPr bwMode="auto">
              <a:xfrm>
                <a:off x="927" y="3217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C</a:t>
                </a:r>
              </a:p>
            </p:txBody>
          </p:sp>
        </p:grpSp>
        <p:grpSp>
          <p:nvGrpSpPr>
            <p:cNvPr id="1071122" name="Group 18"/>
            <p:cNvGrpSpPr>
              <a:grpSpLocks/>
            </p:cNvGrpSpPr>
            <p:nvPr/>
          </p:nvGrpSpPr>
          <p:grpSpPr bwMode="auto">
            <a:xfrm>
              <a:off x="4737" y="2009"/>
              <a:ext cx="583" cy="583"/>
              <a:chOff x="1509" y="3283"/>
              <a:chExt cx="583" cy="583"/>
            </a:xfrm>
          </p:grpSpPr>
          <p:sp>
            <p:nvSpPr>
              <p:cNvPr id="1071123" name="Oval 19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124" name="Text Box 20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1125" name="Picture 21" descr="_CHEMIS_PEEK_SPRING_mechanical_spring_JAPA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4" y="2087"/>
              <a:ext cx="350" cy="450"/>
            </a:xfrm>
            <a:prstGeom prst="rect">
              <a:avLst/>
            </a:prstGeom>
            <a:noFill/>
          </p:spPr>
        </p:pic>
        <p:grpSp>
          <p:nvGrpSpPr>
            <p:cNvPr id="1071126" name="Group 22"/>
            <p:cNvGrpSpPr>
              <a:grpSpLocks/>
            </p:cNvGrpSpPr>
            <p:nvPr/>
          </p:nvGrpSpPr>
          <p:grpSpPr bwMode="auto">
            <a:xfrm>
              <a:off x="3162" y="2010"/>
              <a:ext cx="583" cy="583"/>
              <a:chOff x="1509" y="3283"/>
              <a:chExt cx="583" cy="583"/>
            </a:xfrm>
          </p:grpSpPr>
          <p:sp>
            <p:nvSpPr>
              <p:cNvPr id="1071127" name="Oval 23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128" name="Text Box 24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1129" name="Picture 25" descr="_CHEMIS_PEEK_SPRING_mechanical_spring_JAPA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8" y="2093"/>
              <a:ext cx="365" cy="450"/>
            </a:xfrm>
            <a:prstGeom prst="rect">
              <a:avLst/>
            </a:prstGeom>
            <a:noFill/>
          </p:spPr>
        </p:pic>
      </p:grpSp>
      <p:sp>
        <p:nvSpPr>
          <p:cNvPr id="1071134" name="Line 30"/>
          <p:cNvSpPr>
            <a:spLocks noChangeShapeType="1"/>
          </p:cNvSpPr>
          <p:nvPr/>
        </p:nvSpPr>
        <p:spPr bwMode="auto">
          <a:xfrm>
            <a:off x="2962275" y="4446588"/>
            <a:ext cx="29241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1135" name="Text Box 31"/>
          <p:cNvSpPr txBox="1">
            <a:spLocks noChangeArrowheads="1"/>
          </p:cNvSpPr>
          <p:nvPr/>
        </p:nvSpPr>
        <p:spPr bwMode="auto">
          <a:xfrm>
            <a:off x="3663950" y="4391025"/>
            <a:ext cx="155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vibration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7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1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134" grpId="0" animBg="1"/>
      <p:bldP spid="1071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Rectangle 4"/>
          <p:cNvSpPr>
            <a:spLocks noChangeArrowheads="1"/>
          </p:cNvSpPr>
          <p:nvPr/>
        </p:nvSpPr>
        <p:spPr bwMode="auto">
          <a:xfrm>
            <a:off x="685800" y="2433638"/>
            <a:ext cx="7772400" cy="44243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The sun radiates energy at a rate of 3.90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26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W.  What is the rate at which energy from the sun reaches Earth if our orbital radius is </a:t>
            </a:r>
            <a:r>
              <a:rPr lang="en-US"/>
              <a:t>1.5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m? </a:t>
            </a:r>
          </a:p>
          <a:p>
            <a:r>
              <a:rPr lang="en-US">
                <a:sym typeface="Symbol" pitchFamily="18" charset="2"/>
              </a:rPr>
              <a:t>SOLUTION: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The surface area of a sphere is </a:t>
            </a:r>
            <a:r>
              <a:rPr lang="en-US" i="1"/>
              <a:t>A</a:t>
            </a:r>
            <a:r>
              <a:rPr lang="en-US"/>
              <a:t> = 4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Recall that intensity is the rate at which energy is being gained per unit area.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Thus</a:t>
            </a: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so</a:t>
            </a:r>
            <a:r>
              <a:rPr lang="en-US" i="1">
                <a:sym typeface="Symbol" pitchFamily="18" charset="2"/>
              </a:rPr>
              <a:t> I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P/</a:t>
            </a:r>
            <a:r>
              <a:rPr lang="en-US">
                <a:sym typeface="Symbol" pitchFamily="18" charset="2"/>
              </a:rPr>
              <a:t>[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] = </a:t>
            </a:r>
            <a:r>
              <a:rPr lang="en-US"/>
              <a:t>3.90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26</a:t>
            </a:r>
            <a:r>
              <a:rPr lang="en-US">
                <a:sym typeface="Symbol" pitchFamily="18" charset="2"/>
              </a:rPr>
              <a:t>/[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(</a:t>
            </a:r>
            <a:r>
              <a:rPr lang="en-US"/>
              <a:t>1.5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]</a:t>
            </a:r>
          </a:p>
          <a:p>
            <a:r>
              <a:rPr lang="en-US" i="1">
                <a:sym typeface="Symbol" pitchFamily="18" charset="2"/>
              </a:rPr>
              <a:t>   I </a:t>
            </a:r>
            <a:r>
              <a:rPr lang="en-US">
                <a:sym typeface="Symbol" pitchFamily="18" charset="2"/>
              </a:rPr>
              <a:t>= 1380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This is 1380 J/s per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sp>
        <p:nvSpPr>
          <p:cNvPr id="1048591" name="Rectangle 15"/>
          <p:cNvSpPr>
            <a:spLocks noChangeArrowheads="1"/>
          </p:cNvSpPr>
          <p:nvPr/>
        </p:nvSpPr>
        <p:spPr bwMode="auto">
          <a:xfrm>
            <a:off x="7099300" y="5016500"/>
            <a:ext cx="2044700" cy="1841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302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Calculate the intensity of the Sun’s radiation incident on a planet.	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4858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388" y="5972175"/>
            <a:ext cx="709612" cy="698500"/>
          </a:xfrm>
          <a:prstGeom prst="rect">
            <a:avLst/>
          </a:prstGeom>
          <a:noFill/>
        </p:spPr>
      </p:pic>
      <p:sp>
        <p:nvSpPr>
          <p:cNvPr id="1048590" name="Oval 14"/>
          <p:cNvSpPr>
            <a:spLocks noChangeArrowheads="1"/>
          </p:cNvSpPr>
          <p:nvPr/>
        </p:nvSpPr>
        <p:spPr bwMode="auto">
          <a:xfrm>
            <a:off x="8461375" y="5980113"/>
            <a:ext cx="682625" cy="649287"/>
          </a:xfrm>
          <a:prstGeom prst="ellipse">
            <a:avLst/>
          </a:prstGeom>
          <a:gradFill rotWithShape="1">
            <a:gsLst>
              <a:gs pos="0">
                <a:srgbClr val="FFFF00">
                  <a:alpha val="17999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8585" name="Picture 9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6140450"/>
            <a:ext cx="249238" cy="241300"/>
          </a:xfrm>
          <a:prstGeom prst="rect">
            <a:avLst/>
          </a:prstGeom>
          <a:noFill/>
        </p:spPr>
      </p:pic>
      <p:grpSp>
        <p:nvGrpSpPr>
          <p:cNvPr id="1048581" name="Group 5"/>
          <p:cNvGrpSpPr>
            <a:grpSpLocks/>
          </p:cNvGrpSpPr>
          <p:nvPr/>
        </p:nvGrpSpPr>
        <p:grpSpPr bwMode="auto">
          <a:xfrm>
            <a:off x="820738" y="5014913"/>
            <a:ext cx="7464425" cy="396875"/>
            <a:chOff x="510" y="3982"/>
            <a:chExt cx="4702" cy="250"/>
          </a:xfrm>
        </p:grpSpPr>
        <p:sp>
          <p:nvSpPr>
            <p:cNvPr id="1048582" name="Rectangle 6"/>
            <p:cNvSpPr>
              <a:spLocks noChangeArrowheads="1"/>
            </p:cNvSpPr>
            <p:nvPr/>
          </p:nvSpPr>
          <p:spPr bwMode="auto">
            <a:xfrm>
              <a:off x="592" y="3995"/>
              <a:ext cx="37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intensity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power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/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A</a:t>
              </a:r>
              <a:endParaRPr lang="en-US" i="1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48583" name="Text Box 7"/>
            <p:cNvSpPr txBox="1">
              <a:spLocks noChangeArrowheads="1"/>
            </p:cNvSpPr>
            <p:nvPr/>
          </p:nvSpPr>
          <p:spPr bwMode="auto">
            <a:xfrm>
              <a:off x="4050" y="3982"/>
              <a:ext cx="1162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intensity</a:t>
              </a:r>
            </a:p>
          </p:txBody>
        </p:sp>
        <p:sp>
          <p:nvSpPr>
            <p:cNvPr id="1048584" name="Rectangle 8"/>
            <p:cNvSpPr>
              <a:spLocks noChangeArrowheads="1"/>
            </p:cNvSpPr>
            <p:nvPr/>
          </p:nvSpPr>
          <p:spPr bwMode="auto">
            <a:xfrm>
              <a:off x="510" y="3984"/>
              <a:ext cx="4701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104859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et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8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8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0" grpId="0" animBg="1"/>
      <p:bldP spid="104859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Explain the molecular mechanisms by which greenhouse gases absorb infrared radiation.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/>
              <a:t>Translation</a:t>
            </a:r>
            <a:r>
              <a:rPr lang="en-US"/>
              <a:t> refers to the                     molecule moving as a unit                             in a straight line: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/>
              <a:t>Rotation</a:t>
            </a:r>
            <a:r>
              <a:rPr lang="en-US"/>
              <a:t> refers to the                          molecule spinning about                             its center of mass.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All three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k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modes can                           absorb and hold </a:t>
            </a:r>
            <a:r>
              <a:rPr lang="en-US" b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infrared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                  radiation simultaneously. 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73168" name="Group 16"/>
          <p:cNvGrpSpPr>
            <a:grpSpLocks/>
          </p:cNvGrpSpPr>
          <p:nvPr/>
        </p:nvGrpSpPr>
        <p:grpSpPr bwMode="auto">
          <a:xfrm>
            <a:off x="915988" y="3443288"/>
            <a:ext cx="3425825" cy="927100"/>
            <a:chOff x="3162" y="2009"/>
            <a:chExt cx="2158" cy="584"/>
          </a:xfrm>
        </p:grpSpPr>
        <p:grpSp>
          <p:nvGrpSpPr>
            <p:cNvPr id="1073169" name="Group 17"/>
            <p:cNvGrpSpPr>
              <a:grpSpLocks/>
            </p:cNvGrpSpPr>
            <p:nvPr/>
          </p:nvGrpSpPr>
          <p:grpSpPr bwMode="auto">
            <a:xfrm>
              <a:off x="3982" y="2023"/>
              <a:ext cx="515" cy="515"/>
              <a:chOff x="811" y="3153"/>
              <a:chExt cx="515" cy="515"/>
            </a:xfrm>
          </p:grpSpPr>
          <p:sp>
            <p:nvSpPr>
              <p:cNvPr id="1073170" name="Oval 18"/>
              <p:cNvSpPr>
                <a:spLocks noChangeArrowheads="1"/>
              </p:cNvSpPr>
              <p:nvPr/>
            </p:nvSpPr>
            <p:spPr bwMode="auto">
              <a:xfrm>
                <a:off x="811" y="3153"/>
                <a:ext cx="515" cy="515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71" name="Text Box 19"/>
              <p:cNvSpPr txBox="1">
                <a:spLocks noChangeArrowheads="1"/>
              </p:cNvSpPr>
              <p:nvPr/>
            </p:nvSpPr>
            <p:spPr bwMode="auto">
              <a:xfrm>
                <a:off x="927" y="3217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C</a:t>
                </a:r>
              </a:p>
            </p:txBody>
          </p:sp>
        </p:grpSp>
        <p:grpSp>
          <p:nvGrpSpPr>
            <p:cNvPr id="1073172" name="Group 20"/>
            <p:cNvGrpSpPr>
              <a:grpSpLocks/>
            </p:cNvGrpSpPr>
            <p:nvPr/>
          </p:nvGrpSpPr>
          <p:grpSpPr bwMode="auto">
            <a:xfrm>
              <a:off x="4737" y="2009"/>
              <a:ext cx="583" cy="583"/>
              <a:chOff x="1509" y="3283"/>
              <a:chExt cx="583" cy="583"/>
            </a:xfrm>
          </p:grpSpPr>
          <p:sp>
            <p:nvSpPr>
              <p:cNvPr id="1073173" name="Oval 21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74" name="Text Box 22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3175" name="Picture 23" descr="_CHEMIS_PEEK_SPRING_mechanical_spring_JAPA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4" y="2087"/>
              <a:ext cx="350" cy="450"/>
            </a:xfrm>
            <a:prstGeom prst="rect">
              <a:avLst/>
            </a:prstGeom>
            <a:noFill/>
          </p:spPr>
        </p:pic>
        <p:grpSp>
          <p:nvGrpSpPr>
            <p:cNvPr id="1073176" name="Group 24"/>
            <p:cNvGrpSpPr>
              <a:grpSpLocks/>
            </p:cNvGrpSpPr>
            <p:nvPr/>
          </p:nvGrpSpPr>
          <p:grpSpPr bwMode="auto">
            <a:xfrm>
              <a:off x="3162" y="2010"/>
              <a:ext cx="583" cy="583"/>
              <a:chOff x="1509" y="3283"/>
              <a:chExt cx="583" cy="583"/>
            </a:xfrm>
          </p:grpSpPr>
          <p:sp>
            <p:nvSpPr>
              <p:cNvPr id="1073177" name="Oval 25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78" name="Text Box 26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3179" name="Picture 27" descr="_CHEMIS_PEEK_SPRING_mechanical_spring_JAPA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8" y="2093"/>
              <a:ext cx="365" cy="450"/>
            </a:xfrm>
            <a:prstGeom prst="rect">
              <a:avLst/>
            </a:prstGeom>
            <a:noFill/>
          </p:spPr>
        </p:pic>
      </p:grpSp>
      <p:sp>
        <p:nvSpPr>
          <p:cNvPr id="1073181" name="Text Box 29"/>
          <p:cNvSpPr txBox="1">
            <a:spLocks noChangeArrowheads="1"/>
          </p:cNvSpPr>
          <p:nvPr/>
        </p:nvSpPr>
        <p:spPr bwMode="auto">
          <a:xfrm rot="-802280">
            <a:off x="4086225" y="3933825"/>
            <a:ext cx="186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translation</a:t>
            </a:r>
          </a:p>
        </p:txBody>
      </p:sp>
      <p:sp>
        <p:nvSpPr>
          <p:cNvPr id="1073183" name="Line 31"/>
          <p:cNvSpPr>
            <a:spLocks noChangeShapeType="1"/>
          </p:cNvSpPr>
          <p:nvPr/>
        </p:nvSpPr>
        <p:spPr bwMode="auto">
          <a:xfrm flipV="1">
            <a:off x="2624138" y="3422650"/>
            <a:ext cx="4668837" cy="10937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73184" name="Group 32"/>
          <p:cNvGrpSpPr>
            <a:grpSpLocks/>
          </p:cNvGrpSpPr>
          <p:nvPr/>
        </p:nvGrpSpPr>
        <p:grpSpPr bwMode="auto">
          <a:xfrm>
            <a:off x="4972050" y="4746625"/>
            <a:ext cx="3425825" cy="927100"/>
            <a:chOff x="3162" y="2009"/>
            <a:chExt cx="2158" cy="584"/>
          </a:xfrm>
        </p:grpSpPr>
        <p:grpSp>
          <p:nvGrpSpPr>
            <p:cNvPr id="1073185" name="Group 33"/>
            <p:cNvGrpSpPr>
              <a:grpSpLocks/>
            </p:cNvGrpSpPr>
            <p:nvPr/>
          </p:nvGrpSpPr>
          <p:grpSpPr bwMode="auto">
            <a:xfrm>
              <a:off x="3982" y="2023"/>
              <a:ext cx="515" cy="515"/>
              <a:chOff x="811" y="3153"/>
              <a:chExt cx="515" cy="515"/>
            </a:xfrm>
          </p:grpSpPr>
          <p:sp>
            <p:nvSpPr>
              <p:cNvPr id="1073186" name="Oval 34"/>
              <p:cNvSpPr>
                <a:spLocks noChangeArrowheads="1"/>
              </p:cNvSpPr>
              <p:nvPr/>
            </p:nvSpPr>
            <p:spPr bwMode="auto">
              <a:xfrm>
                <a:off x="811" y="3153"/>
                <a:ext cx="515" cy="515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87" name="Text Box 35"/>
              <p:cNvSpPr txBox="1">
                <a:spLocks noChangeArrowheads="1"/>
              </p:cNvSpPr>
              <p:nvPr/>
            </p:nvSpPr>
            <p:spPr bwMode="auto">
              <a:xfrm>
                <a:off x="927" y="3217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C</a:t>
                </a:r>
              </a:p>
            </p:txBody>
          </p:sp>
        </p:grpSp>
        <p:grpSp>
          <p:nvGrpSpPr>
            <p:cNvPr id="1073188" name="Group 36"/>
            <p:cNvGrpSpPr>
              <a:grpSpLocks/>
            </p:cNvGrpSpPr>
            <p:nvPr/>
          </p:nvGrpSpPr>
          <p:grpSpPr bwMode="auto">
            <a:xfrm>
              <a:off x="4737" y="2009"/>
              <a:ext cx="583" cy="583"/>
              <a:chOff x="1509" y="3283"/>
              <a:chExt cx="583" cy="583"/>
            </a:xfrm>
          </p:grpSpPr>
          <p:sp>
            <p:nvSpPr>
              <p:cNvPr id="1073189" name="Oval 37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90" name="Text Box 38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3191" name="Picture 39" descr="_CHEMIS_PEEK_SPRING_mechanical_spring_JAPA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4" y="2087"/>
              <a:ext cx="350" cy="450"/>
            </a:xfrm>
            <a:prstGeom prst="rect">
              <a:avLst/>
            </a:prstGeom>
            <a:noFill/>
          </p:spPr>
        </p:pic>
        <p:grpSp>
          <p:nvGrpSpPr>
            <p:cNvPr id="1073192" name="Group 40"/>
            <p:cNvGrpSpPr>
              <a:grpSpLocks/>
            </p:cNvGrpSpPr>
            <p:nvPr/>
          </p:nvGrpSpPr>
          <p:grpSpPr bwMode="auto">
            <a:xfrm>
              <a:off x="3162" y="2010"/>
              <a:ext cx="583" cy="583"/>
              <a:chOff x="1509" y="3283"/>
              <a:chExt cx="583" cy="583"/>
            </a:xfrm>
          </p:grpSpPr>
          <p:sp>
            <p:nvSpPr>
              <p:cNvPr id="1073193" name="Oval 41"/>
              <p:cNvSpPr>
                <a:spLocks noChangeArrowheads="1"/>
              </p:cNvSpPr>
              <p:nvPr/>
            </p:nvSpPr>
            <p:spPr bwMode="auto">
              <a:xfrm>
                <a:off x="1509" y="3283"/>
                <a:ext cx="583" cy="583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194" name="Text Box 42"/>
              <p:cNvSpPr txBox="1">
                <a:spLocks noChangeArrowheads="1"/>
              </p:cNvSpPr>
              <p:nvPr/>
            </p:nvSpPr>
            <p:spPr bwMode="auto">
              <a:xfrm>
                <a:off x="1655" y="3379"/>
                <a:ext cx="28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/>
                  <a:t>O</a:t>
                </a:r>
              </a:p>
            </p:txBody>
          </p:sp>
        </p:grpSp>
        <p:pic>
          <p:nvPicPr>
            <p:cNvPr id="1073195" name="Picture 43" descr="_CHEMIS_PEEK_SPRING_mechanical_spring_JAPAN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8" y="2093"/>
              <a:ext cx="365" cy="450"/>
            </a:xfrm>
            <a:prstGeom prst="rect">
              <a:avLst/>
            </a:prstGeom>
            <a:noFill/>
          </p:spPr>
        </p:pic>
      </p:grpSp>
      <p:sp>
        <p:nvSpPr>
          <p:cNvPr id="1073196" name="Text Box 44"/>
          <p:cNvSpPr txBox="1">
            <a:spLocks noChangeArrowheads="1"/>
          </p:cNvSpPr>
          <p:nvPr/>
        </p:nvSpPr>
        <p:spPr bwMode="auto">
          <a:xfrm>
            <a:off x="5975350" y="5749925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rotation</a:t>
            </a:r>
          </a:p>
        </p:txBody>
      </p:sp>
      <p:sp>
        <p:nvSpPr>
          <p:cNvPr id="1073197" name="Arc 45"/>
          <p:cNvSpPr>
            <a:spLocks/>
          </p:cNvSpPr>
          <p:nvPr/>
        </p:nvSpPr>
        <p:spPr bwMode="auto">
          <a:xfrm rot="-27582986">
            <a:off x="6082506" y="4571207"/>
            <a:ext cx="1203325" cy="12652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1041 w 41093"/>
              <a:gd name="T1" fmla="*/ 31013 h 43200"/>
              <a:gd name="T2" fmla="*/ 41093 w 41093"/>
              <a:gd name="T3" fmla="*/ 12295 h 43200"/>
              <a:gd name="T4" fmla="*/ 21600 w 4109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093" h="43200" fill="none" extrusionOk="0">
                <a:moveTo>
                  <a:pt x="41041" y="31013"/>
                </a:moveTo>
                <a:cubicBezTo>
                  <a:pt x="37432" y="38466"/>
                  <a:pt x="2988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923" y="-1"/>
                  <a:pt x="37507" y="4783"/>
                  <a:pt x="41092" y="12295"/>
                </a:cubicBezTo>
              </a:path>
              <a:path w="41093" h="43200" stroke="0" extrusionOk="0">
                <a:moveTo>
                  <a:pt x="41041" y="31013"/>
                </a:moveTo>
                <a:cubicBezTo>
                  <a:pt x="37432" y="38466"/>
                  <a:pt x="2988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9923" y="-1"/>
                  <a:pt x="37507" y="4783"/>
                  <a:pt x="41092" y="12295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3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3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4592 -0.147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73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3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3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3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07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73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3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3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81" grpId="0"/>
      <p:bldP spid="1073183" grpId="0" animBg="1"/>
      <p:bldP spid="1073196" grpId="0"/>
      <p:bldP spid="10731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Analyze absorption graphs to compare the relative effects of different greenhouse gases.	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465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9013" y="3838575"/>
            <a:ext cx="7173912" cy="3019425"/>
          </a:xfrm>
          <a:prstGeom prst="rect">
            <a:avLst/>
          </a:prstGeom>
          <a:noFill/>
        </p:spPr>
      </p:pic>
      <p:pic>
        <p:nvPicPr>
          <p:cNvPr id="10465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1713" y="2438400"/>
            <a:ext cx="7124700" cy="1401763"/>
          </a:xfrm>
          <a:prstGeom prst="rect">
            <a:avLst/>
          </a:prstGeom>
          <a:noFill/>
        </p:spPr>
      </p:pic>
      <p:sp>
        <p:nvSpPr>
          <p:cNvPr id="1046538" name="Rectangle 10"/>
          <p:cNvSpPr>
            <a:spLocks noChangeArrowheads="1"/>
          </p:cNvSpPr>
          <p:nvPr/>
        </p:nvSpPr>
        <p:spPr bwMode="auto">
          <a:xfrm>
            <a:off x="8037513" y="2527300"/>
            <a:ext cx="88900" cy="386238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046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6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0"/>
                                        <p:tgtEl>
                                          <p:spTgt spid="1046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7776 0.00162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6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8" grpId="0" animBg="1"/>
      <p:bldP spid="1046538" grpId="1" animBg="1"/>
      <p:bldP spid="104653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41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Analyze absorption graphs to compare the relative effects of different greenhouse gases.	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75206" name="Rectangle 6"/>
          <p:cNvSpPr>
            <a:spLocks noChangeArrowheads="1"/>
          </p:cNvSpPr>
          <p:nvPr/>
        </p:nvSpPr>
        <p:spPr bwMode="auto">
          <a:xfrm>
            <a:off x="685800" y="2444750"/>
            <a:ext cx="7772400" cy="44132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Consider the absorption graphs for the greenhouse gases.</a:t>
            </a:r>
          </a:p>
          <a:p>
            <a:r>
              <a:rPr lang="en-US"/>
              <a:t>(a) Which portion of the                     electromagnetic spectrum                            is represented?</a:t>
            </a:r>
          </a:p>
          <a:p>
            <a:r>
              <a:rPr lang="en-US"/>
              <a:t>(b) Which greenhouse gas                       contributes the most to                             the greenhouse effect?</a:t>
            </a:r>
          </a:p>
          <a:p>
            <a:r>
              <a:rPr lang="en-US"/>
              <a:t>(c) Which is the least                        significant contributor?</a:t>
            </a:r>
          </a:p>
          <a:p>
            <a:r>
              <a:rPr lang="en-US"/>
              <a:t>SOLUTION:</a:t>
            </a:r>
          </a:p>
          <a:p>
            <a:r>
              <a:rPr lang="en-US"/>
              <a:t>(a) Infrared (heat).</a:t>
            </a:r>
          </a:p>
          <a:p>
            <a:r>
              <a:rPr lang="en-US"/>
              <a:t>(b) Water vapor!</a:t>
            </a:r>
          </a:p>
          <a:p>
            <a:r>
              <a:rPr lang="en-US"/>
              <a:t>(c) Oxygen and ozone.</a:t>
            </a:r>
          </a:p>
        </p:txBody>
      </p:sp>
      <p:pic>
        <p:nvPicPr>
          <p:cNvPr id="1075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138" y="3074988"/>
            <a:ext cx="4551362" cy="3733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5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5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5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5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5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5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6369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8.5.8	Outline the nature of blackbody radiation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8.5.9	Draw and annotate a graph of the emission spectra of black bodies at different temperatures.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8.5.10 State the Stefan-Boltzmann law and apply it to compare emission rates from the different surfaces.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8.5.11 Apply the concept of emissivity to compare the emission rates from the different sources.	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Outline the nature of blackbody radiation.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Solids can absorb many more wavelengths           than the atmospheric gases.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Depending on the color of a solid you can	 determine what wavelengths it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cannot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absorb.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For example, a green object reflects (and therefore does not absorb) green light.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black object absorbs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all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wavelengths. 	</a:t>
            </a:r>
          </a:p>
        </p:txBody>
      </p:sp>
      <p:sp>
        <p:nvSpPr>
          <p:cNvPr id="1093656" name="Rectangle 24"/>
          <p:cNvSpPr>
            <a:spLocks noChangeArrowheads="1"/>
          </p:cNvSpPr>
          <p:nvPr/>
        </p:nvSpPr>
        <p:spPr bwMode="auto">
          <a:xfrm>
            <a:off x="8047038" y="3640138"/>
            <a:ext cx="636587" cy="40957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65" name="AutoShape 33"/>
          <p:cNvSpPr>
            <a:spLocks noChangeArrowheads="1"/>
          </p:cNvSpPr>
          <p:nvPr/>
        </p:nvSpPr>
        <p:spPr bwMode="auto">
          <a:xfrm rot="5071744">
            <a:off x="7237413" y="2374900"/>
            <a:ext cx="1927225" cy="530225"/>
          </a:xfrm>
          <a:prstGeom prst="parallelogram">
            <a:avLst>
              <a:gd name="adj" fmla="val 8262"/>
            </a:avLst>
          </a:prstGeom>
          <a:solidFill>
            <a:schemeClr val="bg1">
              <a:alpha val="7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93649" name="Rectangle 17"/>
          <p:cNvSpPr>
            <a:spLocks noChangeArrowheads="1"/>
          </p:cNvSpPr>
          <p:nvPr/>
        </p:nvSpPr>
        <p:spPr bwMode="auto">
          <a:xfrm>
            <a:off x="7377113" y="4271963"/>
            <a:ext cx="636587" cy="409575"/>
          </a:xfrm>
          <a:prstGeom prst="rect">
            <a:avLst/>
          </a:prstGeom>
          <a:solidFill>
            <a:srgbClr val="D6009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6009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52" name="Rectangle 20"/>
          <p:cNvSpPr>
            <a:spLocks noChangeArrowheads="1"/>
          </p:cNvSpPr>
          <p:nvPr/>
        </p:nvSpPr>
        <p:spPr bwMode="auto">
          <a:xfrm>
            <a:off x="6323013" y="4265613"/>
            <a:ext cx="636587" cy="409575"/>
          </a:xfrm>
          <a:prstGeom prst="rect">
            <a:avLst/>
          </a:prstGeom>
          <a:solidFill>
            <a:srgbClr val="6600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51" name="Rectangle 19"/>
          <p:cNvSpPr>
            <a:spLocks noChangeArrowheads="1"/>
          </p:cNvSpPr>
          <p:nvPr/>
        </p:nvSpPr>
        <p:spPr bwMode="auto">
          <a:xfrm>
            <a:off x="5287963" y="4260850"/>
            <a:ext cx="636587" cy="409575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47" name="Rectangle 15"/>
          <p:cNvSpPr>
            <a:spLocks noChangeArrowheads="1"/>
          </p:cNvSpPr>
          <p:nvPr/>
        </p:nvSpPr>
        <p:spPr bwMode="auto">
          <a:xfrm>
            <a:off x="4311650" y="4257675"/>
            <a:ext cx="636588" cy="409575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48" name="Rectangle 16"/>
          <p:cNvSpPr>
            <a:spLocks noChangeArrowheads="1"/>
          </p:cNvSpPr>
          <p:nvPr/>
        </p:nvSpPr>
        <p:spPr bwMode="auto">
          <a:xfrm>
            <a:off x="3300413" y="4256088"/>
            <a:ext cx="636587" cy="40957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50" name="Rectangle 18"/>
          <p:cNvSpPr>
            <a:spLocks noChangeArrowheads="1"/>
          </p:cNvSpPr>
          <p:nvPr/>
        </p:nvSpPr>
        <p:spPr bwMode="auto">
          <a:xfrm>
            <a:off x="2322513" y="4259263"/>
            <a:ext cx="636587" cy="40957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46" name="Rectangle 14"/>
          <p:cNvSpPr>
            <a:spLocks noChangeArrowheads="1"/>
          </p:cNvSpPr>
          <p:nvPr/>
        </p:nvSpPr>
        <p:spPr bwMode="auto">
          <a:xfrm>
            <a:off x="1265238" y="4254500"/>
            <a:ext cx="636587" cy="409575"/>
          </a:xfrm>
          <a:prstGeom prst="rect">
            <a:avLst/>
          </a:prstGeom>
          <a:solidFill>
            <a:srgbClr val="CC0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53" name="Text Box 21"/>
          <p:cNvSpPr txBox="1">
            <a:spLocks noChangeArrowheads="1"/>
          </p:cNvSpPr>
          <p:nvPr/>
        </p:nvSpPr>
        <p:spPr bwMode="auto">
          <a:xfrm>
            <a:off x="774700" y="4605338"/>
            <a:ext cx="7599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When bathed in ambient white light a solid is the color of the light that it </a:t>
            </a:r>
            <a:r>
              <a:rPr lang="en-US" b="1" i="1">
                <a:solidFill>
                  <a:schemeClr val="hlink"/>
                </a:solidFill>
              </a:rPr>
              <a:t>cannot</a:t>
            </a:r>
            <a:r>
              <a:rPr lang="en-US" b="1">
                <a:solidFill>
                  <a:schemeClr val="hlink"/>
                </a:solidFill>
              </a:rPr>
              <a:t> absorb.</a:t>
            </a:r>
            <a:endParaRPr lang="en-US" b="1" i="1">
              <a:solidFill>
                <a:schemeClr val="hlink"/>
              </a:solidFill>
            </a:endParaRPr>
          </a:p>
        </p:txBody>
      </p:sp>
      <p:sp>
        <p:nvSpPr>
          <p:cNvPr id="1093655" name="Rectangle 23"/>
          <p:cNvSpPr>
            <a:spLocks noChangeArrowheads="1"/>
          </p:cNvSpPr>
          <p:nvPr/>
        </p:nvSpPr>
        <p:spPr bwMode="auto">
          <a:xfrm>
            <a:off x="682625" y="5595938"/>
            <a:ext cx="7777163" cy="12620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 black body absorbs all wavelengths. As it heats up it also emits all wavelengths, called </a:t>
            </a:r>
            <a:r>
              <a:rPr lang="en-US" b="1">
                <a:sym typeface="Symbol" pitchFamily="18" charset="2"/>
              </a:rPr>
              <a:t>blackbody radiation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sp>
        <p:nvSpPr>
          <p:cNvPr id="1093654" name="Rectangle 22"/>
          <p:cNvSpPr>
            <a:spLocks noChangeArrowheads="1"/>
          </p:cNvSpPr>
          <p:nvPr/>
        </p:nvSpPr>
        <p:spPr bwMode="auto">
          <a:xfrm>
            <a:off x="7370763" y="5378450"/>
            <a:ext cx="636587" cy="409575"/>
          </a:xfrm>
          <a:prstGeom prst="rect">
            <a:avLst/>
          </a:prstGeom>
          <a:solidFill>
            <a:srgbClr val="3333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3333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93657" name="Line 25"/>
          <p:cNvSpPr>
            <a:spLocks noChangeShapeType="1"/>
          </p:cNvSpPr>
          <p:nvPr/>
        </p:nvSpPr>
        <p:spPr bwMode="auto">
          <a:xfrm>
            <a:off x="7977188" y="1768475"/>
            <a:ext cx="133350" cy="17922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58" name="Line 26"/>
          <p:cNvSpPr>
            <a:spLocks noChangeShapeType="1"/>
          </p:cNvSpPr>
          <p:nvPr/>
        </p:nvSpPr>
        <p:spPr bwMode="auto">
          <a:xfrm>
            <a:off x="8024813" y="1766888"/>
            <a:ext cx="133350" cy="1792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59" name="Line 27"/>
          <p:cNvSpPr>
            <a:spLocks noChangeShapeType="1"/>
          </p:cNvSpPr>
          <p:nvPr/>
        </p:nvSpPr>
        <p:spPr bwMode="auto">
          <a:xfrm>
            <a:off x="8077200" y="1770063"/>
            <a:ext cx="133350" cy="17922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60" name="Line 28"/>
          <p:cNvSpPr>
            <a:spLocks noChangeShapeType="1"/>
          </p:cNvSpPr>
          <p:nvPr/>
        </p:nvSpPr>
        <p:spPr bwMode="auto">
          <a:xfrm>
            <a:off x="8126413" y="1773238"/>
            <a:ext cx="133350" cy="17922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61" name="Line 29"/>
          <p:cNvSpPr>
            <a:spLocks noChangeShapeType="1"/>
          </p:cNvSpPr>
          <p:nvPr/>
        </p:nvSpPr>
        <p:spPr bwMode="auto">
          <a:xfrm flipV="1">
            <a:off x="8262938" y="1752600"/>
            <a:ext cx="133350" cy="17922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62" name="Line 30"/>
          <p:cNvSpPr>
            <a:spLocks noChangeShapeType="1"/>
          </p:cNvSpPr>
          <p:nvPr/>
        </p:nvSpPr>
        <p:spPr bwMode="auto">
          <a:xfrm>
            <a:off x="8178800" y="1778000"/>
            <a:ext cx="133350" cy="1792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63" name="Line 31"/>
          <p:cNvSpPr>
            <a:spLocks noChangeShapeType="1"/>
          </p:cNvSpPr>
          <p:nvPr/>
        </p:nvSpPr>
        <p:spPr bwMode="auto">
          <a:xfrm>
            <a:off x="8231188" y="1781175"/>
            <a:ext cx="133350" cy="1792288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3664" name="Line 32"/>
          <p:cNvSpPr>
            <a:spLocks noChangeShapeType="1"/>
          </p:cNvSpPr>
          <p:nvPr/>
        </p:nvSpPr>
        <p:spPr bwMode="auto">
          <a:xfrm>
            <a:off x="8278813" y="1782763"/>
            <a:ext cx="133350" cy="1792287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3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3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3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3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3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3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3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3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3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93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93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93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3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93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93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93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93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93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93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3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9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3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93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9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3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93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9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93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9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9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93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93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9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93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93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93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56" grpId="0" animBg="1"/>
      <p:bldP spid="1093665" grpId="0" animBg="1"/>
      <p:bldP spid="1093649" grpId="0" animBg="1"/>
      <p:bldP spid="1093652" grpId="0" animBg="1"/>
      <p:bldP spid="1093651" grpId="0" animBg="1"/>
      <p:bldP spid="1093647" grpId="0" animBg="1"/>
      <p:bldP spid="1093648" grpId="0" animBg="1"/>
      <p:bldP spid="1093650" grpId="0" animBg="1"/>
      <p:bldP spid="1093646" grpId="0" animBg="1"/>
      <p:bldP spid="1093653" grpId="0"/>
      <p:bldP spid="1093654" grpId="0" animBg="1"/>
      <p:bldP spid="1093657" grpId="0" animBg="1"/>
      <p:bldP spid="1093658" grpId="0" animBg="1"/>
      <p:bldP spid="1093659" grpId="0" animBg="1"/>
      <p:bldP spid="1093660" grpId="0" animBg="1"/>
      <p:bldP spid="1093661" grpId="0" animBg="1"/>
      <p:bldP spid="1093662" grpId="0" animBg="1"/>
      <p:bldP spid="1093663" grpId="0" animBg="1"/>
      <p:bldP spid="10936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Draw and annotate a graph of the emission spectra of black bodies at different temperatures.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Solids can be heated to incandescence           (glowing) and different temperatures                will have different visible radiation.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we heat a black body to                         incandescence we observe: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Two trends emerge: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-The higher the tempera-                           ture the greater the                                intensity at all                              wavelengths.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-The higher temperature                             the smaller the wavelength                            of the maximum intensity.	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79300" name="Picture 4" descr="screen1"/>
          <p:cNvPicPr>
            <a:picLocks noChangeAspect="1" noChangeArrowheads="1"/>
          </p:cNvPicPr>
          <p:nvPr/>
        </p:nvPicPr>
        <p:blipFill>
          <a:blip r:embed="rId9" cstate="print"/>
          <a:srcRect l="8783" t="7309" r="7014" b="8237"/>
          <a:stretch>
            <a:fillRect/>
          </a:stretch>
        </p:blipFill>
        <p:spPr bwMode="auto">
          <a:xfrm>
            <a:off x="6783388" y="2470150"/>
            <a:ext cx="1924050" cy="1446213"/>
          </a:xfrm>
          <a:prstGeom prst="rect">
            <a:avLst/>
          </a:prstGeom>
          <a:noFill/>
        </p:spPr>
      </p:pic>
      <p:sp>
        <p:nvSpPr>
          <p:cNvPr id="1079304" name="Line 8"/>
          <p:cNvSpPr>
            <a:spLocks noChangeShapeType="1"/>
          </p:cNvSpPr>
          <p:nvPr/>
        </p:nvSpPr>
        <p:spPr bwMode="auto">
          <a:xfrm>
            <a:off x="4957763" y="6335713"/>
            <a:ext cx="4106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05" name="Line 9"/>
          <p:cNvSpPr>
            <a:spLocks noChangeShapeType="1"/>
          </p:cNvSpPr>
          <p:nvPr/>
        </p:nvSpPr>
        <p:spPr bwMode="auto">
          <a:xfrm flipV="1">
            <a:off x="4957763" y="3844925"/>
            <a:ext cx="0" cy="2490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79306" name="Group 10"/>
          <p:cNvGrpSpPr>
            <a:grpSpLocks/>
          </p:cNvGrpSpPr>
          <p:nvPr/>
        </p:nvGrpSpPr>
        <p:grpSpPr bwMode="auto">
          <a:xfrm>
            <a:off x="5102225" y="6151563"/>
            <a:ext cx="609600" cy="184150"/>
            <a:chOff x="576" y="3740"/>
            <a:chExt cx="384" cy="116"/>
          </a:xfrm>
        </p:grpSpPr>
        <p:grpSp>
          <p:nvGrpSpPr>
            <p:cNvPr id="1079307" name="Group 11"/>
            <p:cNvGrpSpPr>
              <a:grpSpLocks/>
            </p:cNvGrpSpPr>
            <p:nvPr/>
          </p:nvGrpSpPr>
          <p:grpSpPr bwMode="auto">
            <a:xfrm>
              <a:off x="576" y="3786"/>
              <a:ext cx="288" cy="70"/>
              <a:chOff x="576" y="3736"/>
              <a:chExt cx="288" cy="120"/>
            </a:xfrm>
          </p:grpSpPr>
          <p:sp>
            <p:nvSpPr>
              <p:cNvPr id="1079308" name="Line 12"/>
              <p:cNvSpPr>
                <a:spLocks noChangeShapeType="1"/>
              </p:cNvSpPr>
              <p:nvPr/>
            </p:nvSpPr>
            <p:spPr bwMode="auto">
              <a:xfrm>
                <a:off x="672" y="3736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09" name="Line 13"/>
              <p:cNvSpPr>
                <a:spLocks noChangeShapeType="1"/>
              </p:cNvSpPr>
              <p:nvPr/>
            </p:nvSpPr>
            <p:spPr bwMode="auto">
              <a:xfrm>
                <a:off x="576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10" name="Line 14"/>
              <p:cNvSpPr>
                <a:spLocks noChangeShapeType="1"/>
              </p:cNvSpPr>
              <p:nvPr/>
            </p:nvSpPr>
            <p:spPr bwMode="auto">
              <a:xfrm>
                <a:off x="768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11" name="Line 15"/>
              <p:cNvSpPr>
                <a:spLocks noChangeShapeType="1"/>
              </p:cNvSpPr>
              <p:nvPr/>
            </p:nvSpPr>
            <p:spPr bwMode="auto">
              <a:xfrm>
                <a:off x="864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312" name="Line 16"/>
            <p:cNvSpPr>
              <a:spLocks noChangeShapeType="1"/>
            </p:cNvSpPr>
            <p:nvPr/>
          </p:nvSpPr>
          <p:spPr bwMode="auto">
            <a:xfrm>
              <a:off x="960" y="37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13" name="Group 17"/>
          <p:cNvGrpSpPr>
            <a:grpSpLocks/>
          </p:cNvGrpSpPr>
          <p:nvPr/>
        </p:nvGrpSpPr>
        <p:grpSpPr bwMode="auto">
          <a:xfrm>
            <a:off x="5864225" y="6151563"/>
            <a:ext cx="609600" cy="184150"/>
            <a:chOff x="576" y="3740"/>
            <a:chExt cx="384" cy="116"/>
          </a:xfrm>
        </p:grpSpPr>
        <p:grpSp>
          <p:nvGrpSpPr>
            <p:cNvPr id="1079314" name="Group 18"/>
            <p:cNvGrpSpPr>
              <a:grpSpLocks/>
            </p:cNvGrpSpPr>
            <p:nvPr/>
          </p:nvGrpSpPr>
          <p:grpSpPr bwMode="auto">
            <a:xfrm>
              <a:off x="576" y="3786"/>
              <a:ext cx="288" cy="70"/>
              <a:chOff x="576" y="3736"/>
              <a:chExt cx="288" cy="120"/>
            </a:xfrm>
          </p:grpSpPr>
          <p:sp>
            <p:nvSpPr>
              <p:cNvPr id="1079315" name="Line 19"/>
              <p:cNvSpPr>
                <a:spLocks noChangeShapeType="1"/>
              </p:cNvSpPr>
              <p:nvPr/>
            </p:nvSpPr>
            <p:spPr bwMode="auto">
              <a:xfrm>
                <a:off x="672" y="3736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16" name="Line 20"/>
              <p:cNvSpPr>
                <a:spLocks noChangeShapeType="1"/>
              </p:cNvSpPr>
              <p:nvPr/>
            </p:nvSpPr>
            <p:spPr bwMode="auto">
              <a:xfrm>
                <a:off x="576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17" name="Line 21"/>
              <p:cNvSpPr>
                <a:spLocks noChangeShapeType="1"/>
              </p:cNvSpPr>
              <p:nvPr/>
            </p:nvSpPr>
            <p:spPr bwMode="auto">
              <a:xfrm>
                <a:off x="768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18" name="Line 22"/>
              <p:cNvSpPr>
                <a:spLocks noChangeShapeType="1"/>
              </p:cNvSpPr>
              <p:nvPr/>
            </p:nvSpPr>
            <p:spPr bwMode="auto">
              <a:xfrm>
                <a:off x="864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319" name="Line 23"/>
            <p:cNvSpPr>
              <a:spLocks noChangeShapeType="1"/>
            </p:cNvSpPr>
            <p:nvPr/>
          </p:nvSpPr>
          <p:spPr bwMode="auto">
            <a:xfrm>
              <a:off x="960" y="37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20" name="Group 24"/>
          <p:cNvGrpSpPr>
            <a:grpSpLocks/>
          </p:cNvGrpSpPr>
          <p:nvPr/>
        </p:nvGrpSpPr>
        <p:grpSpPr bwMode="auto">
          <a:xfrm>
            <a:off x="6626225" y="6151563"/>
            <a:ext cx="609600" cy="184150"/>
            <a:chOff x="576" y="3740"/>
            <a:chExt cx="384" cy="116"/>
          </a:xfrm>
        </p:grpSpPr>
        <p:grpSp>
          <p:nvGrpSpPr>
            <p:cNvPr id="1079321" name="Group 25"/>
            <p:cNvGrpSpPr>
              <a:grpSpLocks/>
            </p:cNvGrpSpPr>
            <p:nvPr/>
          </p:nvGrpSpPr>
          <p:grpSpPr bwMode="auto">
            <a:xfrm>
              <a:off x="576" y="3786"/>
              <a:ext cx="288" cy="70"/>
              <a:chOff x="576" y="3736"/>
              <a:chExt cx="288" cy="120"/>
            </a:xfrm>
          </p:grpSpPr>
          <p:sp>
            <p:nvSpPr>
              <p:cNvPr id="1079322" name="Line 26"/>
              <p:cNvSpPr>
                <a:spLocks noChangeShapeType="1"/>
              </p:cNvSpPr>
              <p:nvPr/>
            </p:nvSpPr>
            <p:spPr bwMode="auto">
              <a:xfrm>
                <a:off x="672" y="3736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23" name="Line 27"/>
              <p:cNvSpPr>
                <a:spLocks noChangeShapeType="1"/>
              </p:cNvSpPr>
              <p:nvPr/>
            </p:nvSpPr>
            <p:spPr bwMode="auto">
              <a:xfrm>
                <a:off x="576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24" name="Line 28"/>
              <p:cNvSpPr>
                <a:spLocks noChangeShapeType="1"/>
              </p:cNvSpPr>
              <p:nvPr/>
            </p:nvSpPr>
            <p:spPr bwMode="auto">
              <a:xfrm>
                <a:off x="768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25" name="Line 29"/>
              <p:cNvSpPr>
                <a:spLocks noChangeShapeType="1"/>
              </p:cNvSpPr>
              <p:nvPr/>
            </p:nvSpPr>
            <p:spPr bwMode="auto">
              <a:xfrm>
                <a:off x="864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326" name="Line 30"/>
            <p:cNvSpPr>
              <a:spLocks noChangeShapeType="1"/>
            </p:cNvSpPr>
            <p:nvPr/>
          </p:nvSpPr>
          <p:spPr bwMode="auto">
            <a:xfrm>
              <a:off x="960" y="37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27" name="Group 31"/>
          <p:cNvGrpSpPr>
            <a:grpSpLocks/>
          </p:cNvGrpSpPr>
          <p:nvPr/>
        </p:nvGrpSpPr>
        <p:grpSpPr bwMode="auto">
          <a:xfrm>
            <a:off x="7388225" y="6148388"/>
            <a:ext cx="609600" cy="184150"/>
            <a:chOff x="576" y="3740"/>
            <a:chExt cx="384" cy="116"/>
          </a:xfrm>
        </p:grpSpPr>
        <p:grpSp>
          <p:nvGrpSpPr>
            <p:cNvPr id="1079328" name="Group 32"/>
            <p:cNvGrpSpPr>
              <a:grpSpLocks/>
            </p:cNvGrpSpPr>
            <p:nvPr/>
          </p:nvGrpSpPr>
          <p:grpSpPr bwMode="auto">
            <a:xfrm>
              <a:off x="576" y="3786"/>
              <a:ext cx="288" cy="70"/>
              <a:chOff x="576" y="3736"/>
              <a:chExt cx="288" cy="120"/>
            </a:xfrm>
          </p:grpSpPr>
          <p:sp>
            <p:nvSpPr>
              <p:cNvPr id="1079329" name="Line 33"/>
              <p:cNvSpPr>
                <a:spLocks noChangeShapeType="1"/>
              </p:cNvSpPr>
              <p:nvPr/>
            </p:nvSpPr>
            <p:spPr bwMode="auto">
              <a:xfrm>
                <a:off x="672" y="3736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30" name="Line 34"/>
              <p:cNvSpPr>
                <a:spLocks noChangeShapeType="1"/>
              </p:cNvSpPr>
              <p:nvPr/>
            </p:nvSpPr>
            <p:spPr bwMode="auto">
              <a:xfrm>
                <a:off x="576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31" name="Line 35"/>
              <p:cNvSpPr>
                <a:spLocks noChangeShapeType="1"/>
              </p:cNvSpPr>
              <p:nvPr/>
            </p:nvSpPr>
            <p:spPr bwMode="auto">
              <a:xfrm>
                <a:off x="768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32" name="Line 36"/>
              <p:cNvSpPr>
                <a:spLocks noChangeShapeType="1"/>
              </p:cNvSpPr>
              <p:nvPr/>
            </p:nvSpPr>
            <p:spPr bwMode="auto">
              <a:xfrm>
                <a:off x="864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333" name="Line 37"/>
            <p:cNvSpPr>
              <a:spLocks noChangeShapeType="1"/>
            </p:cNvSpPr>
            <p:nvPr/>
          </p:nvSpPr>
          <p:spPr bwMode="auto">
            <a:xfrm>
              <a:off x="960" y="37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34" name="Group 38"/>
          <p:cNvGrpSpPr>
            <a:grpSpLocks/>
          </p:cNvGrpSpPr>
          <p:nvPr/>
        </p:nvGrpSpPr>
        <p:grpSpPr bwMode="auto">
          <a:xfrm>
            <a:off x="8150225" y="6151563"/>
            <a:ext cx="609600" cy="184150"/>
            <a:chOff x="576" y="3740"/>
            <a:chExt cx="384" cy="116"/>
          </a:xfrm>
        </p:grpSpPr>
        <p:grpSp>
          <p:nvGrpSpPr>
            <p:cNvPr id="1079335" name="Group 39"/>
            <p:cNvGrpSpPr>
              <a:grpSpLocks/>
            </p:cNvGrpSpPr>
            <p:nvPr/>
          </p:nvGrpSpPr>
          <p:grpSpPr bwMode="auto">
            <a:xfrm>
              <a:off x="576" y="3786"/>
              <a:ext cx="288" cy="70"/>
              <a:chOff x="576" y="3736"/>
              <a:chExt cx="288" cy="120"/>
            </a:xfrm>
          </p:grpSpPr>
          <p:sp>
            <p:nvSpPr>
              <p:cNvPr id="1079336" name="Line 40"/>
              <p:cNvSpPr>
                <a:spLocks noChangeShapeType="1"/>
              </p:cNvSpPr>
              <p:nvPr/>
            </p:nvSpPr>
            <p:spPr bwMode="auto">
              <a:xfrm>
                <a:off x="672" y="3736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37" name="Line 41"/>
              <p:cNvSpPr>
                <a:spLocks noChangeShapeType="1"/>
              </p:cNvSpPr>
              <p:nvPr/>
            </p:nvSpPr>
            <p:spPr bwMode="auto">
              <a:xfrm>
                <a:off x="576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38" name="Line 42"/>
              <p:cNvSpPr>
                <a:spLocks noChangeShapeType="1"/>
              </p:cNvSpPr>
              <p:nvPr/>
            </p:nvSpPr>
            <p:spPr bwMode="auto">
              <a:xfrm>
                <a:off x="768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39" name="Line 43"/>
              <p:cNvSpPr>
                <a:spLocks noChangeShapeType="1"/>
              </p:cNvSpPr>
              <p:nvPr/>
            </p:nvSpPr>
            <p:spPr bwMode="auto">
              <a:xfrm>
                <a:off x="864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340" name="Line 44"/>
            <p:cNvSpPr>
              <a:spLocks noChangeShapeType="1"/>
            </p:cNvSpPr>
            <p:nvPr/>
          </p:nvSpPr>
          <p:spPr bwMode="auto">
            <a:xfrm>
              <a:off x="960" y="37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9341" name="Text Box 45"/>
          <p:cNvSpPr txBox="1">
            <a:spLocks noChangeArrowheads="1"/>
          </p:cNvSpPr>
          <p:nvPr/>
        </p:nvSpPr>
        <p:spPr bwMode="auto">
          <a:xfrm rot="16200000">
            <a:off x="4201320" y="4685506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Intensity</a:t>
            </a:r>
          </a:p>
        </p:txBody>
      </p:sp>
      <p:sp>
        <p:nvSpPr>
          <p:cNvPr id="1079342" name="Text Box 46"/>
          <p:cNvSpPr txBox="1">
            <a:spLocks noChangeArrowheads="1"/>
          </p:cNvSpPr>
          <p:nvPr/>
        </p:nvSpPr>
        <p:spPr bwMode="auto">
          <a:xfrm>
            <a:off x="5969000" y="6465888"/>
            <a:ext cx="211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Wavelength </a:t>
            </a:r>
            <a:r>
              <a:rPr lang="en-US">
                <a:latin typeface="Arial" charset="0"/>
              </a:rPr>
              <a:t>(nm)</a:t>
            </a:r>
            <a:endParaRPr lang="en-US" i="1">
              <a:latin typeface="Arial" charset="0"/>
            </a:endParaRPr>
          </a:p>
        </p:txBody>
      </p:sp>
      <p:sp>
        <p:nvSpPr>
          <p:cNvPr id="1079343" name="Text Box 47"/>
          <p:cNvSpPr txBox="1">
            <a:spLocks noChangeArrowheads="1"/>
          </p:cNvSpPr>
          <p:nvPr/>
        </p:nvSpPr>
        <p:spPr bwMode="auto">
          <a:xfrm>
            <a:off x="5451475" y="63293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1000</a:t>
            </a:r>
          </a:p>
        </p:txBody>
      </p:sp>
      <p:sp>
        <p:nvSpPr>
          <p:cNvPr id="1079344" name="Text Box 48"/>
          <p:cNvSpPr txBox="1">
            <a:spLocks noChangeArrowheads="1"/>
          </p:cNvSpPr>
          <p:nvPr/>
        </p:nvSpPr>
        <p:spPr bwMode="auto">
          <a:xfrm>
            <a:off x="6213475" y="633253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2000</a:t>
            </a:r>
          </a:p>
        </p:txBody>
      </p:sp>
      <p:sp>
        <p:nvSpPr>
          <p:cNvPr id="1079345" name="Text Box 49"/>
          <p:cNvSpPr txBox="1">
            <a:spLocks noChangeArrowheads="1"/>
          </p:cNvSpPr>
          <p:nvPr/>
        </p:nvSpPr>
        <p:spPr bwMode="auto">
          <a:xfrm>
            <a:off x="6975475" y="63103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3000</a:t>
            </a:r>
          </a:p>
        </p:txBody>
      </p:sp>
      <p:sp>
        <p:nvSpPr>
          <p:cNvPr id="1079346" name="Text Box 50"/>
          <p:cNvSpPr txBox="1">
            <a:spLocks noChangeArrowheads="1"/>
          </p:cNvSpPr>
          <p:nvPr/>
        </p:nvSpPr>
        <p:spPr bwMode="auto">
          <a:xfrm>
            <a:off x="7737475" y="63103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4000</a:t>
            </a:r>
          </a:p>
        </p:txBody>
      </p:sp>
      <p:sp>
        <p:nvSpPr>
          <p:cNvPr id="1079347" name="Text Box 51"/>
          <p:cNvSpPr txBox="1">
            <a:spLocks noChangeArrowheads="1"/>
          </p:cNvSpPr>
          <p:nvPr/>
        </p:nvSpPr>
        <p:spPr bwMode="auto">
          <a:xfrm>
            <a:off x="8499475" y="63103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5000</a:t>
            </a:r>
          </a:p>
        </p:txBody>
      </p:sp>
      <p:sp>
        <p:nvSpPr>
          <p:cNvPr id="1079348" name="Freeform 52"/>
          <p:cNvSpPr>
            <a:spLocks/>
          </p:cNvSpPr>
          <p:nvPr/>
        </p:nvSpPr>
        <p:spPr bwMode="auto">
          <a:xfrm>
            <a:off x="5251450" y="6056313"/>
            <a:ext cx="3470275" cy="269875"/>
          </a:xfrm>
          <a:custGeom>
            <a:avLst/>
            <a:gdLst/>
            <a:ahLst/>
            <a:cxnLst>
              <a:cxn ang="0">
                <a:pos x="0" y="170"/>
              </a:cxn>
              <a:cxn ang="0">
                <a:pos x="103" y="120"/>
              </a:cxn>
              <a:cxn ang="0">
                <a:pos x="347" y="5"/>
              </a:cxn>
              <a:cxn ang="0">
                <a:pos x="805" y="88"/>
              </a:cxn>
              <a:cxn ang="0">
                <a:pos x="1787" y="152"/>
              </a:cxn>
              <a:cxn ang="0">
                <a:pos x="2186" y="164"/>
              </a:cxn>
            </a:cxnLst>
            <a:rect l="0" t="0" r="r" b="b"/>
            <a:pathLst>
              <a:path w="2186" h="170">
                <a:moveTo>
                  <a:pt x="0" y="170"/>
                </a:moveTo>
                <a:cubicBezTo>
                  <a:pt x="17" y="162"/>
                  <a:pt x="45" y="147"/>
                  <a:pt x="103" y="120"/>
                </a:cubicBezTo>
                <a:cubicBezTo>
                  <a:pt x="161" y="93"/>
                  <a:pt x="230" y="10"/>
                  <a:pt x="347" y="5"/>
                </a:cubicBezTo>
                <a:cubicBezTo>
                  <a:pt x="464" y="0"/>
                  <a:pt x="565" y="64"/>
                  <a:pt x="805" y="88"/>
                </a:cubicBezTo>
                <a:cubicBezTo>
                  <a:pt x="1045" y="112"/>
                  <a:pt x="1557" y="139"/>
                  <a:pt x="1787" y="152"/>
                </a:cubicBezTo>
                <a:cubicBezTo>
                  <a:pt x="2017" y="165"/>
                  <a:pt x="2135" y="167"/>
                  <a:pt x="2186" y="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52" name="Freeform 56"/>
          <p:cNvSpPr>
            <a:spLocks/>
          </p:cNvSpPr>
          <p:nvPr/>
        </p:nvSpPr>
        <p:spPr bwMode="auto">
          <a:xfrm>
            <a:off x="5153025" y="5461000"/>
            <a:ext cx="3541713" cy="877888"/>
          </a:xfrm>
          <a:custGeom>
            <a:avLst/>
            <a:gdLst/>
            <a:ahLst/>
            <a:cxnLst>
              <a:cxn ang="0">
                <a:pos x="0" y="553"/>
              </a:cxn>
              <a:cxn ang="0">
                <a:pos x="80" y="397"/>
              </a:cxn>
              <a:cxn ang="0">
                <a:pos x="249" y="18"/>
              </a:cxn>
              <a:cxn ang="0">
                <a:pos x="805" y="289"/>
              </a:cxn>
              <a:cxn ang="0">
                <a:pos x="1796" y="457"/>
              </a:cxn>
              <a:cxn ang="0">
                <a:pos x="2231" y="515"/>
              </a:cxn>
            </a:cxnLst>
            <a:rect l="0" t="0" r="r" b="b"/>
            <a:pathLst>
              <a:path w="2231" h="553">
                <a:moveTo>
                  <a:pt x="0" y="553"/>
                </a:moveTo>
                <a:cubicBezTo>
                  <a:pt x="13" y="527"/>
                  <a:pt x="39" y="486"/>
                  <a:pt x="80" y="397"/>
                </a:cubicBezTo>
                <a:cubicBezTo>
                  <a:pt x="121" y="308"/>
                  <a:pt x="128" y="36"/>
                  <a:pt x="249" y="18"/>
                </a:cubicBezTo>
                <a:cubicBezTo>
                  <a:pt x="370" y="0"/>
                  <a:pt x="547" y="216"/>
                  <a:pt x="805" y="289"/>
                </a:cubicBezTo>
                <a:cubicBezTo>
                  <a:pt x="1063" y="362"/>
                  <a:pt x="1558" y="419"/>
                  <a:pt x="1796" y="457"/>
                </a:cubicBezTo>
                <a:cubicBezTo>
                  <a:pt x="2034" y="495"/>
                  <a:pt x="2141" y="503"/>
                  <a:pt x="2231" y="515"/>
                </a:cubicBezTo>
              </a:path>
            </a:pathLst>
          </a:custGeom>
          <a:noFill/>
          <a:ln w="28575" cmpd="sng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56" name="Freeform 60"/>
          <p:cNvSpPr>
            <a:spLocks/>
          </p:cNvSpPr>
          <p:nvPr/>
        </p:nvSpPr>
        <p:spPr bwMode="auto">
          <a:xfrm>
            <a:off x="5008563" y="4071938"/>
            <a:ext cx="3695700" cy="2273300"/>
          </a:xfrm>
          <a:custGeom>
            <a:avLst/>
            <a:gdLst/>
            <a:ahLst/>
            <a:cxnLst>
              <a:cxn ang="0">
                <a:pos x="0" y="1432"/>
              </a:cxn>
              <a:cxn ang="0">
                <a:pos x="100" y="1097"/>
              </a:cxn>
              <a:cxn ang="0">
                <a:pos x="221" y="43"/>
              </a:cxn>
              <a:cxn ang="0">
                <a:pos x="717" y="838"/>
              </a:cxn>
              <a:cxn ang="0">
                <a:pos x="1811" y="1226"/>
              </a:cxn>
              <a:cxn ang="0">
                <a:pos x="2328" y="1314"/>
              </a:cxn>
            </a:cxnLst>
            <a:rect l="0" t="0" r="r" b="b"/>
            <a:pathLst>
              <a:path w="2328" h="1432">
                <a:moveTo>
                  <a:pt x="0" y="1432"/>
                </a:moveTo>
                <a:cubicBezTo>
                  <a:pt x="17" y="1376"/>
                  <a:pt x="63" y="1328"/>
                  <a:pt x="100" y="1097"/>
                </a:cubicBezTo>
                <a:cubicBezTo>
                  <a:pt x="137" y="866"/>
                  <a:pt x="118" y="86"/>
                  <a:pt x="221" y="43"/>
                </a:cubicBezTo>
                <a:cubicBezTo>
                  <a:pt x="324" y="0"/>
                  <a:pt x="452" y="641"/>
                  <a:pt x="717" y="838"/>
                </a:cubicBezTo>
                <a:cubicBezTo>
                  <a:pt x="982" y="1035"/>
                  <a:pt x="1543" y="1147"/>
                  <a:pt x="1811" y="1226"/>
                </a:cubicBezTo>
                <a:cubicBezTo>
                  <a:pt x="2079" y="1305"/>
                  <a:pt x="2220" y="1296"/>
                  <a:pt x="2328" y="1314"/>
                </a:cubicBezTo>
              </a:path>
            </a:pathLst>
          </a:custGeom>
          <a:noFill/>
          <a:ln w="28575" cmpd="sng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57" name="Text Box 61"/>
          <p:cNvSpPr txBox="1">
            <a:spLocks noChangeArrowheads="1"/>
          </p:cNvSpPr>
          <p:nvPr/>
        </p:nvSpPr>
        <p:spPr bwMode="auto">
          <a:xfrm rot="16200000">
            <a:off x="4556919" y="4782344"/>
            <a:ext cx="108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" charset="0"/>
              </a:rPr>
              <a:t>UV radiation</a:t>
            </a:r>
          </a:p>
        </p:txBody>
      </p:sp>
      <p:sp>
        <p:nvSpPr>
          <p:cNvPr id="1079358" name="Text Box 62"/>
          <p:cNvSpPr txBox="1">
            <a:spLocks noChangeArrowheads="1"/>
          </p:cNvSpPr>
          <p:nvPr/>
        </p:nvSpPr>
        <p:spPr bwMode="auto">
          <a:xfrm rot="16200000">
            <a:off x="5130800" y="4805363"/>
            <a:ext cx="1023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" charset="0"/>
              </a:rPr>
              <a:t>IR radiation</a:t>
            </a:r>
          </a:p>
        </p:txBody>
      </p:sp>
      <p:sp>
        <p:nvSpPr>
          <p:cNvPr id="1079366" name="Line 70"/>
          <p:cNvSpPr>
            <a:spLocks noChangeShapeType="1"/>
          </p:cNvSpPr>
          <p:nvPr/>
        </p:nvSpPr>
        <p:spPr bwMode="auto">
          <a:xfrm flipH="1">
            <a:off x="8769350" y="6242050"/>
            <a:ext cx="195263" cy="746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67" name="Line 71"/>
          <p:cNvSpPr>
            <a:spLocks noChangeShapeType="1"/>
          </p:cNvSpPr>
          <p:nvPr/>
        </p:nvSpPr>
        <p:spPr bwMode="auto">
          <a:xfrm flipH="1">
            <a:off x="8756650" y="6181725"/>
            <a:ext cx="195263" cy="74613"/>
          </a:xfrm>
          <a:prstGeom prst="line">
            <a:avLst/>
          </a:prstGeom>
          <a:noFill/>
          <a:ln w="28575">
            <a:solidFill>
              <a:srgbClr val="FF9933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68" name="Line 72"/>
          <p:cNvSpPr>
            <a:spLocks noChangeShapeType="1"/>
          </p:cNvSpPr>
          <p:nvPr/>
        </p:nvSpPr>
        <p:spPr bwMode="auto">
          <a:xfrm flipH="1">
            <a:off x="8764588" y="6064250"/>
            <a:ext cx="195262" cy="74613"/>
          </a:xfrm>
          <a:prstGeom prst="line">
            <a:avLst/>
          </a:prstGeom>
          <a:noFill/>
          <a:ln w="28575">
            <a:solidFill>
              <a:srgbClr val="D60093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69" name="Line 73"/>
          <p:cNvSpPr>
            <a:spLocks noChangeShapeType="1"/>
          </p:cNvSpPr>
          <p:nvPr/>
        </p:nvSpPr>
        <p:spPr bwMode="auto">
          <a:xfrm>
            <a:off x="5788025" y="3798888"/>
            <a:ext cx="17463" cy="225901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70" name="Line 74"/>
          <p:cNvSpPr>
            <a:spLocks noChangeShapeType="1"/>
          </p:cNvSpPr>
          <p:nvPr/>
        </p:nvSpPr>
        <p:spPr bwMode="auto">
          <a:xfrm>
            <a:off x="5537200" y="3784600"/>
            <a:ext cx="19050" cy="1700213"/>
          </a:xfrm>
          <a:prstGeom prst="line">
            <a:avLst/>
          </a:prstGeom>
          <a:noFill/>
          <a:ln w="28575" cap="rnd">
            <a:solidFill>
              <a:srgbClr val="FF9933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71" name="Line 75"/>
          <p:cNvSpPr>
            <a:spLocks noChangeShapeType="1"/>
          </p:cNvSpPr>
          <p:nvPr/>
        </p:nvSpPr>
        <p:spPr bwMode="auto">
          <a:xfrm>
            <a:off x="5368925" y="3779838"/>
            <a:ext cx="1588" cy="365125"/>
          </a:xfrm>
          <a:prstGeom prst="line">
            <a:avLst/>
          </a:prstGeom>
          <a:noFill/>
          <a:ln w="28575" cap="rnd">
            <a:solidFill>
              <a:srgbClr val="D60093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9372" name="Rectangle 76"/>
          <p:cNvSpPr>
            <a:spLocks noChangeArrowheads="1"/>
          </p:cNvSpPr>
          <p:nvPr/>
        </p:nvSpPr>
        <p:spPr bwMode="auto">
          <a:xfrm>
            <a:off x="5251450" y="3862388"/>
            <a:ext cx="279400" cy="2473325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9373" name="Text Box 77"/>
          <p:cNvSpPr txBox="1">
            <a:spLocks noChangeArrowheads="1"/>
          </p:cNvSpPr>
          <p:nvPr/>
        </p:nvSpPr>
        <p:spPr bwMode="auto">
          <a:xfrm rot="16200000">
            <a:off x="4696619" y="4744244"/>
            <a:ext cx="134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" charset="0"/>
              </a:rPr>
              <a:t>visible radiation</a:t>
            </a:r>
          </a:p>
        </p:txBody>
      </p:sp>
      <p:grpSp>
        <p:nvGrpSpPr>
          <p:cNvPr id="1079378" name="Group 82"/>
          <p:cNvGrpSpPr>
            <a:grpSpLocks/>
          </p:cNvGrpSpPr>
          <p:nvPr/>
        </p:nvGrpSpPr>
        <p:grpSpPr bwMode="auto">
          <a:xfrm>
            <a:off x="6632575" y="4295775"/>
            <a:ext cx="1819275" cy="1352550"/>
            <a:chOff x="4223" y="2622"/>
            <a:chExt cx="1146" cy="852"/>
          </a:xfrm>
        </p:grpSpPr>
        <p:sp>
          <p:nvSpPr>
            <p:cNvPr id="1079374" name="Freeform 78"/>
            <p:cNvSpPr>
              <a:spLocks/>
            </p:cNvSpPr>
            <p:nvPr/>
          </p:nvSpPr>
          <p:spPr bwMode="auto">
            <a:xfrm>
              <a:off x="4223" y="2622"/>
              <a:ext cx="1146" cy="731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847" y="0"/>
                </a:cxn>
                <a:cxn ang="0">
                  <a:pos x="1152" y="69"/>
                </a:cxn>
                <a:cxn ang="0">
                  <a:pos x="403" y="737"/>
                </a:cxn>
                <a:cxn ang="0">
                  <a:pos x="0" y="478"/>
                </a:cxn>
              </a:cxnLst>
              <a:rect l="0" t="0" r="r" b="b"/>
              <a:pathLst>
                <a:path w="1152" h="737">
                  <a:moveTo>
                    <a:pt x="0" y="478"/>
                  </a:moveTo>
                  <a:lnTo>
                    <a:pt x="847" y="0"/>
                  </a:lnTo>
                  <a:lnTo>
                    <a:pt x="1152" y="69"/>
                  </a:lnTo>
                  <a:lnTo>
                    <a:pt x="403" y="737"/>
                  </a:lnTo>
                  <a:lnTo>
                    <a:pt x="0" y="478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tint val="76078"/>
                    <a:invGamma/>
                  </a:schemeClr>
                </a:gs>
                <a:gs pos="100000">
                  <a:schemeClr val="tx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375" name="Freeform 79"/>
            <p:cNvSpPr>
              <a:spLocks/>
            </p:cNvSpPr>
            <p:nvPr/>
          </p:nvSpPr>
          <p:spPr bwMode="auto">
            <a:xfrm>
              <a:off x="4230" y="3094"/>
              <a:ext cx="39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0" y="253"/>
                </a:cxn>
                <a:cxn ang="0">
                  <a:pos x="380" y="380"/>
                </a:cxn>
                <a:cxn ang="0">
                  <a:pos x="17" y="121"/>
                </a:cxn>
                <a:cxn ang="0">
                  <a:pos x="0" y="0"/>
                </a:cxn>
              </a:cxnLst>
              <a:rect l="0" t="0" r="r" b="b"/>
              <a:pathLst>
                <a:path w="380" h="380">
                  <a:moveTo>
                    <a:pt x="0" y="0"/>
                  </a:moveTo>
                  <a:lnTo>
                    <a:pt x="380" y="253"/>
                  </a:lnTo>
                  <a:lnTo>
                    <a:pt x="380" y="380"/>
                  </a:lnTo>
                  <a:lnTo>
                    <a:pt x="17" y="12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46275"/>
                    <a:invGamma/>
                  </a:srgbClr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376" name="Freeform 80"/>
            <p:cNvSpPr>
              <a:spLocks/>
            </p:cNvSpPr>
            <p:nvPr/>
          </p:nvSpPr>
          <p:spPr bwMode="auto">
            <a:xfrm>
              <a:off x="4620" y="2685"/>
              <a:ext cx="748" cy="789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0" y="662"/>
                </a:cxn>
                <a:cxn ang="0">
                  <a:pos x="0" y="789"/>
                </a:cxn>
                <a:cxn ang="0">
                  <a:pos x="732" y="98"/>
                </a:cxn>
                <a:cxn ang="0">
                  <a:pos x="743" y="0"/>
                </a:cxn>
              </a:cxnLst>
              <a:rect l="0" t="0" r="r" b="b"/>
              <a:pathLst>
                <a:path w="743" h="789">
                  <a:moveTo>
                    <a:pt x="743" y="0"/>
                  </a:moveTo>
                  <a:lnTo>
                    <a:pt x="0" y="662"/>
                  </a:lnTo>
                  <a:lnTo>
                    <a:pt x="0" y="789"/>
                  </a:lnTo>
                  <a:lnTo>
                    <a:pt x="732" y="98"/>
                  </a:lnTo>
                  <a:lnTo>
                    <a:pt x="743" y="0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3333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79" name="Group 83"/>
          <p:cNvGrpSpPr>
            <a:grpSpLocks/>
          </p:cNvGrpSpPr>
          <p:nvPr/>
        </p:nvGrpSpPr>
        <p:grpSpPr bwMode="auto">
          <a:xfrm>
            <a:off x="6630988" y="4302125"/>
            <a:ext cx="1819275" cy="1352550"/>
            <a:chOff x="4223" y="2622"/>
            <a:chExt cx="1146" cy="852"/>
          </a:xfrm>
        </p:grpSpPr>
        <p:sp>
          <p:nvSpPr>
            <p:cNvPr id="1079380" name="Freeform 84"/>
            <p:cNvSpPr>
              <a:spLocks/>
            </p:cNvSpPr>
            <p:nvPr/>
          </p:nvSpPr>
          <p:spPr bwMode="auto">
            <a:xfrm>
              <a:off x="4223" y="2622"/>
              <a:ext cx="1146" cy="731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847" y="0"/>
                </a:cxn>
                <a:cxn ang="0">
                  <a:pos x="1152" y="69"/>
                </a:cxn>
                <a:cxn ang="0">
                  <a:pos x="403" y="737"/>
                </a:cxn>
                <a:cxn ang="0">
                  <a:pos x="0" y="478"/>
                </a:cxn>
              </a:cxnLst>
              <a:rect l="0" t="0" r="r" b="b"/>
              <a:pathLst>
                <a:path w="1152" h="737">
                  <a:moveTo>
                    <a:pt x="0" y="478"/>
                  </a:moveTo>
                  <a:lnTo>
                    <a:pt x="847" y="0"/>
                  </a:lnTo>
                  <a:lnTo>
                    <a:pt x="1152" y="69"/>
                  </a:lnTo>
                  <a:lnTo>
                    <a:pt x="403" y="737"/>
                  </a:lnTo>
                  <a:lnTo>
                    <a:pt x="0" y="47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381" name="Freeform 85"/>
            <p:cNvSpPr>
              <a:spLocks/>
            </p:cNvSpPr>
            <p:nvPr/>
          </p:nvSpPr>
          <p:spPr bwMode="auto">
            <a:xfrm>
              <a:off x="4230" y="3094"/>
              <a:ext cx="39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0" y="253"/>
                </a:cxn>
                <a:cxn ang="0">
                  <a:pos x="380" y="380"/>
                </a:cxn>
                <a:cxn ang="0">
                  <a:pos x="17" y="121"/>
                </a:cxn>
                <a:cxn ang="0">
                  <a:pos x="0" y="0"/>
                </a:cxn>
              </a:cxnLst>
              <a:rect l="0" t="0" r="r" b="b"/>
              <a:pathLst>
                <a:path w="380" h="380">
                  <a:moveTo>
                    <a:pt x="0" y="0"/>
                  </a:moveTo>
                  <a:lnTo>
                    <a:pt x="380" y="253"/>
                  </a:lnTo>
                  <a:lnTo>
                    <a:pt x="380" y="380"/>
                  </a:lnTo>
                  <a:lnTo>
                    <a:pt x="17" y="12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382" name="Freeform 86"/>
            <p:cNvSpPr>
              <a:spLocks/>
            </p:cNvSpPr>
            <p:nvPr/>
          </p:nvSpPr>
          <p:spPr bwMode="auto">
            <a:xfrm>
              <a:off x="4620" y="2685"/>
              <a:ext cx="748" cy="789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0" y="662"/>
                </a:cxn>
                <a:cxn ang="0">
                  <a:pos x="0" y="789"/>
                </a:cxn>
                <a:cxn ang="0">
                  <a:pos x="732" y="98"/>
                </a:cxn>
                <a:cxn ang="0">
                  <a:pos x="743" y="0"/>
                </a:cxn>
              </a:cxnLst>
              <a:rect l="0" t="0" r="r" b="b"/>
              <a:pathLst>
                <a:path w="743" h="789">
                  <a:moveTo>
                    <a:pt x="743" y="0"/>
                  </a:moveTo>
                  <a:lnTo>
                    <a:pt x="0" y="662"/>
                  </a:lnTo>
                  <a:lnTo>
                    <a:pt x="0" y="789"/>
                  </a:lnTo>
                  <a:lnTo>
                    <a:pt x="732" y="98"/>
                  </a:lnTo>
                  <a:lnTo>
                    <a:pt x="743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83" name="Group 87"/>
          <p:cNvGrpSpPr>
            <a:grpSpLocks/>
          </p:cNvGrpSpPr>
          <p:nvPr/>
        </p:nvGrpSpPr>
        <p:grpSpPr bwMode="auto">
          <a:xfrm>
            <a:off x="6627813" y="4300538"/>
            <a:ext cx="1819275" cy="1352550"/>
            <a:chOff x="4223" y="2622"/>
            <a:chExt cx="1146" cy="852"/>
          </a:xfrm>
        </p:grpSpPr>
        <p:sp>
          <p:nvSpPr>
            <p:cNvPr id="1079384" name="Freeform 88"/>
            <p:cNvSpPr>
              <a:spLocks/>
            </p:cNvSpPr>
            <p:nvPr/>
          </p:nvSpPr>
          <p:spPr bwMode="auto">
            <a:xfrm>
              <a:off x="4223" y="2622"/>
              <a:ext cx="1146" cy="731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847" y="0"/>
                </a:cxn>
                <a:cxn ang="0">
                  <a:pos x="1152" y="69"/>
                </a:cxn>
                <a:cxn ang="0">
                  <a:pos x="403" y="737"/>
                </a:cxn>
                <a:cxn ang="0">
                  <a:pos x="0" y="478"/>
                </a:cxn>
              </a:cxnLst>
              <a:rect l="0" t="0" r="r" b="b"/>
              <a:pathLst>
                <a:path w="1152" h="737">
                  <a:moveTo>
                    <a:pt x="0" y="478"/>
                  </a:moveTo>
                  <a:lnTo>
                    <a:pt x="847" y="0"/>
                  </a:lnTo>
                  <a:lnTo>
                    <a:pt x="1152" y="69"/>
                  </a:lnTo>
                  <a:lnTo>
                    <a:pt x="403" y="737"/>
                  </a:lnTo>
                  <a:lnTo>
                    <a:pt x="0" y="478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385" name="Freeform 89"/>
            <p:cNvSpPr>
              <a:spLocks/>
            </p:cNvSpPr>
            <p:nvPr/>
          </p:nvSpPr>
          <p:spPr bwMode="auto">
            <a:xfrm>
              <a:off x="4230" y="3094"/>
              <a:ext cx="39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0" y="253"/>
                </a:cxn>
                <a:cxn ang="0">
                  <a:pos x="380" y="380"/>
                </a:cxn>
                <a:cxn ang="0">
                  <a:pos x="17" y="121"/>
                </a:cxn>
                <a:cxn ang="0">
                  <a:pos x="0" y="0"/>
                </a:cxn>
              </a:cxnLst>
              <a:rect l="0" t="0" r="r" b="b"/>
              <a:pathLst>
                <a:path w="380" h="380">
                  <a:moveTo>
                    <a:pt x="0" y="0"/>
                  </a:moveTo>
                  <a:lnTo>
                    <a:pt x="380" y="253"/>
                  </a:lnTo>
                  <a:lnTo>
                    <a:pt x="380" y="380"/>
                  </a:lnTo>
                  <a:lnTo>
                    <a:pt x="17" y="12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386" name="Freeform 90"/>
            <p:cNvSpPr>
              <a:spLocks/>
            </p:cNvSpPr>
            <p:nvPr/>
          </p:nvSpPr>
          <p:spPr bwMode="auto">
            <a:xfrm>
              <a:off x="4620" y="2685"/>
              <a:ext cx="748" cy="789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0" y="662"/>
                </a:cxn>
                <a:cxn ang="0">
                  <a:pos x="0" y="789"/>
                </a:cxn>
                <a:cxn ang="0">
                  <a:pos x="732" y="98"/>
                </a:cxn>
                <a:cxn ang="0">
                  <a:pos x="743" y="0"/>
                </a:cxn>
              </a:cxnLst>
              <a:rect l="0" t="0" r="r" b="b"/>
              <a:pathLst>
                <a:path w="743" h="789">
                  <a:moveTo>
                    <a:pt x="743" y="0"/>
                  </a:moveTo>
                  <a:lnTo>
                    <a:pt x="0" y="662"/>
                  </a:lnTo>
                  <a:lnTo>
                    <a:pt x="0" y="789"/>
                  </a:lnTo>
                  <a:lnTo>
                    <a:pt x="732" y="98"/>
                  </a:lnTo>
                  <a:lnTo>
                    <a:pt x="74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9399" name="Group 103"/>
          <p:cNvGrpSpPr>
            <a:grpSpLocks/>
          </p:cNvGrpSpPr>
          <p:nvPr/>
        </p:nvGrpSpPr>
        <p:grpSpPr bwMode="auto">
          <a:xfrm>
            <a:off x="6630988" y="4297363"/>
            <a:ext cx="1819275" cy="1352550"/>
            <a:chOff x="4223" y="2622"/>
            <a:chExt cx="1146" cy="852"/>
          </a:xfrm>
        </p:grpSpPr>
        <p:sp>
          <p:nvSpPr>
            <p:cNvPr id="1079400" name="Freeform 104"/>
            <p:cNvSpPr>
              <a:spLocks/>
            </p:cNvSpPr>
            <p:nvPr/>
          </p:nvSpPr>
          <p:spPr bwMode="auto">
            <a:xfrm>
              <a:off x="4223" y="2622"/>
              <a:ext cx="1146" cy="731"/>
            </a:xfrm>
            <a:custGeom>
              <a:avLst/>
              <a:gdLst/>
              <a:ahLst/>
              <a:cxnLst>
                <a:cxn ang="0">
                  <a:pos x="0" y="478"/>
                </a:cxn>
                <a:cxn ang="0">
                  <a:pos x="847" y="0"/>
                </a:cxn>
                <a:cxn ang="0">
                  <a:pos x="1152" y="69"/>
                </a:cxn>
                <a:cxn ang="0">
                  <a:pos x="403" y="737"/>
                </a:cxn>
                <a:cxn ang="0">
                  <a:pos x="0" y="478"/>
                </a:cxn>
              </a:cxnLst>
              <a:rect l="0" t="0" r="r" b="b"/>
              <a:pathLst>
                <a:path w="1152" h="737">
                  <a:moveTo>
                    <a:pt x="0" y="478"/>
                  </a:moveTo>
                  <a:lnTo>
                    <a:pt x="847" y="0"/>
                  </a:lnTo>
                  <a:lnTo>
                    <a:pt x="1152" y="69"/>
                  </a:lnTo>
                  <a:lnTo>
                    <a:pt x="403" y="737"/>
                  </a:lnTo>
                  <a:lnTo>
                    <a:pt x="0" y="478"/>
                  </a:lnTo>
                  <a:close/>
                </a:path>
              </a:pathLst>
            </a:cu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401" name="Freeform 105"/>
            <p:cNvSpPr>
              <a:spLocks/>
            </p:cNvSpPr>
            <p:nvPr/>
          </p:nvSpPr>
          <p:spPr bwMode="auto">
            <a:xfrm>
              <a:off x="4230" y="3094"/>
              <a:ext cx="391" cy="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0" y="253"/>
                </a:cxn>
                <a:cxn ang="0">
                  <a:pos x="380" y="380"/>
                </a:cxn>
                <a:cxn ang="0">
                  <a:pos x="17" y="121"/>
                </a:cxn>
                <a:cxn ang="0">
                  <a:pos x="0" y="0"/>
                </a:cxn>
              </a:cxnLst>
              <a:rect l="0" t="0" r="r" b="b"/>
              <a:pathLst>
                <a:path w="380" h="380">
                  <a:moveTo>
                    <a:pt x="0" y="0"/>
                  </a:moveTo>
                  <a:lnTo>
                    <a:pt x="380" y="253"/>
                  </a:lnTo>
                  <a:lnTo>
                    <a:pt x="380" y="380"/>
                  </a:lnTo>
                  <a:lnTo>
                    <a:pt x="17" y="12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60093">
                    <a:gamma/>
                    <a:shade val="46275"/>
                    <a:invGamma/>
                  </a:srgbClr>
                </a:gs>
                <a:gs pos="100000">
                  <a:srgbClr val="D6009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9402" name="Freeform 106"/>
            <p:cNvSpPr>
              <a:spLocks/>
            </p:cNvSpPr>
            <p:nvPr/>
          </p:nvSpPr>
          <p:spPr bwMode="auto">
            <a:xfrm>
              <a:off x="4620" y="2685"/>
              <a:ext cx="748" cy="789"/>
            </a:xfrm>
            <a:custGeom>
              <a:avLst/>
              <a:gdLst/>
              <a:ahLst/>
              <a:cxnLst>
                <a:cxn ang="0">
                  <a:pos x="743" y="0"/>
                </a:cxn>
                <a:cxn ang="0">
                  <a:pos x="0" y="662"/>
                </a:cxn>
                <a:cxn ang="0">
                  <a:pos x="0" y="789"/>
                </a:cxn>
                <a:cxn ang="0">
                  <a:pos x="732" y="98"/>
                </a:cxn>
                <a:cxn ang="0">
                  <a:pos x="743" y="0"/>
                </a:cxn>
              </a:cxnLst>
              <a:rect l="0" t="0" r="r" b="b"/>
              <a:pathLst>
                <a:path w="743" h="789">
                  <a:moveTo>
                    <a:pt x="743" y="0"/>
                  </a:moveTo>
                  <a:lnTo>
                    <a:pt x="0" y="662"/>
                  </a:lnTo>
                  <a:lnTo>
                    <a:pt x="0" y="789"/>
                  </a:lnTo>
                  <a:lnTo>
                    <a:pt x="732" y="98"/>
                  </a:lnTo>
                  <a:lnTo>
                    <a:pt x="743" y="0"/>
                  </a:lnTo>
                  <a:close/>
                </a:path>
              </a:pathLst>
            </a:cu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9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9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9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9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9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7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7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7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7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7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7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7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79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079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79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079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79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079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1079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7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7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7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7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7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7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7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7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79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79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7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7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7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7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7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7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7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7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7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7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7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7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7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7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4" grpId="0" animBg="1"/>
      <p:bldP spid="1079304" grpId="1" animBg="1"/>
      <p:bldP spid="1079305" grpId="0" animBg="1"/>
      <p:bldP spid="1079305" grpId="1" animBg="1"/>
      <p:bldP spid="1079341" grpId="0"/>
      <p:bldP spid="1079342" grpId="0"/>
      <p:bldP spid="1079343" grpId="0"/>
      <p:bldP spid="1079344" grpId="0"/>
      <p:bldP spid="1079345" grpId="0"/>
      <p:bldP spid="1079346" grpId="0"/>
      <p:bldP spid="1079347" grpId="0"/>
      <p:bldP spid="1079348" grpId="0" animBg="1"/>
      <p:bldP spid="1079352" grpId="0" animBg="1"/>
      <p:bldP spid="1079356" grpId="0" animBg="1"/>
      <p:bldP spid="1079357" grpId="0"/>
      <p:bldP spid="1079358" grpId="0"/>
      <p:bldP spid="1079366" grpId="0" animBg="1"/>
      <p:bldP spid="1079367" grpId="0" animBg="1"/>
      <p:bldP spid="1079368" grpId="0" animBg="1"/>
      <p:bldP spid="1079369" grpId="0" animBg="1"/>
      <p:bldP spid="1079370" grpId="0" animBg="1"/>
      <p:bldP spid="1079371" grpId="0" animBg="1"/>
      <p:bldP spid="1079372" grpId="0" animBg="1"/>
      <p:bldP spid="10793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6177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Draw and annotate a graph of the emission spectra of black bodies at different temperatures.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simple law called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Wein’s displacement law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tells us the wavelength of the maximum intensity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max</a:t>
            </a: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for blackbodies at temperature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in Kelvin:	</a:t>
            </a:r>
          </a:p>
        </p:txBody>
      </p:sp>
      <p:pic>
        <p:nvPicPr>
          <p:cNvPr id="1087566" name="Picture 78" descr="photosphere of sun"/>
          <p:cNvPicPr>
            <a:picLocks noChangeAspect="1" noChangeArrowheads="1"/>
          </p:cNvPicPr>
          <p:nvPr/>
        </p:nvPicPr>
        <p:blipFill>
          <a:blip r:embed="rId8" cstate="print"/>
          <a:srcRect l="8110" r="5064"/>
          <a:stretch>
            <a:fillRect/>
          </a:stretch>
        </p:blipFill>
        <p:spPr bwMode="auto">
          <a:xfrm>
            <a:off x="4968875" y="3679825"/>
            <a:ext cx="4227513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87564" name="Group 76"/>
          <p:cNvGrpSpPr>
            <a:grpSpLocks/>
          </p:cNvGrpSpPr>
          <p:nvPr/>
        </p:nvGrpSpPr>
        <p:grpSpPr bwMode="auto">
          <a:xfrm>
            <a:off x="809625" y="3419475"/>
            <a:ext cx="7464425" cy="396875"/>
            <a:chOff x="510" y="2202"/>
            <a:chExt cx="4702" cy="250"/>
          </a:xfrm>
        </p:grpSpPr>
        <p:sp>
          <p:nvSpPr>
            <p:cNvPr id="1087561" name="Rectangle 73"/>
            <p:cNvSpPr>
              <a:spLocks noChangeArrowheads="1"/>
            </p:cNvSpPr>
            <p:nvPr/>
          </p:nvSpPr>
          <p:spPr bwMode="auto">
            <a:xfrm>
              <a:off x="592" y="2215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</a:t>
              </a:r>
              <a:r>
                <a:rPr lang="en-US" i="1" baseline="-25000">
                  <a:sym typeface="Symbol" pitchFamily="18" charset="2"/>
                </a:rPr>
                <a:t>max</a:t>
              </a:r>
              <a:r>
                <a:rPr lang="en-US" i="1">
                  <a:sym typeface="Symbol" pitchFamily="18" charset="2"/>
                </a:rPr>
                <a:t>T </a:t>
              </a:r>
              <a:r>
                <a:rPr lang="en-US">
                  <a:sym typeface="Symbol" pitchFamily="18" charset="2"/>
                </a:rPr>
                <a:t>= 2.9010</a:t>
              </a:r>
              <a:r>
                <a:rPr lang="en-US" baseline="30000">
                  <a:sym typeface="Symbol" pitchFamily="18" charset="2"/>
                </a:rPr>
                <a:t>-3</a:t>
              </a:r>
              <a:r>
                <a:rPr lang="en-US">
                  <a:sym typeface="Symbol" pitchFamily="18" charset="2"/>
                </a:rPr>
                <a:t> m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K</a:t>
              </a:r>
            </a:p>
          </p:txBody>
        </p:sp>
        <p:sp>
          <p:nvSpPr>
            <p:cNvPr id="1087562" name="Text Box 74"/>
            <p:cNvSpPr txBox="1">
              <a:spLocks noChangeArrowheads="1"/>
            </p:cNvSpPr>
            <p:nvPr/>
          </p:nvSpPr>
          <p:spPr bwMode="auto">
            <a:xfrm>
              <a:off x="3042" y="2202"/>
              <a:ext cx="2170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Wien’s displacement law</a:t>
              </a:r>
            </a:p>
          </p:txBody>
        </p:sp>
        <p:sp>
          <p:nvSpPr>
            <p:cNvPr id="1087563" name="Rectangle 75"/>
            <p:cNvSpPr>
              <a:spLocks noChangeArrowheads="1"/>
            </p:cNvSpPr>
            <p:nvPr/>
          </p:nvSpPr>
          <p:spPr bwMode="auto">
            <a:xfrm>
              <a:off x="510" y="2204"/>
              <a:ext cx="4701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565" name="Rectangle 77"/>
          <p:cNvSpPr>
            <a:spLocks noChangeArrowheads="1"/>
          </p:cNvSpPr>
          <p:nvPr/>
        </p:nvSpPr>
        <p:spPr bwMode="auto">
          <a:xfrm>
            <a:off x="674688" y="4033838"/>
            <a:ext cx="4248150" cy="28241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The sun’s surface has a temperature of 4500 K. What is the prevalent wavelength of light?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</a:t>
            </a:r>
            <a:r>
              <a:rPr lang="en-US" i="1" baseline="-25000">
                <a:sym typeface="Symbol" pitchFamily="18" charset="2"/>
              </a:rPr>
              <a:t>max</a:t>
            </a:r>
            <a:r>
              <a:rPr lang="en-US" i="1">
                <a:sym typeface="Symbol" pitchFamily="18" charset="2"/>
              </a:rPr>
              <a:t>T </a:t>
            </a:r>
            <a:r>
              <a:rPr lang="en-US">
                <a:sym typeface="Symbol" pitchFamily="18" charset="2"/>
              </a:rPr>
              <a:t>= 2.9010</a:t>
            </a:r>
            <a:r>
              <a:rPr lang="en-US" baseline="30000">
                <a:sym typeface="Symbol" pitchFamily="18" charset="2"/>
              </a:rPr>
              <a:t>-3</a:t>
            </a: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</a:t>
            </a:r>
            <a:r>
              <a:rPr lang="en-US" i="1" baseline="-25000">
                <a:sym typeface="Symbol" pitchFamily="18" charset="2"/>
              </a:rPr>
              <a:t>max </a:t>
            </a:r>
            <a:r>
              <a:rPr lang="en-US">
                <a:sym typeface="Symbol" pitchFamily="18" charset="2"/>
              </a:rPr>
              <a:t>= 2.9010</a:t>
            </a:r>
            <a:r>
              <a:rPr lang="en-US" baseline="30000">
                <a:sym typeface="Symbol" pitchFamily="18" charset="2"/>
              </a:rPr>
              <a:t>-3</a:t>
            </a:r>
            <a:r>
              <a:rPr lang="en-US">
                <a:sym typeface="Symbol" pitchFamily="18" charset="2"/>
              </a:rPr>
              <a:t>/4500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</a:t>
            </a:r>
            <a:r>
              <a:rPr lang="en-US" i="1" baseline="-25000">
                <a:sym typeface="Symbol" pitchFamily="18" charset="2"/>
              </a:rPr>
              <a:t>max </a:t>
            </a:r>
            <a:r>
              <a:rPr lang="en-US">
                <a:sym typeface="Symbol" pitchFamily="18" charset="2"/>
              </a:rPr>
              <a:t>= 6.4410</a:t>
            </a:r>
            <a:r>
              <a:rPr lang="en-US" baseline="30000">
                <a:sym typeface="Symbol" pitchFamily="18" charset="2"/>
              </a:rPr>
              <a:t>-7</a:t>
            </a:r>
            <a:r>
              <a:rPr lang="en-US">
                <a:sym typeface="Symbol" pitchFamily="18" charset="2"/>
              </a:rPr>
              <a:t> m = 644 nm</a:t>
            </a:r>
          </a:p>
        </p:txBody>
      </p:sp>
      <p:grpSp>
        <p:nvGrpSpPr>
          <p:cNvPr id="1087559" name="Group 71"/>
          <p:cNvGrpSpPr>
            <a:grpSpLocks/>
          </p:cNvGrpSpPr>
          <p:nvPr/>
        </p:nvGrpSpPr>
        <p:grpSpPr bwMode="auto">
          <a:xfrm>
            <a:off x="4567238" y="3844925"/>
            <a:ext cx="4497387" cy="3017838"/>
            <a:chOff x="2877" y="2422"/>
            <a:chExt cx="2833" cy="1901"/>
          </a:xfrm>
        </p:grpSpPr>
        <p:sp>
          <p:nvSpPr>
            <p:cNvPr id="1087496" name="Line 8"/>
            <p:cNvSpPr>
              <a:spLocks noChangeShapeType="1"/>
            </p:cNvSpPr>
            <p:nvPr/>
          </p:nvSpPr>
          <p:spPr bwMode="auto">
            <a:xfrm>
              <a:off x="3123" y="3991"/>
              <a:ext cx="2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497" name="Line 9"/>
            <p:cNvSpPr>
              <a:spLocks noChangeShapeType="1"/>
            </p:cNvSpPr>
            <p:nvPr/>
          </p:nvSpPr>
          <p:spPr bwMode="auto">
            <a:xfrm flipV="1">
              <a:off x="3123" y="2422"/>
              <a:ext cx="0" cy="1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7498" name="Group 10"/>
            <p:cNvGrpSpPr>
              <a:grpSpLocks/>
            </p:cNvGrpSpPr>
            <p:nvPr/>
          </p:nvGrpSpPr>
          <p:grpSpPr bwMode="auto">
            <a:xfrm>
              <a:off x="3214" y="3875"/>
              <a:ext cx="384" cy="116"/>
              <a:chOff x="576" y="3740"/>
              <a:chExt cx="384" cy="116"/>
            </a:xfrm>
          </p:grpSpPr>
          <p:grpSp>
            <p:nvGrpSpPr>
              <p:cNvPr id="1087499" name="Group 11"/>
              <p:cNvGrpSpPr>
                <a:grpSpLocks/>
              </p:cNvGrpSpPr>
              <p:nvPr/>
            </p:nvGrpSpPr>
            <p:grpSpPr bwMode="auto">
              <a:xfrm>
                <a:off x="576" y="3786"/>
                <a:ext cx="288" cy="70"/>
                <a:chOff x="576" y="3736"/>
                <a:chExt cx="288" cy="120"/>
              </a:xfrm>
            </p:grpSpPr>
            <p:sp>
              <p:nvSpPr>
                <p:cNvPr id="1087500" name="Line 12"/>
                <p:cNvSpPr>
                  <a:spLocks noChangeShapeType="1"/>
                </p:cNvSpPr>
                <p:nvPr/>
              </p:nvSpPr>
              <p:spPr bwMode="auto">
                <a:xfrm>
                  <a:off x="672" y="3736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01" name="Line 13"/>
                <p:cNvSpPr>
                  <a:spLocks noChangeShapeType="1"/>
                </p:cNvSpPr>
                <p:nvPr/>
              </p:nvSpPr>
              <p:spPr bwMode="auto">
                <a:xfrm>
                  <a:off x="576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02" name="Line 14"/>
                <p:cNvSpPr>
                  <a:spLocks noChangeShapeType="1"/>
                </p:cNvSpPr>
                <p:nvPr/>
              </p:nvSpPr>
              <p:spPr bwMode="auto">
                <a:xfrm>
                  <a:off x="768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03" name="Line 15"/>
                <p:cNvSpPr>
                  <a:spLocks noChangeShapeType="1"/>
                </p:cNvSpPr>
                <p:nvPr/>
              </p:nvSpPr>
              <p:spPr bwMode="auto">
                <a:xfrm>
                  <a:off x="864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504" name="Line 16"/>
              <p:cNvSpPr>
                <a:spLocks noChangeShapeType="1"/>
              </p:cNvSpPr>
              <p:nvPr/>
            </p:nvSpPr>
            <p:spPr bwMode="auto">
              <a:xfrm>
                <a:off x="960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7505" name="Group 17"/>
            <p:cNvGrpSpPr>
              <a:grpSpLocks/>
            </p:cNvGrpSpPr>
            <p:nvPr/>
          </p:nvGrpSpPr>
          <p:grpSpPr bwMode="auto">
            <a:xfrm>
              <a:off x="3694" y="3875"/>
              <a:ext cx="384" cy="116"/>
              <a:chOff x="576" y="3740"/>
              <a:chExt cx="384" cy="116"/>
            </a:xfrm>
          </p:grpSpPr>
          <p:grpSp>
            <p:nvGrpSpPr>
              <p:cNvPr id="1087506" name="Group 18"/>
              <p:cNvGrpSpPr>
                <a:grpSpLocks/>
              </p:cNvGrpSpPr>
              <p:nvPr/>
            </p:nvGrpSpPr>
            <p:grpSpPr bwMode="auto">
              <a:xfrm>
                <a:off x="576" y="3786"/>
                <a:ext cx="288" cy="70"/>
                <a:chOff x="576" y="3736"/>
                <a:chExt cx="288" cy="120"/>
              </a:xfrm>
            </p:grpSpPr>
            <p:sp>
              <p:nvSpPr>
                <p:cNvPr id="1087507" name="Line 19"/>
                <p:cNvSpPr>
                  <a:spLocks noChangeShapeType="1"/>
                </p:cNvSpPr>
                <p:nvPr/>
              </p:nvSpPr>
              <p:spPr bwMode="auto">
                <a:xfrm>
                  <a:off x="672" y="3736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08" name="Line 20"/>
                <p:cNvSpPr>
                  <a:spLocks noChangeShapeType="1"/>
                </p:cNvSpPr>
                <p:nvPr/>
              </p:nvSpPr>
              <p:spPr bwMode="auto">
                <a:xfrm>
                  <a:off x="576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09" name="Line 21"/>
                <p:cNvSpPr>
                  <a:spLocks noChangeShapeType="1"/>
                </p:cNvSpPr>
                <p:nvPr/>
              </p:nvSpPr>
              <p:spPr bwMode="auto">
                <a:xfrm>
                  <a:off x="768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10" name="Line 22"/>
                <p:cNvSpPr>
                  <a:spLocks noChangeShapeType="1"/>
                </p:cNvSpPr>
                <p:nvPr/>
              </p:nvSpPr>
              <p:spPr bwMode="auto">
                <a:xfrm>
                  <a:off x="864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511" name="Line 23"/>
              <p:cNvSpPr>
                <a:spLocks noChangeShapeType="1"/>
              </p:cNvSpPr>
              <p:nvPr/>
            </p:nvSpPr>
            <p:spPr bwMode="auto">
              <a:xfrm>
                <a:off x="960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7512" name="Group 24"/>
            <p:cNvGrpSpPr>
              <a:grpSpLocks/>
            </p:cNvGrpSpPr>
            <p:nvPr/>
          </p:nvGrpSpPr>
          <p:grpSpPr bwMode="auto">
            <a:xfrm>
              <a:off x="4174" y="3875"/>
              <a:ext cx="384" cy="116"/>
              <a:chOff x="576" y="3740"/>
              <a:chExt cx="384" cy="116"/>
            </a:xfrm>
          </p:grpSpPr>
          <p:grpSp>
            <p:nvGrpSpPr>
              <p:cNvPr id="1087513" name="Group 25"/>
              <p:cNvGrpSpPr>
                <a:grpSpLocks/>
              </p:cNvGrpSpPr>
              <p:nvPr/>
            </p:nvGrpSpPr>
            <p:grpSpPr bwMode="auto">
              <a:xfrm>
                <a:off x="576" y="3786"/>
                <a:ext cx="288" cy="70"/>
                <a:chOff x="576" y="3736"/>
                <a:chExt cx="288" cy="120"/>
              </a:xfrm>
            </p:grpSpPr>
            <p:sp>
              <p:nvSpPr>
                <p:cNvPr id="1087514" name="Line 26"/>
                <p:cNvSpPr>
                  <a:spLocks noChangeShapeType="1"/>
                </p:cNvSpPr>
                <p:nvPr/>
              </p:nvSpPr>
              <p:spPr bwMode="auto">
                <a:xfrm>
                  <a:off x="672" y="3736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15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16" name="Line 28"/>
                <p:cNvSpPr>
                  <a:spLocks noChangeShapeType="1"/>
                </p:cNvSpPr>
                <p:nvPr/>
              </p:nvSpPr>
              <p:spPr bwMode="auto">
                <a:xfrm>
                  <a:off x="768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17" name="Line 29"/>
                <p:cNvSpPr>
                  <a:spLocks noChangeShapeType="1"/>
                </p:cNvSpPr>
                <p:nvPr/>
              </p:nvSpPr>
              <p:spPr bwMode="auto">
                <a:xfrm>
                  <a:off x="864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518" name="Line 30"/>
              <p:cNvSpPr>
                <a:spLocks noChangeShapeType="1"/>
              </p:cNvSpPr>
              <p:nvPr/>
            </p:nvSpPr>
            <p:spPr bwMode="auto">
              <a:xfrm>
                <a:off x="960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7519" name="Group 31"/>
            <p:cNvGrpSpPr>
              <a:grpSpLocks/>
            </p:cNvGrpSpPr>
            <p:nvPr/>
          </p:nvGrpSpPr>
          <p:grpSpPr bwMode="auto">
            <a:xfrm>
              <a:off x="4654" y="3873"/>
              <a:ext cx="384" cy="116"/>
              <a:chOff x="576" y="3740"/>
              <a:chExt cx="384" cy="116"/>
            </a:xfrm>
          </p:grpSpPr>
          <p:grpSp>
            <p:nvGrpSpPr>
              <p:cNvPr id="1087520" name="Group 32"/>
              <p:cNvGrpSpPr>
                <a:grpSpLocks/>
              </p:cNvGrpSpPr>
              <p:nvPr/>
            </p:nvGrpSpPr>
            <p:grpSpPr bwMode="auto">
              <a:xfrm>
                <a:off x="576" y="3786"/>
                <a:ext cx="288" cy="70"/>
                <a:chOff x="576" y="3736"/>
                <a:chExt cx="288" cy="120"/>
              </a:xfrm>
            </p:grpSpPr>
            <p:sp>
              <p:nvSpPr>
                <p:cNvPr id="1087521" name="Line 33"/>
                <p:cNvSpPr>
                  <a:spLocks noChangeShapeType="1"/>
                </p:cNvSpPr>
                <p:nvPr/>
              </p:nvSpPr>
              <p:spPr bwMode="auto">
                <a:xfrm>
                  <a:off x="672" y="3736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22" name="Line 34"/>
                <p:cNvSpPr>
                  <a:spLocks noChangeShapeType="1"/>
                </p:cNvSpPr>
                <p:nvPr/>
              </p:nvSpPr>
              <p:spPr bwMode="auto">
                <a:xfrm>
                  <a:off x="576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23" name="Line 35"/>
                <p:cNvSpPr>
                  <a:spLocks noChangeShapeType="1"/>
                </p:cNvSpPr>
                <p:nvPr/>
              </p:nvSpPr>
              <p:spPr bwMode="auto">
                <a:xfrm>
                  <a:off x="768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24" name="Line 36"/>
                <p:cNvSpPr>
                  <a:spLocks noChangeShapeType="1"/>
                </p:cNvSpPr>
                <p:nvPr/>
              </p:nvSpPr>
              <p:spPr bwMode="auto">
                <a:xfrm>
                  <a:off x="864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525" name="Line 37"/>
              <p:cNvSpPr>
                <a:spLocks noChangeShapeType="1"/>
              </p:cNvSpPr>
              <p:nvPr/>
            </p:nvSpPr>
            <p:spPr bwMode="auto">
              <a:xfrm>
                <a:off x="960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7526" name="Group 38"/>
            <p:cNvGrpSpPr>
              <a:grpSpLocks/>
            </p:cNvGrpSpPr>
            <p:nvPr/>
          </p:nvGrpSpPr>
          <p:grpSpPr bwMode="auto">
            <a:xfrm>
              <a:off x="5134" y="3875"/>
              <a:ext cx="384" cy="116"/>
              <a:chOff x="576" y="3740"/>
              <a:chExt cx="384" cy="116"/>
            </a:xfrm>
          </p:grpSpPr>
          <p:grpSp>
            <p:nvGrpSpPr>
              <p:cNvPr id="1087527" name="Group 39"/>
              <p:cNvGrpSpPr>
                <a:grpSpLocks/>
              </p:cNvGrpSpPr>
              <p:nvPr/>
            </p:nvGrpSpPr>
            <p:grpSpPr bwMode="auto">
              <a:xfrm>
                <a:off x="576" y="3786"/>
                <a:ext cx="288" cy="70"/>
                <a:chOff x="576" y="3736"/>
                <a:chExt cx="288" cy="120"/>
              </a:xfrm>
            </p:grpSpPr>
            <p:sp>
              <p:nvSpPr>
                <p:cNvPr id="1087528" name="Line 40"/>
                <p:cNvSpPr>
                  <a:spLocks noChangeShapeType="1"/>
                </p:cNvSpPr>
                <p:nvPr/>
              </p:nvSpPr>
              <p:spPr bwMode="auto">
                <a:xfrm>
                  <a:off x="672" y="3736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29" name="Line 41"/>
                <p:cNvSpPr>
                  <a:spLocks noChangeShapeType="1"/>
                </p:cNvSpPr>
                <p:nvPr/>
              </p:nvSpPr>
              <p:spPr bwMode="auto">
                <a:xfrm>
                  <a:off x="576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30" name="Line 42"/>
                <p:cNvSpPr>
                  <a:spLocks noChangeShapeType="1"/>
                </p:cNvSpPr>
                <p:nvPr/>
              </p:nvSpPr>
              <p:spPr bwMode="auto">
                <a:xfrm>
                  <a:off x="768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531" name="Line 43"/>
                <p:cNvSpPr>
                  <a:spLocks noChangeShapeType="1"/>
                </p:cNvSpPr>
                <p:nvPr/>
              </p:nvSpPr>
              <p:spPr bwMode="auto">
                <a:xfrm>
                  <a:off x="864" y="3740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7532" name="Line 44"/>
              <p:cNvSpPr>
                <a:spLocks noChangeShapeType="1"/>
              </p:cNvSpPr>
              <p:nvPr/>
            </p:nvSpPr>
            <p:spPr bwMode="auto">
              <a:xfrm>
                <a:off x="960" y="3740"/>
                <a:ext cx="0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7533" name="Text Box 45"/>
            <p:cNvSpPr txBox="1">
              <a:spLocks noChangeArrowheads="1"/>
            </p:cNvSpPr>
            <p:nvPr/>
          </p:nvSpPr>
          <p:spPr bwMode="auto">
            <a:xfrm rot="16200000">
              <a:off x="2646" y="2952"/>
              <a:ext cx="7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Intensity</a:t>
              </a:r>
            </a:p>
          </p:txBody>
        </p:sp>
        <p:sp>
          <p:nvSpPr>
            <p:cNvPr id="1087534" name="Text Box 46"/>
            <p:cNvSpPr txBox="1">
              <a:spLocks noChangeArrowheads="1"/>
            </p:cNvSpPr>
            <p:nvPr/>
          </p:nvSpPr>
          <p:spPr bwMode="auto">
            <a:xfrm>
              <a:off x="3760" y="4073"/>
              <a:ext cx="1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Wavelength </a:t>
              </a:r>
              <a:r>
                <a:rPr lang="en-US">
                  <a:latin typeface="Arial" charset="0"/>
                </a:rPr>
                <a:t>(nm)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1087535" name="Text Box 47"/>
            <p:cNvSpPr txBox="1">
              <a:spLocks noChangeArrowheads="1"/>
            </p:cNvSpPr>
            <p:nvPr/>
          </p:nvSpPr>
          <p:spPr bwMode="auto">
            <a:xfrm>
              <a:off x="3434" y="3987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1000</a:t>
              </a:r>
            </a:p>
          </p:txBody>
        </p:sp>
        <p:sp>
          <p:nvSpPr>
            <p:cNvPr id="1087536" name="Text Box 48"/>
            <p:cNvSpPr txBox="1">
              <a:spLocks noChangeArrowheads="1"/>
            </p:cNvSpPr>
            <p:nvPr/>
          </p:nvSpPr>
          <p:spPr bwMode="auto">
            <a:xfrm>
              <a:off x="3914" y="3989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2000</a:t>
              </a:r>
            </a:p>
          </p:txBody>
        </p:sp>
        <p:sp>
          <p:nvSpPr>
            <p:cNvPr id="1087537" name="Text Box 49"/>
            <p:cNvSpPr txBox="1">
              <a:spLocks noChangeArrowheads="1"/>
            </p:cNvSpPr>
            <p:nvPr/>
          </p:nvSpPr>
          <p:spPr bwMode="auto">
            <a:xfrm>
              <a:off x="4394" y="3975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3000</a:t>
              </a:r>
            </a:p>
          </p:txBody>
        </p:sp>
        <p:sp>
          <p:nvSpPr>
            <p:cNvPr id="1087538" name="Text Box 50"/>
            <p:cNvSpPr txBox="1">
              <a:spLocks noChangeArrowheads="1"/>
            </p:cNvSpPr>
            <p:nvPr/>
          </p:nvSpPr>
          <p:spPr bwMode="auto">
            <a:xfrm>
              <a:off x="4874" y="3975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4000</a:t>
              </a:r>
            </a:p>
          </p:txBody>
        </p:sp>
        <p:sp>
          <p:nvSpPr>
            <p:cNvPr id="1087539" name="Text Box 51"/>
            <p:cNvSpPr txBox="1">
              <a:spLocks noChangeArrowheads="1"/>
            </p:cNvSpPr>
            <p:nvPr/>
          </p:nvSpPr>
          <p:spPr bwMode="auto">
            <a:xfrm>
              <a:off x="5354" y="3975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5000</a:t>
              </a:r>
            </a:p>
          </p:txBody>
        </p:sp>
        <p:sp>
          <p:nvSpPr>
            <p:cNvPr id="1087540" name="Freeform 52"/>
            <p:cNvSpPr>
              <a:spLocks/>
            </p:cNvSpPr>
            <p:nvPr/>
          </p:nvSpPr>
          <p:spPr bwMode="auto">
            <a:xfrm>
              <a:off x="3308" y="3815"/>
              <a:ext cx="2186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03" y="120"/>
                </a:cxn>
                <a:cxn ang="0">
                  <a:pos x="347" y="5"/>
                </a:cxn>
                <a:cxn ang="0">
                  <a:pos x="805" y="88"/>
                </a:cxn>
                <a:cxn ang="0">
                  <a:pos x="1787" y="152"/>
                </a:cxn>
                <a:cxn ang="0">
                  <a:pos x="2186" y="164"/>
                </a:cxn>
              </a:cxnLst>
              <a:rect l="0" t="0" r="r" b="b"/>
              <a:pathLst>
                <a:path w="2186" h="170">
                  <a:moveTo>
                    <a:pt x="0" y="170"/>
                  </a:moveTo>
                  <a:cubicBezTo>
                    <a:pt x="17" y="162"/>
                    <a:pt x="45" y="147"/>
                    <a:pt x="103" y="120"/>
                  </a:cubicBezTo>
                  <a:cubicBezTo>
                    <a:pt x="161" y="93"/>
                    <a:pt x="230" y="10"/>
                    <a:pt x="347" y="5"/>
                  </a:cubicBezTo>
                  <a:cubicBezTo>
                    <a:pt x="464" y="0"/>
                    <a:pt x="565" y="64"/>
                    <a:pt x="805" y="88"/>
                  </a:cubicBezTo>
                  <a:cubicBezTo>
                    <a:pt x="1045" y="112"/>
                    <a:pt x="1557" y="139"/>
                    <a:pt x="1787" y="152"/>
                  </a:cubicBezTo>
                  <a:cubicBezTo>
                    <a:pt x="2017" y="165"/>
                    <a:pt x="2135" y="167"/>
                    <a:pt x="2186" y="16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544" name="Freeform 56"/>
            <p:cNvSpPr>
              <a:spLocks/>
            </p:cNvSpPr>
            <p:nvPr/>
          </p:nvSpPr>
          <p:spPr bwMode="auto">
            <a:xfrm>
              <a:off x="3246" y="3440"/>
              <a:ext cx="2231" cy="553"/>
            </a:xfrm>
            <a:custGeom>
              <a:avLst/>
              <a:gdLst/>
              <a:ahLst/>
              <a:cxnLst>
                <a:cxn ang="0">
                  <a:pos x="0" y="553"/>
                </a:cxn>
                <a:cxn ang="0">
                  <a:pos x="80" y="397"/>
                </a:cxn>
                <a:cxn ang="0">
                  <a:pos x="249" y="18"/>
                </a:cxn>
                <a:cxn ang="0">
                  <a:pos x="805" y="289"/>
                </a:cxn>
                <a:cxn ang="0">
                  <a:pos x="1796" y="457"/>
                </a:cxn>
                <a:cxn ang="0">
                  <a:pos x="2231" y="515"/>
                </a:cxn>
              </a:cxnLst>
              <a:rect l="0" t="0" r="r" b="b"/>
              <a:pathLst>
                <a:path w="2231" h="553">
                  <a:moveTo>
                    <a:pt x="0" y="553"/>
                  </a:moveTo>
                  <a:cubicBezTo>
                    <a:pt x="13" y="527"/>
                    <a:pt x="39" y="486"/>
                    <a:pt x="80" y="397"/>
                  </a:cubicBezTo>
                  <a:cubicBezTo>
                    <a:pt x="121" y="308"/>
                    <a:pt x="128" y="36"/>
                    <a:pt x="249" y="18"/>
                  </a:cubicBezTo>
                  <a:cubicBezTo>
                    <a:pt x="370" y="0"/>
                    <a:pt x="547" y="216"/>
                    <a:pt x="805" y="289"/>
                  </a:cubicBezTo>
                  <a:cubicBezTo>
                    <a:pt x="1063" y="362"/>
                    <a:pt x="1558" y="419"/>
                    <a:pt x="1796" y="457"/>
                  </a:cubicBezTo>
                  <a:cubicBezTo>
                    <a:pt x="2034" y="495"/>
                    <a:pt x="2141" y="503"/>
                    <a:pt x="2231" y="515"/>
                  </a:cubicBezTo>
                </a:path>
              </a:pathLst>
            </a:custGeom>
            <a:noFill/>
            <a:ln w="28575" cmpd="sng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548" name="Freeform 60"/>
            <p:cNvSpPr>
              <a:spLocks/>
            </p:cNvSpPr>
            <p:nvPr/>
          </p:nvSpPr>
          <p:spPr bwMode="auto">
            <a:xfrm>
              <a:off x="3155" y="2565"/>
              <a:ext cx="2328" cy="1432"/>
            </a:xfrm>
            <a:custGeom>
              <a:avLst/>
              <a:gdLst/>
              <a:ahLst/>
              <a:cxnLst>
                <a:cxn ang="0">
                  <a:pos x="0" y="1432"/>
                </a:cxn>
                <a:cxn ang="0">
                  <a:pos x="100" y="1097"/>
                </a:cxn>
                <a:cxn ang="0">
                  <a:pos x="221" y="43"/>
                </a:cxn>
                <a:cxn ang="0">
                  <a:pos x="717" y="838"/>
                </a:cxn>
                <a:cxn ang="0">
                  <a:pos x="1811" y="1226"/>
                </a:cxn>
                <a:cxn ang="0">
                  <a:pos x="2328" y="1314"/>
                </a:cxn>
              </a:cxnLst>
              <a:rect l="0" t="0" r="r" b="b"/>
              <a:pathLst>
                <a:path w="2328" h="1432">
                  <a:moveTo>
                    <a:pt x="0" y="1432"/>
                  </a:moveTo>
                  <a:cubicBezTo>
                    <a:pt x="17" y="1376"/>
                    <a:pt x="63" y="1328"/>
                    <a:pt x="100" y="1097"/>
                  </a:cubicBezTo>
                  <a:cubicBezTo>
                    <a:pt x="137" y="866"/>
                    <a:pt x="118" y="86"/>
                    <a:pt x="221" y="43"/>
                  </a:cubicBezTo>
                  <a:cubicBezTo>
                    <a:pt x="324" y="0"/>
                    <a:pt x="452" y="641"/>
                    <a:pt x="717" y="838"/>
                  </a:cubicBezTo>
                  <a:cubicBezTo>
                    <a:pt x="982" y="1035"/>
                    <a:pt x="1543" y="1147"/>
                    <a:pt x="1811" y="1226"/>
                  </a:cubicBezTo>
                  <a:cubicBezTo>
                    <a:pt x="2079" y="1305"/>
                    <a:pt x="2220" y="1296"/>
                    <a:pt x="2328" y="1314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7567" name="Line 79"/>
          <p:cNvSpPr>
            <a:spLocks noChangeShapeType="1"/>
          </p:cNvSpPr>
          <p:nvPr/>
        </p:nvSpPr>
        <p:spPr bwMode="auto">
          <a:xfrm flipV="1">
            <a:off x="5462588" y="4043363"/>
            <a:ext cx="0" cy="2814637"/>
          </a:xfrm>
          <a:prstGeom prst="line">
            <a:avLst/>
          </a:prstGeom>
          <a:noFill/>
          <a:ln w="76200">
            <a:solidFill>
              <a:srgbClr val="FFFFCC">
                <a:alpha val="52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87568" name="Group 80"/>
          <p:cNvGrpSpPr>
            <a:grpSpLocks/>
          </p:cNvGrpSpPr>
          <p:nvPr/>
        </p:nvGrpSpPr>
        <p:grpSpPr bwMode="auto">
          <a:xfrm>
            <a:off x="1846263" y="277813"/>
            <a:ext cx="5486400" cy="265112"/>
            <a:chOff x="576" y="3696"/>
            <a:chExt cx="3456" cy="288"/>
          </a:xfrm>
        </p:grpSpPr>
        <p:sp>
          <p:nvSpPr>
            <p:cNvPr id="1087569" name="Rectangle 81"/>
            <p:cNvSpPr>
              <a:spLocks noChangeArrowheads="1"/>
            </p:cNvSpPr>
            <p:nvPr/>
          </p:nvSpPr>
          <p:spPr bwMode="auto">
            <a:xfrm>
              <a:off x="576" y="3696"/>
              <a:ext cx="3456" cy="2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70" name="Rectangle 82"/>
            <p:cNvSpPr>
              <a:spLocks noChangeArrowheads="1"/>
            </p:cNvSpPr>
            <p:nvPr/>
          </p:nvSpPr>
          <p:spPr bwMode="auto">
            <a:xfrm>
              <a:off x="576" y="3696"/>
              <a:ext cx="576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71" name="Rectangle 83"/>
            <p:cNvSpPr>
              <a:spLocks noChangeArrowheads="1"/>
            </p:cNvSpPr>
            <p:nvPr/>
          </p:nvSpPr>
          <p:spPr bwMode="auto">
            <a:xfrm>
              <a:off x="1152" y="3696"/>
              <a:ext cx="576" cy="28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72" name="Rectangle 84"/>
            <p:cNvSpPr>
              <a:spLocks noChangeArrowheads="1"/>
            </p:cNvSpPr>
            <p:nvPr/>
          </p:nvSpPr>
          <p:spPr bwMode="auto">
            <a:xfrm>
              <a:off x="1728" y="3696"/>
              <a:ext cx="576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73" name="Rectangle 85"/>
            <p:cNvSpPr>
              <a:spLocks noChangeArrowheads="1"/>
            </p:cNvSpPr>
            <p:nvPr/>
          </p:nvSpPr>
          <p:spPr bwMode="auto">
            <a:xfrm>
              <a:off x="2304" y="3696"/>
              <a:ext cx="576" cy="288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74" name="Rectangle 86"/>
            <p:cNvSpPr>
              <a:spLocks noChangeArrowheads="1"/>
            </p:cNvSpPr>
            <p:nvPr/>
          </p:nvSpPr>
          <p:spPr bwMode="auto">
            <a:xfrm>
              <a:off x="2880" y="3696"/>
              <a:ext cx="576" cy="28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75" name="Rectangle 87"/>
            <p:cNvSpPr>
              <a:spLocks noChangeArrowheads="1"/>
            </p:cNvSpPr>
            <p:nvPr/>
          </p:nvSpPr>
          <p:spPr bwMode="auto">
            <a:xfrm>
              <a:off x="3456" y="3696"/>
              <a:ext cx="576" cy="288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576" name="Text Box 88"/>
          <p:cNvSpPr txBox="1">
            <a:spLocks noChangeArrowheads="1"/>
          </p:cNvSpPr>
          <p:nvPr/>
        </p:nvSpPr>
        <p:spPr bwMode="auto">
          <a:xfrm>
            <a:off x="1566863" y="-63500"/>
            <a:ext cx="605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700		600		500		400</a:t>
            </a:r>
          </a:p>
          <a:p>
            <a:pPr algn="ctr"/>
            <a:r>
              <a:rPr lang="en-US" sz="1800">
                <a:latin typeface="Arial" charset="0"/>
              </a:rPr>
              <a:t>Wavelength </a:t>
            </a:r>
            <a:r>
              <a:rPr lang="en-US" sz="1800">
                <a:latin typeface="Arial" charset="0"/>
                <a:sym typeface="Symbol" pitchFamily="18" charset="2"/>
              </a:rPr>
              <a:t> / nm</a:t>
            </a:r>
          </a:p>
        </p:txBody>
      </p:sp>
      <p:sp>
        <p:nvSpPr>
          <p:cNvPr id="1087577" name="Text Box 89"/>
          <p:cNvSpPr txBox="1">
            <a:spLocks noChangeArrowheads="1"/>
          </p:cNvSpPr>
          <p:nvPr/>
        </p:nvSpPr>
        <p:spPr bwMode="auto">
          <a:xfrm>
            <a:off x="3922713" y="-635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Visible Light</a:t>
            </a:r>
            <a:endParaRPr lang="en-US" sz="1800">
              <a:latin typeface="Arial" charset="0"/>
              <a:sym typeface="Symbol" pitchFamily="18" charset="2"/>
            </a:endParaRPr>
          </a:p>
        </p:txBody>
      </p:sp>
      <p:grpSp>
        <p:nvGrpSpPr>
          <p:cNvPr id="1087581" name="Group 93"/>
          <p:cNvGrpSpPr>
            <a:grpSpLocks/>
          </p:cNvGrpSpPr>
          <p:nvPr/>
        </p:nvGrpSpPr>
        <p:grpSpPr bwMode="auto">
          <a:xfrm>
            <a:off x="3165475" y="280988"/>
            <a:ext cx="111125" cy="258762"/>
            <a:chOff x="3962" y="3922"/>
            <a:chExt cx="70" cy="302"/>
          </a:xfrm>
        </p:grpSpPr>
        <p:sp>
          <p:nvSpPr>
            <p:cNvPr id="1087582" name="Rectangle 94"/>
            <p:cNvSpPr>
              <a:spLocks noChangeArrowheads="1"/>
            </p:cNvSpPr>
            <p:nvPr/>
          </p:nvSpPr>
          <p:spPr bwMode="auto">
            <a:xfrm>
              <a:off x="3971" y="3922"/>
              <a:ext cx="61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83" name="Rectangle 95"/>
            <p:cNvSpPr>
              <a:spLocks noChangeArrowheads="1"/>
            </p:cNvSpPr>
            <p:nvPr/>
          </p:nvSpPr>
          <p:spPr bwMode="auto">
            <a:xfrm>
              <a:off x="3962" y="3936"/>
              <a:ext cx="61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7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7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8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7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7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7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7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0"/>
                                        <p:tgtEl>
                                          <p:spTgt spid="1087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087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087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087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7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7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567" grpId="0" animBg="1"/>
      <p:bldP spid="1087576" grpId="0"/>
      <p:bldP spid="10875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124" name="Rectangle 60"/>
          <p:cNvSpPr>
            <a:spLocks noChangeArrowheads="1"/>
          </p:cNvSpPr>
          <p:nvPr/>
        </p:nvSpPr>
        <p:spPr bwMode="auto">
          <a:xfrm>
            <a:off x="685800" y="2384425"/>
            <a:ext cx="7772400" cy="44735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17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Draw and annotate a graph of the emission spectra of black bodies at different temperatures.	</a:t>
            </a:r>
          </a:p>
        </p:txBody>
      </p:sp>
      <p:sp>
        <p:nvSpPr>
          <p:cNvPr id="1112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12123" name="Picture 5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8" y="2433638"/>
            <a:ext cx="6351587" cy="4449762"/>
          </a:xfrm>
          <a:prstGeom prst="rect">
            <a:avLst/>
          </a:prstGeom>
          <a:noFill/>
        </p:spPr>
      </p:pic>
      <p:sp>
        <p:nvSpPr>
          <p:cNvPr id="1112125" name="Text Box 61"/>
          <p:cNvSpPr txBox="1">
            <a:spLocks noChangeArrowheads="1"/>
          </p:cNvSpPr>
          <p:nvPr/>
        </p:nvSpPr>
        <p:spPr bwMode="auto">
          <a:xfrm>
            <a:off x="5895975" y="3609975"/>
            <a:ext cx="3279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 Higher temperature = higher intensity so Y is above X.</a:t>
            </a:r>
          </a:p>
        </p:txBody>
      </p:sp>
      <p:grpSp>
        <p:nvGrpSpPr>
          <p:cNvPr id="1112129" name="Group 65"/>
          <p:cNvGrpSpPr>
            <a:grpSpLocks/>
          </p:cNvGrpSpPr>
          <p:nvPr/>
        </p:nvGrpSpPr>
        <p:grpSpPr bwMode="auto">
          <a:xfrm>
            <a:off x="1287463" y="3176588"/>
            <a:ext cx="2466975" cy="1552575"/>
            <a:chOff x="811" y="2001"/>
            <a:chExt cx="1554" cy="978"/>
          </a:xfrm>
        </p:grpSpPr>
        <p:sp>
          <p:nvSpPr>
            <p:cNvPr id="1112127" name="Line 63"/>
            <p:cNvSpPr>
              <a:spLocks noChangeShapeType="1"/>
            </p:cNvSpPr>
            <p:nvPr/>
          </p:nvSpPr>
          <p:spPr bwMode="auto">
            <a:xfrm flipH="1">
              <a:off x="811" y="2008"/>
              <a:ext cx="1554" cy="97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2128" name="Line 64"/>
            <p:cNvSpPr>
              <a:spLocks noChangeShapeType="1"/>
            </p:cNvSpPr>
            <p:nvPr/>
          </p:nvSpPr>
          <p:spPr bwMode="auto">
            <a:xfrm>
              <a:off x="811" y="2001"/>
              <a:ext cx="1554" cy="97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2130" name="Group 66"/>
          <p:cNvGrpSpPr>
            <a:grpSpLocks/>
          </p:cNvGrpSpPr>
          <p:nvPr/>
        </p:nvGrpSpPr>
        <p:grpSpPr bwMode="auto">
          <a:xfrm>
            <a:off x="4502150" y="5030788"/>
            <a:ext cx="2466975" cy="1552575"/>
            <a:chOff x="811" y="2001"/>
            <a:chExt cx="1554" cy="978"/>
          </a:xfrm>
        </p:grpSpPr>
        <p:sp>
          <p:nvSpPr>
            <p:cNvPr id="1112131" name="Line 67"/>
            <p:cNvSpPr>
              <a:spLocks noChangeShapeType="1"/>
            </p:cNvSpPr>
            <p:nvPr/>
          </p:nvSpPr>
          <p:spPr bwMode="auto">
            <a:xfrm flipH="1">
              <a:off x="811" y="2008"/>
              <a:ext cx="1554" cy="97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2132" name="Line 68"/>
            <p:cNvSpPr>
              <a:spLocks noChangeShapeType="1"/>
            </p:cNvSpPr>
            <p:nvPr/>
          </p:nvSpPr>
          <p:spPr bwMode="auto">
            <a:xfrm>
              <a:off x="811" y="2001"/>
              <a:ext cx="1554" cy="978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2133" name="Text Box 69"/>
          <p:cNvSpPr txBox="1">
            <a:spLocks noChangeArrowheads="1"/>
          </p:cNvSpPr>
          <p:nvPr/>
        </p:nvSpPr>
        <p:spPr bwMode="auto">
          <a:xfrm>
            <a:off x="5778500" y="5537200"/>
            <a:ext cx="3365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6600CC"/>
                </a:solidFill>
                <a:sym typeface="Symbol" pitchFamily="18" charset="2"/>
              </a:rPr>
              <a:t> Higher temperature = smaller  wave-length at peak</a:t>
            </a:r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5186363" y="3268663"/>
            <a:ext cx="0" cy="1447800"/>
          </a:xfrm>
          <a:prstGeom prst="line">
            <a:avLst/>
          </a:prstGeom>
          <a:noFill/>
          <a:ln w="19050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5081588" y="3673475"/>
            <a:ext cx="0" cy="1044575"/>
          </a:xfrm>
          <a:prstGeom prst="line">
            <a:avLst/>
          </a:prstGeom>
          <a:noFill/>
          <a:ln w="19050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12136" name="Group 72"/>
          <p:cNvGrpSpPr>
            <a:grpSpLocks/>
          </p:cNvGrpSpPr>
          <p:nvPr/>
        </p:nvGrpSpPr>
        <p:grpSpPr bwMode="auto">
          <a:xfrm>
            <a:off x="4432300" y="3168650"/>
            <a:ext cx="2466975" cy="1552575"/>
            <a:chOff x="811" y="2001"/>
            <a:chExt cx="1554" cy="978"/>
          </a:xfrm>
        </p:grpSpPr>
        <p:sp>
          <p:nvSpPr>
            <p:cNvPr id="1112137" name="Line 73"/>
            <p:cNvSpPr>
              <a:spLocks noChangeShapeType="1"/>
            </p:cNvSpPr>
            <p:nvPr/>
          </p:nvSpPr>
          <p:spPr bwMode="auto">
            <a:xfrm flipH="1">
              <a:off x="811" y="2008"/>
              <a:ext cx="1554" cy="971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2138" name="Line 74"/>
            <p:cNvSpPr>
              <a:spLocks noChangeShapeType="1"/>
            </p:cNvSpPr>
            <p:nvPr/>
          </p:nvSpPr>
          <p:spPr bwMode="auto">
            <a:xfrm>
              <a:off x="811" y="2001"/>
              <a:ext cx="1554" cy="978"/>
            </a:xfrm>
            <a:prstGeom prst="line">
              <a:avLst/>
            </a:prstGeom>
            <a:noFill/>
            <a:ln w="12700">
              <a:solidFill>
                <a:srgbClr val="6600CC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2012950" y="5143500"/>
            <a:ext cx="0" cy="1447800"/>
          </a:xfrm>
          <a:prstGeom prst="line">
            <a:avLst/>
          </a:prstGeom>
          <a:noFill/>
          <a:ln w="19050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171700" y="6011863"/>
            <a:ext cx="23813" cy="574675"/>
          </a:xfrm>
          <a:prstGeom prst="line">
            <a:avLst/>
          </a:prstGeom>
          <a:noFill/>
          <a:ln w="19050">
            <a:solidFill>
              <a:srgbClr val="66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Oval 78"/>
          <p:cNvSpPr>
            <a:spLocks noChangeArrowheads="1"/>
          </p:cNvSpPr>
          <p:nvPr/>
        </p:nvSpPr>
        <p:spPr bwMode="auto">
          <a:xfrm>
            <a:off x="642938" y="4983163"/>
            <a:ext cx="284162" cy="284162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2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2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12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12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1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2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2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12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12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125" grpId="0"/>
      <p:bldP spid="1112133" grpId="0"/>
      <p:bldP spid="1112134" grpId="0" animBg="1"/>
      <p:bldP spid="1112135" grpId="0" animBg="1"/>
      <p:bldP spid="1112140" grpId="0" animBg="1"/>
      <p:bldP spid="1112141" grpId="0" animBg="1"/>
      <p:bldP spid="1112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1084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Stefan-Boltzmann law and apply it to compare emission rates from the different surfaces.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Without proof, the Stefan-Boltzmann law is as follows: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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called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Stefan-Boltzmann constant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Stefan-Boltzmann law shows the relationship between the temperature of a black body and the power emitted by the black body’s surface area. 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81353" name="Group 9"/>
          <p:cNvGrpSpPr>
            <a:grpSpLocks/>
          </p:cNvGrpSpPr>
          <p:nvPr/>
        </p:nvGrpSpPr>
        <p:grpSpPr bwMode="auto">
          <a:xfrm>
            <a:off x="809625" y="3419475"/>
            <a:ext cx="7464425" cy="701675"/>
            <a:chOff x="510" y="2154"/>
            <a:chExt cx="4702" cy="442"/>
          </a:xfrm>
        </p:grpSpPr>
        <p:sp>
          <p:nvSpPr>
            <p:cNvPr id="1081349" name="Rectangle 5"/>
            <p:cNvSpPr>
              <a:spLocks noChangeArrowheads="1"/>
            </p:cNvSpPr>
            <p:nvPr/>
          </p:nvSpPr>
          <p:spPr bwMode="auto">
            <a:xfrm>
              <a:off x="592" y="2167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P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AT</a:t>
              </a:r>
              <a:r>
                <a:rPr lang="en-US" baseline="30000">
                  <a:sym typeface="Symbol" pitchFamily="18" charset="2"/>
                </a:rPr>
                <a:t>4</a:t>
              </a:r>
            </a:p>
          </p:txBody>
        </p:sp>
        <p:sp>
          <p:nvSpPr>
            <p:cNvPr id="1081350" name="Text Box 6"/>
            <p:cNvSpPr txBox="1">
              <a:spLocks noChangeArrowheads="1"/>
            </p:cNvSpPr>
            <p:nvPr/>
          </p:nvSpPr>
          <p:spPr bwMode="auto">
            <a:xfrm>
              <a:off x="3869" y="2154"/>
              <a:ext cx="1343" cy="44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Stefan-Boltzmann law</a:t>
              </a:r>
            </a:p>
          </p:txBody>
        </p:sp>
        <p:sp>
          <p:nvSpPr>
            <p:cNvPr id="1081351" name="Rectangle 7"/>
            <p:cNvSpPr>
              <a:spLocks noChangeArrowheads="1"/>
            </p:cNvSpPr>
            <p:nvPr/>
          </p:nvSpPr>
          <p:spPr bwMode="auto">
            <a:xfrm>
              <a:off x="510" y="2156"/>
              <a:ext cx="4701" cy="4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1352" name="Text Box 8"/>
          <p:cNvSpPr txBox="1">
            <a:spLocks noChangeArrowheads="1"/>
          </p:cNvSpPr>
          <p:nvPr/>
        </p:nvSpPr>
        <p:spPr bwMode="auto">
          <a:xfrm>
            <a:off x="965200" y="3713163"/>
            <a:ext cx="431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where 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= 5.6710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-8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.</a:t>
            </a:r>
            <a:endParaRPr lang="en-US" b="1" baseline="30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1081355" name="Rectangle 11"/>
          <p:cNvSpPr>
            <a:spLocks noChangeArrowheads="1"/>
          </p:cNvSpPr>
          <p:nvPr/>
        </p:nvSpPr>
        <p:spPr bwMode="auto">
          <a:xfrm>
            <a:off x="682625" y="5487988"/>
            <a:ext cx="7777163" cy="13700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 black body emits as much power as it absorbs.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Thus the Stefan-Boltzmann law works for both emission and absorption problems.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1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1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1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1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1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1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8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30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Stefan-Boltzmann law and apply it to compare emission rates from the different surfaces.	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97737" name="Rectangle 9"/>
          <p:cNvSpPr>
            <a:spLocks noChangeArrowheads="1"/>
          </p:cNvSpPr>
          <p:nvPr/>
        </p:nvSpPr>
        <p:spPr bwMode="auto">
          <a:xfrm>
            <a:off x="674688" y="2709863"/>
            <a:ext cx="7772400" cy="30765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Mercury has a radius of 2.5010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 m. Its sunny side has a temperature of 400</a:t>
            </a:r>
            <a:r>
              <a:rPr lang="en-US">
                <a:cs typeface="Courier New" pitchFamily="49" charset="0"/>
                <a:sym typeface="Symbol" pitchFamily="18" charset="2"/>
              </a:rPr>
              <a:t>°C (673 K)      and its shady side -200°C (73 K). Treating            it like a black body, find its power.</a:t>
            </a:r>
            <a:r>
              <a:rPr lang="en-US"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A</a:t>
            </a:r>
            <a:r>
              <a:rPr lang="en-US" i="1" baseline="-25000">
                <a:sym typeface="Symbol" pitchFamily="18" charset="2"/>
              </a:rPr>
              <a:t>sphere</a:t>
            </a:r>
            <a:r>
              <a:rPr lang="en-US">
                <a:sym typeface="Symbol" pitchFamily="18" charset="2"/>
              </a:rPr>
              <a:t> = 4(2.5010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= 7.8510</a:t>
            </a:r>
            <a:r>
              <a:rPr lang="en-US" baseline="30000">
                <a:sym typeface="Symbol" pitchFamily="18" charset="2"/>
              </a:rPr>
              <a:t>13</a:t>
            </a:r>
            <a:r>
              <a:rPr lang="en-US">
                <a:sym typeface="Symbol" pitchFamily="18" charset="2"/>
              </a:rPr>
              <a:t>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For 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use </a:t>
            </a:r>
            <a:r>
              <a:rPr lang="en-US" i="1">
                <a:sym typeface="Symbol" pitchFamily="18" charset="2"/>
              </a:rPr>
              <a:t>T</a:t>
            </a:r>
            <a:r>
              <a:rPr lang="en-US" i="1" baseline="-25000">
                <a:sym typeface="Symbol" pitchFamily="18" charset="2"/>
              </a:rPr>
              <a:t>AVG</a:t>
            </a:r>
            <a:r>
              <a:rPr lang="en-US">
                <a:sym typeface="Symbol" pitchFamily="18" charset="2"/>
              </a:rPr>
              <a:t> = (673 + 73) / 2 = 373 K</a:t>
            </a:r>
            <a:endParaRPr lang="en-US" i="1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AT</a:t>
            </a:r>
            <a:r>
              <a:rPr lang="en-US" baseline="30000">
                <a:sym typeface="Symbol" pitchFamily="18" charset="2"/>
              </a:rPr>
              <a:t>4</a:t>
            </a:r>
            <a:r>
              <a:rPr lang="en-US">
                <a:sym typeface="Symbol" pitchFamily="18" charset="2"/>
              </a:rPr>
              <a:t> = (5.6710</a:t>
            </a:r>
            <a:r>
              <a:rPr lang="en-US" baseline="30000">
                <a:sym typeface="Symbol" pitchFamily="18" charset="2"/>
              </a:rPr>
              <a:t>-8</a:t>
            </a:r>
            <a:r>
              <a:rPr lang="en-US">
                <a:sym typeface="Symbol" pitchFamily="18" charset="2"/>
              </a:rPr>
              <a:t>)(7.8510</a:t>
            </a:r>
            <a:r>
              <a:rPr lang="en-US" baseline="30000">
                <a:sym typeface="Symbol" pitchFamily="18" charset="2"/>
              </a:rPr>
              <a:t>13</a:t>
            </a:r>
            <a:r>
              <a:rPr lang="en-US">
                <a:sym typeface="Symbol" pitchFamily="18" charset="2"/>
              </a:rPr>
              <a:t>)373</a:t>
            </a:r>
            <a:r>
              <a:rPr lang="en-US" baseline="30000">
                <a:sym typeface="Symbol" pitchFamily="18" charset="2"/>
              </a:rPr>
              <a:t>4</a:t>
            </a:r>
            <a:r>
              <a:rPr lang="en-US">
                <a:sym typeface="Symbol" pitchFamily="18" charset="2"/>
              </a:rPr>
              <a:t> = 8.6210</a:t>
            </a:r>
            <a:r>
              <a:rPr lang="en-US" baseline="30000">
                <a:sym typeface="Symbol" pitchFamily="18" charset="2"/>
              </a:rPr>
              <a:t>16</a:t>
            </a:r>
            <a:r>
              <a:rPr lang="en-US">
                <a:sym typeface="Symbol" pitchFamily="18" charset="2"/>
              </a:rPr>
              <a:t> W.</a:t>
            </a:r>
          </a:p>
        </p:txBody>
      </p:sp>
      <p:sp>
        <p:nvSpPr>
          <p:cNvPr id="1097740" name="Rectangle 12"/>
          <p:cNvSpPr>
            <a:spLocks noChangeArrowheads="1"/>
          </p:cNvSpPr>
          <p:nvPr/>
        </p:nvSpPr>
        <p:spPr bwMode="auto">
          <a:xfrm>
            <a:off x="682625" y="5487988"/>
            <a:ext cx="7777163" cy="13700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Since no body is at absolute zero (</a:t>
            </a:r>
            <a:r>
              <a:rPr lang="en-US" i="1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 = 0) it follows from the Stefan-Boltzmann law that all bodies radiate.</a:t>
            </a:r>
          </a:p>
        </p:txBody>
      </p:sp>
      <p:pic>
        <p:nvPicPr>
          <p:cNvPr id="1097744" name="Picture 16" descr="-mercury-b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2963" y="3189288"/>
            <a:ext cx="1951037" cy="19510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7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7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7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7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7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7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7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7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7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7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0302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Calculate the intensity of the Sun’s radiation incident on a planet.	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54724" name="Rectangle 4"/>
          <p:cNvSpPr>
            <a:spLocks noChangeArrowheads="1"/>
          </p:cNvSpPr>
          <p:nvPr/>
        </p:nvSpPr>
        <p:spPr bwMode="auto">
          <a:xfrm>
            <a:off x="685800" y="2433638"/>
            <a:ext cx="7772400" cy="25352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The sun radiates energy at a rate of 3.90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26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W.  What is the rate at which energy from the sun reaches Jupiter if its orbital radius is </a:t>
            </a:r>
            <a:r>
              <a:rPr lang="en-US"/>
              <a:t>7.8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m? </a:t>
            </a:r>
          </a:p>
          <a:p>
            <a:r>
              <a:rPr lang="en-US">
                <a:sym typeface="Symbol" pitchFamily="18" charset="2"/>
              </a:rPr>
              <a:t>SOLUTION: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P/</a:t>
            </a:r>
            <a:r>
              <a:rPr lang="en-US">
                <a:sym typeface="Symbol" pitchFamily="18" charset="2"/>
              </a:rPr>
              <a:t>[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] = </a:t>
            </a:r>
            <a:r>
              <a:rPr lang="en-US"/>
              <a:t>3.90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26</a:t>
            </a:r>
            <a:r>
              <a:rPr lang="en-US">
                <a:sym typeface="Symbol" pitchFamily="18" charset="2"/>
              </a:rPr>
              <a:t>/[</a:t>
            </a:r>
            <a:r>
              <a:rPr lang="en-US"/>
              <a:t>4</a:t>
            </a:r>
            <a:r>
              <a:rPr lang="en-US">
                <a:sym typeface="Symbol" pitchFamily="18" charset="2"/>
              </a:rPr>
              <a:t>(</a:t>
            </a:r>
            <a:r>
              <a:rPr lang="en-US"/>
              <a:t>7.8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11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]</a:t>
            </a:r>
          </a:p>
          <a:p>
            <a:r>
              <a:rPr lang="en-US" i="1">
                <a:sym typeface="Symbol" pitchFamily="18" charset="2"/>
              </a:rPr>
              <a:t>     I </a:t>
            </a:r>
            <a:r>
              <a:rPr lang="en-US">
                <a:sym typeface="Symbol" pitchFamily="18" charset="2"/>
              </a:rPr>
              <a:t>= 51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This is 51 J/s per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pic>
        <p:nvPicPr>
          <p:cNvPr id="1054730" name="Picture 10" descr="jupi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175125"/>
            <a:ext cx="2779713" cy="26828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4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414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Stefan-Boltzmann law and apply it to compare emission rates from the different surfaces.	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99780" name="Rectangle 4"/>
          <p:cNvSpPr>
            <a:spLocks noChangeArrowheads="1"/>
          </p:cNvSpPr>
          <p:nvPr/>
        </p:nvSpPr>
        <p:spPr bwMode="auto">
          <a:xfrm>
            <a:off x="674688" y="2722563"/>
            <a:ext cx="7772400" cy="4135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Assuming an albedo of 0.30,               find, for Earth,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(a) the power of the sunlight received.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Use </a:t>
            </a:r>
            <a:r>
              <a:rPr lang="en-US" i="1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= 1380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 and </a:t>
            </a:r>
            <a:r>
              <a:rPr lang="en-US" i="1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P/A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radius of Earth is </a:t>
            </a:r>
            <a:r>
              <a:rPr lang="en-US" i="1">
                <a:sym typeface="Symbol" pitchFamily="18" charset="2"/>
              </a:rPr>
              <a:t>r</a:t>
            </a:r>
            <a:r>
              <a:rPr lang="en-US">
                <a:sym typeface="Symbol" pitchFamily="18" charset="2"/>
              </a:rPr>
              <a:t> = 6.3710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 m                so its cross-sectional area is 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A</a:t>
            </a:r>
            <a:r>
              <a:rPr lang="en-US">
                <a:sym typeface="Symbol" pitchFamily="18" charset="2"/>
              </a:rPr>
              <a:t> = 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(6.3710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= 1.2710</a:t>
            </a:r>
            <a:r>
              <a:rPr lang="en-US" baseline="30000">
                <a:sym typeface="Symbol" pitchFamily="18" charset="2"/>
              </a:rPr>
              <a:t>14</a:t>
            </a:r>
            <a:r>
              <a:rPr lang="en-US">
                <a:sym typeface="Symbol" pitchFamily="18" charset="2"/>
              </a:rPr>
              <a:t> 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An albedo of 0.30 means that 70% of the sunlight is absorbed (because 30% is scattered). Thus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=(0.70)</a:t>
            </a:r>
            <a:r>
              <a:rPr lang="en-US" i="1">
                <a:sym typeface="Symbol" pitchFamily="18" charset="2"/>
              </a:rPr>
              <a:t>IA</a:t>
            </a:r>
            <a:r>
              <a:rPr lang="en-US">
                <a:sym typeface="Symbol" pitchFamily="18" charset="2"/>
              </a:rPr>
              <a:t> =(0.70)(1380)(1.2710</a:t>
            </a:r>
            <a:r>
              <a:rPr lang="en-US" baseline="30000">
                <a:sym typeface="Symbol" pitchFamily="18" charset="2"/>
              </a:rPr>
              <a:t>14</a:t>
            </a:r>
            <a:r>
              <a:rPr lang="en-US">
                <a:sym typeface="Symbol" pitchFamily="18" charset="2"/>
              </a:rPr>
              <a:t>) =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W.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Thus Earth intercepts energy from the sun at a rate of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W.</a:t>
            </a:r>
          </a:p>
        </p:txBody>
      </p:sp>
      <p:pic>
        <p:nvPicPr>
          <p:cNvPr id="1099781" name="Picture 5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275" y="2773363"/>
            <a:ext cx="1863725" cy="1803400"/>
          </a:xfrm>
          <a:prstGeom prst="rect">
            <a:avLst/>
          </a:prstGeom>
          <a:noFill/>
        </p:spPr>
      </p:pic>
      <p:sp>
        <p:nvSpPr>
          <p:cNvPr id="1099782" name="Oval 6"/>
          <p:cNvSpPr>
            <a:spLocks noChangeArrowheads="1"/>
          </p:cNvSpPr>
          <p:nvPr/>
        </p:nvSpPr>
        <p:spPr bwMode="auto">
          <a:xfrm>
            <a:off x="7097713" y="2755900"/>
            <a:ext cx="155575" cy="177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97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9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9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9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9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9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9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9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9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9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9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9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414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Stefan-Boltzmann law and apply it to compare emission rates from the different surfaces.	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103876" name="Rectangle 4"/>
          <p:cNvSpPr>
            <a:spLocks noChangeArrowheads="1"/>
          </p:cNvSpPr>
          <p:nvPr/>
        </p:nvSpPr>
        <p:spPr bwMode="auto">
          <a:xfrm>
            <a:off x="674688" y="2722563"/>
            <a:ext cx="7772400" cy="4135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Assuming an albedo of 0.30,               find, for Earth,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(b) the </a:t>
            </a:r>
            <a:r>
              <a:rPr lang="en-US" i="1">
                <a:sym typeface="Symbol" pitchFamily="18" charset="2"/>
              </a:rPr>
              <a:t>predicted</a:t>
            </a:r>
            <a:r>
              <a:rPr lang="en-US">
                <a:sym typeface="Symbol" pitchFamily="18" charset="2"/>
              </a:rPr>
              <a:t> temperature due                  to the sunlight reaching it. </a:t>
            </a:r>
          </a:p>
          <a:p>
            <a:r>
              <a:rPr lang="en-US">
                <a:sym typeface="Symbol" pitchFamily="18" charset="2"/>
              </a:rPr>
              <a:t>SOLUTION: </a:t>
            </a:r>
          </a:p>
          <a:p>
            <a:r>
              <a:rPr lang="en-US">
                <a:sym typeface="Symbol" pitchFamily="18" charset="2"/>
              </a:rPr>
              <a:t>From the previous example:</a:t>
            </a: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W.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But this power is distributed over the whole planet, which has an area </a:t>
            </a:r>
            <a:r>
              <a:rPr lang="en-US" i="1">
                <a:sym typeface="Symbol" pitchFamily="18" charset="2"/>
              </a:rPr>
              <a:t>A</a:t>
            </a:r>
            <a:r>
              <a:rPr lang="en-US" i="1" baseline="-25000">
                <a:sym typeface="Symbol" pitchFamily="18" charset="2"/>
              </a:rPr>
              <a:t>sphere</a:t>
            </a:r>
            <a:r>
              <a:rPr lang="en-US">
                <a:sym typeface="Symbol" pitchFamily="18" charset="2"/>
              </a:rPr>
              <a:t> = 4</a:t>
            </a:r>
            <a:r>
              <a:rPr lang="en-US" i="1">
                <a:sym typeface="Symbol" pitchFamily="18" charset="2"/>
              </a:rPr>
              <a:t>r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From Stefan-Boltzmann we have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  </a:t>
            </a:r>
            <a:r>
              <a:rPr lang="en-US" i="1" baseline="-25000">
                <a:sym typeface="Symbol" pitchFamily="18" charset="2"/>
              </a:rPr>
              <a:t>  </a:t>
            </a: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AT</a:t>
            </a:r>
            <a:r>
              <a:rPr lang="en-US" baseline="30000">
                <a:sym typeface="Symbol" pitchFamily="18" charset="2"/>
              </a:rPr>
              <a:t>4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       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= (5.6710</a:t>
            </a:r>
            <a:r>
              <a:rPr lang="en-US" baseline="30000">
                <a:sym typeface="Symbol" pitchFamily="18" charset="2"/>
              </a:rPr>
              <a:t>-8</a:t>
            </a:r>
            <a:r>
              <a:rPr lang="en-US">
                <a:sym typeface="Symbol" pitchFamily="18" charset="2"/>
              </a:rPr>
              <a:t>)4(6.3710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 i="1">
                <a:sym typeface="Symbol" pitchFamily="18" charset="2"/>
              </a:rPr>
              <a:t>T</a:t>
            </a:r>
            <a:r>
              <a:rPr lang="en-US" baseline="30000">
                <a:sym typeface="Symbol" pitchFamily="18" charset="2"/>
              </a:rPr>
              <a:t>4</a:t>
            </a: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             </a:t>
            </a:r>
            <a:r>
              <a:rPr lang="en-US" i="1" baseline="-25000">
                <a:sym typeface="Symbol" pitchFamily="18" charset="2"/>
              </a:rPr>
              <a:t>  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= 255 K (-18</a:t>
            </a:r>
            <a:r>
              <a:rPr lang="en-US">
                <a:cs typeface="Courier New" pitchFamily="49" charset="0"/>
                <a:sym typeface="Symbol" pitchFamily="18" charset="2"/>
              </a:rPr>
              <a:t>°C).</a:t>
            </a:r>
            <a:endParaRPr lang="en-US" i="1"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1103877" name="Picture 5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275" y="2773363"/>
            <a:ext cx="1863725" cy="1803400"/>
          </a:xfrm>
          <a:prstGeom prst="rect">
            <a:avLst/>
          </a:prstGeom>
          <a:noFill/>
        </p:spPr>
      </p:pic>
      <p:sp>
        <p:nvSpPr>
          <p:cNvPr id="1103878" name="Oval 6"/>
          <p:cNvSpPr>
            <a:spLocks noChangeArrowheads="1"/>
          </p:cNvSpPr>
          <p:nvPr/>
        </p:nvSpPr>
        <p:spPr bwMode="auto">
          <a:xfrm>
            <a:off x="7097713" y="2755900"/>
            <a:ext cx="155575" cy="17795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3880" name="Oval 8"/>
          <p:cNvSpPr>
            <a:spLocks noChangeArrowheads="1"/>
          </p:cNvSpPr>
          <p:nvPr/>
        </p:nvSpPr>
        <p:spPr bwMode="auto">
          <a:xfrm>
            <a:off x="7275513" y="2757488"/>
            <a:ext cx="1868487" cy="1792287"/>
          </a:xfrm>
          <a:prstGeom prst="ellipse">
            <a:avLst/>
          </a:prstGeom>
          <a:solidFill>
            <a:srgbClr val="FFFF0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3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3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3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3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3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3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1528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03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0387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0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3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3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03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3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3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3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3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3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8" grpId="0" animBg="1"/>
      <p:bldP spid="1103878" grpId="1" animBg="1"/>
      <p:bldP spid="1103878" grpId="2" animBg="1"/>
      <p:bldP spid="11038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Apply the concept of emissivity to compare the emission rates from the different sources.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emissivity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of a body is a number between 0 and 1 that describes the emission and absorption properties of that body.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blackbody is a perfect emitter/absorber of radiation and has an emissivity of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1.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Bodies that cannot emit/absorb radiation at all have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0.	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emissivity of a body can be determined using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95684" name="Picture 4" descr="grundtal-mirror__26202_PE093307_S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4" t="12866" r="5566" b="12900"/>
          <a:stretch>
            <a:fillRect/>
          </a:stretch>
        </p:blipFill>
        <p:spPr bwMode="auto">
          <a:xfrm>
            <a:off x="2540000" y="4505325"/>
            <a:ext cx="1820863" cy="952500"/>
          </a:xfrm>
          <a:prstGeom prst="rect">
            <a:avLst/>
          </a:prstGeom>
          <a:noFill/>
        </p:spPr>
      </p:pic>
      <p:pic>
        <p:nvPicPr>
          <p:cNvPr id="109568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1063" y="4303713"/>
            <a:ext cx="1252537" cy="1228725"/>
          </a:xfrm>
          <a:prstGeom prst="rect">
            <a:avLst/>
          </a:prstGeom>
          <a:noFill/>
        </p:spPr>
      </p:pic>
      <p:sp>
        <p:nvSpPr>
          <p:cNvPr id="1095686" name="Text Box 6"/>
          <p:cNvSpPr txBox="1">
            <a:spLocks noChangeArrowheads="1"/>
          </p:cNvSpPr>
          <p:nvPr/>
        </p:nvSpPr>
        <p:spPr bwMode="auto">
          <a:xfrm>
            <a:off x="1123950" y="4678363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Mirror</a:t>
            </a:r>
          </a:p>
          <a:p>
            <a:pPr algn="r"/>
            <a:r>
              <a:rPr lang="en-US" b="1" i="1">
                <a:solidFill>
                  <a:schemeClr val="hlink"/>
                </a:solidFill>
              </a:rPr>
              <a:t>e</a:t>
            </a:r>
            <a:r>
              <a:rPr lang="en-US" b="1">
                <a:solidFill>
                  <a:schemeClr val="hlink"/>
                </a:solidFill>
              </a:rPr>
              <a:t> = 0.05</a:t>
            </a:r>
            <a:endParaRPr lang="en-US" b="1" i="1">
              <a:solidFill>
                <a:schemeClr val="hlink"/>
              </a:solidFill>
            </a:endParaRPr>
          </a:p>
        </p:txBody>
      </p:sp>
      <p:sp>
        <p:nvSpPr>
          <p:cNvPr id="1095687" name="Text Box 7"/>
          <p:cNvSpPr txBox="1">
            <a:spLocks noChangeArrowheads="1"/>
          </p:cNvSpPr>
          <p:nvPr/>
        </p:nvSpPr>
        <p:spPr bwMode="auto">
          <a:xfrm>
            <a:off x="4535488" y="4664075"/>
            <a:ext cx="1558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Charcoal</a:t>
            </a:r>
          </a:p>
          <a:p>
            <a:pPr algn="r"/>
            <a:r>
              <a:rPr lang="en-US" b="1" i="1">
                <a:solidFill>
                  <a:schemeClr val="hlink"/>
                </a:solidFill>
              </a:rPr>
              <a:t>e</a:t>
            </a:r>
            <a:r>
              <a:rPr lang="en-US" b="1">
                <a:solidFill>
                  <a:schemeClr val="hlink"/>
                </a:solidFill>
              </a:rPr>
              <a:t> = 0.95</a:t>
            </a:r>
            <a:endParaRPr lang="en-US" b="1" i="1">
              <a:solidFill>
                <a:schemeClr val="hlink"/>
              </a:solidFill>
            </a:endParaRPr>
          </a:p>
        </p:txBody>
      </p:sp>
      <p:grpSp>
        <p:nvGrpSpPr>
          <p:cNvPr id="1095688" name="Group 8"/>
          <p:cNvGrpSpPr>
            <a:grpSpLocks/>
          </p:cNvGrpSpPr>
          <p:nvPr/>
        </p:nvGrpSpPr>
        <p:grpSpPr bwMode="auto">
          <a:xfrm>
            <a:off x="809625" y="5918200"/>
            <a:ext cx="7464425" cy="741363"/>
            <a:chOff x="510" y="3776"/>
            <a:chExt cx="4702" cy="467"/>
          </a:xfrm>
        </p:grpSpPr>
        <p:sp>
          <p:nvSpPr>
            <p:cNvPr id="1095689" name="Rectangle 9"/>
            <p:cNvSpPr>
              <a:spLocks noChangeArrowheads="1"/>
            </p:cNvSpPr>
            <p:nvPr/>
          </p:nvSpPr>
          <p:spPr bwMode="auto">
            <a:xfrm>
              <a:off x="567" y="3881"/>
              <a:ext cx="6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e</a:t>
              </a:r>
              <a:r>
                <a:rPr lang="en-US">
                  <a:sym typeface="Symbol" pitchFamily="18" charset="2"/>
                </a:rPr>
                <a:t> =</a:t>
              </a:r>
              <a:endParaRPr lang="en-US" baseline="30000">
                <a:sym typeface="Symbol" pitchFamily="18" charset="2"/>
              </a:endParaRPr>
            </a:p>
          </p:txBody>
        </p:sp>
        <p:sp>
          <p:nvSpPr>
            <p:cNvPr id="1095690" name="Text Box 10"/>
            <p:cNvSpPr txBox="1">
              <a:spLocks noChangeArrowheads="1"/>
            </p:cNvSpPr>
            <p:nvPr/>
          </p:nvSpPr>
          <p:spPr bwMode="auto">
            <a:xfrm>
              <a:off x="3869" y="3776"/>
              <a:ext cx="1343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emissivity</a:t>
              </a:r>
            </a:p>
          </p:txBody>
        </p:sp>
        <p:sp>
          <p:nvSpPr>
            <p:cNvPr id="1095691" name="Rectangle 11"/>
            <p:cNvSpPr>
              <a:spLocks noChangeArrowheads="1"/>
            </p:cNvSpPr>
            <p:nvPr/>
          </p:nvSpPr>
          <p:spPr bwMode="auto">
            <a:xfrm>
              <a:off x="510" y="3778"/>
              <a:ext cx="4701" cy="4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92" name="Rectangle 12"/>
            <p:cNvSpPr>
              <a:spLocks noChangeArrowheads="1"/>
            </p:cNvSpPr>
            <p:nvPr/>
          </p:nvSpPr>
          <p:spPr bwMode="auto">
            <a:xfrm>
              <a:off x="821" y="3806"/>
              <a:ext cx="2911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i="1">
                  <a:sym typeface="Symbol" pitchFamily="18" charset="2"/>
                </a:rPr>
                <a:t>energy radiated by body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1800" i="1">
                  <a:sym typeface="Symbol" pitchFamily="18" charset="2"/>
                </a:rPr>
                <a:t>energy radiated by blackbody</a:t>
              </a:r>
              <a:endParaRPr lang="en-US" sz="1800" i="1" baseline="30000">
                <a:sym typeface="Symbol" pitchFamily="18" charset="2"/>
              </a:endParaRPr>
            </a:p>
          </p:txBody>
        </p:sp>
        <p:sp>
          <p:nvSpPr>
            <p:cNvPr id="1095693" name="Line 13"/>
            <p:cNvSpPr>
              <a:spLocks noChangeShapeType="1"/>
            </p:cNvSpPr>
            <p:nvPr/>
          </p:nvSpPr>
          <p:spPr bwMode="auto">
            <a:xfrm>
              <a:off x="1088" y="4004"/>
              <a:ext cx="2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5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5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9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9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5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5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5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6" grpId="0"/>
      <p:bldP spid="10956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Apply the concept of emissivity to compare the emission rates from the different sources.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blackbody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a perfect                         emitter/absorber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1).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 small sphere covered with lamp                  black makes a pretty good blackbody                  and has an emissivity somewhat                      close to 1.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An even better black                               body is the metal-                                cavity blackbody: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we know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, the                                Stefan-Boltzmann law                                 can be amended: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085448" name="Group 8"/>
          <p:cNvGrpSpPr>
            <a:grpSpLocks/>
          </p:cNvGrpSpPr>
          <p:nvPr/>
        </p:nvGrpSpPr>
        <p:grpSpPr bwMode="auto">
          <a:xfrm>
            <a:off x="6824663" y="3302000"/>
            <a:ext cx="381000" cy="1219200"/>
            <a:chOff x="4128" y="1389"/>
            <a:chExt cx="240" cy="915"/>
          </a:xfrm>
        </p:grpSpPr>
        <p:sp>
          <p:nvSpPr>
            <p:cNvPr id="1085449" name="Oval 9"/>
            <p:cNvSpPr>
              <a:spLocks noChangeArrowheads="1"/>
            </p:cNvSpPr>
            <p:nvPr/>
          </p:nvSpPr>
          <p:spPr bwMode="auto">
            <a:xfrm>
              <a:off x="4205" y="1389"/>
              <a:ext cx="99" cy="24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50" name="Oval 10"/>
            <p:cNvSpPr>
              <a:spLocks noChangeArrowheads="1"/>
            </p:cNvSpPr>
            <p:nvPr/>
          </p:nvSpPr>
          <p:spPr bwMode="auto">
            <a:xfrm>
              <a:off x="4214" y="1450"/>
              <a:ext cx="78" cy="19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51" name="Rectangle 11"/>
            <p:cNvSpPr>
              <a:spLocks noChangeArrowheads="1"/>
            </p:cNvSpPr>
            <p:nvPr/>
          </p:nvSpPr>
          <p:spPr bwMode="auto">
            <a:xfrm>
              <a:off x="4128" y="1632"/>
              <a:ext cx="240" cy="672"/>
            </a:xfrm>
            <a:prstGeom prst="rect">
              <a:avLst/>
            </a:pr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52" name="Oval 12"/>
            <p:cNvSpPr>
              <a:spLocks noChangeArrowheads="1"/>
            </p:cNvSpPr>
            <p:nvPr/>
          </p:nvSpPr>
          <p:spPr bwMode="auto">
            <a:xfrm>
              <a:off x="4223" y="1490"/>
              <a:ext cx="57" cy="14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5453" name="Group 13"/>
          <p:cNvGrpSpPr>
            <a:grpSpLocks/>
          </p:cNvGrpSpPr>
          <p:nvPr/>
        </p:nvGrpSpPr>
        <p:grpSpPr bwMode="auto">
          <a:xfrm>
            <a:off x="7977188" y="2714625"/>
            <a:ext cx="3624262" cy="468313"/>
            <a:chOff x="1763" y="3399"/>
            <a:chExt cx="2283" cy="295"/>
          </a:xfrm>
        </p:grpSpPr>
        <p:sp>
          <p:nvSpPr>
            <p:cNvPr id="1085454" name="Oval 14"/>
            <p:cNvSpPr>
              <a:spLocks noChangeArrowheads="1"/>
            </p:cNvSpPr>
            <p:nvPr/>
          </p:nvSpPr>
          <p:spPr bwMode="auto">
            <a:xfrm>
              <a:off x="1763" y="3399"/>
              <a:ext cx="295" cy="29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55" name="Line 15"/>
            <p:cNvSpPr>
              <a:spLocks noChangeShapeType="1"/>
            </p:cNvSpPr>
            <p:nvPr/>
          </p:nvSpPr>
          <p:spPr bwMode="auto">
            <a:xfrm>
              <a:off x="2065" y="3547"/>
              <a:ext cx="19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456" name="Oval 16"/>
          <p:cNvSpPr>
            <a:spLocks noChangeArrowheads="1"/>
          </p:cNvSpPr>
          <p:nvPr/>
        </p:nvSpPr>
        <p:spPr bwMode="auto">
          <a:xfrm>
            <a:off x="6791325" y="2711450"/>
            <a:ext cx="468313" cy="468313"/>
          </a:xfrm>
          <a:prstGeom prst="ellipse">
            <a:avLst/>
          </a:prstGeom>
          <a:solidFill>
            <a:schemeClr val="tx1">
              <a:alpha val="7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57" name="Text Box 17"/>
          <p:cNvSpPr txBox="1">
            <a:spLocks noChangeArrowheads="1"/>
          </p:cNvSpPr>
          <p:nvPr/>
        </p:nvSpPr>
        <p:spPr bwMode="auto">
          <a:xfrm>
            <a:off x="7783513" y="2333625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= 0.5</a:t>
            </a:r>
            <a:endParaRPr lang="en-US" i="1">
              <a:latin typeface="Arial" charset="0"/>
            </a:endParaRPr>
          </a:p>
        </p:txBody>
      </p:sp>
      <p:sp>
        <p:nvSpPr>
          <p:cNvPr id="1085458" name="Text Box 18"/>
          <p:cNvSpPr txBox="1">
            <a:spLocks noChangeArrowheads="1"/>
          </p:cNvSpPr>
          <p:nvPr/>
        </p:nvSpPr>
        <p:spPr bwMode="auto">
          <a:xfrm>
            <a:off x="7138988" y="3902075"/>
            <a:ext cx="94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Arial" charset="0"/>
              </a:rPr>
              <a:t>tallow candle</a:t>
            </a:r>
          </a:p>
        </p:txBody>
      </p:sp>
      <p:sp>
        <p:nvSpPr>
          <p:cNvPr id="1085459" name="Text Box 19"/>
          <p:cNvSpPr txBox="1">
            <a:spLocks noChangeArrowheads="1"/>
          </p:cNvSpPr>
          <p:nvPr/>
        </p:nvSpPr>
        <p:spPr bwMode="auto">
          <a:xfrm>
            <a:off x="6608763" y="2341563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= 0.9</a:t>
            </a:r>
            <a:endParaRPr lang="en-US" i="1">
              <a:latin typeface="Arial" charset="0"/>
            </a:endParaRPr>
          </a:p>
        </p:txBody>
      </p:sp>
      <p:sp>
        <p:nvSpPr>
          <p:cNvPr id="1085460" name="Rectangle 20"/>
          <p:cNvSpPr>
            <a:spLocks noChangeArrowheads="1"/>
          </p:cNvSpPr>
          <p:nvPr/>
        </p:nvSpPr>
        <p:spPr bwMode="auto">
          <a:xfrm>
            <a:off x="5400675" y="4789488"/>
            <a:ext cx="1247775" cy="1247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1" name="Oval 21"/>
          <p:cNvSpPr>
            <a:spLocks noChangeArrowheads="1"/>
          </p:cNvSpPr>
          <p:nvPr/>
        </p:nvSpPr>
        <p:spPr bwMode="auto">
          <a:xfrm>
            <a:off x="5572125" y="4960938"/>
            <a:ext cx="904875" cy="904875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2" name="Rectangle 22"/>
          <p:cNvSpPr>
            <a:spLocks noChangeArrowheads="1"/>
          </p:cNvSpPr>
          <p:nvPr/>
        </p:nvSpPr>
        <p:spPr bwMode="auto">
          <a:xfrm>
            <a:off x="6467475" y="5399088"/>
            <a:ext cx="180975" cy="46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3" name="Text Box 23"/>
          <p:cNvSpPr txBox="1">
            <a:spLocks noChangeArrowheads="1"/>
          </p:cNvSpPr>
          <p:nvPr/>
        </p:nvSpPr>
        <p:spPr bwMode="auto">
          <a:xfrm>
            <a:off x="4260850" y="4030663"/>
            <a:ext cx="153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i="1">
                <a:latin typeface="Arial" charset="0"/>
              </a:rPr>
              <a:t>better blackbody</a:t>
            </a:r>
          </a:p>
        </p:txBody>
      </p:sp>
      <p:grpSp>
        <p:nvGrpSpPr>
          <p:cNvPr id="1085465" name="Group 25"/>
          <p:cNvGrpSpPr>
            <a:grpSpLocks/>
          </p:cNvGrpSpPr>
          <p:nvPr/>
        </p:nvGrpSpPr>
        <p:grpSpPr bwMode="auto">
          <a:xfrm>
            <a:off x="4044950" y="4781550"/>
            <a:ext cx="1247775" cy="1247775"/>
            <a:chOff x="352" y="3106"/>
            <a:chExt cx="786" cy="786"/>
          </a:xfrm>
        </p:grpSpPr>
        <p:sp>
          <p:nvSpPr>
            <p:cNvPr id="1085466" name="Rectangle 26"/>
            <p:cNvSpPr>
              <a:spLocks noChangeArrowheads="1"/>
            </p:cNvSpPr>
            <p:nvPr/>
          </p:nvSpPr>
          <p:spPr bwMode="auto">
            <a:xfrm>
              <a:off x="352" y="3106"/>
              <a:ext cx="786" cy="78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67" name="Oval 27"/>
            <p:cNvSpPr>
              <a:spLocks noChangeArrowheads="1"/>
            </p:cNvSpPr>
            <p:nvPr/>
          </p:nvSpPr>
          <p:spPr bwMode="auto">
            <a:xfrm>
              <a:off x="732" y="3484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68" name="Line 28"/>
          <p:cNvSpPr>
            <a:spLocks noChangeShapeType="1"/>
          </p:cNvSpPr>
          <p:nvPr/>
        </p:nvSpPr>
        <p:spPr bwMode="auto">
          <a:xfrm rot="5400000">
            <a:off x="4500562" y="4819651"/>
            <a:ext cx="771525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69" name="Line 29"/>
          <p:cNvSpPr>
            <a:spLocks noChangeShapeType="1"/>
          </p:cNvSpPr>
          <p:nvPr/>
        </p:nvSpPr>
        <p:spPr bwMode="auto">
          <a:xfrm flipV="1">
            <a:off x="6486525" y="5154613"/>
            <a:ext cx="2443163" cy="282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70" name="Line 30"/>
          <p:cNvSpPr>
            <a:spLocks noChangeShapeType="1"/>
          </p:cNvSpPr>
          <p:nvPr/>
        </p:nvSpPr>
        <p:spPr bwMode="auto">
          <a:xfrm>
            <a:off x="5686425" y="5084763"/>
            <a:ext cx="8001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71" name="Line 31"/>
          <p:cNvSpPr>
            <a:spLocks noChangeShapeType="1"/>
          </p:cNvSpPr>
          <p:nvPr/>
        </p:nvSpPr>
        <p:spPr bwMode="auto">
          <a:xfrm>
            <a:off x="5715000" y="5094288"/>
            <a:ext cx="390525" cy="752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72" name="Line 32"/>
          <p:cNvSpPr>
            <a:spLocks noChangeShapeType="1"/>
          </p:cNvSpPr>
          <p:nvPr/>
        </p:nvSpPr>
        <p:spPr bwMode="auto">
          <a:xfrm flipH="1">
            <a:off x="6105525" y="5027613"/>
            <a:ext cx="15240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73" name="Line 33"/>
          <p:cNvSpPr>
            <a:spLocks noChangeShapeType="1"/>
          </p:cNvSpPr>
          <p:nvPr/>
        </p:nvSpPr>
        <p:spPr bwMode="auto">
          <a:xfrm flipH="1">
            <a:off x="5572125" y="5056188"/>
            <a:ext cx="6858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74" name="Line 34"/>
          <p:cNvSpPr>
            <a:spLocks noChangeShapeType="1"/>
          </p:cNvSpPr>
          <p:nvPr/>
        </p:nvSpPr>
        <p:spPr bwMode="auto">
          <a:xfrm flipH="1" flipV="1">
            <a:off x="5562600" y="5313363"/>
            <a:ext cx="504825" cy="523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75" name="Oval 35"/>
          <p:cNvSpPr>
            <a:spLocks noChangeArrowheads="1"/>
          </p:cNvSpPr>
          <p:nvPr/>
        </p:nvSpPr>
        <p:spPr bwMode="auto">
          <a:xfrm>
            <a:off x="5568950" y="4965700"/>
            <a:ext cx="904875" cy="895350"/>
          </a:xfrm>
          <a:prstGeom prst="ellipse">
            <a:avLst/>
          </a:prstGeom>
          <a:solidFill>
            <a:srgbClr val="CC0000">
              <a:alpha val="32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76" name="Text Box 36"/>
          <p:cNvSpPr txBox="1">
            <a:spLocks noChangeArrowheads="1"/>
          </p:cNvSpPr>
          <p:nvPr/>
        </p:nvSpPr>
        <p:spPr bwMode="auto">
          <a:xfrm rot="-320074">
            <a:off x="6697663" y="4649788"/>
            <a:ext cx="2249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CC0000"/>
                </a:solidFill>
                <a:latin typeface="Arial" charset="0"/>
              </a:rPr>
              <a:t>incident thermal radiation</a:t>
            </a:r>
          </a:p>
        </p:txBody>
      </p:sp>
      <p:sp>
        <p:nvSpPr>
          <p:cNvPr id="1085477" name="Line 37"/>
          <p:cNvSpPr>
            <a:spLocks noChangeShapeType="1"/>
          </p:cNvSpPr>
          <p:nvPr/>
        </p:nvSpPr>
        <p:spPr bwMode="auto">
          <a:xfrm flipH="1" flipV="1">
            <a:off x="6475413" y="5397500"/>
            <a:ext cx="2435225" cy="198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85483" name="Group 43"/>
          <p:cNvGrpSpPr>
            <a:grpSpLocks/>
          </p:cNvGrpSpPr>
          <p:nvPr/>
        </p:nvGrpSpPr>
        <p:grpSpPr bwMode="auto">
          <a:xfrm>
            <a:off x="809625" y="6327775"/>
            <a:ext cx="7464425" cy="396875"/>
            <a:chOff x="510" y="3878"/>
            <a:chExt cx="4702" cy="250"/>
          </a:xfrm>
        </p:grpSpPr>
        <p:sp>
          <p:nvSpPr>
            <p:cNvPr id="1085480" name="Rectangle 40"/>
            <p:cNvSpPr>
              <a:spLocks noChangeArrowheads="1"/>
            </p:cNvSpPr>
            <p:nvPr/>
          </p:nvSpPr>
          <p:spPr bwMode="auto">
            <a:xfrm>
              <a:off x="592" y="3891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ym typeface="Symbol" pitchFamily="18" charset="2"/>
                </a:rPr>
                <a:t>P</a:t>
              </a:r>
              <a:r>
                <a:rPr lang="en-US">
                  <a:sym typeface="Symbol" pitchFamily="18" charset="2"/>
                </a:rPr>
                <a:t> = </a:t>
              </a:r>
              <a:r>
                <a:rPr lang="en-US" i="1">
                  <a:sym typeface="Symbol" pitchFamily="18" charset="2"/>
                </a:rPr>
                <a:t>eAT</a:t>
              </a:r>
              <a:r>
                <a:rPr lang="en-US" baseline="30000">
                  <a:sym typeface="Symbol" pitchFamily="18" charset="2"/>
                </a:rPr>
                <a:t>4</a:t>
              </a:r>
            </a:p>
          </p:txBody>
        </p:sp>
        <p:sp>
          <p:nvSpPr>
            <p:cNvPr id="1085481" name="Text Box 41"/>
            <p:cNvSpPr txBox="1">
              <a:spLocks noChangeArrowheads="1"/>
            </p:cNvSpPr>
            <p:nvPr/>
          </p:nvSpPr>
          <p:spPr bwMode="auto">
            <a:xfrm>
              <a:off x="3331" y="3878"/>
              <a:ext cx="1881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Stefan-Boltzmann law</a:t>
              </a:r>
            </a:p>
          </p:txBody>
        </p:sp>
        <p:sp>
          <p:nvSpPr>
            <p:cNvPr id="1085482" name="Rectangle 42"/>
            <p:cNvSpPr>
              <a:spLocks noChangeArrowheads="1"/>
            </p:cNvSpPr>
            <p:nvPr/>
          </p:nvSpPr>
          <p:spPr bwMode="auto">
            <a:xfrm>
              <a:off x="510" y="3880"/>
              <a:ext cx="4701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84" name="Line 44"/>
          <p:cNvSpPr>
            <a:spLocks noChangeShapeType="1"/>
          </p:cNvSpPr>
          <p:nvPr/>
        </p:nvSpPr>
        <p:spPr bwMode="auto">
          <a:xfrm flipH="1">
            <a:off x="6080125" y="5394325"/>
            <a:ext cx="403225" cy="446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12934 -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85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0"/>
                                        <p:tgtEl>
                                          <p:spTgt spid="108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85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8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8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0"/>
                                        <p:tgtEl>
                                          <p:spTgt spid="1085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ck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85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85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85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85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85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85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85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8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85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8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8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08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85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8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8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8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8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85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56" grpId="0" animBg="1"/>
      <p:bldP spid="1085457" grpId="0"/>
      <p:bldP spid="1085457" grpId="1"/>
      <p:bldP spid="1085458" grpId="0"/>
      <p:bldP spid="1085459" grpId="0"/>
      <p:bldP spid="1085460" grpId="0" animBg="1"/>
      <p:bldP spid="1085461" grpId="0" animBg="1"/>
      <p:bldP spid="1085462" grpId="0" animBg="1"/>
      <p:bldP spid="1085463" grpId="0"/>
      <p:bldP spid="1085468" grpId="0" animBg="1"/>
      <p:bldP spid="1085469" grpId="0" animBg="1"/>
      <p:bldP spid="1085470" grpId="0" animBg="1"/>
      <p:bldP spid="1085471" grpId="0" animBg="1"/>
      <p:bldP spid="1085472" grpId="0" animBg="1"/>
      <p:bldP spid="1085473" grpId="0" animBg="1"/>
      <p:bldP spid="1085474" grpId="0" animBg="1"/>
      <p:bldP spid="1085475" grpId="0" animBg="1"/>
      <p:bldP spid="1085476" grpId="0"/>
      <p:bldP spid="1085477" grpId="0" animBg="1"/>
      <p:bldP spid="108548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414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the Stefan-Boltzmann law and apply it to compare emission rates from the different surfaces.	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091588" name="Rectangle 4"/>
          <p:cNvSpPr>
            <a:spLocks noChangeArrowheads="1"/>
          </p:cNvSpPr>
          <p:nvPr/>
        </p:nvSpPr>
        <p:spPr bwMode="auto">
          <a:xfrm>
            <a:off x="674688" y="2722563"/>
            <a:ext cx="7772400" cy="4135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If the average temperature of Earth is 289 K, find its emissivity.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Use </a:t>
            </a:r>
            <a:r>
              <a:rPr lang="en-US" i="1">
                <a:sym typeface="Symbol" pitchFamily="18" charset="2"/>
              </a:rPr>
              <a:t>e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body </a:t>
            </a:r>
            <a:r>
              <a:rPr lang="en-US" i="1">
                <a:sym typeface="Symbol" pitchFamily="18" charset="2"/>
              </a:rPr>
              <a:t>/ P</a:t>
            </a:r>
            <a:r>
              <a:rPr lang="en-US" i="1" baseline="-25000">
                <a:sym typeface="Symbol" pitchFamily="18" charset="2"/>
              </a:rPr>
              <a:t>blackbody</a:t>
            </a:r>
            <a:r>
              <a:rPr lang="en-US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We determined that Earth absorbs energy from the sun at a rate of </a:t>
            </a: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W.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Since the temperature of Earth is relativity constant, we can assume it is radiating power at the same rate of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body </a:t>
            </a:r>
            <a:r>
              <a:rPr lang="en-US">
                <a:sym typeface="Symbol" pitchFamily="18" charset="2"/>
              </a:rPr>
              <a:t>=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W.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At 289 K the power radiated by a blackbody </a:t>
            </a:r>
            <a:r>
              <a:rPr lang="en-US" i="1">
                <a:sym typeface="Symbol" pitchFamily="18" charset="2"/>
              </a:rPr>
              <a:t>of the same size as Earth </a:t>
            </a:r>
            <a:r>
              <a:rPr lang="en-US">
                <a:sym typeface="Symbol" pitchFamily="18" charset="2"/>
              </a:rPr>
              <a:t>is</a:t>
            </a:r>
          </a:p>
          <a:p>
            <a:pPr>
              <a:spcBef>
                <a:spcPct val="20000"/>
              </a:spcBef>
            </a:pPr>
            <a:r>
              <a:rPr lang="en-US" i="1">
                <a:sym typeface="Symbol" pitchFamily="18" charset="2"/>
              </a:rPr>
              <a:t> P</a:t>
            </a:r>
            <a:r>
              <a:rPr lang="en-US" i="1" baseline="-25000">
                <a:sym typeface="Symbol" pitchFamily="18" charset="2"/>
              </a:rPr>
              <a:t>bb</a:t>
            </a:r>
            <a:r>
              <a:rPr lang="en-US">
                <a:sym typeface="Symbol" pitchFamily="18" charset="2"/>
              </a:rPr>
              <a:t> = (5.6710</a:t>
            </a:r>
            <a:r>
              <a:rPr lang="en-US" baseline="30000">
                <a:sym typeface="Symbol" pitchFamily="18" charset="2"/>
              </a:rPr>
              <a:t>-8</a:t>
            </a:r>
            <a:r>
              <a:rPr lang="en-US">
                <a:sym typeface="Symbol" pitchFamily="18" charset="2"/>
              </a:rPr>
              <a:t>)4(6.3710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289</a:t>
            </a:r>
            <a:r>
              <a:rPr lang="en-US" baseline="30000">
                <a:sym typeface="Symbol" pitchFamily="18" charset="2"/>
              </a:rPr>
              <a:t>4</a:t>
            </a:r>
            <a:r>
              <a:rPr lang="en-US">
                <a:sym typeface="Symbol" pitchFamily="18" charset="2"/>
              </a:rPr>
              <a:t> = 2.0210</a:t>
            </a:r>
            <a:r>
              <a:rPr lang="en-US" baseline="30000">
                <a:sym typeface="Symbol" pitchFamily="18" charset="2"/>
              </a:rPr>
              <a:t>17 </a:t>
            </a:r>
            <a:r>
              <a:rPr lang="en-US">
                <a:sym typeface="Symbol" pitchFamily="18" charset="2"/>
              </a:rPr>
              <a:t>W.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Thus </a:t>
            </a:r>
            <a:r>
              <a:rPr lang="en-US" i="1">
                <a:sym typeface="Symbol" pitchFamily="18" charset="2"/>
              </a:rPr>
              <a:t>e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P</a:t>
            </a:r>
            <a:r>
              <a:rPr lang="en-US" i="1" baseline="-25000">
                <a:sym typeface="Symbol" pitchFamily="18" charset="2"/>
              </a:rPr>
              <a:t>body </a:t>
            </a:r>
            <a:r>
              <a:rPr lang="en-US" i="1">
                <a:sym typeface="Symbol" pitchFamily="18" charset="2"/>
              </a:rPr>
              <a:t>/ P</a:t>
            </a:r>
            <a:r>
              <a:rPr lang="en-US" i="1" baseline="-25000">
                <a:sym typeface="Symbol" pitchFamily="18" charset="2"/>
              </a:rPr>
              <a:t>blackbody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=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1.23/2.02 = 0.61.</a:t>
            </a:r>
            <a:endParaRPr lang="en-US" baseline="-25000"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1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1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1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1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1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1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1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1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1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1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1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7891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8.5.12 Define the surface heat capacity C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8.5.13 Solve problems on the greenhouse effect and the heating of planets using a simple energy balance climate model.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8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Define the surface heat capacity C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Recall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thermal capacity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from Topic 3: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larger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is, the smaller the change in temperature of a substance.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Because the ground is comprised of many different materials, each of which has a different thermal capacity, we define a new heat capacity 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i="1" baseline="-25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) that effectively “averages” out the effects of the individual capacities over an area.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surface heat capacity is the amount of energy needed to raise the temperature of 1 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of ground by 1 K. For Earth the average is about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105924" name="Group 4"/>
          <p:cNvGrpSpPr>
            <a:grpSpLocks/>
          </p:cNvGrpSpPr>
          <p:nvPr/>
        </p:nvGrpSpPr>
        <p:grpSpPr bwMode="auto">
          <a:xfrm>
            <a:off x="828675" y="2544763"/>
            <a:ext cx="7464425" cy="366712"/>
            <a:chOff x="522" y="3261"/>
            <a:chExt cx="4702" cy="231"/>
          </a:xfrm>
        </p:grpSpPr>
        <p:sp>
          <p:nvSpPr>
            <p:cNvPr id="1105925" name="Rectangle 5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Q</a:t>
              </a:r>
              <a:r>
                <a:rPr lang="en-US"/>
                <a:t> = </a:t>
              </a:r>
              <a:r>
                <a:rPr lang="en-US" i="1"/>
                <a:t>C</a:t>
              </a:r>
              <a:r>
                <a:rPr lang="en-US">
                  <a:sym typeface="Symbol" pitchFamily="18" charset="2"/>
                </a:rPr>
                <a:t></a:t>
              </a:r>
              <a:r>
                <a:rPr lang="en-US" i="1"/>
                <a:t>T</a:t>
              </a:r>
            </a:p>
          </p:txBody>
        </p:sp>
        <p:sp>
          <p:nvSpPr>
            <p:cNvPr id="1105926" name="Text Box 6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thermal capacity C defined</a:t>
              </a:r>
            </a:p>
          </p:txBody>
        </p:sp>
        <p:sp>
          <p:nvSpPr>
            <p:cNvPr id="1105927" name="Rectangle 7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928" name="Group 8"/>
          <p:cNvGrpSpPr>
            <a:grpSpLocks/>
          </p:cNvGrpSpPr>
          <p:nvPr/>
        </p:nvGrpSpPr>
        <p:grpSpPr bwMode="auto">
          <a:xfrm>
            <a:off x="819150" y="5145088"/>
            <a:ext cx="7464425" cy="366712"/>
            <a:chOff x="522" y="3261"/>
            <a:chExt cx="4702" cy="231"/>
          </a:xfrm>
        </p:grpSpPr>
        <p:sp>
          <p:nvSpPr>
            <p:cNvPr id="1105929" name="Rectangle 9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/>
                <a:t> = </a:t>
              </a:r>
              <a:r>
                <a:rPr lang="en-US" i="1"/>
                <a:t>Q / </a:t>
              </a:r>
              <a:r>
                <a:rPr lang="en-US"/>
                <a:t>(</a:t>
              </a:r>
              <a:r>
                <a:rPr lang="en-US" i="1"/>
                <a:t>A</a:t>
              </a:r>
              <a:r>
                <a:rPr lang="en-US">
                  <a:sym typeface="Symbol" pitchFamily="18" charset="2"/>
                </a:rPr>
                <a:t></a:t>
              </a:r>
              <a:r>
                <a:rPr lang="en-US" i="1"/>
                <a:t>T</a:t>
              </a:r>
              <a:r>
                <a:rPr lang="en-US"/>
                <a:t>)</a:t>
              </a:r>
              <a:endParaRPr lang="en-US" i="1"/>
            </a:p>
          </p:txBody>
        </p:sp>
        <p:sp>
          <p:nvSpPr>
            <p:cNvPr id="1105930" name="Text Box 10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surface heat capacity </a:t>
              </a:r>
            </a:p>
          </p:txBody>
        </p:sp>
        <p:sp>
          <p:nvSpPr>
            <p:cNvPr id="1105931" name="Rectangle 11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932" name="Group 12"/>
          <p:cNvGrpSpPr>
            <a:grpSpLocks/>
          </p:cNvGrpSpPr>
          <p:nvPr/>
        </p:nvGrpSpPr>
        <p:grpSpPr bwMode="auto">
          <a:xfrm>
            <a:off x="820738" y="6465888"/>
            <a:ext cx="7464425" cy="366712"/>
            <a:chOff x="522" y="3261"/>
            <a:chExt cx="4702" cy="231"/>
          </a:xfrm>
        </p:grpSpPr>
        <p:sp>
          <p:nvSpPr>
            <p:cNvPr id="1105933" name="Rectangle 13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/>
                <a:t> = 4</a:t>
              </a:r>
              <a:r>
                <a:rPr lang="en-US">
                  <a:sym typeface="Symbol" pitchFamily="18" charset="2"/>
                </a:rPr>
                <a:t>10</a:t>
              </a:r>
              <a:r>
                <a:rPr lang="en-US" baseline="30000">
                  <a:sym typeface="Symbol" pitchFamily="18" charset="2"/>
                </a:rPr>
                <a:t>8</a:t>
              </a:r>
              <a:r>
                <a:rPr lang="en-US">
                  <a:sym typeface="Symbol" pitchFamily="18" charset="2"/>
                </a:rPr>
                <a:t> J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K</a:t>
              </a:r>
              <a:r>
                <a:rPr lang="en-US" baseline="30000">
                  <a:sym typeface="Symbol" pitchFamily="18" charset="2"/>
                </a:rPr>
                <a:t>-1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m</a:t>
              </a:r>
              <a:r>
                <a:rPr lang="en-US" baseline="30000">
                  <a:sym typeface="Symbol" pitchFamily="18" charset="2"/>
                </a:rPr>
                <a:t>2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105934" name="Text Box 14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Surface heat capacity </a:t>
              </a:r>
            </a:p>
          </p:txBody>
        </p:sp>
        <p:sp>
          <p:nvSpPr>
            <p:cNvPr id="1105935" name="Rectangle 15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5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5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5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5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5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5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641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Define the surface heat capacity C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	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119240" name="Group 8"/>
          <p:cNvGrpSpPr>
            <a:grpSpLocks/>
          </p:cNvGrpSpPr>
          <p:nvPr/>
        </p:nvGrpSpPr>
        <p:grpSpPr bwMode="auto">
          <a:xfrm>
            <a:off x="819150" y="2173288"/>
            <a:ext cx="7464425" cy="366712"/>
            <a:chOff x="522" y="3261"/>
            <a:chExt cx="4702" cy="231"/>
          </a:xfrm>
        </p:grpSpPr>
        <p:sp>
          <p:nvSpPr>
            <p:cNvPr id="1119241" name="Rectangle 9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/>
                <a:t> = </a:t>
              </a:r>
              <a:r>
                <a:rPr lang="en-US" i="1"/>
                <a:t>Q / </a:t>
              </a:r>
              <a:r>
                <a:rPr lang="en-US"/>
                <a:t>(</a:t>
              </a:r>
              <a:r>
                <a:rPr lang="en-US" i="1"/>
                <a:t>A</a:t>
              </a:r>
              <a:r>
                <a:rPr lang="en-US">
                  <a:sym typeface="Symbol" pitchFamily="18" charset="2"/>
                </a:rPr>
                <a:t></a:t>
              </a:r>
              <a:r>
                <a:rPr lang="en-US" i="1"/>
                <a:t>T</a:t>
              </a:r>
              <a:r>
                <a:rPr lang="en-US"/>
                <a:t>)</a:t>
              </a:r>
              <a:endParaRPr lang="en-US" i="1"/>
            </a:p>
          </p:txBody>
        </p:sp>
        <p:sp>
          <p:nvSpPr>
            <p:cNvPr id="1119242" name="Text Box 10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Surface heat capacity </a:t>
              </a:r>
            </a:p>
          </p:txBody>
        </p:sp>
        <p:sp>
          <p:nvSpPr>
            <p:cNvPr id="1119243" name="Rectangle 11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9244" name="Group 12"/>
          <p:cNvGrpSpPr>
            <a:grpSpLocks/>
          </p:cNvGrpSpPr>
          <p:nvPr/>
        </p:nvGrpSpPr>
        <p:grpSpPr bwMode="auto">
          <a:xfrm>
            <a:off x="820738" y="2592388"/>
            <a:ext cx="7464425" cy="366712"/>
            <a:chOff x="522" y="3261"/>
            <a:chExt cx="4702" cy="231"/>
          </a:xfrm>
        </p:grpSpPr>
        <p:sp>
          <p:nvSpPr>
            <p:cNvPr id="1119245" name="Rectangle 13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/>
                <a:t> = 4</a:t>
              </a:r>
              <a:r>
                <a:rPr lang="en-US">
                  <a:sym typeface="Symbol" pitchFamily="18" charset="2"/>
                </a:rPr>
                <a:t>10</a:t>
              </a:r>
              <a:r>
                <a:rPr lang="en-US" baseline="30000">
                  <a:sym typeface="Symbol" pitchFamily="18" charset="2"/>
                </a:rPr>
                <a:t>8</a:t>
              </a:r>
              <a:r>
                <a:rPr lang="en-US">
                  <a:sym typeface="Symbol" pitchFamily="18" charset="2"/>
                </a:rPr>
                <a:t> J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K</a:t>
              </a:r>
              <a:r>
                <a:rPr lang="en-US" baseline="30000">
                  <a:sym typeface="Symbol" pitchFamily="18" charset="2"/>
                </a:rPr>
                <a:t>-1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m</a:t>
              </a:r>
              <a:r>
                <a:rPr lang="en-US" baseline="30000">
                  <a:sym typeface="Symbol" pitchFamily="18" charset="2"/>
                </a:rPr>
                <a:t>2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119246" name="Text Box 14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Surface heat capacity </a:t>
              </a:r>
            </a:p>
          </p:txBody>
        </p:sp>
        <p:sp>
          <p:nvSpPr>
            <p:cNvPr id="1119247" name="Rectangle 15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9248" name="Rectangle 16"/>
          <p:cNvSpPr>
            <a:spLocks noChangeArrowheads="1"/>
          </p:cNvSpPr>
          <p:nvPr/>
        </p:nvSpPr>
        <p:spPr bwMode="auto">
          <a:xfrm>
            <a:off x="674688" y="3035300"/>
            <a:ext cx="7772400" cy="3822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Assuming no Earth radiation,           determine the amount of time it would              take the sun to warm up Earth by 1 K.  </a:t>
            </a:r>
          </a:p>
          <a:p>
            <a:r>
              <a:rPr lang="en-US">
                <a:sym typeface="Symbol" pitchFamily="18" charset="2"/>
              </a:rPr>
              <a:t>SOLUTION: </a:t>
            </a:r>
          </a:p>
          <a:p>
            <a:r>
              <a:rPr lang="en-US">
                <a:sym typeface="Symbol" pitchFamily="18" charset="2"/>
              </a:rPr>
              <a:t>From previous example: </a:t>
            </a: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 W.</a:t>
            </a:r>
          </a:p>
          <a:p>
            <a:r>
              <a:rPr lang="en-US">
                <a:sym typeface="Symbol" pitchFamily="18" charset="2"/>
              </a:rPr>
              <a:t>From </a:t>
            </a:r>
            <a:r>
              <a:rPr lang="en-US" i="1"/>
              <a:t>C</a:t>
            </a:r>
            <a:r>
              <a:rPr lang="en-US" i="1" baseline="-25000"/>
              <a:t>s</a:t>
            </a:r>
            <a:r>
              <a:rPr lang="en-US"/>
              <a:t> = </a:t>
            </a:r>
            <a:r>
              <a:rPr lang="en-US" i="1"/>
              <a:t>Q/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) we see that</a:t>
            </a:r>
          </a:p>
          <a:p>
            <a:r>
              <a:rPr lang="en-US" i="1"/>
              <a:t> Q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i="1" baseline="-25000"/>
              <a:t>s</a:t>
            </a:r>
            <a:r>
              <a:rPr lang="en-US" i="1"/>
              <a:t>A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 </a:t>
            </a:r>
            <a:r>
              <a:rPr lang="en-US"/>
              <a:t>=</a:t>
            </a:r>
            <a:r>
              <a:rPr lang="en-US" i="1"/>
              <a:t> </a:t>
            </a:r>
            <a:r>
              <a:rPr lang="en-US"/>
              <a:t>(4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8</a:t>
            </a:r>
            <a:r>
              <a:rPr lang="en-US"/>
              <a:t>)</a:t>
            </a:r>
            <a:r>
              <a:rPr lang="en-US">
                <a:sym typeface="Symbol" pitchFamily="18" charset="2"/>
              </a:rPr>
              <a:t>4(6.3710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>
                <a:sym typeface="Symbol" pitchFamily="18" charset="2"/>
              </a:rPr>
              <a:t>)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(1) = 2.0410</a:t>
            </a:r>
            <a:r>
              <a:rPr lang="en-US" baseline="30000">
                <a:sym typeface="Symbol" pitchFamily="18" charset="2"/>
              </a:rPr>
              <a:t>23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J.</a:t>
            </a:r>
          </a:p>
          <a:p>
            <a:r>
              <a:rPr lang="en-US">
                <a:sym typeface="Symbol" pitchFamily="18" charset="2"/>
              </a:rPr>
              <a:t>From </a:t>
            </a: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Q/t</a:t>
            </a:r>
            <a:r>
              <a:rPr lang="en-US">
                <a:sym typeface="Symbol" pitchFamily="18" charset="2"/>
              </a:rPr>
              <a:t> we obtain</a:t>
            </a:r>
          </a:p>
          <a:p>
            <a:r>
              <a:rPr lang="en-US" i="1">
                <a:sym typeface="Symbol" pitchFamily="18" charset="2"/>
              </a:rPr>
              <a:t> t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Q/P </a:t>
            </a:r>
            <a:r>
              <a:rPr lang="en-US">
                <a:sym typeface="Symbol" pitchFamily="18" charset="2"/>
              </a:rPr>
              <a:t>= (2.0410</a:t>
            </a:r>
            <a:r>
              <a:rPr lang="en-US" baseline="30000">
                <a:sym typeface="Symbol" pitchFamily="18" charset="2"/>
              </a:rPr>
              <a:t>23</a:t>
            </a:r>
            <a:r>
              <a:rPr lang="en-US">
                <a:sym typeface="Symbol" pitchFamily="18" charset="2"/>
              </a:rPr>
              <a:t>) / (1.2310</a:t>
            </a:r>
            <a:r>
              <a:rPr lang="en-US" baseline="30000">
                <a:sym typeface="Symbol" pitchFamily="18" charset="2"/>
              </a:rPr>
              <a:t>17</a:t>
            </a:r>
            <a:r>
              <a:rPr lang="en-US">
                <a:sym typeface="Symbol" pitchFamily="18" charset="2"/>
              </a:rPr>
              <a:t>) = 1.6610</a:t>
            </a:r>
            <a:r>
              <a:rPr lang="en-US" baseline="30000">
                <a:sym typeface="Symbol" pitchFamily="18" charset="2"/>
              </a:rPr>
              <a:t>6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s.</a:t>
            </a:r>
          </a:p>
          <a:p>
            <a:r>
              <a:rPr lang="en-US">
                <a:sym typeface="Symbol" pitchFamily="18" charset="2"/>
              </a:rPr>
              <a:t>This is equivalent to </a:t>
            </a:r>
            <a:r>
              <a:rPr lang="en-US" i="1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= 460 h = 19 d.</a:t>
            </a:r>
            <a:endParaRPr lang="en-US" i="1">
              <a:sym typeface="Symbol" pitchFamily="18" charset="2"/>
            </a:endParaRPr>
          </a:p>
        </p:txBody>
      </p:sp>
      <p:pic>
        <p:nvPicPr>
          <p:cNvPr id="1119249" name="Picture 17" descr="Earth view-white backgroun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275" y="3111500"/>
            <a:ext cx="1863725" cy="1803400"/>
          </a:xfrm>
          <a:prstGeom prst="rect">
            <a:avLst/>
          </a:prstGeom>
          <a:noFill/>
        </p:spPr>
      </p:pic>
      <p:sp>
        <p:nvSpPr>
          <p:cNvPr id="1119250" name="Oval 18"/>
          <p:cNvSpPr>
            <a:spLocks noChangeArrowheads="1"/>
          </p:cNvSpPr>
          <p:nvPr/>
        </p:nvSpPr>
        <p:spPr bwMode="auto">
          <a:xfrm>
            <a:off x="7097713" y="3094038"/>
            <a:ext cx="155575" cy="17795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51" name="Oval 19"/>
          <p:cNvSpPr>
            <a:spLocks noChangeArrowheads="1"/>
          </p:cNvSpPr>
          <p:nvPr/>
        </p:nvSpPr>
        <p:spPr bwMode="auto">
          <a:xfrm>
            <a:off x="7275513" y="3106738"/>
            <a:ext cx="1868487" cy="1792287"/>
          </a:xfrm>
          <a:prstGeom prst="ellipse">
            <a:avLst/>
          </a:prstGeom>
          <a:solidFill>
            <a:srgbClr val="FFFF0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9252" name="Rectangle 20"/>
          <p:cNvSpPr>
            <a:spLocks noChangeArrowheads="1"/>
          </p:cNvSpPr>
          <p:nvPr/>
        </p:nvSpPr>
        <p:spPr bwMode="auto">
          <a:xfrm>
            <a:off x="682625" y="6173788"/>
            <a:ext cx="7777163" cy="6842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If Earth trapped all of the sun’s energy it would soon become as hot as Venus-enough to melt lead!</a:t>
            </a:r>
          </a:p>
        </p:txBody>
      </p:sp>
      <p:pic>
        <p:nvPicPr>
          <p:cNvPr id="1119254" name="Picture 22" descr="venus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875" y="5203825"/>
            <a:ext cx="1127125" cy="1127125"/>
          </a:xfrm>
          <a:prstGeom prst="rect">
            <a:avLst/>
          </a:prstGeom>
          <a:noFill/>
        </p:spPr>
      </p:pic>
      <p:pic>
        <p:nvPicPr>
          <p:cNvPr id="1119259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0"/>
            <a:ext cx="1476375" cy="14573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9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9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1528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19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1925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1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9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9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9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9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9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9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9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19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19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19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19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19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19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19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1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9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1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1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5000"/>
                                        <p:tgtEl>
                                          <p:spTgt spid="111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elt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50" grpId="0" animBg="1"/>
      <p:bldP spid="1119250" grpId="1" animBg="1"/>
      <p:bldP spid="1119250" grpId="2" animBg="1"/>
      <p:bldP spid="11192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2978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Although we calculated the intensity of solar radiation to be 1380 W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-2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by the time it reaches Earth, the earth is spherical, and so not all surfaces will receive this intensity.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We will take the average for our models to be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121284" name="Rectangle 4"/>
          <p:cNvSpPr>
            <a:spLocks noChangeArrowheads="1"/>
          </p:cNvSpPr>
          <p:nvPr/>
        </p:nvSpPr>
        <p:spPr bwMode="auto">
          <a:xfrm>
            <a:off x="5091113" y="6310313"/>
            <a:ext cx="1990725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85" name="Rectangle 5"/>
          <p:cNvSpPr>
            <a:spLocks noChangeArrowheads="1"/>
          </p:cNvSpPr>
          <p:nvPr/>
        </p:nvSpPr>
        <p:spPr bwMode="auto">
          <a:xfrm>
            <a:off x="5102225" y="5570538"/>
            <a:ext cx="1990725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86" name="Rectangle 6"/>
          <p:cNvSpPr>
            <a:spLocks noChangeArrowheads="1"/>
          </p:cNvSpPr>
          <p:nvPr/>
        </p:nvSpPr>
        <p:spPr bwMode="auto">
          <a:xfrm>
            <a:off x="5091113" y="4830763"/>
            <a:ext cx="1990725" cy="49053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87" name="AutoShape 7"/>
          <p:cNvSpPr>
            <a:spLocks noChangeArrowheads="1"/>
          </p:cNvSpPr>
          <p:nvPr/>
        </p:nvSpPr>
        <p:spPr bwMode="auto">
          <a:xfrm rot="5400000">
            <a:off x="4723606" y="4947445"/>
            <a:ext cx="479425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88" name="AutoShape 8"/>
          <p:cNvSpPr>
            <a:spLocks noChangeArrowheads="1"/>
          </p:cNvSpPr>
          <p:nvPr/>
        </p:nvSpPr>
        <p:spPr bwMode="auto">
          <a:xfrm rot="5400000">
            <a:off x="4723606" y="5688807"/>
            <a:ext cx="479425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89" name="AutoShape 9"/>
          <p:cNvSpPr>
            <a:spLocks noChangeArrowheads="1"/>
          </p:cNvSpPr>
          <p:nvPr/>
        </p:nvSpPr>
        <p:spPr bwMode="auto">
          <a:xfrm rot="5400000">
            <a:off x="4723606" y="6426995"/>
            <a:ext cx="479425" cy="2714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1290" name="Picture 10" descr="Earth view-whit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893"/>
          <a:stretch>
            <a:fillRect/>
          </a:stretch>
        </p:blipFill>
        <p:spPr bwMode="auto">
          <a:xfrm>
            <a:off x="5449888" y="4838700"/>
            <a:ext cx="32670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1291" name="Line 11"/>
          <p:cNvSpPr>
            <a:spLocks noChangeShapeType="1"/>
          </p:cNvSpPr>
          <p:nvPr/>
        </p:nvSpPr>
        <p:spPr bwMode="auto">
          <a:xfrm>
            <a:off x="976313" y="5837238"/>
            <a:ext cx="4005262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1292" name="Line 12"/>
          <p:cNvSpPr>
            <a:spLocks noChangeShapeType="1"/>
          </p:cNvSpPr>
          <p:nvPr/>
        </p:nvSpPr>
        <p:spPr bwMode="auto">
          <a:xfrm>
            <a:off x="976313" y="5065713"/>
            <a:ext cx="4005262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1293" name="Line 13"/>
          <p:cNvSpPr>
            <a:spLocks noChangeShapeType="1"/>
          </p:cNvSpPr>
          <p:nvPr/>
        </p:nvSpPr>
        <p:spPr bwMode="auto">
          <a:xfrm>
            <a:off x="965200" y="6562725"/>
            <a:ext cx="4005263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1294" name="Arc 14"/>
          <p:cNvSpPr>
            <a:spLocks/>
          </p:cNvSpPr>
          <p:nvPr/>
        </p:nvSpPr>
        <p:spPr bwMode="auto">
          <a:xfrm>
            <a:off x="5919788" y="4833938"/>
            <a:ext cx="1162050" cy="1620837"/>
          </a:xfrm>
          <a:custGeom>
            <a:avLst/>
            <a:gdLst>
              <a:gd name="G0" fmla="+- 15481 0 0"/>
              <a:gd name="G1" fmla="+- 21582 0 0"/>
              <a:gd name="G2" fmla="+- 21600 0 0"/>
              <a:gd name="T0" fmla="*/ 0 w 15481"/>
              <a:gd name="T1" fmla="*/ 6519 h 21582"/>
              <a:gd name="T2" fmla="*/ 14603 w 15481"/>
              <a:gd name="T3" fmla="*/ 0 h 21582"/>
              <a:gd name="T4" fmla="*/ 15481 w 15481"/>
              <a:gd name="T5" fmla="*/ 21582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81" h="21582" fill="none" extrusionOk="0">
                <a:moveTo>
                  <a:pt x="-1" y="6518"/>
                </a:moveTo>
                <a:cubicBezTo>
                  <a:pt x="3854" y="2557"/>
                  <a:pt x="9080" y="224"/>
                  <a:pt x="14602" y="-1"/>
                </a:cubicBezTo>
              </a:path>
              <a:path w="15481" h="21582" stroke="0" extrusionOk="0">
                <a:moveTo>
                  <a:pt x="-1" y="6518"/>
                </a:moveTo>
                <a:cubicBezTo>
                  <a:pt x="3854" y="2557"/>
                  <a:pt x="9080" y="224"/>
                  <a:pt x="14602" y="-1"/>
                </a:cubicBezTo>
                <a:lnTo>
                  <a:pt x="15481" y="2158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95" name="Line 15"/>
          <p:cNvSpPr>
            <a:spLocks noChangeShapeType="1"/>
          </p:cNvSpPr>
          <p:nvPr/>
        </p:nvSpPr>
        <p:spPr bwMode="auto">
          <a:xfrm>
            <a:off x="5111750" y="4830763"/>
            <a:ext cx="0" cy="490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1296" name="Line 16"/>
          <p:cNvSpPr>
            <a:spLocks noChangeShapeType="1"/>
          </p:cNvSpPr>
          <p:nvPr/>
        </p:nvSpPr>
        <p:spPr bwMode="auto">
          <a:xfrm>
            <a:off x="5100638" y="5570538"/>
            <a:ext cx="0" cy="490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1297" name="Line 17"/>
          <p:cNvSpPr>
            <a:spLocks noChangeShapeType="1"/>
          </p:cNvSpPr>
          <p:nvPr/>
        </p:nvSpPr>
        <p:spPr bwMode="auto">
          <a:xfrm>
            <a:off x="5099050" y="6323013"/>
            <a:ext cx="0" cy="490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1298" name="Arc 18"/>
          <p:cNvSpPr>
            <a:spLocks/>
          </p:cNvSpPr>
          <p:nvPr/>
        </p:nvSpPr>
        <p:spPr bwMode="auto">
          <a:xfrm>
            <a:off x="5505450" y="5573713"/>
            <a:ext cx="1565275" cy="892175"/>
          </a:xfrm>
          <a:custGeom>
            <a:avLst/>
            <a:gdLst>
              <a:gd name="G0" fmla="+- 20855 0 0"/>
              <a:gd name="G1" fmla="+- 11882 0 0"/>
              <a:gd name="G2" fmla="+- 21600 0 0"/>
              <a:gd name="T0" fmla="*/ 0 w 20855"/>
              <a:gd name="T1" fmla="*/ 6256 h 11882"/>
              <a:gd name="T2" fmla="*/ 2816 w 20855"/>
              <a:gd name="T3" fmla="*/ 0 h 11882"/>
              <a:gd name="T4" fmla="*/ 20855 w 20855"/>
              <a:gd name="T5" fmla="*/ 11882 h 1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55" h="11882" fill="none" extrusionOk="0">
                <a:moveTo>
                  <a:pt x="0" y="6256"/>
                </a:moveTo>
                <a:cubicBezTo>
                  <a:pt x="599" y="4034"/>
                  <a:pt x="1550" y="1922"/>
                  <a:pt x="2816" y="0"/>
                </a:cubicBezTo>
              </a:path>
              <a:path w="20855" h="11882" stroke="0" extrusionOk="0">
                <a:moveTo>
                  <a:pt x="0" y="6256"/>
                </a:moveTo>
                <a:cubicBezTo>
                  <a:pt x="599" y="4034"/>
                  <a:pt x="1550" y="1922"/>
                  <a:pt x="2816" y="0"/>
                </a:cubicBezTo>
                <a:lnTo>
                  <a:pt x="20855" y="1188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299" name="Arc 19"/>
          <p:cNvSpPr>
            <a:spLocks/>
          </p:cNvSpPr>
          <p:nvPr/>
        </p:nvSpPr>
        <p:spPr bwMode="auto">
          <a:xfrm>
            <a:off x="5454650" y="6308725"/>
            <a:ext cx="1620838" cy="504825"/>
          </a:xfrm>
          <a:custGeom>
            <a:avLst/>
            <a:gdLst>
              <a:gd name="G0" fmla="+- 21600 0 0"/>
              <a:gd name="G1" fmla="+- 2174 0 0"/>
              <a:gd name="G2" fmla="+- 21600 0 0"/>
              <a:gd name="T0" fmla="*/ 483 w 21600"/>
              <a:gd name="T1" fmla="*/ 6715 h 6715"/>
              <a:gd name="T2" fmla="*/ 110 w 21600"/>
              <a:gd name="T3" fmla="*/ 0 h 6715"/>
              <a:gd name="T4" fmla="*/ 21600 w 21600"/>
              <a:gd name="T5" fmla="*/ 2174 h 6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6715" fill="none" extrusionOk="0">
                <a:moveTo>
                  <a:pt x="482" y="6715"/>
                </a:moveTo>
                <a:cubicBezTo>
                  <a:pt x="161" y="5222"/>
                  <a:pt x="0" y="3700"/>
                  <a:pt x="0" y="2174"/>
                </a:cubicBezTo>
                <a:cubicBezTo>
                  <a:pt x="-1" y="1447"/>
                  <a:pt x="36" y="722"/>
                  <a:pt x="109" y="-1"/>
                </a:cubicBezTo>
              </a:path>
              <a:path w="21600" h="6715" stroke="0" extrusionOk="0">
                <a:moveTo>
                  <a:pt x="482" y="6715"/>
                </a:moveTo>
                <a:cubicBezTo>
                  <a:pt x="161" y="5222"/>
                  <a:pt x="0" y="3700"/>
                  <a:pt x="0" y="2174"/>
                </a:cubicBezTo>
                <a:cubicBezTo>
                  <a:pt x="-1" y="1447"/>
                  <a:pt x="36" y="722"/>
                  <a:pt x="109" y="-1"/>
                </a:cubicBezTo>
                <a:lnTo>
                  <a:pt x="21600" y="217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1300" name="Rectangle 20"/>
          <p:cNvSpPr>
            <a:spLocks noChangeArrowheads="1"/>
          </p:cNvSpPr>
          <p:nvPr/>
        </p:nvSpPr>
        <p:spPr bwMode="auto">
          <a:xfrm rot="5400000">
            <a:off x="3440112" y="5653088"/>
            <a:ext cx="1927225" cy="3429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1380</a:t>
            </a:r>
            <a:r>
              <a:rPr lang="en-US" sz="2400" b="1" baseline="30000">
                <a:sym typeface="Symbol" pitchFamily="18" charset="2"/>
              </a:rPr>
              <a:t> </a:t>
            </a:r>
            <a:r>
              <a:rPr lang="en-US" sz="2400" b="1">
                <a:sym typeface="Symbol" pitchFamily="18" charset="2"/>
              </a:rPr>
              <a:t>W/m</a:t>
            </a:r>
            <a:r>
              <a:rPr lang="en-US" sz="2400" b="1" baseline="30000">
                <a:sym typeface="Symbol" pitchFamily="18" charset="2"/>
              </a:rPr>
              <a:t>2</a:t>
            </a:r>
          </a:p>
        </p:txBody>
      </p:sp>
      <p:grpSp>
        <p:nvGrpSpPr>
          <p:cNvPr id="1121301" name="Group 21"/>
          <p:cNvGrpSpPr>
            <a:grpSpLocks/>
          </p:cNvGrpSpPr>
          <p:nvPr/>
        </p:nvGrpSpPr>
        <p:grpSpPr bwMode="auto">
          <a:xfrm>
            <a:off x="819150" y="4427538"/>
            <a:ext cx="7464425" cy="366712"/>
            <a:chOff x="522" y="3261"/>
            <a:chExt cx="4702" cy="231"/>
          </a:xfrm>
        </p:grpSpPr>
        <p:sp>
          <p:nvSpPr>
            <p:cNvPr id="1121302" name="Rectangle 22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I</a:t>
              </a:r>
              <a:r>
                <a:rPr lang="en-US" i="1" baseline="-25000"/>
                <a:t>AVG</a:t>
              </a:r>
              <a:r>
                <a:rPr lang="en-US"/>
                <a:t> = 340 W</a:t>
              </a:r>
              <a:r>
                <a:rPr lang="en-US" baseline="-25000"/>
                <a:t> </a:t>
              </a:r>
              <a:r>
                <a:rPr lang="en-US"/>
                <a:t>m</a:t>
              </a:r>
              <a:r>
                <a:rPr lang="en-US" baseline="30000"/>
                <a:t>-2</a:t>
              </a:r>
              <a:endParaRPr lang="en-US"/>
            </a:p>
          </p:txBody>
        </p:sp>
        <p:sp>
          <p:nvSpPr>
            <p:cNvPr id="1121303" name="Text Box 23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Average incident solar radiation </a:t>
              </a:r>
            </a:p>
          </p:txBody>
        </p:sp>
        <p:sp>
          <p:nvSpPr>
            <p:cNvPr id="1121304" name="Rectangle 24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2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2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2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121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2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2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12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2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2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4" grpId="0" animBg="1"/>
      <p:bldP spid="1121285" grpId="0" animBg="1"/>
      <p:bldP spid="1121286" grpId="0" animBg="1"/>
      <p:bldP spid="1121287" grpId="0" animBg="1"/>
      <p:bldP spid="1121288" grpId="0" animBg="1"/>
      <p:bldP spid="1121289" grpId="0" animBg="1"/>
      <p:bldP spid="1121291" grpId="0" animBg="1"/>
      <p:bldP spid="1121292" grpId="0" animBg="1"/>
      <p:bldP spid="1121293" grpId="0" animBg="1"/>
      <p:bldP spid="1121294" grpId="0" animBg="1"/>
      <p:bldP spid="1121295" grpId="0" animBg="1"/>
      <p:bldP spid="1121296" grpId="0" animBg="1"/>
      <p:bldP spid="1121297" grpId="0" animBg="1"/>
      <p:bldP spid="1121298" grpId="0" animBg="1"/>
      <p:bldP spid="1121299" grpId="0" animBg="1"/>
      <p:bldP spid="11213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107993" name="Rectangle 25"/>
          <p:cNvSpPr>
            <a:spLocks noChangeArrowheads="1"/>
          </p:cNvSpPr>
          <p:nvPr/>
        </p:nvSpPr>
        <p:spPr bwMode="auto">
          <a:xfrm>
            <a:off x="674688" y="2709863"/>
            <a:ext cx="7772400" cy="414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Draw a Sankey diagram for a model of the earth </a:t>
            </a:r>
            <a:r>
              <a:rPr lang="en-US" u="sng">
                <a:sym typeface="Symbol" pitchFamily="18" charset="2"/>
              </a:rPr>
              <a:t>without</a:t>
            </a:r>
            <a:r>
              <a:rPr lang="en-US">
                <a:sym typeface="Symbol" pitchFamily="18" charset="2"/>
              </a:rPr>
              <a:t> greenhouse gases.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First draw Earth/atmosphere blocks: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Draw incoming solar energy (340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Draw energy reflected by                       atmosphere (clouds):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Draw energy reflected by                       ground (snow, etc.):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Draw energy absorbed by                       ground (</a:t>
            </a:r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C</a:t>
            </a:r>
            <a:r>
              <a:rPr lang="en-US" i="1" baseline="-25000"/>
              <a:t>s</a:t>
            </a:r>
            <a:r>
              <a:rPr lang="en-US" i="1"/>
              <a:t>A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Draw energy radiated by                           Earth (</a:t>
            </a:r>
            <a:r>
              <a:rPr lang="en-US" i="1"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AT</a:t>
            </a:r>
            <a:r>
              <a:rPr lang="en-US" baseline="30000">
                <a:sym typeface="Symbol" pitchFamily="18" charset="2"/>
              </a:rPr>
              <a:t>4</a:t>
            </a:r>
            <a:r>
              <a:rPr lang="en-US">
                <a:sym typeface="Symbol" pitchFamily="18" charset="2"/>
              </a:rPr>
              <a:t>):</a:t>
            </a:r>
          </a:p>
        </p:txBody>
      </p:sp>
      <p:grpSp>
        <p:nvGrpSpPr>
          <p:cNvPr id="1107999" name="Group 31"/>
          <p:cNvGrpSpPr>
            <a:grpSpLocks/>
          </p:cNvGrpSpPr>
          <p:nvPr/>
        </p:nvGrpSpPr>
        <p:grpSpPr bwMode="auto">
          <a:xfrm>
            <a:off x="6750050" y="3652838"/>
            <a:ext cx="909638" cy="1828800"/>
            <a:chOff x="3860" y="2333"/>
            <a:chExt cx="573" cy="1152"/>
          </a:xfrm>
        </p:grpSpPr>
        <p:sp>
          <p:nvSpPr>
            <p:cNvPr id="1108000" name="AutoShape 32"/>
            <p:cNvSpPr>
              <a:spLocks noChangeArrowheads="1"/>
            </p:cNvSpPr>
            <p:nvPr/>
          </p:nvSpPr>
          <p:spPr bwMode="auto">
            <a:xfrm rot="5400000">
              <a:off x="3571" y="2622"/>
              <a:ext cx="1152" cy="573"/>
            </a:xfrm>
            <a:prstGeom prst="chevron">
              <a:avLst>
                <a:gd name="adj" fmla="val 50262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01" name="Text Box 33"/>
            <p:cNvSpPr txBox="1">
              <a:spLocks noChangeArrowheads="1"/>
            </p:cNvSpPr>
            <p:nvPr/>
          </p:nvSpPr>
          <p:spPr bwMode="auto">
            <a:xfrm>
              <a:off x="3860" y="2625"/>
              <a:ext cx="5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340</a:t>
              </a:r>
            </a:p>
          </p:txBody>
        </p:sp>
      </p:grpSp>
      <p:sp>
        <p:nvSpPr>
          <p:cNvPr id="1108002" name="AutoShape 34"/>
          <p:cNvSpPr>
            <a:spLocks noChangeArrowheads="1"/>
          </p:cNvSpPr>
          <p:nvPr/>
        </p:nvSpPr>
        <p:spPr bwMode="auto">
          <a:xfrm rot="10800000">
            <a:off x="6224588" y="5014913"/>
            <a:ext cx="731837" cy="728662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8003" name="Group 35"/>
          <p:cNvGrpSpPr>
            <a:grpSpLocks/>
          </p:cNvGrpSpPr>
          <p:nvPr/>
        </p:nvGrpSpPr>
        <p:grpSpPr bwMode="auto">
          <a:xfrm>
            <a:off x="6650038" y="5024438"/>
            <a:ext cx="441325" cy="1476375"/>
            <a:chOff x="3797" y="3197"/>
            <a:chExt cx="278" cy="930"/>
          </a:xfrm>
        </p:grpSpPr>
        <p:sp>
          <p:nvSpPr>
            <p:cNvPr id="1108004" name="AutoShape 36"/>
            <p:cNvSpPr>
              <a:spLocks noChangeArrowheads="1"/>
            </p:cNvSpPr>
            <p:nvPr/>
          </p:nvSpPr>
          <p:spPr bwMode="auto">
            <a:xfrm rot="5400000">
              <a:off x="3631" y="3555"/>
              <a:ext cx="799" cy="84"/>
            </a:xfrm>
            <a:prstGeom prst="homePlate">
              <a:avLst>
                <a:gd name="adj" fmla="val 75038"/>
              </a:avLst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05" name="AutoShape 37"/>
            <p:cNvSpPr>
              <a:spLocks noChangeArrowheads="1"/>
            </p:cNvSpPr>
            <p:nvPr/>
          </p:nvSpPr>
          <p:spPr bwMode="auto">
            <a:xfrm rot="10800000">
              <a:off x="3797" y="3831"/>
              <a:ext cx="278" cy="29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8006" name="Group 38"/>
          <p:cNvGrpSpPr>
            <a:grpSpLocks/>
          </p:cNvGrpSpPr>
          <p:nvPr/>
        </p:nvGrpSpPr>
        <p:grpSpPr bwMode="auto">
          <a:xfrm>
            <a:off x="5940425" y="5997575"/>
            <a:ext cx="887413" cy="441325"/>
            <a:chOff x="3350" y="3810"/>
            <a:chExt cx="559" cy="278"/>
          </a:xfrm>
        </p:grpSpPr>
        <p:sp>
          <p:nvSpPr>
            <p:cNvPr id="1108007" name="AutoShape 39"/>
            <p:cNvSpPr>
              <a:spLocks noChangeArrowheads="1"/>
            </p:cNvSpPr>
            <p:nvPr/>
          </p:nvSpPr>
          <p:spPr bwMode="auto">
            <a:xfrm rot="10800000">
              <a:off x="3534" y="4003"/>
              <a:ext cx="375" cy="84"/>
            </a:xfrm>
            <a:prstGeom prst="homePlate">
              <a:avLst>
                <a:gd name="adj" fmla="val 72627"/>
              </a:avLst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08" name="AutoShape 40"/>
            <p:cNvSpPr>
              <a:spLocks noChangeArrowheads="1"/>
            </p:cNvSpPr>
            <p:nvPr/>
          </p:nvSpPr>
          <p:spPr bwMode="auto">
            <a:xfrm rot="16200000">
              <a:off x="3359" y="3801"/>
              <a:ext cx="278" cy="29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8009" name="Group 41"/>
          <p:cNvGrpSpPr>
            <a:grpSpLocks/>
          </p:cNvGrpSpPr>
          <p:nvPr/>
        </p:nvGrpSpPr>
        <p:grpSpPr bwMode="auto">
          <a:xfrm>
            <a:off x="6072188" y="4257675"/>
            <a:ext cx="693737" cy="1112838"/>
            <a:chOff x="3433" y="2714"/>
            <a:chExt cx="437" cy="701"/>
          </a:xfrm>
        </p:grpSpPr>
        <p:sp>
          <p:nvSpPr>
            <p:cNvPr id="1108010" name="AutoShape 42"/>
            <p:cNvSpPr>
              <a:spLocks noChangeArrowheads="1"/>
            </p:cNvSpPr>
            <p:nvPr/>
          </p:nvSpPr>
          <p:spPr bwMode="auto">
            <a:xfrm rot="16200000">
              <a:off x="3303" y="2997"/>
              <a:ext cx="701" cy="136"/>
            </a:xfrm>
            <a:prstGeom prst="chevron">
              <a:avLst>
                <a:gd name="adj" fmla="val 5147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11" name="Text Box 43"/>
            <p:cNvSpPr txBox="1">
              <a:spLocks noChangeArrowheads="1"/>
            </p:cNvSpPr>
            <p:nvPr/>
          </p:nvSpPr>
          <p:spPr bwMode="auto">
            <a:xfrm>
              <a:off x="3433" y="2769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75</a:t>
              </a:r>
            </a:p>
          </p:txBody>
        </p:sp>
      </p:grpSp>
      <p:grpSp>
        <p:nvGrpSpPr>
          <p:cNvPr id="1108012" name="Group 44"/>
          <p:cNvGrpSpPr>
            <a:grpSpLocks/>
          </p:cNvGrpSpPr>
          <p:nvPr/>
        </p:nvGrpSpPr>
        <p:grpSpPr bwMode="auto">
          <a:xfrm>
            <a:off x="5816600" y="4257675"/>
            <a:ext cx="561975" cy="1881188"/>
            <a:chOff x="3272" y="2714"/>
            <a:chExt cx="354" cy="1185"/>
          </a:xfrm>
        </p:grpSpPr>
        <p:sp>
          <p:nvSpPr>
            <p:cNvPr id="1108013" name="AutoShape 45"/>
            <p:cNvSpPr>
              <a:spLocks noChangeArrowheads="1"/>
            </p:cNvSpPr>
            <p:nvPr/>
          </p:nvSpPr>
          <p:spPr bwMode="auto">
            <a:xfrm rot="16200000">
              <a:off x="2844" y="3261"/>
              <a:ext cx="1185" cy="92"/>
            </a:xfrm>
            <a:prstGeom prst="homePlate">
              <a:avLst>
                <a:gd name="adj" fmla="val 77223"/>
              </a:avLst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14" name="Text Box 46"/>
            <p:cNvSpPr txBox="1">
              <a:spLocks noChangeArrowheads="1"/>
            </p:cNvSpPr>
            <p:nvPr/>
          </p:nvSpPr>
          <p:spPr bwMode="auto">
            <a:xfrm>
              <a:off x="3272" y="2867"/>
              <a:ext cx="3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30</a:t>
              </a:r>
            </a:p>
          </p:txBody>
        </p:sp>
      </p:grpSp>
      <p:grpSp>
        <p:nvGrpSpPr>
          <p:cNvPr id="1108015" name="Group 47"/>
          <p:cNvGrpSpPr>
            <a:grpSpLocks/>
          </p:cNvGrpSpPr>
          <p:nvPr/>
        </p:nvGrpSpPr>
        <p:grpSpPr bwMode="auto">
          <a:xfrm>
            <a:off x="6969125" y="5033963"/>
            <a:ext cx="860425" cy="1747837"/>
            <a:chOff x="3998" y="3187"/>
            <a:chExt cx="542" cy="1101"/>
          </a:xfrm>
        </p:grpSpPr>
        <p:sp>
          <p:nvSpPr>
            <p:cNvPr id="1108016" name="AutoShape 48"/>
            <p:cNvSpPr>
              <a:spLocks noChangeArrowheads="1"/>
            </p:cNvSpPr>
            <p:nvPr/>
          </p:nvSpPr>
          <p:spPr bwMode="auto">
            <a:xfrm rot="5400000">
              <a:off x="3702" y="3559"/>
              <a:ext cx="1101" cy="357"/>
            </a:xfrm>
            <a:prstGeom prst="homePlate">
              <a:avLst>
                <a:gd name="adj" fmla="val 47346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17" name="Text Box 49"/>
            <p:cNvSpPr txBox="1">
              <a:spLocks noChangeArrowheads="1"/>
            </p:cNvSpPr>
            <p:nvPr/>
          </p:nvSpPr>
          <p:spPr bwMode="auto">
            <a:xfrm>
              <a:off x="3998" y="3278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235</a:t>
              </a:r>
            </a:p>
          </p:txBody>
        </p:sp>
      </p:grpSp>
      <p:grpSp>
        <p:nvGrpSpPr>
          <p:cNvPr id="1108018" name="Group 50"/>
          <p:cNvGrpSpPr>
            <a:grpSpLocks/>
          </p:cNvGrpSpPr>
          <p:nvPr/>
        </p:nvGrpSpPr>
        <p:grpSpPr bwMode="auto">
          <a:xfrm>
            <a:off x="7885113" y="4106863"/>
            <a:ext cx="860425" cy="2354262"/>
            <a:chOff x="4559" y="2611"/>
            <a:chExt cx="542" cy="1483"/>
          </a:xfrm>
        </p:grpSpPr>
        <p:sp>
          <p:nvSpPr>
            <p:cNvPr id="1108019" name="AutoShape 51"/>
            <p:cNvSpPr>
              <a:spLocks noChangeArrowheads="1"/>
            </p:cNvSpPr>
            <p:nvPr/>
          </p:nvSpPr>
          <p:spPr bwMode="auto">
            <a:xfrm rot="16200000">
              <a:off x="4081" y="3178"/>
              <a:ext cx="1483" cy="349"/>
            </a:xfrm>
            <a:prstGeom prst="homePlate">
              <a:avLst>
                <a:gd name="adj" fmla="val 44716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020" name="Text Box 52"/>
            <p:cNvSpPr txBox="1">
              <a:spLocks noChangeArrowheads="1"/>
            </p:cNvSpPr>
            <p:nvPr/>
          </p:nvSpPr>
          <p:spPr bwMode="auto">
            <a:xfrm>
              <a:off x="4559" y="2783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235</a:t>
              </a:r>
            </a:p>
          </p:txBody>
        </p:sp>
      </p:grpSp>
      <p:grpSp>
        <p:nvGrpSpPr>
          <p:cNvPr id="1107994" name="Group 26"/>
          <p:cNvGrpSpPr>
            <a:grpSpLocks/>
          </p:cNvGrpSpPr>
          <p:nvPr/>
        </p:nvGrpSpPr>
        <p:grpSpPr bwMode="auto">
          <a:xfrm>
            <a:off x="5230813" y="5029200"/>
            <a:ext cx="3802062" cy="1828800"/>
            <a:chOff x="2903" y="3198"/>
            <a:chExt cx="2395" cy="1152"/>
          </a:xfrm>
        </p:grpSpPr>
        <p:sp>
          <p:nvSpPr>
            <p:cNvPr id="1107995" name="Rectangle 27"/>
            <p:cNvSpPr>
              <a:spLocks noChangeArrowheads="1"/>
            </p:cNvSpPr>
            <p:nvPr/>
          </p:nvSpPr>
          <p:spPr bwMode="auto">
            <a:xfrm>
              <a:off x="2903" y="4100"/>
              <a:ext cx="2395" cy="220"/>
            </a:xfrm>
            <a:prstGeom prst="rect">
              <a:avLst/>
            </a:prstGeom>
            <a:solidFill>
              <a:srgbClr val="009900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96" name="Rectangle 28"/>
            <p:cNvSpPr>
              <a:spLocks noChangeArrowheads="1"/>
            </p:cNvSpPr>
            <p:nvPr/>
          </p:nvSpPr>
          <p:spPr bwMode="auto">
            <a:xfrm>
              <a:off x="2903" y="3198"/>
              <a:ext cx="2395" cy="90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3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41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997" name="Text Box 29"/>
            <p:cNvSpPr txBox="1">
              <a:spLocks noChangeArrowheads="1"/>
            </p:cNvSpPr>
            <p:nvPr/>
          </p:nvSpPr>
          <p:spPr bwMode="auto">
            <a:xfrm>
              <a:off x="2903" y="4100"/>
              <a:ext cx="23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GROUND</a:t>
              </a:r>
            </a:p>
          </p:txBody>
        </p:sp>
        <p:sp>
          <p:nvSpPr>
            <p:cNvPr id="1107998" name="Text Box 30"/>
            <p:cNvSpPr txBox="1">
              <a:spLocks noChangeArrowheads="1"/>
            </p:cNvSpPr>
            <p:nvPr/>
          </p:nvSpPr>
          <p:spPr bwMode="auto">
            <a:xfrm>
              <a:off x="2903" y="3658"/>
              <a:ext cx="23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NON-GREENHOUSE ATMOSPHERE</a:t>
              </a:r>
            </a:p>
          </p:txBody>
        </p:sp>
      </p:grpSp>
      <p:sp>
        <p:nvSpPr>
          <p:cNvPr id="1108021" name="Rectangle 53"/>
          <p:cNvSpPr>
            <a:spLocks noChangeArrowheads="1"/>
          </p:cNvSpPr>
          <p:nvPr/>
        </p:nvSpPr>
        <p:spPr bwMode="auto">
          <a:xfrm>
            <a:off x="5218113" y="6446838"/>
            <a:ext cx="3814762" cy="263525"/>
          </a:xfrm>
          <a:prstGeom prst="rect">
            <a:avLst/>
          </a:prstGeom>
          <a:solidFill>
            <a:srgbClr val="FF0000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b="1"/>
              <a:t>235</a:t>
            </a:r>
            <a:r>
              <a:rPr lang="en-US" b="1" baseline="-25000"/>
              <a:t> </a:t>
            </a:r>
            <a:r>
              <a:rPr lang="en-US" b="1"/>
              <a:t> 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7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7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7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07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7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7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08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08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7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7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08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08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08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07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7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08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2000"/>
                                        <p:tgtEl>
                                          <p:spTgt spid="1108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7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79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08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0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Define albedo.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When light strikes an object, some of                it is absorbed, and some of it is                 scattered.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light strikes a mirror, nearly                   all of it will be scattered: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If light strikes a surface covered                   with lamp black, nearly all of it                    will be absorbed: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We define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albedo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in terms of                   scattered and incident power as</a:t>
            </a:r>
          </a:p>
        </p:txBody>
      </p:sp>
      <p:sp>
        <p:nvSpPr>
          <p:cNvPr id="1050643" name="Rectangle 19"/>
          <p:cNvSpPr>
            <a:spLocks noChangeArrowheads="1"/>
          </p:cNvSpPr>
          <p:nvPr/>
        </p:nvSpPr>
        <p:spPr bwMode="auto">
          <a:xfrm>
            <a:off x="682625" y="5786438"/>
            <a:ext cx="7764463" cy="10715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mirror has an albedo of almost 1.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black body has an albedo of almost 0.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50629" name="Picture 5" descr="grundtal-mirror__26202_PE093307_S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4" t="12866" r="5566" b="12900"/>
          <a:stretch>
            <a:fillRect/>
          </a:stretch>
        </p:blipFill>
        <p:spPr bwMode="auto">
          <a:xfrm>
            <a:off x="6484938" y="2152650"/>
            <a:ext cx="2465387" cy="1290638"/>
          </a:xfrm>
          <a:prstGeom prst="rect">
            <a:avLst/>
          </a:prstGeom>
          <a:noFill/>
        </p:spPr>
      </p:pic>
      <p:pic>
        <p:nvPicPr>
          <p:cNvPr id="10506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9550" y="4173538"/>
            <a:ext cx="2271713" cy="2227262"/>
          </a:xfrm>
          <a:prstGeom prst="rect">
            <a:avLst/>
          </a:prstGeom>
          <a:noFill/>
        </p:spPr>
      </p:pic>
      <p:sp>
        <p:nvSpPr>
          <p:cNvPr id="1050635" name="Oval 11"/>
          <p:cNvSpPr>
            <a:spLocks noChangeArrowheads="1"/>
          </p:cNvSpPr>
          <p:nvPr/>
        </p:nvSpPr>
        <p:spPr bwMode="auto">
          <a:xfrm>
            <a:off x="7496175" y="2898775"/>
            <a:ext cx="374650" cy="155575"/>
          </a:xfrm>
          <a:prstGeom prst="ellipse">
            <a:avLst/>
          </a:prstGeom>
          <a:solidFill>
            <a:srgbClr val="FF6600">
              <a:alpha val="2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34" name="Freeform 10"/>
          <p:cNvSpPr>
            <a:spLocks/>
          </p:cNvSpPr>
          <p:nvPr/>
        </p:nvSpPr>
        <p:spPr bwMode="auto">
          <a:xfrm>
            <a:off x="6353175" y="1274763"/>
            <a:ext cx="2405063" cy="1697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1" y="1069"/>
              </a:cxn>
              <a:cxn ang="0">
                <a:pos x="1515" y="501"/>
              </a:cxn>
            </a:cxnLst>
            <a:rect l="0" t="0" r="r" b="b"/>
            <a:pathLst>
              <a:path w="1515" h="1069">
                <a:moveTo>
                  <a:pt x="0" y="0"/>
                </a:moveTo>
                <a:lnTo>
                  <a:pt x="841" y="1069"/>
                </a:lnTo>
                <a:lnTo>
                  <a:pt x="1515" y="501"/>
                </a:lnTo>
              </a:path>
            </a:pathLst>
          </a:custGeom>
          <a:noFill/>
          <a:ln w="76200" cmpd="sng">
            <a:solidFill>
              <a:srgbClr val="FF66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37" name="Oval 13"/>
          <p:cNvSpPr>
            <a:spLocks noChangeArrowheads="1"/>
          </p:cNvSpPr>
          <p:nvPr/>
        </p:nvSpPr>
        <p:spPr bwMode="auto">
          <a:xfrm>
            <a:off x="7269163" y="4398963"/>
            <a:ext cx="1011237" cy="420687"/>
          </a:xfrm>
          <a:prstGeom prst="ellipse">
            <a:avLst/>
          </a:prstGeom>
          <a:solidFill>
            <a:srgbClr val="FF6600">
              <a:alpha val="2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36" name="Line 12"/>
          <p:cNvSpPr>
            <a:spLocks noChangeShapeType="1"/>
          </p:cNvSpPr>
          <p:nvPr/>
        </p:nvSpPr>
        <p:spPr bwMode="auto">
          <a:xfrm>
            <a:off x="6391275" y="2881313"/>
            <a:ext cx="1322388" cy="16954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0642" name="Group 18"/>
          <p:cNvGrpSpPr>
            <a:grpSpLocks/>
          </p:cNvGrpSpPr>
          <p:nvPr/>
        </p:nvGrpSpPr>
        <p:grpSpPr bwMode="auto">
          <a:xfrm>
            <a:off x="809625" y="5375275"/>
            <a:ext cx="5784850" cy="396875"/>
            <a:chOff x="510" y="3309"/>
            <a:chExt cx="3644" cy="250"/>
          </a:xfrm>
        </p:grpSpPr>
        <p:sp>
          <p:nvSpPr>
            <p:cNvPr id="1050639" name="Rectangle 15"/>
            <p:cNvSpPr>
              <a:spLocks noChangeArrowheads="1"/>
            </p:cNvSpPr>
            <p:nvPr/>
          </p:nvSpPr>
          <p:spPr bwMode="auto">
            <a:xfrm>
              <a:off x="592" y="3322"/>
              <a:ext cx="31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albedo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scattered</a:t>
              </a:r>
              <a:r>
                <a:rPr 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/ </a:t>
              </a:r>
              <a:r>
                <a:rPr 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P</a:t>
              </a:r>
              <a:r>
                <a:rPr lang="en-US" i="1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incident</a:t>
              </a:r>
              <a:endParaRPr lang="en-US" i="1">
                <a:sym typeface="Symbol" pitchFamily="18" charset="2"/>
              </a:endParaRPr>
            </a:p>
          </p:txBody>
        </p:sp>
        <p:sp>
          <p:nvSpPr>
            <p:cNvPr id="1050640" name="Text Box 16"/>
            <p:cNvSpPr txBox="1">
              <a:spLocks noChangeArrowheads="1"/>
            </p:cNvSpPr>
            <p:nvPr/>
          </p:nvSpPr>
          <p:spPr bwMode="auto">
            <a:xfrm>
              <a:off x="3202" y="3309"/>
              <a:ext cx="949" cy="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albedo</a:t>
              </a:r>
            </a:p>
          </p:txBody>
        </p:sp>
        <p:sp>
          <p:nvSpPr>
            <p:cNvPr id="1050641" name="Rectangle 17"/>
            <p:cNvSpPr>
              <a:spLocks noChangeArrowheads="1"/>
            </p:cNvSpPr>
            <p:nvPr/>
          </p:nvSpPr>
          <p:spPr bwMode="auto">
            <a:xfrm>
              <a:off x="510" y="3311"/>
              <a:ext cx="3644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0644" name="Line 20"/>
          <p:cNvSpPr>
            <a:spLocks noChangeShapeType="1"/>
          </p:cNvSpPr>
          <p:nvPr/>
        </p:nvSpPr>
        <p:spPr bwMode="auto">
          <a:xfrm rot="-5400000">
            <a:off x="7834313" y="3656013"/>
            <a:ext cx="769937" cy="985837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645" name="Text Box 21"/>
          <p:cNvSpPr txBox="1">
            <a:spLocks noChangeArrowheads="1"/>
          </p:cNvSpPr>
          <p:nvPr/>
        </p:nvSpPr>
        <p:spPr bwMode="auto">
          <a:xfrm>
            <a:off x="6489700" y="1125538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incident</a:t>
            </a:r>
            <a:endParaRPr lang="en-US" i="1"/>
          </a:p>
        </p:txBody>
      </p:sp>
      <p:sp>
        <p:nvSpPr>
          <p:cNvPr id="1050646" name="Text Box 22"/>
          <p:cNvSpPr txBox="1">
            <a:spLocks noChangeArrowheads="1"/>
          </p:cNvSpPr>
          <p:nvPr/>
        </p:nvSpPr>
        <p:spPr bwMode="auto">
          <a:xfrm>
            <a:off x="7729538" y="1670050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scattered</a:t>
            </a:r>
            <a:endParaRPr lang="en-US" i="1"/>
          </a:p>
        </p:txBody>
      </p:sp>
      <p:sp>
        <p:nvSpPr>
          <p:cNvPr id="1050647" name="Text Box 23"/>
          <p:cNvSpPr txBox="1">
            <a:spLocks noChangeArrowheads="1"/>
          </p:cNvSpPr>
          <p:nvPr/>
        </p:nvSpPr>
        <p:spPr bwMode="auto">
          <a:xfrm>
            <a:off x="6384925" y="3965575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incident</a:t>
            </a:r>
            <a:endParaRPr lang="en-US" i="1"/>
          </a:p>
        </p:txBody>
      </p:sp>
      <p:sp>
        <p:nvSpPr>
          <p:cNvPr id="1050648" name="Text Box 24"/>
          <p:cNvSpPr txBox="1">
            <a:spLocks noChangeArrowheads="1"/>
          </p:cNvSpPr>
          <p:nvPr/>
        </p:nvSpPr>
        <p:spPr bwMode="auto">
          <a:xfrm>
            <a:off x="7769225" y="3402013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P</a:t>
            </a:r>
            <a:r>
              <a:rPr lang="en-US" i="1" baseline="-25000"/>
              <a:t>scattered</a:t>
            </a:r>
            <a:endParaRPr lang="en-US" i="1"/>
          </a:p>
        </p:txBody>
      </p:sp>
      <p:sp>
        <p:nvSpPr>
          <p:cNvPr id="1050649" name="Text Box 25"/>
          <p:cNvSpPr txBox="1">
            <a:spLocks noChangeArrowheads="1"/>
          </p:cNvSpPr>
          <p:nvPr/>
        </p:nvSpPr>
        <p:spPr bwMode="auto">
          <a:xfrm>
            <a:off x="7367588" y="3025775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heat</a:t>
            </a:r>
          </a:p>
        </p:txBody>
      </p:sp>
      <p:sp>
        <p:nvSpPr>
          <p:cNvPr id="1050650" name="Text Box 26"/>
          <p:cNvSpPr txBox="1">
            <a:spLocks noChangeArrowheads="1"/>
          </p:cNvSpPr>
          <p:nvPr/>
        </p:nvSpPr>
        <p:spPr bwMode="auto">
          <a:xfrm>
            <a:off x="7358063" y="4495800"/>
            <a:ext cx="79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heat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0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0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0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5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0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0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0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0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0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0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5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0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0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0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5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5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5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35" grpId="0" animBg="1"/>
      <p:bldP spid="1050634" grpId="0" animBg="1"/>
      <p:bldP spid="1050637" grpId="0" animBg="1"/>
      <p:bldP spid="1050636" grpId="0" animBg="1"/>
      <p:bldP spid="1050644" grpId="0" animBg="1"/>
      <p:bldP spid="1050645" grpId="0"/>
      <p:bldP spid="1050646" grpId="0"/>
      <p:bldP spid="1050647" grpId="0"/>
      <p:bldP spid="1050648" grpId="0"/>
      <p:bldP spid="1050649" grpId="0"/>
      <p:bldP spid="10506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410" name="Rectangle 34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Show that at the space/atmosphere interface and at the ground/atmosphere interface the net power flow is zero.</a:t>
            </a:r>
            <a:r>
              <a:rPr lang="en-US">
                <a:sym typeface="Symbol" pitchFamily="18" charset="2"/>
              </a:rPr>
              <a:t> </a:t>
            </a:r>
          </a:p>
          <a:p>
            <a:r>
              <a:rPr lang="en-US">
                <a:sym typeface="Symbol" pitchFamily="18" charset="2"/>
              </a:rPr>
              <a:t>SOLUTION: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Space/atmosphere interface: </a:t>
            </a:r>
          </a:p>
          <a:p>
            <a:r>
              <a:rPr lang="en-US"/>
              <a:t> 340 IN </a:t>
            </a:r>
          </a:p>
          <a:p>
            <a:r>
              <a:rPr lang="en-US"/>
              <a:t> 235 + 75 + 30 = 340 OUT.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Ground/atmosphere interface: </a:t>
            </a:r>
          </a:p>
          <a:p>
            <a:r>
              <a:rPr lang="en-US"/>
              <a:t> 235 IN and 235 OUT.</a:t>
            </a:r>
          </a:p>
        </p:txBody>
      </p:sp>
      <p:sp>
        <p:nvSpPr>
          <p:cNvPr id="112537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125409" name="Group 33"/>
          <p:cNvGrpSpPr>
            <a:grpSpLocks/>
          </p:cNvGrpSpPr>
          <p:nvPr/>
        </p:nvGrpSpPr>
        <p:grpSpPr bwMode="auto">
          <a:xfrm>
            <a:off x="5218113" y="3652838"/>
            <a:ext cx="3814762" cy="3205162"/>
            <a:chOff x="3287" y="2301"/>
            <a:chExt cx="2403" cy="2019"/>
          </a:xfrm>
        </p:grpSpPr>
        <p:grpSp>
          <p:nvGrpSpPr>
            <p:cNvPr id="1125381" name="Group 5"/>
            <p:cNvGrpSpPr>
              <a:grpSpLocks/>
            </p:cNvGrpSpPr>
            <p:nvPr/>
          </p:nvGrpSpPr>
          <p:grpSpPr bwMode="auto">
            <a:xfrm>
              <a:off x="4252" y="2301"/>
              <a:ext cx="573" cy="1152"/>
              <a:chOff x="3860" y="2333"/>
              <a:chExt cx="573" cy="1152"/>
            </a:xfrm>
          </p:grpSpPr>
          <p:sp>
            <p:nvSpPr>
              <p:cNvPr id="1125382" name="AutoShape 6"/>
              <p:cNvSpPr>
                <a:spLocks noChangeArrowheads="1"/>
              </p:cNvSpPr>
              <p:nvPr/>
            </p:nvSpPr>
            <p:spPr bwMode="auto">
              <a:xfrm rot="5400000">
                <a:off x="3571" y="2622"/>
                <a:ext cx="1152" cy="573"/>
              </a:xfrm>
              <a:prstGeom prst="chevron">
                <a:avLst>
                  <a:gd name="adj" fmla="val 50262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83" name="Text Box 7"/>
              <p:cNvSpPr txBox="1">
                <a:spLocks noChangeArrowheads="1"/>
              </p:cNvSpPr>
              <p:nvPr/>
            </p:nvSpPr>
            <p:spPr bwMode="auto">
              <a:xfrm>
                <a:off x="3860" y="2625"/>
                <a:ext cx="57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340</a:t>
                </a:r>
              </a:p>
            </p:txBody>
          </p:sp>
        </p:grpSp>
        <p:sp>
          <p:nvSpPr>
            <p:cNvPr id="1125384" name="AutoShape 8"/>
            <p:cNvSpPr>
              <a:spLocks noChangeArrowheads="1"/>
            </p:cNvSpPr>
            <p:nvPr/>
          </p:nvSpPr>
          <p:spPr bwMode="auto">
            <a:xfrm rot="10800000">
              <a:off x="3921" y="3159"/>
              <a:ext cx="461" cy="459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5385" name="Group 9"/>
            <p:cNvGrpSpPr>
              <a:grpSpLocks/>
            </p:cNvGrpSpPr>
            <p:nvPr/>
          </p:nvGrpSpPr>
          <p:grpSpPr bwMode="auto">
            <a:xfrm>
              <a:off x="4189" y="3165"/>
              <a:ext cx="278" cy="930"/>
              <a:chOff x="3797" y="3197"/>
              <a:chExt cx="278" cy="930"/>
            </a:xfrm>
          </p:grpSpPr>
          <p:sp>
            <p:nvSpPr>
              <p:cNvPr id="1125386" name="AutoShape 10"/>
              <p:cNvSpPr>
                <a:spLocks noChangeArrowheads="1"/>
              </p:cNvSpPr>
              <p:nvPr/>
            </p:nvSpPr>
            <p:spPr bwMode="auto">
              <a:xfrm rot="5400000">
                <a:off x="3631" y="3555"/>
                <a:ext cx="799" cy="84"/>
              </a:xfrm>
              <a:prstGeom prst="homePlate">
                <a:avLst>
                  <a:gd name="adj" fmla="val 75038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87" name="AutoShape 11"/>
              <p:cNvSpPr>
                <a:spLocks noChangeArrowheads="1"/>
              </p:cNvSpPr>
              <p:nvPr/>
            </p:nvSpPr>
            <p:spPr bwMode="auto">
              <a:xfrm rot="10800000">
                <a:off x="3797" y="383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5388" name="Group 12"/>
            <p:cNvGrpSpPr>
              <a:grpSpLocks/>
            </p:cNvGrpSpPr>
            <p:nvPr/>
          </p:nvGrpSpPr>
          <p:grpSpPr bwMode="auto">
            <a:xfrm>
              <a:off x="3742" y="3778"/>
              <a:ext cx="559" cy="278"/>
              <a:chOff x="3350" y="3810"/>
              <a:chExt cx="559" cy="278"/>
            </a:xfrm>
          </p:grpSpPr>
          <p:sp>
            <p:nvSpPr>
              <p:cNvPr id="1125389" name="AutoShape 13"/>
              <p:cNvSpPr>
                <a:spLocks noChangeArrowheads="1"/>
              </p:cNvSpPr>
              <p:nvPr/>
            </p:nvSpPr>
            <p:spPr bwMode="auto">
              <a:xfrm rot="10800000">
                <a:off x="3534" y="4003"/>
                <a:ext cx="375" cy="84"/>
              </a:xfrm>
              <a:prstGeom prst="homePlate">
                <a:avLst>
                  <a:gd name="adj" fmla="val 72627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90" name="AutoShape 14"/>
              <p:cNvSpPr>
                <a:spLocks noChangeArrowheads="1"/>
              </p:cNvSpPr>
              <p:nvPr/>
            </p:nvSpPr>
            <p:spPr bwMode="auto">
              <a:xfrm rot="16200000">
                <a:off x="3359" y="380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5391" name="Group 15"/>
            <p:cNvGrpSpPr>
              <a:grpSpLocks/>
            </p:cNvGrpSpPr>
            <p:nvPr/>
          </p:nvGrpSpPr>
          <p:grpSpPr bwMode="auto">
            <a:xfrm>
              <a:off x="3825" y="2682"/>
              <a:ext cx="437" cy="701"/>
              <a:chOff x="3433" y="2714"/>
              <a:chExt cx="437" cy="701"/>
            </a:xfrm>
          </p:grpSpPr>
          <p:sp>
            <p:nvSpPr>
              <p:cNvPr id="1125392" name="AutoShape 16"/>
              <p:cNvSpPr>
                <a:spLocks noChangeArrowheads="1"/>
              </p:cNvSpPr>
              <p:nvPr/>
            </p:nvSpPr>
            <p:spPr bwMode="auto">
              <a:xfrm rot="16200000">
                <a:off x="3303" y="2997"/>
                <a:ext cx="701" cy="136"/>
              </a:xfrm>
              <a:prstGeom prst="chevron">
                <a:avLst>
                  <a:gd name="adj" fmla="val 51473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93" name="Text Box 17"/>
              <p:cNvSpPr txBox="1">
                <a:spLocks noChangeArrowheads="1"/>
              </p:cNvSpPr>
              <p:nvPr/>
            </p:nvSpPr>
            <p:spPr bwMode="auto">
              <a:xfrm>
                <a:off x="3433" y="2769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75</a:t>
                </a:r>
              </a:p>
            </p:txBody>
          </p:sp>
        </p:grpSp>
        <p:grpSp>
          <p:nvGrpSpPr>
            <p:cNvPr id="1125394" name="Group 18"/>
            <p:cNvGrpSpPr>
              <a:grpSpLocks/>
            </p:cNvGrpSpPr>
            <p:nvPr/>
          </p:nvGrpSpPr>
          <p:grpSpPr bwMode="auto">
            <a:xfrm>
              <a:off x="3664" y="2682"/>
              <a:ext cx="354" cy="1185"/>
              <a:chOff x="3272" y="2714"/>
              <a:chExt cx="354" cy="1185"/>
            </a:xfrm>
          </p:grpSpPr>
          <p:sp>
            <p:nvSpPr>
              <p:cNvPr id="1125395" name="AutoShape 19"/>
              <p:cNvSpPr>
                <a:spLocks noChangeArrowheads="1"/>
              </p:cNvSpPr>
              <p:nvPr/>
            </p:nvSpPr>
            <p:spPr bwMode="auto">
              <a:xfrm rot="16200000">
                <a:off x="2844" y="3261"/>
                <a:ext cx="1185" cy="92"/>
              </a:xfrm>
              <a:prstGeom prst="homePlate">
                <a:avLst>
                  <a:gd name="adj" fmla="val 77223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96" name="Text Box 20"/>
              <p:cNvSpPr txBox="1">
                <a:spLocks noChangeArrowheads="1"/>
              </p:cNvSpPr>
              <p:nvPr/>
            </p:nvSpPr>
            <p:spPr bwMode="auto">
              <a:xfrm>
                <a:off x="3272" y="2867"/>
                <a:ext cx="3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30</a:t>
                </a:r>
              </a:p>
            </p:txBody>
          </p:sp>
        </p:grpSp>
        <p:grpSp>
          <p:nvGrpSpPr>
            <p:cNvPr id="1125397" name="Group 21"/>
            <p:cNvGrpSpPr>
              <a:grpSpLocks/>
            </p:cNvGrpSpPr>
            <p:nvPr/>
          </p:nvGrpSpPr>
          <p:grpSpPr bwMode="auto">
            <a:xfrm>
              <a:off x="4390" y="3171"/>
              <a:ext cx="542" cy="1101"/>
              <a:chOff x="3998" y="3187"/>
              <a:chExt cx="542" cy="1101"/>
            </a:xfrm>
          </p:grpSpPr>
          <p:sp>
            <p:nvSpPr>
              <p:cNvPr id="1125398" name="AutoShape 22"/>
              <p:cNvSpPr>
                <a:spLocks noChangeArrowheads="1"/>
              </p:cNvSpPr>
              <p:nvPr/>
            </p:nvSpPr>
            <p:spPr bwMode="auto">
              <a:xfrm rot="5400000">
                <a:off x="3702" y="3559"/>
                <a:ext cx="1101" cy="357"/>
              </a:xfrm>
              <a:prstGeom prst="homePlate">
                <a:avLst>
                  <a:gd name="adj" fmla="val 47346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399" name="Text Box 23"/>
              <p:cNvSpPr txBox="1">
                <a:spLocks noChangeArrowheads="1"/>
              </p:cNvSpPr>
              <p:nvPr/>
            </p:nvSpPr>
            <p:spPr bwMode="auto">
              <a:xfrm>
                <a:off x="3998" y="3278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235</a:t>
                </a:r>
              </a:p>
            </p:txBody>
          </p:sp>
        </p:grpSp>
        <p:grpSp>
          <p:nvGrpSpPr>
            <p:cNvPr id="1125400" name="Group 24"/>
            <p:cNvGrpSpPr>
              <a:grpSpLocks/>
            </p:cNvGrpSpPr>
            <p:nvPr/>
          </p:nvGrpSpPr>
          <p:grpSpPr bwMode="auto">
            <a:xfrm>
              <a:off x="4967" y="2587"/>
              <a:ext cx="542" cy="1483"/>
              <a:chOff x="4559" y="2611"/>
              <a:chExt cx="542" cy="1483"/>
            </a:xfrm>
          </p:grpSpPr>
          <p:sp>
            <p:nvSpPr>
              <p:cNvPr id="1125401" name="AutoShape 25"/>
              <p:cNvSpPr>
                <a:spLocks noChangeArrowheads="1"/>
              </p:cNvSpPr>
              <p:nvPr/>
            </p:nvSpPr>
            <p:spPr bwMode="auto">
              <a:xfrm rot="16200000">
                <a:off x="4081" y="3178"/>
                <a:ext cx="1483" cy="349"/>
              </a:xfrm>
              <a:prstGeom prst="homePlate">
                <a:avLst>
                  <a:gd name="adj" fmla="val 44716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402" name="Text Box 26"/>
              <p:cNvSpPr txBox="1">
                <a:spLocks noChangeArrowheads="1"/>
              </p:cNvSpPr>
              <p:nvPr/>
            </p:nvSpPr>
            <p:spPr bwMode="auto">
              <a:xfrm>
                <a:off x="4559" y="2783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235</a:t>
                </a:r>
              </a:p>
            </p:txBody>
          </p:sp>
        </p:grpSp>
        <p:grpSp>
          <p:nvGrpSpPr>
            <p:cNvPr id="1125403" name="Group 27"/>
            <p:cNvGrpSpPr>
              <a:grpSpLocks/>
            </p:cNvGrpSpPr>
            <p:nvPr/>
          </p:nvGrpSpPr>
          <p:grpSpPr bwMode="auto">
            <a:xfrm>
              <a:off x="3295" y="3168"/>
              <a:ext cx="2395" cy="1152"/>
              <a:chOff x="2903" y="3198"/>
              <a:chExt cx="2395" cy="1152"/>
            </a:xfrm>
          </p:grpSpPr>
          <p:sp>
            <p:nvSpPr>
              <p:cNvPr id="1125404" name="Rectangle 28"/>
              <p:cNvSpPr>
                <a:spLocks noChangeArrowheads="1"/>
              </p:cNvSpPr>
              <p:nvPr/>
            </p:nvSpPr>
            <p:spPr bwMode="auto">
              <a:xfrm>
                <a:off x="2903" y="4100"/>
                <a:ext cx="2395" cy="220"/>
              </a:xfrm>
              <a:prstGeom prst="rect">
                <a:avLst/>
              </a:prstGeom>
              <a:solidFill>
                <a:srgbClr val="009900">
                  <a:alpha val="570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405" name="Rectangle 29"/>
              <p:cNvSpPr>
                <a:spLocks noChangeArrowheads="1"/>
              </p:cNvSpPr>
              <p:nvPr/>
            </p:nvSpPr>
            <p:spPr bwMode="auto">
              <a:xfrm>
                <a:off x="2903" y="3198"/>
                <a:ext cx="2395" cy="902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3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41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406" name="Text Box 30"/>
              <p:cNvSpPr txBox="1">
                <a:spLocks noChangeArrowheads="1"/>
              </p:cNvSpPr>
              <p:nvPr/>
            </p:nvSpPr>
            <p:spPr bwMode="auto">
              <a:xfrm>
                <a:off x="2903" y="4100"/>
                <a:ext cx="2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GROUND</a:t>
                </a:r>
              </a:p>
            </p:txBody>
          </p:sp>
          <p:sp>
            <p:nvSpPr>
              <p:cNvPr id="1125407" name="Text Box 31"/>
              <p:cNvSpPr txBox="1">
                <a:spLocks noChangeArrowheads="1"/>
              </p:cNvSpPr>
              <p:nvPr/>
            </p:nvSpPr>
            <p:spPr bwMode="auto">
              <a:xfrm>
                <a:off x="2903" y="3658"/>
                <a:ext cx="239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2"/>
                    </a:solidFill>
                  </a:rPr>
                  <a:t>NON-GREENHOUSE ATMOSPHERE</a:t>
                </a:r>
              </a:p>
            </p:txBody>
          </p:sp>
        </p:grpSp>
        <p:sp>
          <p:nvSpPr>
            <p:cNvPr id="1125408" name="Rectangle 32"/>
            <p:cNvSpPr>
              <a:spLocks noChangeArrowheads="1"/>
            </p:cNvSpPr>
            <p:nvPr/>
          </p:nvSpPr>
          <p:spPr bwMode="auto">
            <a:xfrm>
              <a:off x="3287" y="4061"/>
              <a:ext cx="2403" cy="166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235</a:t>
              </a:r>
              <a:r>
                <a:rPr lang="en-US" b="1" baseline="-25000"/>
                <a:t> </a:t>
              </a:r>
              <a:r>
                <a:rPr lang="en-US" b="1"/>
                <a:t>  </a:t>
              </a:r>
            </a:p>
          </p:txBody>
        </p:sp>
      </p:grpSp>
      <p:sp>
        <p:nvSpPr>
          <p:cNvPr id="1125411" name="Rectangle 35"/>
          <p:cNvSpPr>
            <a:spLocks noChangeArrowheads="1"/>
          </p:cNvSpPr>
          <p:nvPr/>
        </p:nvSpPr>
        <p:spPr bwMode="auto">
          <a:xfrm>
            <a:off x="5224463" y="4908550"/>
            <a:ext cx="3800475" cy="241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412" name="Rectangle 36"/>
          <p:cNvSpPr>
            <a:spLocks noChangeArrowheads="1"/>
          </p:cNvSpPr>
          <p:nvPr/>
        </p:nvSpPr>
        <p:spPr bwMode="auto">
          <a:xfrm>
            <a:off x="5229225" y="6342063"/>
            <a:ext cx="3800475" cy="241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5413" name="Rectangle 37"/>
          <p:cNvSpPr>
            <a:spLocks noChangeArrowheads="1"/>
          </p:cNvSpPr>
          <p:nvPr/>
        </p:nvSpPr>
        <p:spPr bwMode="auto">
          <a:xfrm>
            <a:off x="682625" y="5511800"/>
            <a:ext cx="4549775" cy="1346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Since 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in</a:t>
            </a:r>
            <a:r>
              <a:rPr lang="en-US">
                <a:sym typeface="Symbol" pitchFamily="18" charset="2"/>
              </a:rPr>
              <a:t> = 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out</a:t>
            </a:r>
            <a:r>
              <a:rPr lang="en-US">
                <a:sym typeface="Symbol" pitchFamily="18" charset="2"/>
              </a:rPr>
              <a:t>,</a:t>
            </a:r>
            <a:r>
              <a:rPr lang="en-US" i="1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the temperature in each region is constant.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5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25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411" grpId="0" animBg="1"/>
      <p:bldP spid="11254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sp>
        <p:nvSpPr>
          <p:cNvPr id="1123332" name="Rectangle 4"/>
          <p:cNvSpPr>
            <a:spLocks noChangeArrowheads="1"/>
          </p:cNvSpPr>
          <p:nvPr/>
        </p:nvSpPr>
        <p:spPr bwMode="auto">
          <a:xfrm>
            <a:off x="674688" y="2709863"/>
            <a:ext cx="7772400" cy="414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Draw a Sankey diagram for a model of the earth </a:t>
            </a:r>
            <a:r>
              <a:rPr lang="en-US" u="sng">
                <a:sym typeface="Symbol" pitchFamily="18" charset="2"/>
              </a:rPr>
              <a:t>with</a:t>
            </a:r>
            <a:r>
              <a:rPr lang="en-US">
                <a:sym typeface="Symbol" pitchFamily="18" charset="2"/>
              </a:rPr>
              <a:t> greenhouse gases.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Blocks first (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Greenhouse gases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in</a:t>
            </a:r>
            <a:r>
              <a:rPr lang="en-US">
                <a:sym typeface="Symbol" pitchFamily="18" charset="2"/>
              </a:rPr>
              <a:t> (340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reflect</a:t>
            </a:r>
            <a:r>
              <a:rPr lang="en-US">
                <a:sym typeface="Symbol" pitchFamily="18" charset="2"/>
              </a:rPr>
              <a:t> (105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GND,abs</a:t>
            </a:r>
            <a:r>
              <a:rPr lang="en-US">
                <a:sym typeface="Symbol" pitchFamily="18" charset="2"/>
              </a:rPr>
              <a:t> (165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ATMOS,abs</a:t>
            </a:r>
            <a:r>
              <a:rPr lang="en-US">
                <a:sym typeface="Symbol" pitchFamily="18" charset="2"/>
              </a:rPr>
              <a:t> (70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GND,radiate</a:t>
            </a:r>
            <a:r>
              <a:rPr lang="en-US">
                <a:sym typeface="Symbol" pitchFamily="18" charset="2"/>
              </a:rPr>
              <a:t> (390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convection</a:t>
            </a:r>
            <a:r>
              <a:rPr lang="en-US">
                <a:sym typeface="Symbol" pitchFamily="18" charset="2"/>
              </a:rPr>
              <a:t> (100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</a:t>
            </a:r>
            <a:r>
              <a:rPr lang="en-US" i="1">
                <a:sym typeface="Symbol" pitchFamily="18" charset="2"/>
              </a:rPr>
              <a:t>E</a:t>
            </a:r>
            <a:r>
              <a:rPr lang="en-US" i="1" baseline="-25000">
                <a:sym typeface="Symbol" pitchFamily="18" charset="2"/>
              </a:rPr>
              <a:t>atm,radiate</a:t>
            </a:r>
            <a:r>
              <a:rPr lang="en-US">
                <a:sym typeface="Symbol" pitchFamily="18" charset="2"/>
              </a:rPr>
              <a:t> (195 W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-2</a:t>
            </a:r>
            <a:r>
              <a:rPr lang="en-US">
                <a:sym typeface="Symbol" pitchFamily="18" charset="2"/>
              </a:rPr>
              <a:t>):</a:t>
            </a:r>
          </a:p>
        </p:txBody>
      </p:sp>
      <p:grpSp>
        <p:nvGrpSpPr>
          <p:cNvPr id="1123333" name="Group 5"/>
          <p:cNvGrpSpPr>
            <a:grpSpLocks/>
          </p:cNvGrpSpPr>
          <p:nvPr/>
        </p:nvGrpSpPr>
        <p:grpSpPr bwMode="auto">
          <a:xfrm>
            <a:off x="5067300" y="3689350"/>
            <a:ext cx="1114425" cy="1792288"/>
            <a:chOff x="3860" y="2333"/>
            <a:chExt cx="573" cy="1152"/>
          </a:xfrm>
        </p:grpSpPr>
        <p:sp>
          <p:nvSpPr>
            <p:cNvPr id="1123334" name="AutoShape 6"/>
            <p:cNvSpPr>
              <a:spLocks noChangeArrowheads="1"/>
            </p:cNvSpPr>
            <p:nvPr/>
          </p:nvSpPr>
          <p:spPr bwMode="auto">
            <a:xfrm rot="5400000">
              <a:off x="3571" y="2622"/>
              <a:ext cx="1152" cy="573"/>
            </a:xfrm>
            <a:prstGeom prst="chevron">
              <a:avLst>
                <a:gd name="adj" fmla="val 50262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35" name="Text Box 7"/>
            <p:cNvSpPr txBox="1">
              <a:spLocks noChangeArrowheads="1"/>
            </p:cNvSpPr>
            <p:nvPr/>
          </p:nvSpPr>
          <p:spPr bwMode="auto">
            <a:xfrm>
              <a:off x="3860" y="2625"/>
              <a:ext cx="57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340</a:t>
              </a:r>
            </a:p>
          </p:txBody>
        </p:sp>
      </p:grpSp>
      <p:sp>
        <p:nvSpPr>
          <p:cNvPr id="1123336" name="AutoShape 8"/>
          <p:cNvSpPr>
            <a:spLocks noChangeArrowheads="1"/>
          </p:cNvSpPr>
          <p:nvPr/>
        </p:nvSpPr>
        <p:spPr bwMode="auto">
          <a:xfrm rot="10800000">
            <a:off x="4541838" y="5014913"/>
            <a:ext cx="731837" cy="728662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3337" name="Group 9"/>
          <p:cNvGrpSpPr>
            <a:grpSpLocks/>
          </p:cNvGrpSpPr>
          <p:nvPr/>
        </p:nvGrpSpPr>
        <p:grpSpPr bwMode="auto">
          <a:xfrm>
            <a:off x="4967288" y="5024438"/>
            <a:ext cx="441325" cy="1476375"/>
            <a:chOff x="3797" y="3197"/>
            <a:chExt cx="278" cy="930"/>
          </a:xfrm>
        </p:grpSpPr>
        <p:sp>
          <p:nvSpPr>
            <p:cNvPr id="1123338" name="AutoShape 10"/>
            <p:cNvSpPr>
              <a:spLocks noChangeArrowheads="1"/>
            </p:cNvSpPr>
            <p:nvPr/>
          </p:nvSpPr>
          <p:spPr bwMode="auto">
            <a:xfrm rot="5400000">
              <a:off x="3631" y="3555"/>
              <a:ext cx="799" cy="84"/>
            </a:xfrm>
            <a:prstGeom prst="homePlate">
              <a:avLst>
                <a:gd name="adj" fmla="val 75038"/>
              </a:avLst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39" name="AutoShape 11"/>
            <p:cNvSpPr>
              <a:spLocks noChangeArrowheads="1"/>
            </p:cNvSpPr>
            <p:nvPr/>
          </p:nvSpPr>
          <p:spPr bwMode="auto">
            <a:xfrm rot="10800000">
              <a:off x="3797" y="3831"/>
              <a:ext cx="278" cy="29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3340" name="Group 12"/>
          <p:cNvGrpSpPr>
            <a:grpSpLocks/>
          </p:cNvGrpSpPr>
          <p:nvPr/>
        </p:nvGrpSpPr>
        <p:grpSpPr bwMode="auto">
          <a:xfrm>
            <a:off x="4257675" y="5997575"/>
            <a:ext cx="887413" cy="441325"/>
            <a:chOff x="3350" y="3810"/>
            <a:chExt cx="559" cy="278"/>
          </a:xfrm>
        </p:grpSpPr>
        <p:sp>
          <p:nvSpPr>
            <p:cNvPr id="1123341" name="AutoShape 13"/>
            <p:cNvSpPr>
              <a:spLocks noChangeArrowheads="1"/>
            </p:cNvSpPr>
            <p:nvPr/>
          </p:nvSpPr>
          <p:spPr bwMode="auto">
            <a:xfrm rot="10800000">
              <a:off x="3534" y="4003"/>
              <a:ext cx="375" cy="84"/>
            </a:xfrm>
            <a:prstGeom prst="homePlate">
              <a:avLst>
                <a:gd name="adj" fmla="val 72627"/>
              </a:avLst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42" name="AutoShape 14"/>
            <p:cNvSpPr>
              <a:spLocks noChangeArrowheads="1"/>
            </p:cNvSpPr>
            <p:nvPr/>
          </p:nvSpPr>
          <p:spPr bwMode="auto">
            <a:xfrm rot="16200000">
              <a:off x="3359" y="3801"/>
              <a:ext cx="278" cy="29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3343" name="Group 15"/>
          <p:cNvGrpSpPr>
            <a:grpSpLocks/>
          </p:cNvGrpSpPr>
          <p:nvPr/>
        </p:nvGrpSpPr>
        <p:grpSpPr bwMode="auto">
          <a:xfrm>
            <a:off x="4389438" y="4257675"/>
            <a:ext cx="693737" cy="1112838"/>
            <a:chOff x="3433" y="2714"/>
            <a:chExt cx="437" cy="701"/>
          </a:xfrm>
        </p:grpSpPr>
        <p:sp>
          <p:nvSpPr>
            <p:cNvPr id="1123344" name="AutoShape 16"/>
            <p:cNvSpPr>
              <a:spLocks noChangeArrowheads="1"/>
            </p:cNvSpPr>
            <p:nvPr/>
          </p:nvSpPr>
          <p:spPr bwMode="auto">
            <a:xfrm rot="16200000">
              <a:off x="3303" y="2997"/>
              <a:ext cx="701" cy="136"/>
            </a:xfrm>
            <a:prstGeom prst="chevron">
              <a:avLst>
                <a:gd name="adj" fmla="val 5147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45" name="Text Box 17"/>
            <p:cNvSpPr txBox="1">
              <a:spLocks noChangeArrowheads="1"/>
            </p:cNvSpPr>
            <p:nvPr/>
          </p:nvSpPr>
          <p:spPr bwMode="auto">
            <a:xfrm>
              <a:off x="3433" y="2769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75</a:t>
              </a:r>
            </a:p>
          </p:txBody>
        </p:sp>
      </p:grpSp>
      <p:grpSp>
        <p:nvGrpSpPr>
          <p:cNvPr id="1123346" name="Group 18"/>
          <p:cNvGrpSpPr>
            <a:grpSpLocks/>
          </p:cNvGrpSpPr>
          <p:nvPr/>
        </p:nvGrpSpPr>
        <p:grpSpPr bwMode="auto">
          <a:xfrm>
            <a:off x="4133850" y="4257675"/>
            <a:ext cx="561975" cy="1881188"/>
            <a:chOff x="3272" y="2714"/>
            <a:chExt cx="354" cy="1185"/>
          </a:xfrm>
        </p:grpSpPr>
        <p:sp>
          <p:nvSpPr>
            <p:cNvPr id="1123347" name="AutoShape 19"/>
            <p:cNvSpPr>
              <a:spLocks noChangeArrowheads="1"/>
            </p:cNvSpPr>
            <p:nvPr/>
          </p:nvSpPr>
          <p:spPr bwMode="auto">
            <a:xfrm rot="16200000">
              <a:off x="2844" y="3261"/>
              <a:ext cx="1185" cy="92"/>
            </a:xfrm>
            <a:prstGeom prst="homePlate">
              <a:avLst>
                <a:gd name="adj" fmla="val 77223"/>
              </a:avLst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48" name="Text Box 20"/>
            <p:cNvSpPr txBox="1">
              <a:spLocks noChangeArrowheads="1"/>
            </p:cNvSpPr>
            <p:nvPr/>
          </p:nvSpPr>
          <p:spPr bwMode="auto">
            <a:xfrm>
              <a:off x="3272" y="2867"/>
              <a:ext cx="3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30</a:t>
              </a:r>
            </a:p>
          </p:txBody>
        </p:sp>
      </p:grpSp>
      <p:grpSp>
        <p:nvGrpSpPr>
          <p:cNvPr id="1123387" name="Group 59"/>
          <p:cNvGrpSpPr>
            <a:grpSpLocks/>
          </p:cNvGrpSpPr>
          <p:nvPr/>
        </p:nvGrpSpPr>
        <p:grpSpPr bwMode="auto">
          <a:xfrm>
            <a:off x="5286375" y="5024438"/>
            <a:ext cx="860425" cy="1747837"/>
            <a:chOff x="3330" y="3171"/>
            <a:chExt cx="542" cy="1101"/>
          </a:xfrm>
        </p:grpSpPr>
        <p:sp>
          <p:nvSpPr>
            <p:cNvPr id="1123350" name="AutoShape 22"/>
            <p:cNvSpPr>
              <a:spLocks noChangeArrowheads="1"/>
            </p:cNvSpPr>
            <p:nvPr/>
          </p:nvSpPr>
          <p:spPr bwMode="auto">
            <a:xfrm rot="5400000">
              <a:off x="3034" y="3543"/>
              <a:ext cx="1101" cy="357"/>
            </a:xfrm>
            <a:prstGeom prst="homePlate">
              <a:avLst>
                <a:gd name="adj" fmla="val 47346"/>
              </a:avLst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51" name="Text Box 23"/>
            <p:cNvSpPr txBox="1">
              <a:spLocks noChangeArrowheads="1"/>
            </p:cNvSpPr>
            <p:nvPr/>
          </p:nvSpPr>
          <p:spPr bwMode="auto">
            <a:xfrm>
              <a:off x="3330" y="3262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165</a:t>
              </a:r>
            </a:p>
          </p:txBody>
        </p:sp>
      </p:grpSp>
      <p:grpSp>
        <p:nvGrpSpPr>
          <p:cNvPr id="1123365" name="Group 37"/>
          <p:cNvGrpSpPr>
            <a:grpSpLocks/>
          </p:cNvGrpSpPr>
          <p:nvPr/>
        </p:nvGrpSpPr>
        <p:grpSpPr bwMode="auto">
          <a:xfrm>
            <a:off x="6759575" y="4106863"/>
            <a:ext cx="950913" cy="1111250"/>
            <a:chOff x="4967" y="2587"/>
            <a:chExt cx="542" cy="700"/>
          </a:xfrm>
        </p:grpSpPr>
        <p:sp>
          <p:nvSpPr>
            <p:cNvPr id="1123353" name="AutoShape 25"/>
            <p:cNvSpPr>
              <a:spLocks noChangeArrowheads="1"/>
            </p:cNvSpPr>
            <p:nvPr/>
          </p:nvSpPr>
          <p:spPr bwMode="auto">
            <a:xfrm rot="16200000">
              <a:off x="4881" y="2762"/>
              <a:ext cx="700" cy="349"/>
            </a:xfrm>
            <a:prstGeom prst="homePlate">
              <a:avLst>
                <a:gd name="adj" fmla="val 47571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54" name="Text Box 26"/>
            <p:cNvSpPr txBox="1">
              <a:spLocks noChangeArrowheads="1"/>
            </p:cNvSpPr>
            <p:nvPr/>
          </p:nvSpPr>
          <p:spPr bwMode="auto">
            <a:xfrm>
              <a:off x="4967" y="2759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195</a:t>
              </a:r>
            </a:p>
          </p:txBody>
        </p:sp>
      </p:grpSp>
      <p:grpSp>
        <p:nvGrpSpPr>
          <p:cNvPr id="1123364" name="Group 36"/>
          <p:cNvGrpSpPr>
            <a:grpSpLocks/>
          </p:cNvGrpSpPr>
          <p:nvPr/>
        </p:nvGrpSpPr>
        <p:grpSpPr bwMode="auto">
          <a:xfrm>
            <a:off x="5970588" y="5021263"/>
            <a:ext cx="666750" cy="709612"/>
            <a:chOff x="4397" y="3175"/>
            <a:chExt cx="420" cy="447"/>
          </a:xfrm>
        </p:grpSpPr>
        <p:sp>
          <p:nvSpPr>
            <p:cNvPr id="1123362" name="AutoShape 34"/>
            <p:cNvSpPr>
              <a:spLocks noChangeArrowheads="1"/>
            </p:cNvSpPr>
            <p:nvPr/>
          </p:nvSpPr>
          <p:spPr bwMode="auto">
            <a:xfrm rot="10800000" flipH="1">
              <a:off x="4397" y="3175"/>
              <a:ext cx="420" cy="44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63" name="Text Box 35"/>
            <p:cNvSpPr txBox="1">
              <a:spLocks noChangeArrowheads="1"/>
            </p:cNvSpPr>
            <p:nvPr/>
          </p:nvSpPr>
          <p:spPr bwMode="auto">
            <a:xfrm>
              <a:off x="4447" y="3370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70</a:t>
              </a:r>
            </a:p>
          </p:txBody>
        </p:sp>
      </p:grpSp>
      <p:grpSp>
        <p:nvGrpSpPr>
          <p:cNvPr id="1123384" name="Group 56"/>
          <p:cNvGrpSpPr>
            <a:grpSpLocks/>
          </p:cNvGrpSpPr>
          <p:nvPr/>
        </p:nvGrpSpPr>
        <p:grpSpPr bwMode="auto">
          <a:xfrm>
            <a:off x="6184900" y="5495925"/>
            <a:ext cx="1665288" cy="947738"/>
            <a:chOff x="3764" y="3462"/>
            <a:chExt cx="1049" cy="597"/>
          </a:xfrm>
        </p:grpSpPr>
        <p:sp>
          <p:nvSpPr>
            <p:cNvPr id="1123367" name="AutoShape 39"/>
            <p:cNvSpPr>
              <a:spLocks noChangeArrowheads="1"/>
            </p:cNvSpPr>
            <p:nvPr/>
          </p:nvSpPr>
          <p:spPr bwMode="auto">
            <a:xfrm rot="16200000">
              <a:off x="3975" y="3423"/>
              <a:ext cx="597" cy="675"/>
            </a:xfrm>
            <a:prstGeom prst="homePlate">
              <a:avLst>
                <a:gd name="adj" fmla="val 33505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68" name="Text Box 40"/>
            <p:cNvSpPr txBox="1">
              <a:spLocks noChangeArrowheads="1"/>
            </p:cNvSpPr>
            <p:nvPr/>
          </p:nvSpPr>
          <p:spPr bwMode="auto">
            <a:xfrm>
              <a:off x="3764" y="3645"/>
              <a:ext cx="10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350</a:t>
              </a:r>
            </a:p>
          </p:txBody>
        </p:sp>
      </p:grpSp>
      <p:grpSp>
        <p:nvGrpSpPr>
          <p:cNvPr id="1123386" name="Group 58"/>
          <p:cNvGrpSpPr>
            <a:grpSpLocks/>
          </p:cNvGrpSpPr>
          <p:nvPr/>
        </p:nvGrpSpPr>
        <p:grpSpPr bwMode="auto">
          <a:xfrm>
            <a:off x="7405688" y="4103688"/>
            <a:ext cx="547687" cy="2344737"/>
            <a:chOff x="4533" y="2585"/>
            <a:chExt cx="345" cy="1477"/>
          </a:xfrm>
        </p:grpSpPr>
        <p:sp>
          <p:nvSpPr>
            <p:cNvPr id="1123371" name="AutoShape 43"/>
            <p:cNvSpPr>
              <a:spLocks noChangeArrowheads="1"/>
            </p:cNvSpPr>
            <p:nvPr/>
          </p:nvSpPr>
          <p:spPr bwMode="auto">
            <a:xfrm rot="16200000">
              <a:off x="3967" y="3250"/>
              <a:ext cx="1477" cy="148"/>
            </a:xfrm>
            <a:prstGeom prst="homePlate">
              <a:avLst>
                <a:gd name="adj" fmla="val 107467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72" name="Text Box 44"/>
            <p:cNvSpPr txBox="1">
              <a:spLocks noChangeArrowheads="1"/>
            </p:cNvSpPr>
            <p:nvPr/>
          </p:nvSpPr>
          <p:spPr bwMode="auto">
            <a:xfrm>
              <a:off x="4533" y="3647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40</a:t>
              </a:r>
            </a:p>
          </p:txBody>
        </p:sp>
      </p:grpSp>
      <p:grpSp>
        <p:nvGrpSpPr>
          <p:cNvPr id="1123377" name="Group 49"/>
          <p:cNvGrpSpPr>
            <a:grpSpLocks/>
          </p:cNvGrpSpPr>
          <p:nvPr/>
        </p:nvGrpSpPr>
        <p:grpSpPr bwMode="auto">
          <a:xfrm>
            <a:off x="7661275" y="5786438"/>
            <a:ext cx="1270000" cy="685800"/>
            <a:chOff x="5211" y="3639"/>
            <a:chExt cx="507" cy="432"/>
          </a:xfrm>
        </p:grpSpPr>
        <p:sp>
          <p:nvSpPr>
            <p:cNvPr id="1123374" name="AutoShape 46"/>
            <p:cNvSpPr>
              <a:spLocks noChangeArrowheads="1"/>
            </p:cNvSpPr>
            <p:nvPr/>
          </p:nvSpPr>
          <p:spPr bwMode="auto">
            <a:xfrm rot="5400000">
              <a:off x="5236" y="3686"/>
              <a:ext cx="425" cy="346"/>
            </a:xfrm>
            <a:prstGeom prst="homePlate">
              <a:avLst>
                <a:gd name="adj" fmla="val 41155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75" name="Text Box 47"/>
            <p:cNvSpPr txBox="1">
              <a:spLocks noChangeArrowheads="1"/>
            </p:cNvSpPr>
            <p:nvPr/>
          </p:nvSpPr>
          <p:spPr bwMode="auto">
            <a:xfrm>
              <a:off x="5211" y="3639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325</a:t>
              </a:r>
            </a:p>
          </p:txBody>
        </p:sp>
      </p:grpSp>
      <p:grpSp>
        <p:nvGrpSpPr>
          <p:cNvPr id="1123382" name="Group 54"/>
          <p:cNvGrpSpPr>
            <a:grpSpLocks/>
          </p:cNvGrpSpPr>
          <p:nvPr/>
        </p:nvGrpSpPr>
        <p:grpSpPr bwMode="auto">
          <a:xfrm>
            <a:off x="8678863" y="5668963"/>
            <a:ext cx="396875" cy="777875"/>
            <a:chOff x="5335" y="3571"/>
            <a:chExt cx="250" cy="490"/>
          </a:xfrm>
        </p:grpSpPr>
        <p:sp>
          <p:nvSpPr>
            <p:cNvPr id="1123380" name="AutoShape 52"/>
            <p:cNvSpPr>
              <a:spLocks noChangeArrowheads="1"/>
            </p:cNvSpPr>
            <p:nvPr/>
          </p:nvSpPr>
          <p:spPr bwMode="auto">
            <a:xfrm rot="16200000">
              <a:off x="5214" y="3740"/>
              <a:ext cx="490" cy="152"/>
            </a:xfrm>
            <a:prstGeom prst="homePlate">
              <a:avLst>
                <a:gd name="adj" fmla="val 4832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81" name="Text Box 53"/>
            <p:cNvSpPr txBox="1">
              <a:spLocks noChangeArrowheads="1"/>
            </p:cNvSpPr>
            <p:nvPr/>
          </p:nvSpPr>
          <p:spPr bwMode="auto">
            <a:xfrm rot="16200000">
              <a:off x="5258" y="3649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100</a:t>
              </a:r>
            </a:p>
          </p:txBody>
        </p:sp>
      </p:grpSp>
      <p:sp>
        <p:nvSpPr>
          <p:cNvPr id="1123369" name="Rectangle 41"/>
          <p:cNvSpPr>
            <a:spLocks noChangeArrowheads="1"/>
          </p:cNvSpPr>
          <p:nvPr/>
        </p:nvSpPr>
        <p:spPr bwMode="auto">
          <a:xfrm>
            <a:off x="6451600" y="5211763"/>
            <a:ext cx="2640013" cy="585787"/>
          </a:xfrm>
          <a:prstGeom prst="rect">
            <a:avLst/>
          </a:prstGeom>
          <a:solidFill>
            <a:srgbClr val="0099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b="1"/>
              <a:t>520</a:t>
            </a:r>
          </a:p>
        </p:txBody>
      </p:sp>
      <p:grpSp>
        <p:nvGrpSpPr>
          <p:cNvPr id="1123355" name="Group 27"/>
          <p:cNvGrpSpPr>
            <a:grpSpLocks/>
          </p:cNvGrpSpPr>
          <p:nvPr/>
        </p:nvGrpSpPr>
        <p:grpSpPr bwMode="auto">
          <a:xfrm>
            <a:off x="4152900" y="5016500"/>
            <a:ext cx="4927600" cy="1828800"/>
            <a:chOff x="2903" y="3198"/>
            <a:chExt cx="2395" cy="1152"/>
          </a:xfrm>
        </p:grpSpPr>
        <p:sp>
          <p:nvSpPr>
            <p:cNvPr id="1123356" name="Rectangle 28"/>
            <p:cNvSpPr>
              <a:spLocks noChangeArrowheads="1"/>
            </p:cNvSpPr>
            <p:nvPr/>
          </p:nvSpPr>
          <p:spPr bwMode="auto">
            <a:xfrm>
              <a:off x="2903" y="4100"/>
              <a:ext cx="2395" cy="220"/>
            </a:xfrm>
            <a:prstGeom prst="rect">
              <a:avLst/>
            </a:prstGeom>
            <a:solidFill>
              <a:srgbClr val="009900">
                <a:alpha val="7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57" name="Rectangle 29"/>
            <p:cNvSpPr>
              <a:spLocks noChangeArrowheads="1"/>
            </p:cNvSpPr>
            <p:nvPr/>
          </p:nvSpPr>
          <p:spPr bwMode="auto">
            <a:xfrm>
              <a:off x="2903" y="3198"/>
              <a:ext cx="2395" cy="90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33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41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358" name="Text Box 30"/>
            <p:cNvSpPr txBox="1">
              <a:spLocks noChangeArrowheads="1"/>
            </p:cNvSpPr>
            <p:nvPr/>
          </p:nvSpPr>
          <p:spPr bwMode="auto">
            <a:xfrm>
              <a:off x="2903" y="4100"/>
              <a:ext cx="23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GROUND</a:t>
              </a:r>
            </a:p>
          </p:txBody>
        </p:sp>
        <p:sp>
          <p:nvSpPr>
            <p:cNvPr id="1123359" name="Text Box 31"/>
            <p:cNvSpPr txBox="1">
              <a:spLocks noChangeArrowheads="1"/>
            </p:cNvSpPr>
            <p:nvPr/>
          </p:nvSpPr>
          <p:spPr bwMode="auto">
            <a:xfrm>
              <a:off x="2903" y="3658"/>
              <a:ext cx="23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b="1">
                <a:solidFill>
                  <a:schemeClr val="bg2"/>
                </a:solidFill>
              </a:endParaRPr>
            </a:p>
            <a:p>
              <a:pPr algn="ctr"/>
              <a:r>
                <a:rPr lang="en-US" b="1">
                  <a:solidFill>
                    <a:schemeClr val="bg2"/>
                  </a:solidFill>
                </a:rPr>
                <a:t>GREENHOUSE ATMOSPHERE</a:t>
              </a:r>
            </a:p>
          </p:txBody>
        </p:sp>
      </p:grpSp>
      <p:sp>
        <p:nvSpPr>
          <p:cNvPr id="1123360" name="Rectangle 32"/>
          <p:cNvSpPr>
            <a:spLocks noChangeArrowheads="1"/>
          </p:cNvSpPr>
          <p:nvPr/>
        </p:nvSpPr>
        <p:spPr bwMode="auto">
          <a:xfrm>
            <a:off x="4138613" y="6446838"/>
            <a:ext cx="4951412" cy="263525"/>
          </a:xfrm>
          <a:prstGeom prst="rect">
            <a:avLst/>
          </a:prstGeom>
          <a:solidFill>
            <a:srgbClr val="FF0000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b="1"/>
              <a:t>490</a:t>
            </a:r>
            <a:r>
              <a:rPr lang="en-US" b="1" baseline="-25000"/>
              <a:t> </a:t>
            </a:r>
            <a:r>
              <a:rPr lang="en-US" b="1"/>
              <a:t> 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3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3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3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3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3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3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12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2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2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2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23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3" dur="2000"/>
                                        <p:tgtEl>
                                          <p:spTgt spid="1123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3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3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23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23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23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3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3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23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2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23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23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0" animBg="1"/>
      <p:bldP spid="11233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74" name="Rectangle 50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Show that at the space/atmosphere interface and at the ground/atmosphere interface the net power flow is zero.</a:t>
            </a:r>
            <a:r>
              <a:rPr lang="en-US">
                <a:sym typeface="Symbol" pitchFamily="18" charset="2"/>
              </a:rPr>
              <a:t> </a:t>
            </a:r>
          </a:p>
          <a:p>
            <a:r>
              <a:rPr lang="en-US">
                <a:sym typeface="Symbol" pitchFamily="18" charset="2"/>
              </a:rPr>
              <a:t>SOLUTION: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Space/atmosphere                                interface: </a:t>
            </a:r>
          </a:p>
          <a:p>
            <a:r>
              <a:rPr lang="en-US"/>
              <a:t> 340 IN </a:t>
            </a:r>
          </a:p>
          <a:p>
            <a:r>
              <a:rPr lang="en-US"/>
              <a:t> 195+75+30+40=340 OUT.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Ground/atmosphere                              interface: </a:t>
            </a:r>
          </a:p>
          <a:p>
            <a:r>
              <a:rPr lang="en-US"/>
              <a:t> 165+325 = 490 IN </a:t>
            </a:r>
          </a:p>
          <a:p>
            <a:r>
              <a:rPr lang="en-US"/>
              <a:t> 350+40+100 = 340 OUT.</a:t>
            </a:r>
          </a:p>
        </p:txBody>
      </p:sp>
      <p:sp>
        <p:nvSpPr>
          <p:cNvPr id="112742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grpSp>
        <p:nvGrpSpPr>
          <p:cNvPr id="1127473" name="Group 49"/>
          <p:cNvGrpSpPr>
            <a:grpSpLocks/>
          </p:cNvGrpSpPr>
          <p:nvPr/>
        </p:nvGrpSpPr>
        <p:grpSpPr bwMode="auto">
          <a:xfrm>
            <a:off x="4133850" y="3689350"/>
            <a:ext cx="4957763" cy="3155950"/>
            <a:chOff x="2604" y="2324"/>
            <a:chExt cx="3123" cy="1988"/>
          </a:xfrm>
        </p:grpSpPr>
        <p:grpSp>
          <p:nvGrpSpPr>
            <p:cNvPr id="1127429" name="Group 5"/>
            <p:cNvGrpSpPr>
              <a:grpSpLocks/>
            </p:cNvGrpSpPr>
            <p:nvPr/>
          </p:nvGrpSpPr>
          <p:grpSpPr bwMode="auto">
            <a:xfrm>
              <a:off x="3192" y="2324"/>
              <a:ext cx="702" cy="1129"/>
              <a:chOff x="3860" y="2333"/>
              <a:chExt cx="573" cy="1152"/>
            </a:xfrm>
          </p:grpSpPr>
          <p:sp>
            <p:nvSpPr>
              <p:cNvPr id="1127430" name="AutoShape 6"/>
              <p:cNvSpPr>
                <a:spLocks noChangeArrowheads="1"/>
              </p:cNvSpPr>
              <p:nvPr/>
            </p:nvSpPr>
            <p:spPr bwMode="auto">
              <a:xfrm rot="5400000">
                <a:off x="3571" y="2622"/>
                <a:ext cx="1152" cy="573"/>
              </a:xfrm>
              <a:prstGeom prst="chevron">
                <a:avLst>
                  <a:gd name="adj" fmla="val 50262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31" name="Text Box 7"/>
              <p:cNvSpPr txBox="1">
                <a:spLocks noChangeArrowheads="1"/>
              </p:cNvSpPr>
              <p:nvPr/>
            </p:nvSpPr>
            <p:spPr bwMode="auto">
              <a:xfrm>
                <a:off x="3860" y="2625"/>
                <a:ext cx="57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340</a:t>
                </a:r>
              </a:p>
            </p:txBody>
          </p:sp>
        </p:grpSp>
        <p:sp>
          <p:nvSpPr>
            <p:cNvPr id="1127432" name="AutoShape 8"/>
            <p:cNvSpPr>
              <a:spLocks noChangeArrowheads="1"/>
            </p:cNvSpPr>
            <p:nvPr/>
          </p:nvSpPr>
          <p:spPr bwMode="auto">
            <a:xfrm rot="10800000">
              <a:off x="2861" y="3159"/>
              <a:ext cx="461" cy="459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433" name="Group 9"/>
            <p:cNvGrpSpPr>
              <a:grpSpLocks/>
            </p:cNvGrpSpPr>
            <p:nvPr/>
          </p:nvGrpSpPr>
          <p:grpSpPr bwMode="auto">
            <a:xfrm>
              <a:off x="3129" y="3165"/>
              <a:ext cx="278" cy="930"/>
              <a:chOff x="3797" y="3197"/>
              <a:chExt cx="278" cy="930"/>
            </a:xfrm>
          </p:grpSpPr>
          <p:sp>
            <p:nvSpPr>
              <p:cNvPr id="1127434" name="AutoShape 10"/>
              <p:cNvSpPr>
                <a:spLocks noChangeArrowheads="1"/>
              </p:cNvSpPr>
              <p:nvPr/>
            </p:nvSpPr>
            <p:spPr bwMode="auto">
              <a:xfrm rot="5400000">
                <a:off x="3631" y="3555"/>
                <a:ext cx="799" cy="84"/>
              </a:xfrm>
              <a:prstGeom prst="homePlate">
                <a:avLst>
                  <a:gd name="adj" fmla="val 75038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35" name="AutoShape 11"/>
              <p:cNvSpPr>
                <a:spLocks noChangeArrowheads="1"/>
              </p:cNvSpPr>
              <p:nvPr/>
            </p:nvSpPr>
            <p:spPr bwMode="auto">
              <a:xfrm rot="10800000">
                <a:off x="3797" y="383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436" name="Group 12"/>
            <p:cNvGrpSpPr>
              <a:grpSpLocks/>
            </p:cNvGrpSpPr>
            <p:nvPr/>
          </p:nvGrpSpPr>
          <p:grpSpPr bwMode="auto">
            <a:xfrm>
              <a:off x="2682" y="3778"/>
              <a:ext cx="559" cy="278"/>
              <a:chOff x="3350" y="3810"/>
              <a:chExt cx="559" cy="278"/>
            </a:xfrm>
          </p:grpSpPr>
          <p:sp>
            <p:nvSpPr>
              <p:cNvPr id="1127437" name="AutoShape 13"/>
              <p:cNvSpPr>
                <a:spLocks noChangeArrowheads="1"/>
              </p:cNvSpPr>
              <p:nvPr/>
            </p:nvSpPr>
            <p:spPr bwMode="auto">
              <a:xfrm rot="10800000">
                <a:off x="3534" y="4003"/>
                <a:ext cx="375" cy="84"/>
              </a:xfrm>
              <a:prstGeom prst="homePlate">
                <a:avLst>
                  <a:gd name="adj" fmla="val 72627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38" name="AutoShape 14"/>
              <p:cNvSpPr>
                <a:spLocks noChangeArrowheads="1"/>
              </p:cNvSpPr>
              <p:nvPr/>
            </p:nvSpPr>
            <p:spPr bwMode="auto">
              <a:xfrm rot="16200000">
                <a:off x="3359" y="380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439" name="Group 15"/>
            <p:cNvGrpSpPr>
              <a:grpSpLocks/>
            </p:cNvGrpSpPr>
            <p:nvPr/>
          </p:nvGrpSpPr>
          <p:grpSpPr bwMode="auto">
            <a:xfrm>
              <a:off x="2765" y="2682"/>
              <a:ext cx="437" cy="701"/>
              <a:chOff x="3433" y="2714"/>
              <a:chExt cx="437" cy="701"/>
            </a:xfrm>
          </p:grpSpPr>
          <p:sp>
            <p:nvSpPr>
              <p:cNvPr id="1127440" name="AutoShape 16"/>
              <p:cNvSpPr>
                <a:spLocks noChangeArrowheads="1"/>
              </p:cNvSpPr>
              <p:nvPr/>
            </p:nvSpPr>
            <p:spPr bwMode="auto">
              <a:xfrm rot="16200000">
                <a:off x="3303" y="2997"/>
                <a:ext cx="701" cy="136"/>
              </a:xfrm>
              <a:prstGeom prst="chevron">
                <a:avLst>
                  <a:gd name="adj" fmla="val 51473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41" name="Text Box 17"/>
              <p:cNvSpPr txBox="1">
                <a:spLocks noChangeArrowheads="1"/>
              </p:cNvSpPr>
              <p:nvPr/>
            </p:nvSpPr>
            <p:spPr bwMode="auto">
              <a:xfrm>
                <a:off x="3433" y="2769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75</a:t>
                </a:r>
              </a:p>
            </p:txBody>
          </p:sp>
        </p:grpSp>
        <p:grpSp>
          <p:nvGrpSpPr>
            <p:cNvPr id="1127442" name="Group 18"/>
            <p:cNvGrpSpPr>
              <a:grpSpLocks/>
            </p:cNvGrpSpPr>
            <p:nvPr/>
          </p:nvGrpSpPr>
          <p:grpSpPr bwMode="auto">
            <a:xfrm>
              <a:off x="2604" y="2682"/>
              <a:ext cx="354" cy="1185"/>
              <a:chOff x="3272" y="2714"/>
              <a:chExt cx="354" cy="1185"/>
            </a:xfrm>
          </p:grpSpPr>
          <p:sp>
            <p:nvSpPr>
              <p:cNvPr id="1127443" name="AutoShape 19"/>
              <p:cNvSpPr>
                <a:spLocks noChangeArrowheads="1"/>
              </p:cNvSpPr>
              <p:nvPr/>
            </p:nvSpPr>
            <p:spPr bwMode="auto">
              <a:xfrm rot="16200000">
                <a:off x="2844" y="3261"/>
                <a:ext cx="1185" cy="92"/>
              </a:xfrm>
              <a:prstGeom prst="homePlate">
                <a:avLst>
                  <a:gd name="adj" fmla="val 77223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44" name="Text Box 20"/>
              <p:cNvSpPr txBox="1">
                <a:spLocks noChangeArrowheads="1"/>
              </p:cNvSpPr>
              <p:nvPr/>
            </p:nvSpPr>
            <p:spPr bwMode="auto">
              <a:xfrm>
                <a:off x="3272" y="2867"/>
                <a:ext cx="3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30</a:t>
                </a:r>
              </a:p>
            </p:txBody>
          </p:sp>
        </p:grpSp>
        <p:grpSp>
          <p:nvGrpSpPr>
            <p:cNvPr id="1127445" name="Group 21"/>
            <p:cNvGrpSpPr>
              <a:grpSpLocks/>
            </p:cNvGrpSpPr>
            <p:nvPr/>
          </p:nvGrpSpPr>
          <p:grpSpPr bwMode="auto">
            <a:xfrm>
              <a:off x="3330" y="3165"/>
              <a:ext cx="542" cy="1101"/>
              <a:chOff x="3330" y="3171"/>
              <a:chExt cx="542" cy="1101"/>
            </a:xfrm>
          </p:grpSpPr>
          <p:sp>
            <p:nvSpPr>
              <p:cNvPr id="1127446" name="AutoShape 22"/>
              <p:cNvSpPr>
                <a:spLocks noChangeArrowheads="1"/>
              </p:cNvSpPr>
              <p:nvPr/>
            </p:nvSpPr>
            <p:spPr bwMode="auto">
              <a:xfrm rot="5400000">
                <a:off x="3034" y="3543"/>
                <a:ext cx="1101" cy="357"/>
              </a:xfrm>
              <a:prstGeom prst="homePlate">
                <a:avLst>
                  <a:gd name="adj" fmla="val 47346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47" name="Text Box 23"/>
              <p:cNvSpPr txBox="1">
                <a:spLocks noChangeArrowheads="1"/>
              </p:cNvSpPr>
              <p:nvPr/>
            </p:nvSpPr>
            <p:spPr bwMode="auto">
              <a:xfrm>
                <a:off x="3330" y="3262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165</a:t>
                </a:r>
              </a:p>
            </p:txBody>
          </p:sp>
        </p:grpSp>
        <p:grpSp>
          <p:nvGrpSpPr>
            <p:cNvPr id="1127448" name="Group 24"/>
            <p:cNvGrpSpPr>
              <a:grpSpLocks/>
            </p:cNvGrpSpPr>
            <p:nvPr/>
          </p:nvGrpSpPr>
          <p:grpSpPr bwMode="auto">
            <a:xfrm>
              <a:off x="4258" y="2587"/>
              <a:ext cx="599" cy="700"/>
              <a:chOff x="4967" y="2587"/>
              <a:chExt cx="542" cy="700"/>
            </a:xfrm>
          </p:grpSpPr>
          <p:sp>
            <p:nvSpPr>
              <p:cNvPr id="1127449" name="AutoShape 25"/>
              <p:cNvSpPr>
                <a:spLocks noChangeArrowheads="1"/>
              </p:cNvSpPr>
              <p:nvPr/>
            </p:nvSpPr>
            <p:spPr bwMode="auto">
              <a:xfrm rot="16200000">
                <a:off x="4881" y="2762"/>
                <a:ext cx="700" cy="349"/>
              </a:xfrm>
              <a:prstGeom prst="homePlate">
                <a:avLst>
                  <a:gd name="adj" fmla="val 47571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50" name="Text Box 26"/>
              <p:cNvSpPr txBox="1">
                <a:spLocks noChangeArrowheads="1"/>
              </p:cNvSpPr>
              <p:nvPr/>
            </p:nvSpPr>
            <p:spPr bwMode="auto">
              <a:xfrm>
                <a:off x="4967" y="2759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195</a:t>
                </a:r>
              </a:p>
            </p:txBody>
          </p:sp>
        </p:grpSp>
        <p:grpSp>
          <p:nvGrpSpPr>
            <p:cNvPr id="1127451" name="Group 27"/>
            <p:cNvGrpSpPr>
              <a:grpSpLocks/>
            </p:cNvGrpSpPr>
            <p:nvPr/>
          </p:nvGrpSpPr>
          <p:grpSpPr bwMode="auto">
            <a:xfrm>
              <a:off x="3761" y="3163"/>
              <a:ext cx="420" cy="447"/>
              <a:chOff x="4397" y="3175"/>
              <a:chExt cx="420" cy="447"/>
            </a:xfrm>
          </p:grpSpPr>
          <p:sp>
            <p:nvSpPr>
              <p:cNvPr id="1127452" name="AutoShape 28"/>
              <p:cNvSpPr>
                <a:spLocks noChangeArrowheads="1"/>
              </p:cNvSpPr>
              <p:nvPr/>
            </p:nvSpPr>
            <p:spPr bwMode="auto">
              <a:xfrm rot="10800000" flipH="1">
                <a:off x="4397" y="3175"/>
                <a:ext cx="420" cy="447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53" name="Text Box 29"/>
              <p:cNvSpPr txBox="1">
                <a:spLocks noChangeArrowheads="1"/>
              </p:cNvSpPr>
              <p:nvPr/>
            </p:nvSpPr>
            <p:spPr bwMode="auto">
              <a:xfrm>
                <a:off x="4447" y="3370"/>
                <a:ext cx="3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/>
                  <a:t>70</a:t>
                </a:r>
              </a:p>
            </p:txBody>
          </p:sp>
        </p:grpSp>
        <p:grpSp>
          <p:nvGrpSpPr>
            <p:cNvPr id="1127454" name="Group 30"/>
            <p:cNvGrpSpPr>
              <a:grpSpLocks/>
            </p:cNvGrpSpPr>
            <p:nvPr/>
          </p:nvGrpSpPr>
          <p:grpSpPr bwMode="auto">
            <a:xfrm>
              <a:off x="3896" y="3462"/>
              <a:ext cx="1049" cy="597"/>
              <a:chOff x="3764" y="3462"/>
              <a:chExt cx="1049" cy="597"/>
            </a:xfrm>
          </p:grpSpPr>
          <p:sp>
            <p:nvSpPr>
              <p:cNvPr id="1127455" name="AutoShape 31"/>
              <p:cNvSpPr>
                <a:spLocks noChangeArrowheads="1"/>
              </p:cNvSpPr>
              <p:nvPr/>
            </p:nvSpPr>
            <p:spPr bwMode="auto">
              <a:xfrm rot="16200000">
                <a:off x="3975" y="3423"/>
                <a:ext cx="597" cy="675"/>
              </a:xfrm>
              <a:prstGeom prst="homePlate">
                <a:avLst>
                  <a:gd name="adj" fmla="val 33505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56" name="Text Box 32"/>
              <p:cNvSpPr txBox="1">
                <a:spLocks noChangeArrowheads="1"/>
              </p:cNvSpPr>
              <p:nvPr/>
            </p:nvSpPr>
            <p:spPr bwMode="auto">
              <a:xfrm>
                <a:off x="3764" y="3645"/>
                <a:ext cx="10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350</a:t>
                </a:r>
              </a:p>
            </p:txBody>
          </p:sp>
        </p:grpSp>
        <p:grpSp>
          <p:nvGrpSpPr>
            <p:cNvPr id="1127457" name="Group 33"/>
            <p:cNvGrpSpPr>
              <a:grpSpLocks/>
            </p:cNvGrpSpPr>
            <p:nvPr/>
          </p:nvGrpSpPr>
          <p:grpSpPr bwMode="auto">
            <a:xfrm>
              <a:off x="4665" y="2585"/>
              <a:ext cx="345" cy="1477"/>
              <a:chOff x="4533" y="2585"/>
              <a:chExt cx="345" cy="1477"/>
            </a:xfrm>
          </p:grpSpPr>
          <p:sp>
            <p:nvSpPr>
              <p:cNvPr id="1127458" name="AutoShape 34"/>
              <p:cNvSpPr>
                <a:spLocks noChangeArrowheads="1"/>
              </p:cNvSpPr>
              <p:nvPr/>
            </p:nvSpPr>
            <p:spPr bwMode="auto">
              <a:xfrm rot="16200000">
                <a:off x="3967" y="3250"/>
                <a:ext cx="1477" cy="148"/>
              </a:xfrm>
              <a:prstGeom prst="homePlate">
                <a:avLst>
                  <a:gd name="adj" fmla="val 107467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59" name="Text Box 35"/>
              <p:cNvSpPr txBox="1">
                <a:spLocks noChangeArrowheads="1"/>
              </p:cNvSpPr>
              <p:nvPr/>
            </p:nvSpPr>
            <p:spPr bwMode="auto">
              <a:xfrm>
                <a:off x="4533" y="3647"/>
                <a:ext cx="34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40</a:t>
                </a:r>
              </a:p>
            </p:txBody>
          </p:sp>
        </p:grpSp>
        <p:grpSp>
          <p:nvGrpSpPr>
            <p:cNvPr id="1127460" name="Group 36"/>
            <p:cNvGrpSpPr>
              <a:grpSpLocks/>
            </p:cNvGrpSpPr>
            <p:nvPr/>
          </p:nvGrpSpPr>
          <p:grpSpPr bwMode="auto">
            <a:xfrm>
              <a:off x="4826" y="3645"/>
              <a:ext cx="800" cy="432"/>
              <a:chOff x="5211" y="3639"/>
              <a:chExt cx="507" cy="432"/>
            </a:xfrm>
          </p:grpSpPr>
          <p:sp>
            <p:nvSpPr>
              <p:cNvPr id="1127461" name="AutoShape 37"/>
              <p:cNvSpPr>
                <a:spLocks noChangeArrowheads="1"/>
              </p:cNvSpPr>
              <p:nvPr/>
            </p:nvSpPr>
            <p:spPr bwMode="auto">
              <a:xfrm rot="5400000">
                <a:off x="5236" y="3686"/>
                <a:ext cx="425" cy="346"/>
              </a:xfrm>
              <a:prstGeom prst="homePlate">
                <a:avLst>
                  <a:gd name="adj" fmla="val 41155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62" name="Text Box 38"/>
              <p:cNvSpPr txBox="1">
                <a:spLocks noChangeArrowheads="1"/>
              </p:cNvSpPr>
              <p:nvPr/>
            </p:nvSpPr>
            <p:spPr bwMode="auto">
              <a:xfrm>
                <a:off x="5211" y="3639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325</a:t>
                </a:r>
              </a:p>
            </p:txBody>
          </p:sp>
        </p:grpSp>
        <p:grpSp>
          <p:nvGrpSpPr>
            <p:cNvPr id="1127463" name="Group 39"/>
            <p:cNvGrpSpPr>
              <a:grpSpLocks/>
            </p:cNvGrpSpPr>
            <p:nvPr/>
          </p:nvGrpSpPr>
          <p:grpSpPr bwMode="auto">
            <a:xfrm>
              <a:off x="5467" y="3571"/>
              <a:ext cx="250" cy="490"/>
              <a:chOff x="5335" y="3571"/>
              <a:chExt cx="250" cy="490"/>
            </a:xfrm>
          </p:grpSpPr>
          <p:sp>
            <p:nvSpPr>
              <p:cNvPr id="1127464" name="AutoShape 40"/>
              <p:cNvSpPr>
                <a:spLocks noChangeArrowheads="1"/>
              </p:cNvSpPr>
              <p:nvPr/>
            </p:nvSpPr>
            <p:spPr bwMode="auto">
              <a:xfrm rot="16200000">
                <a:off x="5214" y="3740"/>
                <a:ext cx="490" cy="152"/>
              </a:xfrm>
              <a:prstGeom prst="homePlate">
                <a:avLst>
                  <a:gd name="adj" fmla="val 48325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65" name="Text Box 41"/>
              <p:cNvSpPr txBox="1">
                <a:spLocks noChangeArrowheads="1"/>
              </p:cNvSpPr>
              <p:nvPr/>
            </p:nvSpPr>
            <p:spPr bwMode="auto">
              <a:xfrm rot="16200000">
                <a:off x="5258" y="3649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100</a:t>
                </a:r>
              </a:p>
            </p:txBody>
          </p:sp>
        </p:grpSp>
        <p:sp>
          <p:nvSpPr>
            <p:cNvPr id="1127466" name="Rectangle 42"/>
            <p:cNvSpPr>
              <a:spLocks noChangeArrowheads="1"/>
            </p:cNvSpPr>
            <p:nvPr/>
          </p:nvSpPr>
          <p:spPr bwMode="auto">
            <a:xfrm>
              <a:off x="4064" y="3283"/>
              <a:ext cx="1663" cy="369"/>
            </a:xfrm>
            <a:prstGeom prst="rect">
              <a:avLst/>
            </a:prstGeom>
            <a:solidFill>
              <a:srgbClr val="009900">
                <a:alpha val="3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520</a:t>
              </a:r>
            </a:p>
          </p:txBody>
        </p:sp>
        <p:grpSp>
          <p:nvGrpSpPr>
            <p:cNvPr id="1127467" name="Group 43"/>
            <p:cNvGrpSpPr>
              <a:grpSpLocks/>
            </p:cNvGrpSpPr>
            <p:nvPr/>
          </p:nvGrpSpPr>
          <p:grpSpPr bwMode="auto">
            <a:xfrm>
              <a:off x="2616" y="3160"/>
              <a:ext cx="3104" cy="1152"/>
              <a:chOff x="2903" y="3198"/>
              <a:chExt cx="2395" cy="1152"/>
            </a:xfrm>
          </p:grpSpPr>
          <p:sp>
            <p:nvSpPr>
              <p:cNvPr id="1127468" name="Rectangle 44"/>
              <p:cNvSpPr>
                <a:spLocks noChangeArrowheads="1"/>
              </p:cNvSpPr>
              <p:nvPr/>
            </p:nvSpPr>
            <p:spPr bwMode="auto">
              <a:xfrm>
                <a:off x="2903" y="4100"/>
                <a:ext cx="2395" cy="220"/>
              </a:xfrm>
              <a:prstGeom prst="rect">
                <a:avLst/>
              </a:prstGeom>
              <a:solidFill>
                <a:srgbClr val="009900">
                  <a:alpha val="78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69" name="Rectangle 45"/>
              <p:cNvSpPr>
                <a:spLocks noChangeArrowheads="1"/>
              </p:cNvSpPr>
              <p:nvPr/>
            </p:nvSpPr>
            <p:spPr bwMode="auto">
              <a:xfrm>
                <a:off x="2903" y="3198"/>
                <a:ext cx="2395" cy="902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3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41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70" name="Text Box 46"/>
              <p:cNvSpPr txBox="1">
                <a:spLocks noChangeArrowheads="1"/>
              </p:cNvSpPr>
              <p:nvPr/>
            </p:nvSpPr>
            <p:spPr bwMode="auto">
              <a:xfrm>
                <a:off x="2903" y="4100"/>
                <a:ext cx="2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GROUND</a:t>
                </a:r>
              </a:p>
            </p:txBody>
          </p:sp>
          <p:sp>
            <p:nvSpPr>
              <p:cNvPr id="1127471" name="Text Box 47"/>
              <p:cNvSpPr txBox="1">
                <a:spLocks noChangeArrowheads="1"/>
              </p:cNvSpPr>
              <p:nvPr/>
            </p:nvSpPr>
            <p:spPr bwMode="auto">
              <a:xfrm>
                <a:off x="2903" y="3658"/>
                <a:ext cx="239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b="1">
                  <a:solidFill>
                    <a:schemeClr val="bg2"/>
                  </a:solidFill>
                </a:endParaRPr>
              </a:p>
              <a:p>
                <a:pPr algn="ctr"/>
                <a:r>
                  <a:rPr lang="en-US" b="1">
                    <a:solidFill>
                      <a:schemeClr val="bg2"/>
                    </a:solidFill>
                  </a:rPr>
                  <a:t>GREENHOUSE ATMOSPHERE</a:t>
                </a:r>
              </a:p>
            </p:txBody>
          </p:sp>
        </p:grpSp>
        <p:sp>
          <p:nvSpPr>
            <p:cNvPr id="1127472" name="Rectangle 48"/>
            <p:cNvSpPr>
              <a:spLocks noChangeArrowheads="1"/>
            </p:cNvSpPr>
            <p:nvPr/>
          </p:nvSpPr>
          <p:spPr bwMode="auto">
            <a:xfrm>
              <a:off x="2607" y="4061"/>
              <a:ext cx="3119" cy="166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490</a:t>
              </a:r>
              <a:r>
                <a:rPr lang="en-US" b="1" baseline="-25000"/>
                <a:t> </a:t>
              </a:r>
              <a:r>
                <a:rPr lang="en-US" b="1"/>
                <a:t>  </a:t>
              </a:r>
            </a:p>
          </p:txBody>
        </p:sp>
      </p:grpSp>
      <p:sp>
        <p:nvSpPr>
          <p:cNvPr id="1127475" name="Rectangle 51"/>
          <p:cNvSpPr>
            <a:spLocks noChangeArrowheads="1"/>
          </p:cNvSpPr>
          <p:nvPr/>
        </p:nvSpPr>
        <p:spPr bwMode="auto">
          <a:xfrm>
            <a:off x="4156075" y="4908550"/>
            <a:ext cx="4919663" cy="2174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76" name="Rectangle 52"/>
          <p:cNvSpPr>
            <a:spLocks noChangeArrowheads="1"/>
          </p:cNvSpPr>
          <p:nvPr/>
        </p:nvSpPr>
        <p:spPr bwMode="auto">
          <a:xfrm>
            <a:off x="4167188" y="6342063"/>
            <a:ext cx="4919662" cy="2174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27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7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75" grpId="0" animBg="1"/>
      <p:bldP spid="112747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523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31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31573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3532188"/>
            <a:ext cx="4160838" cy="1566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131574" name="Picture 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740025"/>
            <a:ext cx="7739062" cy="1054100"/>
          </a:xfrm>
          <a:prstGeom prst="rect">
            <a:avLst/>
          </a:prstGeom>
          <a:noFill/>
        </p:spPr>
      </p:pic>
      <p:pic>
        <p:nvPicPr>
          <p:cNvPr id="1131575" name="Picture 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3" y="3795713"/>
            <a:ext cx="4130675" cy="1185862"/>
          </a:xfrm>
          <a:prstGeom prst="rect">
            <a:avLst/>
          </a:prstGeom>
          <a:noFill/>
        </p:spPr>
      </p:pic>
      <p:pic>
        <p:nvPicPr>
          <p:cNvPr id="1131577" name="Picture 5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925"/>
          <a:stretch>
            <a:fillRect/>
          </a:stretch>
        </p:blipFill>
        <p:spPr bwMode="auto">
          <a:xfrm>
            <a:off x="798513" y="4994275"/>
            <a:ext cx="7483475" cy="1825625"/>
          </a:xfrm>
          <a:prstGeom prst="rect">
            <a:avLst/>
          </a:prstGeom>
          <a:noFill/>
        </p:spPr>
      </p:pic>
      <p:sp>
        <p:nvSpPr>
          <p:cNvPr id="1131578" name="Text Box 58"/>
          <p:cNvSpPr txBox="1">
            <a:spLocks noChangeArrowheads="1"/>
          </p:cNvSpPr>
          <p:nvPr/>
        </p:nvSpPr>
        <p:spPr bwMode="auto">
          <a:xfrm>
            <a:off x="1025525" y="5699125"/>
            <a:ext cx="791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From Stefan-Boltzmann we have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eAT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so that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131579" name="Text Box 59"/>
          <p:cNvSpPr txBox="1">
            <a:spLocks noChangeArrowheads="1"/>
          </p:cNvSpPr>
          <p:nvPr/>
        </p:nvSpPr>
        <p:spPr bwMode="auto">
          <a:xfrm>
            <a:off x="1027113" y="6070600"/>
            <a:ext cx="791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P/A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(0.72)(5.6710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-8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)242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140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1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1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1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78" grpId="0"/>
      <p:bldP spid="11315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3571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335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335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3532188"/>
            <a:ext cx="4160838" cy="1566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1335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740025"/>
            <a:ext cx="7739062" cy="1054100"/>
          </a:xfrm>
          <a:prstGeom prst="rect">
            <a:avLst/>
          </a:prstGeom>
          <a:noFill/>
        </p:spPr>
      </p:pic>
      <p:pic>
        <p:nvPicPr>
          <p:cNvPr id="11335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3" y="3795713"/>
            <a:ext cx="4130675" cy="1185862"/>
          </a:xfrm>
          <a:prstGeom prst="rect">
            <a:avLst/>
          </a:prstGeom>
          <a:noFill/>
        </p:spPr>
      </p:pic>
      <p:pic>
        <p:nvPicPr>
          <p:cNvPr id="1133580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438" y="5094288"/>
            <a:ext cx="7747000" cy="1660525"/>
          </a:xfrm>
          <a:prstGeom prst="rect">
            <a:avLst/>
          </a:prstGeom>
          <a:noFill/>
        </p:spPr>
      </p:pic>
      <p:sp>
        <p:nvSpPr>
          <p:cNvPr id="1133578" name="Text Box 10"/>
          <p:cNvSpPr txBox="1">
            <a:spLocks noChangeArrowheads="1"/>
          </p:cNvSpPr>
          <p:nvPr/>
        </p:nvSpPr>
        <p:spPr bwMode="auto">
          <a:xfrm>
            <a:off x="798513" y="5602288"/>
            <a:ext cx="834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3300"/>
                </a:solidFill>
                <a:sym typeface="Symbol" pitchFamily="18" charset="2"/>
              </a:rPr>
              <a:t>P/A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 = (1)(5.6710</a:t>
            </a:r>
            <a:r>
              <a:rPr lang="en-US" b="1" baseline="30000">
                <a:solidFill>
                  <a:srgbClr val="FF3300"/>
                </a:solidFill>
                <a:sym typeface="Symbol" pitchFamily="18" charset="2"/>
              </a:rPr>
              <a:t>-8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)288</a:t>
            </a:r>
            <a:r>
              <a:rPr lang="en-US" b="1" baseline="30000">
                <a:solidFill>
                  <a:srgbClr val="FF3300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 = 390 W</a:t>
            </a:r>
            <a:r>
              <a:rPr lang="en-US" b="1" baseline="-25000">
                <a:solidFill>
                  <a:srgbClr val="FF33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rgbClr val="FF3300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 (amount radiated)</a:t>
            </a:r>
          </a:p>
        </p:txBody>
      </p:sp>
      <p:sp>
        <p:nvSpPr>
          <p:cNvPr id="1133581" name="Rectangle 13"/>
          <p:cNvSpPr>
            <a:spLocks noChangeArrowheads="1"/>
          </p:cNvSpPr>
          <p:nvPr/>
        </p:nvSpPr>
        <p:spPr bwMode="auto">
          <a:xfrm>
            <a:off x="698500" y="3551238"/>
            <a:ext cx="3524250" cy="217487"/>
          </a:xfrm>
          <a:prstGeom prst="rect">
            <a:avLst/>
          </a:prstGeom>
          <a:solidFill>
            <a:srgbClr val="FF33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582" name="Text Box 14"/>
          <p:cNvSpPr txBox="1">
            <a:spLocks noChangeArrowheads="1"/>
          </p:cNvSpPr>
          <p:nvPr/>
        </p:nvSpPr>
        <p:spPr bwMode="auto">
          <a:xfrm>
            <a:off x="809625" y="5975350"/>
            <a:ext cx="7913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P/A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140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(amount absorbed from atmosphere)</a:t>
            </a:r>
          </a:p>
        </p:txBody>
      </p:sp>
      <p:sp>
        <p:nvSpPr>
          <p:cNvPr id="1133583" name="Text Box 15"/>
          <p:cNvSpPr txBox="1">
            <a:spLocks noChangeArrowheads="1"/>
          </p:cNvSpPr>
          <p:nvPr/>
        </p:nvSpPr>
        <p:spPr bwMode="auto">
          <a:xfrm>
            <a:off x="817563" y="6353175"/>
            <a:ext cx="791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  <a:sym typeface="Symbol" pitchFamily="18" charset="2"/>
              </a:rPr>
              <a:t>390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b="1">
                <a:sym typeface="Symbol" pitchFamily="18" charset="2"/>
              </a:rPr>
              <a:t>-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140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b="1">
                <a:sym typeface="Symbol" pitchFamily="18" charset="2"/>
              </a:rPr>
              <a:t>=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250 W</a:t>
            </a:r>
            <a:r>
              <a:rPr lang="en-US" b="1" baseline="-2500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rgbClr val="008000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(amount absorbed from sun)</a:t>
            </a:r>
          </a:p>
        </p:txBody>
      </p:sp>
      <p:sp>
        <p:nvSpPr>
          <p:cNvPr id="1133584" name="Rectangle 16"/>
          <p:cNvSpPr>
            <a:spLocks noChangeArrowheads="1"/>
          </p:cNvSpPr>
          <p:nvPr/>
        </p:nvSpPr>
        <p:spPr bwMode="auto">
          <a:xfrm>
            <a:off x="4344988" y="3036888"/>
            <a:ext cx="1839912" cy="217487"/>
          </a:xfrm>
          <a:prstGeom prst="rect">
            <a:avLst/>
          </a:prstGeom>
          <a:solidFill>
            <a:srgbClr val="008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33585" name="Rectangle 17"/>
          <p:cNvSpPr>
            <a:spLocks noChangeArrowheads="1"/>
          </p:cNvSpPr>
          <p:nvPr/>
        </p:nvSpPr>
        <p:spPr bwMode="auto">
          <a:xfrm>
            <a:off x="4924425" y="4398963"/>
            <a:ext cx="1719263" cy="193675"/>
          </a:xfrm>
          <a:prstGeom prst="rect">
            <a:avLst/>
          </a:prstGeom>
          <a:solidFill>
            <a:schemeClr val="hlink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33586" name="Rectangle 18"/>
          <p:cNvSpPr>
            <a:spLocks noChangeArrowheads="1"/>
          </p:cNvSpPr>
          <p:nvPr/>
        </p:nvSpPr>
        <p:spPr bwMode="auto">
          <a:xfrm>
            <a:off x="7127875" y="4397375"/>
            <a:ext cx="1262063" cy="217488"/>
          </a:xfrm>
          <a:prstGeom prst="rect">
            <a:avLst/>
          </a:prstGeom>
          <a:solidFill>
            <a:srgbClr val="008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3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3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3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3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8" grpId="0"/>
      <p:bldP spid="1133581" grpId="0" animBg="1"/>
      <p:bldP spid="1133582" grpId="0"/>
      <p:bldP spid="1133583" grpId="0"/>
      <p:bldP spid="1133584" grpId="0" animBg="1"/>
      <p:bldP spid="1133585" grpId="0" animBg="1"/>
      <p:bldP spid="11335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35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356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3532188"/>
            <a:ext cx="4160838" cy="1566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13562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740025"/>
            <a:ext cx="7739062" cy="1054100"/>
          </a:xfrm>
          <a:prstGeom prst="rect">
            <a:avLst/>
          </a:prstGeom>
          <a:noFill/>
        </p:spPr>
      </p:pic>
      <p:pic>
        <p:nvPicPr>
          <p:cNvPr id="11356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3" y="3795713"/>
            <a:ext cx="4130675" cy="1185862"/>
          </a:xfrm>
          <a:prstGeom prst="rect">
            <a:avLst/>
          </a:prstGeom>
          <a:noFill/>
        </p:spPr>
      </p:pic>
      <p:pic>
        <p:nvPicPr>
          <p:cNvPr id="1135632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87"/>
          <a:stretch>
            <a:fillRect/>
          </a:stretch>
        </p:blipFill>
        <p:spPr bwMode="auto">
          <a:xfrm>
            <a:off x="720725" y="5218113"/>
            <a:ext cx="7631113" cy="1566862"/>
          </a:xfrm>
          <a:prstGeom prst="rect">
            <a:avLst/>
          </a:prstGeom>
          <a:noFill/>
        </p:spPr>
      </p:pic>
      <p:sp>
        <p:nvSpPr>
          <p:cNvPr id="1135633" name="Text Box 17"/>
          <p:cNvSpPr txBox="1">
            <a:spLocks noChangeArrowheads="1"/>
          </p:cNvSpPr>
          <p:nvPr/>
        </p:nvSpPr>
        <p:spPr bwMode="auto">
          <a:xfrm>
            <a:off x="1382713" y="6248400"/>
            <a:ext cx="713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P/A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(0.72)(5.6710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-8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)(242+6)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154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3766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3532188"/>
            <a:ext cx="4160838" cy="1566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13767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740025"/>
            <a:ext cx="7739062" cy="1054100"/>
          </a:xfrm>
          <a:prstGeom prst="rect">
            <a:avLst/>
          </a:prstGeom>
          <a:noFill/>
        </p:spPr>
      </p:pic>
      <p:pic>
        <p:nvPicPr>
          <p:cNvPr id="11376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3" y="3795713"/>
            <a:ext cx="4130675" cy="1185862"/>
          </a:xfrm>
          <a:prstGeom prst="rect">
            <a:avLst/>
          </a:prstGeom>
          <a:noFill/>
        </p:spPr>
      </p:pic>
      <p:pic>
        <p:nvPicPr>
          <p:cNvPr id="1137674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100638"/>
            <a:ext cx="7610475" cy="1731962"/>
          </a:xfrm>
          <a:prstGeom prst="rect">
            <a:avLst/>
          </a:prstGeom>
          <a:noFill/>
        </p:spPr>
      </p:pic>
      <p:sp>
        <p:nvSpPr>
          <p:cNvPr id="1137676" name="Text Box 12"/>
          <p:cNvSpPr txBox="1">
            <a:spLocks noChangeArrowheads="1"/>
          </p:cNvSpPr>
          <p:nvPr/>
        </p:nvSpPr>
        <p:spPr bwMode="auto">
          <a:xfrm>
            <a:off x="817563" y="6113463"/>
            <a:ext cx="791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Amount absorbed from sun 250 W</a:t>
            </a:r>
            <a:r>
              <a:rPr lang="en-US" b="1" baseline="-25000">
                <a:solidFill>
                  <a:srgbClr val="008000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rgbClr val="008000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rgbClr val="008000"/>
                </a:solidFill>
                <a:sym typeface="Symbol" pitchFamily="18" charset="2"/>
              </a:rPr>
              <a:t> is still same.</a:t>
            </a:r>
          </a:p>
        </p:txBody>
      </p:sp>
      <p:sp>
        <p:nvSpPr>
          <p:cNvPr id="1137677" name="Text Box 13"/>
          <p:cNvSpPr txBox="1">
            <a:spLocks noChangeArrowheads="1"/>
          </p:cNvSpPr>
          <p:nvPr/>
        </p:nvSpPr>
        <p:spPr bwMode="auto">
          <a:xfrm>
            <a:off x="854075" y="6461125"/>
            <a:ext cx="713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P/A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154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+ 250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404 W</a:t>
            </a:r>
            <a:r>
              <a:rPr lang="en-US" b="1" baseline="-25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m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-2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.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76" grpId="0"/>
      <p:bldP spid="113767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/>
          </p:cNvSpPr>
          <p:nvPr/>
        </p:nvSpPr>
        <p:spPr bwMode="auto">
          <a:xfrm>
            <a:off x="685800" y="2722563"/>
            <a:ext cx="7772400" cy="4135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15" name="Rectangle 3"/>
          <p:cNvSpPr>
            <a:spLocks noChangeArrowheads="1"/>
          </p:cNvSpPr>
          <p:nvPr/>
        </p:nvSpPr>
        <p:spPr bwMode="auto">
          <a:xfrm>
            <a:off x="685800" y="1401763"/>
            <a:ext cx="7772400" cy="13287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Solve problems on the greenhouse effect and the heating of planets using a simple energy balance climate model. 	</a:t>
            </a:r>
          </a:p>
        </p:txBody>
      </p:sp>
      <p:sp>
        <p:nvSpPr>
          <p:cNvPr id="1139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3532188"/>
            <a:ext cx="4160838" cy="1566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11397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740025"/>
            <a:ext cx="7739062" cy="1054100"/>
          </a:xfrm>
          <a:prstGeom prst="rect">
            <a:avLst/>
          </a:prstGeom>
          <a:noFill/>
        </p:spPr>
      </p:pic>
      <p:pic>
        <p:nvPicPr>
          <p:cNvPr id="11397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3" y="3795713"/>
            <a:ext cx="4130675" cy="1185862"/>
          </a:xfrm>
          <a:prstGeom prst="rect">
            <a:avLst/>
          </a:prstGeom>
          <a:noFill/>
        </p:spPr>
      </p:pic>
      <p:pic>
        <p:nvPicPr>
          <p:cNvPr id="113972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538" y="5249863"/>
            <a:ext cx="7691437" cy="1430337"/>
          </a:xfrm>
          <a:prstGeom prst="rect">
            <a:avLst/>
          </a:prstGeom>
          <a:noFill/>
        </p:spPr>
      </p:pic>
      <p:sp>
        <p:nvSpPr>
          <p:cNvPr id="1139724" name="Text Box 12"/>
          <p:cNvSpPr txBox="1">
            <a:spLocks noChangeArrowheads="1"/>
          </p:cNvSpPr>
          <p:nvPr/>
        </p:nvSpPr>
        <p:spPr bwMode="auto">
          <a:xfrm>
            <a:off x="809625" y="5494338"/>
            <a:ext cx="766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From Stefan-Boltzmann we have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AT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.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139725" name="Rectangle 13"/>
          <p:cNvSpPr>
            <a:spLocks noChangeArrowheads="1"/>
          </p:cNvSpPr>
          <p:nvPr/>
        </p:nvSpPr>
        <p:spPr bwMode="auto">
          <a:xfrm>
            <a:off x="698500" y="3551238"/>
            <a:ext cx="3524250" cy="217487"/>
          </a:xfrm>
          <a:prstGeom prst="rect">
            <a:avLst/>
          </a:prstGeom>
          <a:solidFill>
            <a:srgbClr val="FF33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26" name="Text Box 14"/>
          <p:cNvSpPr txBox="1">
            <a:spLocks noChangeArrowheads="1"/>
          </p:cNvSpPr>
          <p:nvPr/>
        </p:nvSpPr>
        <p:spPr bwMode="auto">
          <a:xfrm>
            <a:off x="811213" y="5929313"/>
            <a:ext cx="766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Thus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P/A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T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or 404 = 5.6710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-8</a:t>
            </a:r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b="1" baseline="30000">
                <a:solidFill>
                  <a:schemeClr val="hlink"/>
                </a:solidFill>
                <a:sym typeface="Symbol" pitchFamily="18" charset="2"/>
              </a:rPr>
              <a:t>4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, and </a:t>
            </a:r>
          </a:p>
        </p:txBody>
      </p:sp>
      <p:sp>
        <p:nvSpPr>
          <p:cNvPr id="1139727" name="Text Box 15"/>
          <p:cNvSpPr txBox="1">
            <a:spLocks noChangeArrowheads="1"/>
          </p:cNvSpPr>
          <p:nvPr/>
        </p:nvSpPr>
        <p:spPr bwMode="auto">
          <a:xfrm>
            <a:off x="795338" y="6321425"/>
            <a:ext cx="766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b="1">
                <a:solidFill>
                  <a:schemeClr val="hlink"/>
                </a:solidFill>
                <a:sym typeface="Symbol" pitchFamily="18" charset="2"/>
              </a:rPr>
              <a:t> = 291 K, or an increase of 291 – 288 = 3 K.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9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24" grpId="0"/>
      <p:bldP spid="1139725" grpId="0" animBg="1"/>
      <p:bldP spid="1139726" grpId="0"/>
      <p:bldP spid="11397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factors that determine a planet’s albedo.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Observing the                                           table we can see                                     that different                                   terrains have a                                   variety of                                         albedos.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Ocean water                                      scatters little                                    light (7%).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Snow and ice                                     scatter a                                      lot of light                                     (62% to 66%).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Desert (36%).	</a:t>
            </a:r>
          </a:p>
        </p:txBody>
      </p:sp>
      <p:sp>
        <p:nvSpPr>
          <p:cNvPr id="1052677" name="Rectangle 5"/>
          <p:cNvSpPr>
            <a:spLocks noChangeArrowheads="1"/>
          </p:cNvSpPr>
          <p:nvPr/>
        </p:nvSpPr>
        <p:spPr bwMode="auto">
          <a:xfrm>
            <a:off x="3597275" y="2201863"/>
            <a:ext cx="5402263" cy="3694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526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9175" y="2151063"/>
            <a:ext cx="5546725" cy="4694237"/>
          </a:xfrm>
          <a:prstGeom prst="rect">
            <a:avLst/>
          </a:prstGeom>
          <a:noFill/>
        </p:spPr>
      </p:pic>
      <p:grpSp>
        <p:nvGrpSpPr>
          <p:cNvPr id="1052691" name="Group 19"/>
          <p:cNvGrpSpPr>
            <a:grpSpLocks/>
          </p:cNvGrpSpPr>
          <p:nvPr/>
        </p:nvGrpSpPr>
        <p:grpSpPr bwMode="auto">
          <a:xfrm>
            <a:off x="8085138" y="2779713"/>
            <a:ext cx="228600" cy="3009900"/>
            <a:chOff x="3974" y="1705"/>
            <a:chExt cx="144" cy="1976"/>
          </a:xfrm>
        </p:grpSpPr>
        <p:sp>
          <p:nvSpPr>
            <p:cNvPr id="1052678" name="Rectangle 6"/>
            <p:cNvSpPr>
              <a:spLocks noChangeArrowheads="1"/>
            </p:cNvSpPr>
            <p:nvPr/>
          </p:nvSpPr>
          <p:spPr bwMode="auto">
            <a:xfrm>
              <a:off x="3974" y="2465"/>
              <a:ext cx="144" cy="15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79" name="Rectangle 7"/>
            <p:cNvSpPr>
              <a:spLocks noChangeArrowheads="1"/>
            </p:cNvSpPr>
            <p:nvPr/>
          </p:nvSpPr>
          <p:spPr bwMode="auto">
            <a:xfrm>
              <a:off x="3974" y="2617"/>
              <a:ext cx="144" cy="15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0" name="Rectangle 8"/>
            <p:cNvSpPr>
              <a:spLocks noChangeArrowheads="1"/>
            </p:cNvSpPr>
            <p:nvPr/>
          </p:nvSpPr>
          <p:spPr bwMode="auto">
            <a:xfrm>
              <a:off x="3974" y="3377"/>
              <a:ext cx="144" cy="1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1" name="Rectangle 9"/>
            <p:cNvSpPr>
              <a:spLocks noChangeArrowheads="1"/>
            </p:cNvSpPr>
            <p:nvPr/>
          </p:nvSpPr>
          <p:spPr bwMode="auto">
            <a:xfrm>
              <a:off x="3974" y="3529"/>
              <a:ext cx="144" cy="152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2" name="Rectangle 10"/>
            <p:cNvSpPr>
              <a:spLocks noChangeArrowheads="1"/>
            </p:cNvSpPr>
            <p:nvPr/>
          </p:nvSpPr>
          <p:spPr bwMode="auto">
            <a:xfrm>
              <a:off x="3974" y="3225"/>
              <a:ext cx="144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3" name="Rectangle 11"/>
            <p:cNvSpPr>
              <a:spLocks noChangeArrowheads="1"/>
            </p:cNvSpPr>
            <p:nvPr/>
          </p:nvSpPr>
          <p:spPr bwMode="auto">
            <a:xfrm>
              <a:off x="3974" y="2921"/>
              <a:ext cx="144" cy="15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4" name="Rectangle 12"/>
            <p:cNvSpPr>
              <a:spLocks noChangeArrowheads="1"/>
            </p:cNvSpPr>
            <p:nvPr/>
          </p:nvSpPr>
          <p:spPr bwMode="auto">
            <a:xfrm>
              <a:off x="3974" y="3073"/>
              <a:ext cx="144" cy="15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5" name="Rectangle 13"/>
            <p:cNvSpPr>
              <a:spLocks noChangeArrowheads="1"/>
            </p:cNvSpPr>
            <p:nvPr/>
          </p:nvSpPr>
          <p:spPr bwMode="auto">
            <a:xfrm>
              <a:off x="3974" y="2769"/>
              <a:ext cx="144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6" name="Rectangle 14"/>
            <p:cNvSpPr>
              <a:spLocks noChangeArrowheads="1"/>
            </p:cNvSpPr>
            <p:nvPr/>
          </p:nvSpPr>
          <p:spPr bwMode="auto">
            <a:xfrm>
              <a:off x="3974" y="2313"/>
              <a:ext cx="144" cy="15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7" name="Rectangle 15"/>
            <p:cNvSpPr>
              <a:spLocks noChangeArrowheads="1"/>
            </p:cNvSpPr>
            <p:nvPr/>
          </p:nvSpPr>
          <p:spPr bwMode="auto">
            <a:xfrm>
              <a:off x="3974" y="2161"/>
              <a:ext cx="144" cy="15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8" name="Rectangle 16"/>
            <p:cNvSpPr>
              <a:spLocks noChangeArrowheads="1"/>
            </p:cNvSpPr>
            <p:nvPr/>
          </p:nvSpPr>
          <p:spPr bwMode="auto">
            <a:xfrm>
              <a:off x="3974" y="2009"/>
              <a:ext cx="144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89" name="Rectangle 17"/>
            <p:cNvSpPr>
              <a:spLocks noChangeArrowheads="1"/>
            </p:cNvSpPr>
            <p:nvPr/>
          </p:nvSpPr>
          <p:spPr bwMode="auto">
            <a:xfrm>
              <a:off x="3974" y="1857"/>
              <a:ext cx="144" cy="15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0" name="Rectangle 18"/>
            <p:cNvSpPr>
              <a:spLocks noChangeArrowheads="1"/>
            </p:cNvSpPr>
            <p:nvPr/>
          </p:nvSpPr>
          <p:spPr bwMode="auto">
            <a:xfrm>
              <a:off x="3974" y="1705"/>
              <a:ext cx="144" cy="15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2692" name="Group 20"/>
          <p:cNvGrpSpPr>
            <a:grpSpLocks/>
          </p:cNvGrpSpPr>
          <p:nvPr/>
        </p:nvGrpSpPr>
        <p:grpSpPr bwMode="auto">
          <a:xfrm>
            <a:off x="3435350" y="2794000"/>
            <a:ext cx="228600" cy="3009900"/>
            <a:chOff x="3974" y="1705"/>
            <a:chExt cx="144" cy="1976"/>
          </a:xfrm>
        </p:grpSpPr>
        <p:sp>
          <p:nvSpPr>
            <p:cNvPr id="1052693" name="Rectangle 21"/>
            <p:cNvSpPr>
              <a:spLocks noChangeArrowheads="1"/>
            </p:cNvSpPr>
            <p:nvPr/>
          </p:nvSpPr>
          <p:spPr bwMode="auto">
            <a:xfrm>
              <a:off x="3974" y="2465"/>
              <a:ext cx="144" cy="15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4" name="Rectangle 22"/>
            <p:cNvSpPr>
              <a:spLocks noChangeArrowheads="1"/>
            </p:cNvSpPr>
            <p:nvPr/>
          </p:nvSpPr>
          <p:spPr bwMode="auto">
            <a:xfrm>
              <a:off x="3974" y="2617"/>
              <a:ext cx="144" cy="15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5" name="Rectangle 23"/>
            <p:cNvSpPr>
              <a:spLocks noChangeArrowheads="1"/>
            </p:cNvSpPr>
            <p:nvPr/>
          </p:nvSpPr>
          <p:spPr bwMode="auto">
            <a:xfrm>
              <a:off x="3974" y="3377"/>
              <a:ext cx="144" cy="1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6" name="Rectangle 24"/>
            <p:cNvSpPr>
              <a:spLocks noChangeArrowheads="1"/>
            </p:cNvSpPr>
            <p:nvPr/>
          </p:nvSpPr>
          <p:spPr bwMode="auto">
            <a:xfrm>
              <a:off x="3974" y="3529"/>
              <a:ext cx="144" cy="152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7" name="Rectangle 25"/>
            <p:cNvSpPr>
              <a:spLocks noChangeArrowheads="1"/>
            </p:cNvSpPr>
            <p:nvPr/>
          </p:nvSpPr>
          <p:spPr bwMode="auto">
            <a:xfrm>
              <a:off x="3974" y="3225"/>
              <a:ext cx="144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8" name="Rectangle 26"/>
            <p:cNvSpPr>
              <a:spLocks noChangeArrowheads="1"/>
            </p:cNvSpPr>
            <p:nvPr/>
          </p:nvSpPr>
          <p:spPr bwMode="auto">
            <a:xfrm>
              <a:off x="3974" y="2921"/>
              <a:ext cx="144" cy="15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99" name="Rectangle 27"/>
            <p:cNvSpPr>
              <a:spLocks noChangeArrowheads="1"/>
            </p:cNvSpPr>
            <p:nvPr/>
          </p:nvSpPr>
          <p:spPr bwMode="auto">
            <a:xfrm>
              <a:off x="3974" y="3073"/>
              <a:ext cx="144" cy="15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00" name="Rectangle 28"/>
            <p:cNvSpPr>
              <a:spLocks noChangeArrowheads="1"/>
            </p:cNvSpPr>
            <p:nvPr/>
          </p:nvSpPr>
          <p:spPr bwMode="auto">
            <a:xfrm>
              <a:off x="3974" y="2769"/>
              <a:ext cx="144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01" name="Rectangle 29"/>
            <p:cNvSpPr>
              <a:spLocks noChangeArrowheads="1"/>
            </p:cNvSpPr>
            <p:nvPr/>
          </p:nvSpPr>
          <p:spPr bwMode="auto">
            <a:xfrm>
              <a:off x="3974" y="2313"/>
              <a:ext cx="144" cy="15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02" name="Rectangle 30"/>
            <p:cNvSpPr>
              <a:spLocks noChangeArrowheads="1"/>
            </p:cNvSpPr>
            <p:nvPr/>
          </p:nvSpPr>
          <p:spPr bwMode="auto">
            <a:xfrm>
              <a:off x="3974" y="2161"/>
              <a:ext cx="144" cy="152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03" name="Rectangle 31"/>
            <p:cNvSpPr>
              <a:spLocks noChangeArrowheads="1"/>
            </p:cNvSpPr>
            <p:nvPr/>
          </p:nvSpPr>
          <p:spPr bwMode="auto">
            <a:xfrm>
              <a:off x="3974" y="2009"/>
              <a:ext cx="144" cy="1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04" name="Rectangle 32"/>
            <p:cNvSpPr>
              <a:spLocks noChangeArrowheads="1"/>
            </p:cNvSpPr>
            <p:nvPr/>
          </p:nvSpPr>
          <p:spPr bwMode="auto">
            <a:xfrm>
              <a:off x="3974" y="1857"/>
              <a:ext cx="144" cy="15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05" name="Rectangle 33"/>
            <p:cNvSpPr>
              <a:spLocks noChangeArrowheads="1"/>
            </p:cNvSpPr>
            <p:nvPr/>
          </p:nvSpPr>
          <p:spPr bwMode="auto">
            <a:xfrm>
              <a:off x="3974" y="1705"/>
              <a:ext cx="144" cy="152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706" name="Rectangle 34"/>
          <p:cNvSpPr>
            <a:spLocks noChangeArrowheads="1"/>
          </p:cNvSpPr>
          <p:nvPr/>
        </p:nvSpPr>
        <p:spPr bwMode="auto">
          <a:xfrm>
            <a:off x="3681413" y="5583238"/>
            <a:ext cx="4367212" cy="192087"/>
          </a:xfrm>
          <a:prstGeom prst="rect">
            <a:avLst/>
          </a:prstGeom>
          <a:solidFill>
            <a:srgbClr val="0099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707" name="Rectangle 35"/>
          <p:cNvSpPr>
            <a:spLocks noChangeArrowheads="1"/>
          </p:cNvSpPr>
          <p:nvPr/>
        </p:nvSpPr>
        <p:spPr bwMode="auto">
          <a:xfrm>
            <a:off x="3683000" y="5127625"/>
            <a:ext cx="4367213" cy="192088"/>
          </a:xfrm>
          <a:prstGeom prst="rect">
            <a:avLst/>
          </a:prstGeom>
          <a:solidFill>
            <a:srgbClr val="BBE0E3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708" name="Rectangle 36"/>
          <p:cNvSpPr>
            <a:spLocks noChangeArrowheads="1"/>
          </p:cNvSpPr>
          <p:nvPr/>
        </p:nvSpPr>
        <p:spPr bwMode="auto">
          <a:xfrm>
            <a:off x="3697288" y="5356225"/>
            <a:ext cx="4367212" cy="192088"/>
          </a:xfrm>
          <a:prstGeom prst="rect">
            <a:avLst/>
          </a:prstGeom>
          <a:solidFill>
            <a:schemeClr val="accent1">
              <a:alpha val="3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709" name="Rectangle 37"/>
          <p:cNvSpPr>
            <a:spLocks noChangeArrowheads="1"/>
          </p:cNvSpPr>
          <p:nvPr/>
        </p:nvSpPr>
        <p:spPr bwMode="auto">
          <a:xfrm>
            <a:off x="3675063" y="4659313"/>
            <a:ext cx="4367212" cy="192087"/>
          </a:xfrm>
          <a:prstGeom prst="rect">
            <a:avLst/>
          </a:prstGeom>
          <a:solidFill>
            <a:srgbClr val="FFCC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2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52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2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2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2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2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5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2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2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2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2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5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052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05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7" grpId="0" animBg="1"/>
      <p:bldP spid="1052706" grpId="0" animBg="1"/>
      <p:bldP spid="1052707" grpId="0" animBg="1"/>
      <p:bldP spid="1052708" grpId="0" animBg="1"/>
      <p:bldP spid="10527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factors that determine a planet’s albedo.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From the previous table it is                     clear that calculating the                        overall albedo of a planet                          is quite complex.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Clouds also contribute                                to the albedo.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Even plane contrails!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Overall, Earth’s mean                             yearly albedo is about                                0.3 (or 30%).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actual albedo depends                            on season, latitude, cloud                        cover, and snow cover.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It varies daily!</a:t>
            </a:r>
          </a:p>
        </p:txBody>
      </p:sp>
      <p:sp>
        <p:nvSpPr>
          <p:cNvPr id="1056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056802" name="Picture 34" descr="Earth view-whit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75" y="2401888"/>
            <a:ext cx="4606925" cy="445928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6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6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6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6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6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6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6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6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factors that determine a planet’s albedo.</a:t>
            </a:r>
          </a:p>
        </p:txBody>
      </p:sp>
      <p:sp>
        <p:nvSpPr>
          <p:cNvPr id="1110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10050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93913"/>
            <a:ext cx="9144000" cy="4487862"/>
          </a:xfrm>
          <a:prstGeom prst="rect">
            <a:avLst/>
          </a:prstGeom>
          <a:noFill/>
        </p:spPr>
      </p:pic>
      <p:sp>
        <p:nvSpPr>
          <p:cNvPr id="1110051" name="Text Box 35"/>
          <p:cNvSpPr txBox="1">
            <a:spLocks noChangeArrowheads="1"/>
          </p:cNvSpPr>
          <p:nvPr/>
        </p:nvSpPr>
        <p:spPr bwMode="auto">
          <a:xfrm>
            <a:off x="3778250" y="6524625"/>
            <a:ext cx="5365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April, 2002, </a:t>
            </a:r>
            <a:r>
              <a:rPr lang="en-US" i="1"/>
              <a:t>Terra</a:t>
            </a:r>
            <a:r>
              <a:rPr lang="en-US"/>
              <a:t> satellite, NASA</a:t>
            </a:r>
          </a:p>
        </p:txBody>
      </p:sp>
      <p:sp>
        <p:nvSpPr>
          <p:cNvPr id="1110052" name="Text Box 36"/>
          <p:cNvSpPr txBox="1">
            <a:spLocks noChangeArrowheads="1"/>
          </p:cNvSpPr>
          <p:nvPr/>
        </p:nvSpPr>
        <p:spPr bwMode="auto">
          <a:xfrm>
            <a:off x="328613" y="4591050"/>
            <a:ext cx="2062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White and gray areas: No data.</a:t>
            </a:r>
          </a:p>
        </p:txBody>
      </p:sp>
      <p:sp>
        <p:nvSpPr>
          <p:cNvPr id="1110053" name="Text Box 37"/>
          <p:cNvSpPr txBox="1">
            <a:spLocks noChangeArrowheads="1"/>
          </p:cNvSpPr>
          <p:nvPr/>
        </p:nvSpPr>
        <p:spPr bwMode="auto">
          <a:xfrm>
            <a:off x="5788025" y="5684838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Albedo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0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51" grpId="0"/>
      <p:bldP spid="1110052" grpId="0"/>
      <p:bldP spid="1110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8" name="Rectangle 8"/>
          <p:cNvSpPr>
            <a:spLocks noChangeArrowheads="1"/>
          </p:cNvSpPr>
          <p:nvPr/>
        </p:nvSpPr>
        <p:spPr bwMode="auto">
          <a:xfrm>
            <a:off x="685800" y="2109788"/>
            <a:ext cx="7772400" cy="4748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sym typeface="Symbol" pitchFamily="18" charset="2"/>
            </a:endParaRPr>
          </a:p>
        </p:txBody>
      </p:sp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727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Solar radiation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factors that determine a planet’s albedo.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  <p:pic>
        <p:nvPicPr>
          <p:cNvPr id="111616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75" y="2125663"/>
            <a:ext cx="7775575" cy="4591050"/>
          </a:xfrm>
          <a:prstGeom prst="rect">
            <a:avLst/>
          </a:prstGeom>
          <a:noFill/>
        </p:spPr>
      </p:pic>
      <p:sp>
        <p:nvSpPr>
          <p:cNvPr id="1116170" name="Text Box 10"/>
          <p:cNvSpPr txBox="1">
            <a:spLocks noChangeArrowheads="1"/>
          </p:cNvSpPr>
          <p:nvPr/>
        </p:nvSpPr>
        <p:spPr bwMode="auto">
          <a:xfrm>
            <a:off x="4926013" y="2400300"/>
            <a:ext cx="3951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albedo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b="1" i="1" baseline="-2500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scattered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b="1" i="1" baseline="-2500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incident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116171" name="Text Box 11"/>
          <p:cNvSpPr txBox="1">
            <a:spLocks noChangeArrowheads="1"/>
          </p:cNvSpPr>
          <p:nvPr/>
        </p:nvSpPr>
        <p:spPr bwMode="auto">
          <a:xfrm>
            <a:off x="5951538" y="2955925"/>
            <a:ext cx="300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CC0000"/>
                </a:solidFill>
                <a:sym typeface="Symbol" pitchFamily="18" charset="2"/>
              </a:rPr>
              <a:t></a:t>
            </a:r>
            <a:r>
              <a:rPr lang="en-US" b="1" i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b="1" i="1" baseline="-250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incident</a:t>
            </a:r>
            <a:r>
              <a:rPr lang="en-US" b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 = 340 W</a:t>
            </a:r>
            <a:r>
              <a:rPr lang="en-US" b="1" baseline="-250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b="1" baseline="300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-2</a:t>
            </a:r>
          </a:p>
        </p:txBody>
      </p:sp>
      <p:sp>
        <p:nvSpPr>
          <p:cNvPr id="1116172" name="Rectangle 12"/>
          <p:cNvSpPr>
            <a:spLocks noChangeArrowheads="1"/>
          </p:cNvSpPr>
          <p:nvPr/>
        </p:nvSpPr>
        <p:spPr bwMode="auto">
          <a:xfrm>
            <a:off x="2001838" y="2405063"/>
            <a:ext cx="1701800" cy="493712"/>
          </a:xfrm>
          <a:prstGeom prst="rect">
            <a:avLst/>
          </a:prstGeom>
          <a:solidFill>
            <a:srgbClr val="FF00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73" name="Rectangle 13"/>
          <p:cNvSpPr>
            <a:spLocks noChangeArrowheads="1"/>
          </p:cNvSpPr>
          <p:nvPr/>
        </p:nvSpPr>
        <p:spPr bwMode="auto">
          <a:xfrm>
            <a:off x="668338" y="2900363"/>
            <a:ext cx="1701800" cy="493712"/>
          </a:xfrm>
          <a:prstGeom prst="rect">
            <a:avLst/>
          </a:prstGeom>
          <a:solidFill>
            <a:srgbClr val="6600CC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74" name="Text Box 14"/>
          <p:cNvSpPr txBox="1">
            <a:spLocks noChangeArrowheads="1"/>
          </p:cNvSpPr>
          <p:nvPr/>
        </p:nvSpPr>
        <p:spPr bwMode="auto">
          <a:xfrm>
            <a:off x="5876925" y="3313113"/>
            <a:ext cx="326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6600CC"/>
                </a:solidFill>
                <a:sym typeface="Symbol" pitchFamily="18" charset="2"/>
              </a:rPr>
              <a:t></a:t>
            </a:r>
            <a:r>
              <a:rPr lang="en-US" b="1" i="1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US" b="1" i="1" baseline="-25000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scattered</a:t>
            </a:r>
            <a:r>
              <a:rPr lang="en-US" b="1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 = 100 W</a:t>
            </a:r>
            <a:r>
              <a:rPr lang="en-US" b="1" baseline="-25000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m</a:t>
            </a:r>
            <a:r>
              <a:rPr lang="en-US" b="1" baseline="30000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-2</a:t>
            </a:r>
          </a:p>
        </p:txBody>
      </p:sp>
      <p:sp>
        <p:nvSpPr>
          <p:cNvPr id="1116175" name="Text Box 15"/>
          <p:cNvSpPr txBox="1">
            <a:spLocks noChangeArrowheads="1"/>
          </p:cNvSpPr>
          <p:nvPr/>
        </p:nvSpPr>
        <p:spPr bwMode="auto">
          <a:xfrm>
            <a:off x="5994400" y="3911600"/>
            <a:ext cx="2797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b="1" i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albedo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>
                <a:solidFill>
                  <a:srgbClr val="6600CC"/>
                </a:solidFill>
                <a:cs typeface="Times New Roman" pitchFamily="18" charset="0"/>
                <a:sym typeface="Symbol" pitchFamily="18" charset="2"/>
              </a:rPr>
              <a:t>100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/</a:t>
            </a:r>
            <a:r>
              <a:rPr lang="en-US" b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340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1116176" name="Oval 16"/>
          <p:cNvSpPr>
            <a:spLocks noChangeArrowheads="1"/>
          </p:cNvSpPr>
          <p:nvPr/>
        </p:nvSpPr>
        <p:spPr bwMode="auto">
          <a:xfrm>
            <a:off x="2627313" y="6197600"/>
            <a:ext cx="284162" cy="28416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6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6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70" grpId="0"/>
      <p:bldP spid="1116171" grpId="0"/>
      <p:bldP spid="1116172" grpId="0" animBg="1"/>
      <p:bldP spid="1116173" grpId="0" animBg="1"/>
      <p:bldP spid="1116174" grpId="0"/>
      <p:bldP spid="1116175" grpId="0"/>
      <p:bldP spid="1116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051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greenhouse effect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8.5.4	Describe the greenhouse effect.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8.5.5	Identify the main greenhouse gases and their sources.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8.5.6	Explain the molecular mechanisms by which greenhouse gases absorb infrared radiation.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8.5.7	Analyze absorption graphs to compare the relative effects of different greenhouse gases.	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8.5 Greenhouse effect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13895</TotalTime>
  <Words>3154</Words>
  <Application>Microsoft Office PowerPoint</Application>
  <PresentationFormat>On-screen Show (4:3)</PresentationFormat>
  <Paragraphs>616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Courier New</vt:lpstr>
      <vt:lpstr>Times New Roman</vt:lpstr>
      <vt:lpstr>Symbol</vt:lpstr>
      <vt:lpstr>Default Design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  <vt:lpstr>Topic 8: Energy, power, climate change 8.5 Greenhouse effect</vt:lpstr>
    </vt:vector>
  </TitlesOfParts>
  <Company>Bay View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vivienne</cp:lastModifiedBy>
  <cp:revision>970</cp:revision>
  <dcterms:created xsi:type="dcterms:W3CDTF">2006-01-31T23:43:34Z</dcterms:created>
  <dcterms:modified xsi:type="dcterms:W3CDTF">2014-07-31T17:55:55Z</dcterms:modified>
</cp:coreProperties>
</file>