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84" y="5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D7FF3CE-7C01-4B0C-9509-BA90B830792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04DA-359E-4B40-9FF7-00A73E65667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65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3CE-7C01-4B0C-9509-BA90B830792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04DA-359E-4B40-9FF7-00A73E65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2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3CE-7C01-4B0C-9509-BA90B830792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04DA-359E-4B40-9FF7-00A73E65667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07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3CE-7C01-4B0C-9509-BA90B830792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04DA-359E-4B40-9FF7-00A73E65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0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3CE-7C01-4B0C-9509-BA90B830792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04DA-359E-4B40-9FF7-00A73E65667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70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3CE-7C01-4B0C-9509-BA90B830792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04DA-359E-4B40-9FF7-00A73E65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3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3CE-7C01-4B0C-9509-BA90B830792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04DA-359E-4B40-9FF7-00A73E65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0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3CE-7C01-4B0C-9509-BA90B830792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04DA-359E-4B40-9FF7-00A73E65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3CE-7C01-4B0C-9509-BA90B830792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04DA-359E-4B40-9FF7-00A73E65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2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3CE-7C01-4B0C-9509-BA90B830792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04DA-359E-4B40-9FF7-00A73E65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2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3CE-7C01-4B0C-9509-BA90B830792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04DA-359E-4B40-9FF7-00A73E65667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44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D7FF3CE-7C01-4B0C-9509-BA90B830792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4304DA-359E-4B40-9FF7-00A73E65667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4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E4B1D-FCB4-41E2-B6BA-B47B5E561F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Complex circuit solution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BF963-429A-419B-919C-529277678B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0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366D79-8D49-4D2C-AC8E-D427CF12E5FD}"/>
              </a:ext>
            </a:extLst>
          </p:cNvPr>
          <p:cNvSpPr txBox="1"/>
          <p:nvPr/>
        </p:nvSpPr>
        <p:spPr>
          <a:xfrm>
            <a:off x="999641" y="535467"/>
            <a:ext cx="2789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out the schematic for the circuit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935048-EAF8-47DE-964E-1C17CE47CA8C}"/>
              </a:ext>
            </a:extLst>
          </p:cNvPr>
          <p:cNvSpPr/>
          <p:nvPr/>
        </p:nvSpPr>
        <p:spPr>
          <a:xfrm>
            <a:off x="1627322" y="1859797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518662-118B-44ED-A299-5B0DAF7B5672}"/>
              </a:ext>
            </a:extLst>
          </p:cNvPr>
          <p:cNvSpPr/>
          <p:nvPr/>
        </p:nvSpPr>
        <p:spPr>
          <a:xfrm>
            <a:off x="4417016" y="1778430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5B493-1A5C-4787-8FF9-77932739D0D9}"/>
              </a:ext>
            </a:extLst>
          </p:cNvPr>
          <p:cNvSpPr/>
          <p:nvPr/>
        </p:nvSpPr>
        <p:spPr>
          <a:xfrm rot="5400000">
            <a:off x="3783523" y="3691826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AB3152-114D-45DA-BC79-2FD54762EAAD}"/>
              </a:ext>
            </a:extLst>
          </p:cNvPr>
          <p:cNvSpPr/>
          <p:nvPr/>
        </p:nvSpPr>
        <p:spPr>
          <a:xfrm>
            <a:off x="2998922" y="1778430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1A5F058-714E-4D03-B6B5-E72D7245D624}"/>
              </a:ext>
            </a:extLst>
          </p:cNvPr>
          <p:cNvCxnSpPr>
            <a:stCxn id="11" idx="0"/>
          </p:cNvCxnSpPr>
          <p:nvPr/>
        </p:nvCxnSpPr>
        <p:spPr>
          <a:xfrm flipV="1">
            <a:off x="3099661" y="1278610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C4EC521-6CE9-4746-9296-F2668D4096CF}"/>
              </a:ext>
            </a:extLst>
          </p:cNvPr>
          <p:cNvCxnSpPr/>
          <p:nvPr/>
        </p:nvCxnSpPr>
        <p:spPr>
          <a:xfrm flipV="1">
            <a:off x="4517755" y="1278610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51632F6-4720-4E12-8BAC-9FE5E7F42C99}"/>
              </a:ext>
            </a:extLst>
          </p:cNvPr>
          <p:cNvCxnSpPr/>
          <p:nvPr/>
        </p:nvCxnSpPr>
        <p:spPr>
          <a:xfrm flipV="1">
            <a:off x="3099661" y="2603715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E42DA43-E328-427C-AD8A-227BAACAD52D}"/>
              </a:ext>
            </a:extLst>
          </p:cNvPr>
          <p:cNvCxnSpPr/>
          <p:nvPr/>
        </p:nvCxnSpPr>
        <p:spPr>
          <a:xfrm flipV="1">
            <a:off x="4530670" y="2603715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BDD530B-EB31-4EEC-9F85-4C47391D87AA}"/>
              </a:ext>
            </a:extLst>
          </p:cNvPr>
          <p:cNvCxnSpPr>
            <a:cxnSpLocks/>
          </p:cNvCxnSpPr>
          <p:nvPr/>
        </p:nvCxnSpPr>
        <p:spPr>
          <a:xfrm flipV="1">
            <a:off x="1728061" y="1278611"/>
            <a:ext cx="0" cy="581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E156515-5AED-454A-997F-4B2ACF485389}"/>
              </a:ext>
            </a:extLst>
          </p:cNvPr>
          <p:cNvCxnSpPr>
            <a:cxnSpLocks/>
          </p:cNvCxnSpPr>
          <p:nvPr/>
        </p:nvCxnSpPr>
        <p:spPr>
          <a:xfrm flipH="1">
            <a:off x="1728062" y="1278610"/>
            <a:ext cx="27896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D2A472E-5360-435F-8DC1-2E3143AB41BD}"/>
              </a:ext>
            </a:extLst>
          </p:cNvPr>
          <p:cNvCxnSpPr>
            <a:cxnSpLocks/>
          </p:cNvCxnSpPr>
          <p:nvPr/>
        </p:nvCxnSpPr>
        <p:spPr>
          <a:xfrm flipV="1">
            <a:off x="1728061" y="2685082"/>
            <a:ext cx="0" cy="14219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A8BFB01-BFCC-465B-8458-E96745657C94}"/>
              </a:ext>
            </a:extLst>
          </p:cNvPr>
          <p:cNvCxnSpPr>
            <a:cxnSpLocks/>
          </p:cNvCxnSpPr>
          <p:nvPr/>
        </p:nvCxnSpPr>
        <p:spPr>
          <a:xfrm flipH="1" flipV="1">
            <a:off x="1728062" y="4104468"/>
            <a:ext cx="1743558" cy="25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DD3D8AF-5BD7-4D91-8552-3D4B6281E24F}"/>
              </a:ext>
            </a:extLst>
          </p:cNvPr>
          <p:cNvCxnSpPr>
            <a:cxnSpLocks/>
          </p:cNvCxnSpPr>
          <p:nvPr/>
        </p:nvCxnSpPr>
        <p:spPr>
          <a:xfrm>
            <a:off x="2797444" y="3103535"/>
            <a:ext cx="5889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B4368AC-F555-4206-B12B-BB3B338193F1}"/>
              </a:ext>
            </a:extLst>
          </p:cNvPr>
          <p:cNvCxnSpPr>
            <a:cxnSpLocks/>
          </p:cNvCxnSpPr>
          <p:nvPr/>
        </p:nvCxnSpPr>
        <p:spPr>
          <a:xfrm>
            <a:off x="2944677" y="3317928"/>
            <a:ext cx="302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E7253F4-E3A3-4E75-899A-72FCF2AE3397}"/>
              </a:ext>
            </a:extLst>
          </p:cNvPr>
          <p:cNvCxnSpPr>
            <a:cxnSpLocks/>
          </p:cNvCxnSpPr>
          <p:nvPr/>
        </p:nvCxnSpPr>
        <p:spPr>
          <a:xfrm>
            <a:off x="4228453" y="3112576"/>
            <a:ext cx="5889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32C62FF-465D-4BF0-A83B-EFE87C0A1213}"/>
              </a:ext>
            </a:extLst>
          </p:cNvPr>
          <p:cNvCxnSpPr>
            <a:cxnSpLocks/>
          </p:cNvCxnSpPr>
          <p:nvPr/>
        </p:nvCxnSpPr>
        <p:spPr>
          <a:xfrm>
            <a:off x="4367937" y="3326969"/>
            <a:ext cx="302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6229022-B606-4879-84EC-BAEFA2458315}"/>
              </a:ext>
            </a:extLst>
          </p:cNvPr>
          <p:cNvCxnSpPr>
            <a:cxnSpLocks/>
          </p:cNvCxnSpPr>
          <p:nvPr/>
        </p:nvCxnSpPr>
        <p:spPr>
          <a:xfrm flipV="1">
            <a:off x="4530670" y="3317928"/>
            <a:ext cx="0" cy="786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E40B8A2-6DA2-42F1-B5BD-0DD383FC59AA}"/>
              </a:ext>
            </a:extLst>
          </p:cNvPr>
          <p:cNvCxnSpPr>
            <a:cxnSpLocks/>
          </p:cNvCxnSpPr>
          <p:nvPr/>
        </p:nvCxnSpPr>
        <p:spPr>
          <a:xfrm>
            <a:off x="4274948" y="4104468"/>
            <a:ext cx="25572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3824215-62C1-46F8-952C-0D4DAC3BB251}"/>
              </a:ext>
            </a:extLst>
          </p:cNvPr>
          <p:cNvCxnSpPr>
            <a:cxnSpLocks/>
          </p:cNvCxnSpPr>
          <p:nvPr/>
        </p:nvCxnSpPr>
        <p:spPr>
          <a:xfrm flipV="1">
            <a:off x="3091912" y="3317928"/>
            <a:ext cx="0" cy="786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8C413CE-DB99-4A33-B7EF-B70CF516008E}"/>
              </a:ext>
            </a:extLst>
          </p:cNvPr>
          <p:cNvCxnSpPr/>
          <p:nvPr/>
        </p:nvCxnSpPr>
        <p:spPr>
          <a:xfrm flipV="1">
            <a:off x="8149525" y="2564968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C5117FC-1BC4-4838-93D5-124CA3A853FE}"/>
              </a:ext>
            </a:extLst>
          </p:cNvPr>
          <p:cNvCxnSpPr>
            <a:cxnSpLocks/>
          </p:cNvCxnSpPr>
          <p:nvPr/>
        </p:nvCxnSpPr>
        <p:spPr>
          <a:xfrm flipH="1">
            <a:off x="6777926" y="2564968"/>
            <a:ext cx="27896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B158019-2A07-4933-AB68-BA1E58E8FB03}"/>
              </a:ext>
            </a:extLst>
          </p:cNvPr>
          <p:cNvSpPr txBox="1"/>
          <p:nvPr/>
        </p:nvSpPr>
        <p:spPr>
          <a:xfrm>
            <a:off x="7987461" y="206514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D97568A-8897-4EC8-B0C4-17F6E17DCBC1}"/>
              </a:ext>
            </a:extLst>
          </p:cNvPr>
          <p:cNvCxnSpPr/>
          <p:nvPr/>
        </p:nvCxnSpPr>
        <p:spPr>
          <a:xfrm>
            <a:off x="7284203" y="2434481"/>
            <a:ext cx="6431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B578486-1664-43B6-BEFD-98ECE6D0FC1E}"/>
              </a:ext>
            </a:extLst>
          </p:cNvPr>
          <p:cNvCxnSpPr/>
          <p:nvPr/>
        </p:nvCxnSpPr>
        <p:spPr>
          <a:xfrm>
            <a:off x="8311589" y="2433146"/>
            <a:ext cx="6431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16A2A34-E79E-4BF4-AEFF-2A4620E3D3C9}"/>
              </a:ext>
            </a:extLst>
          </p:cNvPr>
          <p:cNvCxnSpPr>
            <a:cxnSpLocks/>
          </p:cNvCxnSpPr>
          <p:nvPr/>
        </p:nvCxnSpPr>
        <p:spPr>
          <a:xfrm>
            <a:off x="7987461" y="2690159"/>
            <a:ext cx="0" cy="6845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102171CD-A667-48A9-BD85-6B298742C170}"/>
              </a:ext>
            </a:extLst>
          </p:cNvPr>
          <p:cNvSpPr txBox="1"/>
          <p:nvPr/>
        </p:nvSpPr>
        <p:spPr>
          <a:xfrm flipH="1">
            <a:off x="6823643" y="1456843"/>
            <a:ext cx="4156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Choose a current orientation for a junction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DBC2C1E-FF80-4DEE-84A2-A0EC03AB357B}"/>
              </a:ext>
            </a:extLst>
          </p:cNvPr>
          <p:cNvCxnSpPr/>
          <p:nvPr/>
        </p:nvCxnSpPr>
        <p:spPr>
          <a:xfrm>
            <a:off x="3200400" y="1326355"/>
            <a:ext cx="3577526" cy="955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5592D8C-8285-4378-9313-1BBD5CE254F5}"/>
              </a:ext>
            </a:extLst>
          </p:cNvPr>
          <p:cNvSpPr txBox="1"/>
          <p:nvPr/>
        </p:nvSpPr>
        <p:spPr>
          <a:xfrm>
            <a:off x="2937597" y="91565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0C49CAE-241C-4D4C-9CFE-5EF1416420DB}"/>
              </a:ext>
            </a:extLst>
          </p:cNvPr>
          <p:cNvSpPr txBox="1"/>
          <p:nvPr/>
        </p:nvSpPr>
        <p:spPr>
          <a:xfrm>
            <a:off x="8474947" y="193343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3BFE1ED-3BCF-48FD-9E56-A0993E365A4C}"/>
              </a:ext>
            </a:extLst>
          </p:cNvPr>
          <p:cNvSpPr txBox="1"/>
          <p:nvPr/>
        </p:nvSpPr>
        <p:spPr>
          <a:xfrm>
            <a:off x="7440478" y="1999239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29A0842-82E7-456E-A073-0BE62D6F9F3C}"/>
              </a:ext>
            </a:extLst>
          </p:cNvPr>
          <p:cNvSpPr txBox="1"/>
          <p:nvPr/>
        </p:nvSpPr>
        <p:spPr>
          <a:xfrm>
            <a:off x="7666539" y="273868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0569C9B-01A0-4861-BD01-40894EA0C2FC}"/>
              </a:ext>
            </a:extLst>
          </p:cNvPr>
          <p:cNvSpPr txBox="1"/>
          <p:nvPr/>
        </p:nvSpPr>
        <p:spPr>
          <a:xfrm>
            <a:off x="6972901" y="3762218"/>
            <a:ext cx="2677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Entering a junction is (+)</a:t>
            </a:r>
          </a:p>
          <a:p>
            <a:r>
              <a:rPr lang="en-US" dirty="0"/>
              <a:t>Leaving a junction is (-)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6A32B6F-AFDE-4B70-A46F-CE83EAF91C0D}"/>
              </a:ext>
            </a:extLst>
          </p:cNvPr>
          <p:cNvSpPr txBox="1"/>
          <p:nvPr/>
        </p:nvSpPr>
        <p:spPr>
          <a:xfrm>
            <a:off x="3650474" y="4825136"/>
            <a:ext cx="3949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According to Kirchhoff’s Current Rule</a:t>
            </a:r>
          </a:p>
          <a:p>
            <a:r>
              <a:rPr lang="en-US" dirty="0"/>
              <a:t>Equation 1:    -I</a:t>
            </a:r>
            <a:r>
              <a:rPr lang="en-US" baseline="-25000" dirty="0"/>
              <a:t>1</a:t>
            </a:r>
            <a:r>
              <a:rPr lang="en-US" dirty="0"/>
              <a:t> + I</a:t>
            </a:r>
            <a:r>
              <a:rPr lang="en-US" baseline="-25000" dirty="0"/>
              <a:t>2</a:t>
            </a:r>
            <a:r>
              <a:rPr lang="en-US" dirty="0"/>
              <a:t> – I</a:t>
            </a:r>
            <a:r>
              <a:rPr lang="en-US" baseline="-25000" dirty="0"/>
              <a:t>3</a:t>
            </a:r>
            <a:r>
              <a:rPr lang="en-US" dirty="0"/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252648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E777DE-706D-4DDA-9E46-DD1831842CF5}"/>
              </a:ext>
            </a:extLst>
          </p:cNvPr>
          <p:cNvSpPr/>
          <p:nvPr/>
        </p:nvSpPr>
        <p:spPr>
          <a:xfrm>
            <a:off x="663046" y="1859797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6AC37D-6692-420C-972B-B3EE6D0C13D7}"/>
              </a:ext>
            </a:extLst>
          </p:cNvPr>
          <p:cNvSpPr/>
          <p:nvPr/>
        </p:nvSpPr>
        <p:spPr>
          <a:xfrm>
            <a:off x="3452740" y="1778430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21E457-F1C8-4461-9915-0901B9228D48}"/>
              </a:ext>
            </a:extLst>
          </p:cNvPr>
          <p:cNvSpPr/>
          <p:nvPr/>
        </p:nvSpPr>
        <p:spPr>
          <a:xfrm rot="5400000">
            <a:off x="2819247" y="3691826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005456-89A9-4E40-B652-624BD9089C9F}"/>
              </a:ext>
            </a:extLst>
          </p:cNvPr>
          <p:cNvSpPr/>
          <p:nvPr/>
        </p:nvSpPr>
        <p:spPr>
          <a:xfrm>
            <a:off x="2034646" y="1778430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AF31B3-12CB-4B22-9783-4BF12F7F9476}"/>
              </a:ext>
            </a:extLst>
          </p:cNvPr>
          <p:cNvCxnSpPr>
            <a:stCxn id="5" idx="0"/>
          </p:cNvCxnSpPr>
          <p:nvPr/>
        </p:nvCxnSpPr>
        <p:spPr>
          <a:xfrm flipV="1">
            <a:off x="2135385" y="1278610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3F4EBD-B594-46A5-9180-FE8AB230FA5C}"/>
              </a:ext>
            </a:extLst>
          </p:cNvPr>
          <p:cNvCxnSpPr/>
          <p:nvPr/>
        </p:nvCxnSpPr>
        <p:spPr>
          <a:xfrm flipV="1">
            <a:off x="3553479" y="1278610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76DDBD-D622-4175-93D9-63A19D516C58}"/>
              </a:ext>
            </a:extLst>
          </p:cNvPr>
          <p:cNvCxnSpPr/>
          <p:nvPr/>
        </p:nvCxnSpPr>
        <p:spPr>
          <a:xfrm flipV="1">
            <a:off x="2135385" y="2603715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6BA41E-6025-4C7E-B122-3964CEE7F8A2}"/>
              </a:ext>
            </a:extLst>
          </p:cNvPr>
          <p:cNvCxnSpPr/>
          <p:nvPr/>
        </p:nvCxnSpPr>
        <p:spPr>
          <a:xfrm flipV="1">
            <a:off x="3566394" y="2603715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BFDAC9-0077-46C5-9FA3-85542B62FE12}"/>
              </a:ext>
            </a:extLst>
          </p:cNvPr>
          <p:cNvCxnSpPr>
            <a:cxnSpLocks/>
          </p:cNvCxnSpPr>
          <p:nvPr/>
        </p:nvCxnSpPr>
        <p:spPr>
          <a:xfrm flipV="1">
            <a:off x="763785" y="1278611"/>
            <a:ext cx="0" cy="581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3169D5C-2AC3-4EAB-80A8-83142F8D5F35}"/>
              </a:ext>
            </a:extLst>
          </p:cNvPr>
          <p:cNvCxnSpPr>
            <a:cxnSpLocks/>
          </p:cNvCxnSpPr>
          <p:nvPr/>
        </p:nvCxnSpPr>
        <p:spPr>
          <a:xfrm flipH="1">
            <a:off x="763786" y="1278610"/>
            <a:ext cx="27896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80C5979-89A5-4ADA-8F96-A5C12075CA1E}"/>
              </a:ext>
            </a:extLst>
          </p:cNvPr>
          <p:cNvCxnSpPr>
            <a:cxnSpLocks/>
          </p:cNvCxnSpPr>
          <p:nvPr/>
        </p:nvCxnSpPr>
        <p:spPr>
          <a:xfrm flipV="1">
            <a:off x="763785" y="2685082"/>
            <a:ext cx="0" cy="14219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2FA3364-2DA9-4DD6-A21D-6DF49674CCA7}"/>
              </a:ext>
            </a:extLst>
          </p:cNvPr>
          <p:cNvCxnSpPr>
            <a:cxnSpLocks/>
          </p:cNvCxnSpPr>
          <p:nvPr/>
        </p:nvCxnSpPr>
        <p:spPr>
          <a:xfrm flipH="1" flipV="1">
            <a:off x="763786" y="4104468"/>
            <a:ext cx="1743558" cy="25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BEE45E7-158A-4397-8933-ED9BE5C80D7A}"/>
              </a:ext>
            </a:extLst>
          </p:cNvPr>
          <p:cNvCxnSpPr>
            <a:cxnSpLocks/>
          </p:cNvCxnSpPr>
          <p:nvPr/>
        </p:nvCxnSpPr>
        <p:spPr>
          <a:xfrm>
            <a:off x="1833168" y="3103535"/>
            <a:ext cx="5889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7ABD1B6-46CB-46BE-AD4C-49B9B69452A2}"/>
              </a:ext>
            </a:extLst>
          </p:cNvPr>
          <p:cNvCxnSpPr>
            <a:cxnSpLocks/>
          </p:cNvCxnSpPr>
          <p:nvPr/>
        </p:nvCxnSpPr>
        <p:spPr>
          <a:xfrm>
            <a:off x="1980401" y="3317928"/>
            <a:ext cx="302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EA03BA-862F-44FC-B50A-FE47711C2BAC}"/>
              </a:ext>
            </a:extLst>
          </p:cNvPr>
          <p:cNvCxnSpPr>
            <a:cxnSpLocks/>
          </p:cNvCxnSpPr>
          <p:nvPr/>
        </p:nvCxnSpPr>
        <p:spPr>
          <a:xfrm>
            <a:off x="3264177" y="3112576"/>
            <a:ext cx="5889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F3A2ABF-B39D-4060-8A81-FBCED8D3AFB4}"/>
              </a:ext>
            </a:extLst>
          </p:cNvPr>
          <p:cNvCxnSpPr>
            <a:cxnSpLocks/>
          </p:cNvCxnSpPr>
          <p:nvPr/>
        </p:nvCxnSpPr>
        <p:spPr>
          <a:xfrm>
            <a:off x="3403661" y="3326969"/>
            <a:ext cx="302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8DD27C8-1A0D-4E8B-8C78-41ECE7423B08}"/>
              </a:ext>
            </a:extLst>
          </p:cNvPr>
          <p:cNvCxnSpPr>
            <a:cxnSpLocks/>
          </p:cNvCxnSpPr>
          <p:nvPr/>
        </p:nvCxnSpPr>
        <p:spPr>
          <a:xfrm flipV="1">
            <a:off x="3566394" y="3317928"/>
            <a:ext cx="0" cy="786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6F82671-2641-4206-B5D2-E53EA7ED0B40}"/>
              </a:ext>
            </a:extLst>
          </p:cNvPr>
          <p:cNvCxnSpPr>
            <a:cxnSpLocks/>
          </p:cNvCxnSpPr>
          <p:nvPr/>
        </p:nvCxnSpPr>
        <p:spPr>
          <a:xfrm>
            <a:off x="3310672" y="4104468"/>
            <a:ext cx="25572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75E0D6E-C0EA-42C8-A7C7-19D2E40FD221}"/>
              </a:ext>
            </a:extLst>
          </p:cNvPr>
          <p:cNvCxnSpPr>
            <a:cxnSpLocks/>
          </p:cNvCxnSpPr>
          <p:nvPr/>
        </p:nvCxnSpPr>
        <p:spPr>
          <a:xfrm flipV="1">
            <a:off x="2127636" y="3317928"/>
            <a:ext cx="0" cy="786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38637DE-91AF-4507-B4F4-086F68B75DB0}"/>
              </a:ext>
            </a:extLst>
          </p:cNvPr>
          <p:cNvSpPr txBox="1"/>
          <p:nvPr/>
        </p:nvSpPr>
        <p:spPr>
          <a:xfrm>
            <a:off x="35365" y="535467"/>
            <a:ext cx="278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through loops</a:t>
            </a:r>
          </a:p>
        </p:txBody>
      </p:sp>
      <p:sp>
        <p:nvSpPr>
          <p:cNvPr id="30" name="Arrow: Bent 29">
            <a:extLst>
              <a:ext uri="{FF2B5EF4-FFF2-40B4-BE49-F238E27FC236}">
                <a16:creationId xmlns:a16="http://schemas.microsoft.com/office/drawing/2014/main" id="{73990F2E-B1A0-4697-A138-BA9E6F10362D}"/>
              </a:ext>
            </a:extLst>
          </p:cNvPr>
          <p:cNvSpPr/>
          <p:nvPr/>
        </p:nvSpPr>
        <p:spPr>
          <a:xfrm>
            <a:off x="817305" y="1305668"/>
            <a:ext cx="440609" cy="43720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Arrow: Bent 31">
            <a:extLst>
              <a:ext uri="{FF2B5EF4-FFF2-40B4-BE49-F238E27FC236}">
                <a16:creationId xmlns:a16="http://schemas.microsoft.com/office/drawing/2014/main" id="{6200F8D3-319B-4CBD-AC7F-3C301724402D}"/>
              </a:ext>
            </a:extLst>
          </p:cNvPr>
          <p:cNvSpPr/>
          <p:nvPr/>
        </p:nvSpPr>
        <p:spPr>
          <a:xfrm rot="5400000">
            <a:off x="3029694" y="1335002"/>
            <a:ext cx="440609" cy="43720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B1901CE0-172E-40E9-9CAC-ECECB41EDA20}"/>
              </a:ext>
            </a:extLst>
          </p:cNvPr>
          <p:cNvSpPr/>
          <p:nvPr/>
        </p:nvSpPr>
        <p:spPr>
          <a:xfrm>
            <a:off x="2230569" y="1304098"/>
            <a:ext cx="461719" cy="201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Bent 34">
            <a:extLst>
              <a:ext uri="{FF2B5EF4-FFF2-40B4-BE49-F238E27FC236}">
                <a16:creationId xmlns:a16="http://schemas.microsoft.com/office/drawing/2014/main" id="{DAFAA83C-D380-4608-861E-B68D2E67A788}"/>
              </a:ext>
            </a:extLst>
          </p:cNvPr>
          <p:cNvSpPr/>
          <p:nvPr/>
        </p:nvSpPr>
        <p:spPr>
          <a:xfrm rot="10800000">
            <a:off x="3027993" y="3518321"/>
            <a:ext cx="440609" cy="43720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Arrow: Bent 35">
            <a:extLst>
              <a:ext uri="{FF2B5EF4-FFF2-40B4-BE49-F238E27FC236}">
                <a16:creationId xmlns:a16="http://schemas.microsoft.com/office/drawing/2014/main" id="{6D3271D1-4491-41F2-B972-544DB6E84E4B}"/>
              </a:ext>
            </a:extLst>
          </p:cNvPr>
          <p:cNvSpPr/>
          <p:nvPr/>
        </p:nvSpPr>
        <p:spPr>
          <a:xfrm rot="16200000">
            <a:off x="815604" y="3615191"/>
            <a:ext cx="440609" cy="43720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23231E1F-84DC-4ECF-AB6C-757FF9C4DED1}"/>
              </a:ext>
            </a:extLst>
          </p:cNvPr>
          <p:cNvSpPr/>
          <p:nvPr/>
        </p:nvSpPr>
        <p:spPr>
          <a:xfrm rot="10800000">
            <a:off x="2266484" y="3789555"/>
            <a:ext cx="461719" cy="201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EC770577-C0E4-4D61-9E2A-7089C9FC6907}"/>
              </a:ext>
            </a:extLst>
          </p:cNvPr>
          <p:cNvSpPr/>
          <p:nvPr/>
        </p:nvSpPr>
        <p:spPr>
          <a:xfrm rot="5400000">
            <a:off x="1737827" y="3624127"/>
            <a:ext cx="461719" cy="201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B4CCEA8B-D9DF-463D-B6D2-E69411C9C65E}"/>
              </a:ext>
            </a:extLst>
          </p:cNvPr>
          <p:cNvSpPr/>
          <p:nvPr/>
        </p:nvSpPr>
        <p:spPr>
          <a:xfrm rot="10800000">
            <a:off x="1413006" y="3879621"/>
            <a:ext cx="461719" cy="201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E5A18908-A730-495D-A47B-4BBB196352D4}"/>
              </a:ext>
            </a:extLst>
          </p:cNvPr>
          <p:cNvSpPr/>
          <p:nvPr/>
        </p:nvSpPr>
        <p:spPr>
          <a:xfrm>
            <a:off x="1508595" y="1320060"/>
            <a:ext cx="461719" cy="201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F0DC9C0A-0967-4375-9778-00E03439CADE}"/>
              </a:ext>
            </a:extLst>
          </p:cNvPr>
          <p:cNvSpPr/>
          <p:nvPr/>
        </p:nvSpPr>
        <p:spPr>
          <a:xfrm rot="5400000">
            <a:off x="1664066" y="1733771"/>
            <a:ext cx="461719" cy="201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BE0F6BD6-4A1F-4F51-8FA0-F1A1D334219D}"/>
              </a:ext>
            </a:extLst>
          </p:cNvPr>
          <p:cNvSpPr/>
          <p:nvPr/>
        </p:nvSpPr>
        <p:spPr>
          <a:xfrm>
            <a:off x="2230569" y="652318"/>
            <a:ext cx="461719" cy="201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B0A65AC-DD16-445F-91A2-484844CF1A7D}"/>
              </a:ext>
            </a:extLst>
          </p:cNvPr>
          <p:cNvSpPr txBox="1"/>
          <p:nvPr/>
        </p:nvSpPr>
        <p:spPr>
          <a:xfrm>
            <a:off x="130291" y="4374386"/>
            <a:ext cx="278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Voltage through loops</a:t>
            </a:r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AB537E44-9A91-43B2-91A4-6E5699D015E9}"/>
              </a:ext>
            </a:extLst>
          </p:cNvPr>
          <p:cNvSpPr/>
          <p:nvPr/>
        </p:nvSpPr>
        <p:spPr>
          <a:xfrm>
            <a:off x="2361309" y="4472543"/>
            <a:ext cx="461719" cy="201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Arrow: Curved Left 47">
            <a:extLst>
              <a:ext uri="{FF2B5EF4-FFF2-40B4-BE49-F238E27FC236}">
                <a16:creationId xmlns:a16="http://schemas.microsoft.com/office/drawing/2014/main" id="{DF57099F-B988-4D1E-A752-C2DCA20C2996}"/>
              </a:ext>
            </a:extLst>
          </p:cNvPr>
          <p:cNvSpPr/>
          <p:nvPr/>
        </p:nvSpPr>
        <p:spPr>
          <a:xfrm>
            <a:off x="1439065" y="1681194"/>
            <a:ext cx="379873" cy="1874648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Arrow: Curved Left 48">
            <a:extLst>
              <a:ext uri="{FF2B5EF4-FFF2-40B4-BE49-F238E27FC236}">
                <a16:creationId xmlns:a16="http://schemas.microsoft.com/office/drawing/2014/main" id="{0CA020BC-A870-4F47-91B9-45190EC5B6CC}"/>
              </a:ext>
            </a:extLst>
          </p:cNvPr>
          <p:cNvSpPr/>
          <p:nvPr/>
        </p:nvSpPr>
        <p:spPr>
          <a:xfrm rot="10800000">
            <a:off x="952569" y="1628407"/>
            <a:ext cx="401124" cy="1874648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Arrow: Curved Left 49">
            <a:extLst>
              <a:ext uri="{FF2B5EF4-FFF2-40B4-BE49-F238E27FC236}">
                <a16:creationId xmlns:a16="http://schemas.microsoft.com/office/drawing/2014/main" id="{F8ABBF96-D624-480C-BB19-CBB137CE5EE2}"/>
              </a:ext>
            </a:extLst>
          </p:cNvPr>
          <p:cNvSpPr/>
          <p:nvPr/>
        </p:nvSpPr>
        <p:spPr>
          <a:xfrm flipH="1">
            <a:off x="2379391" y="1722303"/>
            <a:ext cx="435445" cy="1874648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Arrow: Curved Left 50">
            <a:extLst>
              <a:ext uri="{FF2B5EF4-FFF2-40B4-BE49-F238E27FC236}">
                <a16:creationId xmlns:a16="http://schemas.microsoft.com/office/drawing/2014/main" id="{574AB43C-8E93-48A9-B6E1-9E773793C4AB}"/>
              </a:ext>
            </a:extLst>
          </p:cNvPr>
          <p:cNvSpPr/>
          <p:nvPr/>
        </p:nvSpPr>
        <p:spPr>
          <a:xfrm rot="10800000" flipH="1">
            <a:off x="2890511" y="1674012"/>
            <a:ext cx="399158" cy="1874648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5ADD63F-69C4-4BB7-B60C-BAD06C0EA885}"/>
              </a:ext>
            </a:extLst>
          </p:cNvPr>
          <p:cNvSpPr/>
          <p:nvPr/>
        </p:nvSpPr>
        <p:spPr>
          <a:xfrm>
            <a:off x="10352292" y="1778430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3F31F15-56B2-4235-9BA3-00B804D8C1B5}"/>
              </a:ext>
            </a:extLst>
          </p:cNvPr>
          <p:cNvSpPr/>
          <p:nvPr/>
        </p:nvSpPr>
        <p:spPr>
          <a:xfrm rot="5400000">
            <a:off x="9718799" y="3691826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98A110F-8CF1-45FB-84D9-665060D21B87}"/>
              </a:ext>
            </a:extLst>
          </p:cNvPr>
          <p:cNvSpPr/>
          <p:nvPr/>
        </p:nvSpPr>
        <p:spPr>
          <a:xfrm>
            <a:off x="8934198" y="1778430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DB38DA6-8322-4576-88B2-2F32FC807A3C}"/>
              </a:ext>
            </a:extLst>
          </p:cNvPr>
          <p:cNvCxnSpPr>
            <a:stCxn id="54" idx="0"/>
          </p:cNvCxnSpPr>
          <p:nvPr/>
        </p:nvCxnSpPr>
        <p:spPr>
          <a:xfrm flipV="1">
            <a:off x="9034937" y="1278610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299C026-CE1B-4738-B4AF-E413DEA67895}"/>
              </a:ext>
            </a:extLst>
          </p:cNvPr>
          <p:cNvCxnSpPr/>
          <p:nvPr/>
        </p:nvCxnSpPr>
        <p:spPr>
          <a:xfrm flipV="1">
            <a:off x="10453031" y="1278610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6CC1F99-9F0B-4E4C-A35F-A0764BCCE680}"/>
              </a:ext>
            </a:extLst>
          </p:cNvPr>
          <p:cNvCxnSpPr/>
          <p:nvPr/>
        </p:nvCxnSpPr>
        <p:spPr>
          <a:xfrm flipV="1">
            <a:off x="9034937" y="2603715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92216C1-39BD-4C75-A9A1-ABEAFE2712DE}"/>
              </a:ext>
            </a:extLst>
          </p:cNvPr>
          <p:cNvCxnSpPr/>
          <p:nvPr/>
        </p:nvCxnSpPr>
        <p:spPr>
          <a:xfrm flipV="1">
            <a:off x="10465946" y="2603715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DA965CD-F8CE-493C-BF40-B584D5C0A11C}"/>
              </a:ext>
            </a:extLst>
          </p:cNvPr>
          <p:cNvCxnSpPr>
            <a:cxnSpLocks/>
          </p:cNvCxnSpPr>
          <p:nvPr/>
        </p:nvCxnSpPr>
        <p:spPr>
          <a:xfrm>
            <a:off x="8732720" y="3103535"/>
            <a:ext cx="5889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75FC26B-83C0-4AEF-8D8F-85627F179B3A}"/>
              </a:ext>
            </a:extLst>
          </p:cNvPr>
          <p:cNvCxnSpPr>
            <a:cxnSpLocks/>
          </p:cNvCxnSpPr>
          <p:nvPr/>
        </p:nvCxnSpPr>
        <p:spPr>
          <a:xfrm>
            <a:off x="8879953" y="3317928"/>
            <a:ext cx="302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441F016-0502-4F6A-9BE9-71FFCF5C3101}"/>
              </a:ext>
            </a:extLst>
          </p:cNvPr>
          <p:cNvCxnSpPr>
            <a:cxnSpLocks/>
          </p:cNvCxnSpPr>
          <p:nvPr/>
        </p:nvCxnSpPr>
        <p:spPr>
          <a:xfrm>
            <a:off x="10158563" y="3116192"/>
            <a:ext cx="5889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29BD3A0-C613-4795-BD88-BC4B7980E287}"/>
              </a:ext>
            </a:extLst>
          </p:cNvPr>
          <p:cNvCxnSpPr>
            <a:cxnSpLocks/>
          </p:cNvCxnSpPr>
          <p:nvPr/>
        </p:nvCxnSpPr>
        <p:spPr>
          <a:xfrm>
            <a:off x="10303213" y="3326969"/>
            <a:ext cx="302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31BF6E4-CB12-4C6C-B6F0-773071E7B96A}"/>
              </a:ext>
            </a:extLst>
          </p:cNvPr>
          <p:cNvCxnSpPr>
            <a:cxnSpLocks/>
          </p:cNvCxnSpPr>
          <p:nvPr/>
        </p:nvCxnSpPr>
        <p:spPr>
          <a:xfrm flipV="1">
            <a:off x="10465946" y="3317928"/>
            <a:ext cx="0" cy="786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002AC99-6112-4FBB-9966-35D0701FEC5F}"/>
              </a:ext>
            </a:extLst>
          </p:cNvPr>
          <p:cNvCxnSpPr>
            <a:cxnSpLocks/>
          </p:cNvCxnSpPr>
          <p:nvPr/>
        </p:nvCxnSpPr>
        <p:spPr>
          <a:xfrm>
            <a:off x="10210224" y="4104468"/>
            <a:ext cx="25572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7A5612A-1497-48B5-AAD0-900AF75CEF55}"/>
              </a:ext>
            </a:extLst>
          </p:cNvPr>
          <p:cNvCxnSpPr>
            <a:cxnSpLocks/>
          </p:cNvCxnSpPr>
          <p:nvPr/>
        </p:nvCxnSpPr>
        <p:spPr>
          <a:xfrm flipV="1">
            <a:off x="9027188" y="3317928"/>
            <a:ext cx="0" cy="786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6DDE4CBD-EB98-419E-A1B2-D1A79FE1B0E9}"/>
              </a:ext>
            </a:extLst>
          </p:cNvPr>
          <p:cNvSpPr txBox="1"/>
          <p:nvPr/>
        </p:nvSpPr>
        <p:spPr>
          <a:xfrm>
            <a:off x="8872873" y="915531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 Loop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36BD23F-23F6-4016-B0D2-C78CC49B0541}"/>
              </a:ext>
            </a:extLst>
          </p:cNvPr>
          <p:cNvCxnSpPr>
            <a:cxnSpLocks/>
          </p:cNvCxnSpPr>
          <p:nvPr/>
        </p:nvCxnSpPr>
        <p:spPr>
          <a:xfrm flipV="1">
            <a:off x="9034936" y="1278489"/>
            <a:ext cx="1418095" cy="82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8A7C462-818C-4D2E-8C27-FB589A456ECE}"/>
              </a:ext>
            </a:extLst>
          </p:cNvPr>
          <p:cNvCxnSpPr>
            <a:endCxn id="53" idx="2"/>
          </p:cNvCxnSpPr>
          <p:nvPr/>
        </p:nvCxnSpPr>
        <p:spPr>
          <a:xfrm>
            <a:off x="9027188" y="4104468"/>
            <a:ext cx="379708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Arrow: Right 78">
            <a:extLst>
              <a:ext uri="{FF2B5EF4-FFF2-40B4-BE49-F238E27FC236}">
                <a16:creationId xmlns:a16="http://schemas.microsoft.com/office/drawing/2014/main" id="{F75D13D1-CFB2-4A31-8A16-BCFD31D2163A}"/>
              </a:ext>
            </a:extLst>
          </p:cNvPr>
          <p:cNvSpPr/>
          <p:nvPr/>
        </p:nvSpPr>
        <p:spPr>
          <a:xfrm rot="5400000">
            <a:off x="10475089" y="2120904"/>
            <a:ext cx="461719" cy="201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Arrow: Right 79">
            <a:extLst>
              <a:ext uri="{FF2B5EF4-FFF2-40B4-BE49-F238E27FC236}">
                <a16:creationId xmlns:a16="http://schemas.microsoft.com/office/drawing/2014/main" id="{55B2D0D6-C4EA-4BC6-AC93-89B15596E8F0}"/>
              </a:ext>
            </a:extLst>
          </p:cNvPr>
          <p:cNvSpPr/>
          <p:nvPr/>
        </p:nvSpPr>
        <p:spPr>
          <a:xfrm rot="5400000">
            <a:off x="5777749" y="2068143"/>
            <a:ext cx="461719" cy="201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Arrow: Right 80">
            <a:extLst>
              <a:ext uri="{FF2B5EF4-FFF2-40B4-BE49-F238E27FC236}">
                <a16:creationId xmlns:a16="http://schemas.microsoft.com/office/drawing/2014/main" id="{71607466-83D7-4741-B8F3-C2ECBBC75471}"/>
              </a:ext>
            </a:extLst>
          </p:cNvPr>
          <p:cNvSpPr/>
          <p:nvPr/>
        </p:nvSpPr>
        <p:spPr>
          <a:xfrm>
            <a:off x="9624208" y="3716136"/>
            <a:ext cx="461719" cy="201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Arrow: Right 81">
            <a:extLst>
              <a:ext uri="{FF2B5EF4-FFF2-40B4-BE49-F238E27FC236}">
                <a16:creationId xmlns:a16="http://schemas.microsoft.com/office/drawing/2014/main" id="{628812D1-6638-4767-B5E8-8BA4D41AC4FB}"/>
              </a:ext>
            </a:extLst>
          </p:cNvPr>
          <p:cNvSpPr/>
          <p:nvPr/>
        </p:nvSpPr>
        <p:spPr>
          <a:xfrm rot="10800000">
            <a:off x="9588678" y="4252764"/>
            <a:ext cx="461719" cy="201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row: Right 82">
            <a:extLst>
              <a:ext uri="{FF2B5EF4-FFF2-40B4-BE49-F238E27FC236}">
                <a16:creationId xmlns:a16="http://schemas.microsoft.com/office/drawing/2014/main" id="{A276FBB3-37C4-480A-B0AE-46FC0156157B}"/>
              </a:ext>
            </a:extLst>
          </p:cNvPr>
          <p:cNvSpPr/>
          <p:nvPr/>
        </p:nvSpPr>
        <p:spPr>
          <a:xfrm rot="5400000">
            <a:off x="8949942" y="3142468"/>
            <a:ext cx="461719" cy="201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Arrow: Right 83">
            <a:extLst>
              <a:ext uri="{FF2B5EF4-FFF2-40B4-BE49-F238E27FC236}">
                <a16:creationId xmlns:a16="http://schemas.microsoft.com/office/drawing/2014/main" id="{C11B91DF-B132-4947-B8B9-EA37CFD68D53}"/>
              </a:ext>
            </a:extLst>
          </p:cNvPr>
          <p:cNvSpPr/>
          <p:nvPr/>
        </p:nvSpPr>
        <p:spPr>
          <a:xfrm rot="16200000">
            <a:off x="10103790" y="3071790"/>
            <a:ext cx="461719" cy="201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Arrow: Right 84">
            <a:extLst>
              <a:ext uri="{FF2B5EF4-FFF2-40B4-BE49-F238E27FC236}">
                <a16:creationId xmlns:a16="http://schemas.microsoft.com/office/drawing/2014/main" id="{0F0680D9-4B50-4CCF-B25A-AFBCB22ADD38}"/>
              </a:ext>
            </a:extLst>
          </p:cNvPr>
          <p:cNvSpPr/>
          <p:nvPr/>
        </p:nvSpPr>
        <p:spPr>
          <a:xfrm rot="16200000">
            <a:off x="9955588" y="2115932"/>
            <a:ext cx="461719" cy="201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Arrow: Right 85">
            <a:extLst>
              <a:ext uri="{FF2B5EF4-FFF2-40B4-BE49-F238E27FC236}">
                <a16:creationId xmlns:a16="http://schemas.microsoft.com/office/drawing/2014/main" id="{6C69ACE8-6FBA-4BE4-8B63-AE6B906EE650}"/>
              </a:ext>
            </a:extLst>
          </p:cNvPr>
          <p:cNvSpPr/>
          <p:nvPr/>
        </p:nvSpPr>
        <p:spPr>
          <a:xfrm rot="5400000">
            <a:off x="8550276" y="2141535"/>
            <a:ext cx="461719" cy="201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8E14059-BD95-4807-8ABC-C4F1AB06F2D0}"/>
              </a:ext>
            </a:extLst>
          </p:cNvPr>
          <p:cNvSpPr txBox="1"/>
          <p:nvPr/>
        </p:nvSpPr>
        <p:spPr>
          <a:xfrm>
            <a:off x="7854985" y="5388543"/>
            <a:ext cx="3949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According to Kirchhoff’s Voltage Rule</a:t>
            </a:r>
          </a:p>
          <a:p>
            <a:r>
              <a:rPr lang="en-US" dirty="0"/>
              <a:t>Equation 3: </a:t>
            </a:r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baseline="-25000" dirty="0"/>
              <a:t>1 </a:t>
            </a:r>
            <a:r>
              <a:rPr lang="en-US" dirty="0"/>
              <a:t>+ 8I</a:t>
            </a:r>
            <a:r>
              <a:rPr lang="en-US" baseline="-25000" dirty="0"/>
              <a:t>1</a:t>
            </a:r>
            <a:r>
              <a:rPr lang="en-US" dirty="0"/>
              <a:t> – </a:t>
            </a:r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baseline="-25000" dirty="0"/>
              <a:t>2</a:t>
            </a:r>
            <a:r>
              <a:rPr lang="en-US" dirty="0"/>
              <a:t> – 8I</a:t>
            </a:r>
            <a:r>
              <a:rPr lang="en-US" baseline="-25000" dirty="0"/>
              <a:t>3</a:t>
            </a:r>
            <a:r>
              <a:rPr lang="en-US" dirty="0"/>
              <a:t> + 8I</a:t>
            </a:r>
            <a:r>
              <a:rPr lang="en-US" baseline="-25000" dirty="0"/>
              <a:t>1</a:t>
            </a:r>
            <a:r>
              <a:rPr lang="en-US" dirty="0"/>
              <a:t> = 0</a:t>
            </a:r>
          </a:p>
          <a:p>
            <a:r>
              <a:rPr lang="en-US" dirty="0"/>
              <a:t>		 24</a:t>
            </a:r>
            <a:r>
              <a:rPr lang="en-US" baseline="-25000" dirty="0"/>
              <a:t> </a:t>
            </a:r>
            <a:r>
              <a:rPr lang="en-US" dirty="0"/>
              <a:t>+ 8I</a:t>
            </a:r>
            <a:r>
              <a:rPr lang="en-US" baseline="-25000" dirty="0"/>
              <a:t>1</a:t>
            </a:r>
            <a:r>
              <a:rPr lang="en-US" dirty="0"/>
              <a:t> – 12 – 8I</a:t>
            </a:r>
            <a:r>
              <a:rPr lang="en-US" baseline="-25000" dirty="0"/>
              <a:t>3</a:t>
            </a:r>
            <a:r>
              <a:rPr lang="en-US" dirty="0"/>
              <a:t> + 8I</a:t>
            </a:r>
            <a:r>
              <a:rPr lang="en-US" baseline="-25000" dirty="0"/>
              <a:t>1</a:t>
            </a:r>
            <a:r>
              <a:rPr lang="en-US" dirty="0"/>
              <a:t> = 0</a:t>
            </a:r>
          </a:p>
          <a:p>
            <a:r>
              <a:rPr lang="en-US" dirty="0"/>
              <a:t>                  16I</a:t>
            </a:r>
            <a:r>
              <a:rPr lang="en-US" baseline="-25000" dirty="0"/>
              <a:t>1</a:t>
            </a:r>
            <a:r>
              <a:rPr lang="en-US" dirty="0"/>
              <a:t> – 8I</a:t>
            </a:r>
            <a:r>
              <a:rPr lang="en-US" baseline="-25000" dirty="0"/>
              <a:t>3</a:t>
            </a:r>
            <a:r>
              <a:rPr lang="en-US" dirty="0"/>
              <a:t> = -12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BBD32CD-E372-41BF-81AA-633535A24E87}"/>
              </a:ext>
            </a:extLst>
          </p:cNvPr>
          <p:cNvSpPr txBox="1"/>
          <p:nvPr/>
        </p:nvSpPr>
        <p:spPr>
          <a:xfrm>
            <a:off x="10806469" y="199056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3F985C8-A779-42DE-91BB-57607F766CD8}"/>
              </a:ext>
            </a:extLst>
          </p:cNvPr>
          <p:cNvSpPr txBox="1"/>
          <p:nvPr/>
        </p:nvSpPr>
        <p:spPr>
          <a:xfrm>
            <a:off x="9692871" y="4380115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EF6746C-409C-4666-928F-15724AE9F2E1}"/>
              </a:ext>
            </a:extLst>
          </p:cNvPr>
          <p:cNvSpPr txBox="1"/>
          <p:nvPr/>
        </p:nvSpPr>
        <p:spPr>
          <a:xfrm>
            <a:off x="8474947" y="193343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9AD3117-7200-4157-8405-B0C085E6CD1B}"/>
              </a:ext>
            </a:extLst>
          </p:cNvPr>
          <p:cNvSpPr txBox="1"/>
          <p:nvPr/>
        </p:nvSpPr>
        <p:spPr>
          <a:xfrm>
            <a:off x="10251768" y="1962176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l-GR" dirty="0"/>
              <a:t>Ω</a:t>
            </a:r>
            <a:endParaRPr lang="en-US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841EF4D-C335-416C-B6C3-FA9CC60B3D7A}"/>
              </a:ext>
            </a:extLst>
          </p:cNvPr>
          <p:cNvSpPr txBox="1"/>
          <p:nvPr/>
        </p:nvSpPr>
        <p:spPr>
          <a:xfrm>
            <a:off x="8830467" y="2006406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l-GR" dirty="0"/>
              <a:t>Ω</a:t>
            </a:r>
            <a:endParaRPr lang="en-US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E08DF1E-A5D5-4AF4-8A72-E658DF5BA44F}"/>
              </a:ext>
            </a:extLst>
          </p:cNvPr>
          <p:cNvSpPr txBox="1"/>
          <p:nvPr/>
        </p:nvSpPr>
        <p:spPr>
          <a:xfrm>
            <a:off x="9620736" y="3920632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l-GR" dirty="0"/>
              <a:t>Ω</a:t>
            </a:r>
            <a:endParaRPr lang="en-US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53417AA-9294-456F-BAD4-4879949ADA53}"/>
              </a:ext>
            </a:extLst>
          </p:cNvPr>
          <p:cNvSpPr txBox="1"/>
          <p:nvPr/>
        </p:nvSpPr>
        <p:spPr>
          <a:xfrm>
            <a:off x="10698501" y="302673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A33CE3A-FE3B-4CE3-A511-50F9EF22CE47}"/>
              </a:ext>
            </a:extLst>
          </p:cNvPr>
          <p:cNvSpPr txBox="1"/>
          <p:nvPr/>
        </p:nvSpPr>
        <p:spPr>
          <a:xfrm>
            <a:off x="8455588" y="301267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F39F5D4-C18D-4954-9E7A-88DD168A6551}"/>
              </a:ext>
            </a:extLst>
          </p:cNvPr>
          <p:cNvSpPr txBox="1"/>
          <p:nvPr/>
        </p:nvSpPr>
        <p:spPr>
          <a:xfrm>
            <a:off x="7861514" y="5074249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= IR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018CDC1-2008-478D-B236-9B6E7BCB7D14}"/>
              </a:ext>
            </a:extLst>
          </p:cNvPr>
          <p:cNvSpPr txBox="1"/>
          <p:nvPr/>
        </p:nvSpPr>
        <p:spPr>
          <a:xfrm>
            <a:off x="3300469" y="3033838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24V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1F3A631-74A6-4765-8964-6E7065E78019}"/>
              </a:ext>
            </a:extLst>
          </p:cNvPr>
          <p:cNvSpPr txBox="1"/>
          <p:nvPr/>
        </p:nvSpPr>
        <p:spPr>
          <a:xfrm>
            <a:off x="1832911" y="3030480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12V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F9654D3-3CD2-452F-9AE9-2EAA73CA1672}"/>
              </a:ext>
            </a:extLst>
          </p:cNvPr>
          <p:cNvSpPr/>
          <p:nvPr/>
        </p:nvSpPr>
        <p:spPr>
          <a:xfrm>
            <a:off x="4802783" y="1859797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9758C0A-80DA-451A-8519-EAA0B5621C0E}"/>
              </a:ext>
            </a:extLst>
          </p:cNvPr>
          <p:cNvSpPr/>
          <p:nvPr/>
        </p:nvSpPr>
        <p:spPr>
          <a:xfrm>
            <a:off x="6174383" y="1778430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27038C81-AA05-4F8B-B91D-372E8863AF02}"/>
              </a:ext>
            </a:extLst>
          </p:cNvPr>
          <p:cNvCxnSpPr>
            <a:stCxn id="103" idx="0"/>
          </p:cNvCxnSpPr>
          <p:nvPr/>
        </p:nvCxnSpPr>
        <p:spPr>
          <a:xfrm flipV="1">
            <a:off x="6275122" y="1278610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2C05000F-DF34-44F2-87D6-4992DDBD5DC0}"/>
              </a:ext>
            </a:extLst>
          </p:cNvPr>
          <p:cNvCxnSpPr/>
          <p:nvPr/>
        </p:nvCxnSpPr>
        <p:spPr>
          <a:xfrm flipV="1">
            <a:off x="6275122" y="2603715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1D78CDE6-85EA-4620-9BA7-9CEFE4500CC0}"/>
              </a:ext>
            </a:extLst>
          </p:cNvPr>
          <p:cNvCxnSpPr>
            <a:cxnSpLocks/>
          </p:cNvCxnSpPr>
          <p:nvPr/>
        </p:nvCxnSpPr>
        <p:spPr>
          <a:xfrm flipV="1">
            <a:off x="4903522" y="1278611"/>
            <a:ext cx="0" cy="581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B8007FF6-65DB-415D-B9E1-5C25D7AEE689}"/>
              </a:ext>
            </a:extLst>
          </p:cNvPr>
          <p:cNvCxnSpPr>
            <a:cxnSpLocks/>
          </p:cNvCxnSpPr>
          <p:nvPr/>
        </p:nvCxnSpPr>
        <p:spPr>
          <a:xfrm flipV="1">
            <a:off x="4903522" y="2685082"/>
            <a:ext cx="0" cy="14219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298BFCB-6511-4B9F-B84F-61EB8AD6CAE1}"/>
              </a:ext>
            </a:extLst>
          </p:cNvPr>
          <p:cNvCxnSpPr>
            <a:cxnSpLocks/>
          </p:cNvCxnSpPr>
          <p:nvPr/>
        </p:nvCxnSpPr>
        <p:spPr>
          <a:xfrm flipV="1">
            <a:off x="6267373" y="3317928"/>
            <a:ext cx="0" cy="786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4B9F1E1A-3FAF-4EF6-93D2-5594A99AC1B6}"/>
              </a:ext>
            </a:extLst>
          </p:cNvPr>
          <p:cNvCxnSpPr/>
          <p:nvPr/>
        </p:nvCxnSpPr>
        <p:spPr>
          <a:xfrm>
            <a:off x="4903522" y="1278489"/>
            <a:ext cx="1371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02E3B117-778F-4452-B3E4-199AF50B37A2}"/>
              </a:ext>
            </a:extLst>
          </p:cNvPr>
          <p:cNvCxnSpPr>
            <a:cxnSpLocks/>
          </p:cNvCxnSpPr>
          <p:nvPr/>
        </p:nvCxnSpPr>
        <p:spPr>
          <a:xfrm>
            <a:off x="5976780" y="3103535"/>
            <a:ext cx="5889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4A9C25C-B9C3-4F52-BA6B-4FA67E29EDAE}"/>
              </a:ext>
            </a:extLst>
          </p:cNvPr>
          <p:cNvCxnSpPr>
            <a:cxnSpLocks/>
          </p:cNvCxnSpPr>
          <p:nvPr/>
        </p:nvCxnSpPr>
        <p:spPr>
          <a:xfrm>
            <a:off x="6124013" y="3317928"/>
            <a:ext cx="302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2C97E1BE-C322-4EAC-B572-F93835DEDA5B}"/>
              </a:ext>
            </a:extLst>
          </p:cNvPr>
          <p:cNvCxnSpPr/>
          <p:nvPr/>
        </p:nvCxnSpPr>
        <p:spPr>
          <a:xfrm>
            <a:off x="4903522" y="4080661"/>
            <a:ext cx="1371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row: Right 113">
            <a:extLst>
              <a:ext uri="{FF2B5EF4-FFF2-40B4-BE49-F238E27FC236}">
                <a16:creationId xmlns:a16="http://schemas.microsoft.com/office/drawing/2014/main" id="{60EE0254-26C0-44C7-A5C9-EE118E15477A}"/>
              </a:ext>
            </a:extLst>
          </p:cNvPr>
          <p:cNvSpPr/>
          <p:nvPr/>
        </p:nvSpPr>
        <p:spPr>
          <a:xfrm rot="16200000">
            <a:off x="4969918" y="2129809"/>
            <a:ext cx="461719" cy="201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Arrow: Right 114">
            <a:extLst>
              <a:ext uri="{FF2B5EF4-FFF2-40B4-BE49-F238E27FC236}">
                <a16:creationId xmlns:a16="http://schemas.microsoft.com/office/drawing/2014/main" id="{DC9F8CC6-E6EE-4CCB-A4AC-B04AE3AEED9F}"/>
              </a:ext>
            </a:extLst>
          </p:cNvPr>
          <p:cNvSpPr/>
          <p:nvPr/>
        </p:nvSpPr>
        <p:spPr>
          <a:xfrm rot="5400000">
            <a:off x="6298374" y="2082119"/>
            <a:ext cx="461719" cy="201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Arrow: Right 115">
            <a:extLst>
              <a:ext uri="{FF2B5EF4-FFF2-40B4-BE49-F238E27FC236}">
                <a16:creationId xmlns:a16="http://schemas.microsoft.com/office/drawing/2014/main" id="{67F6E416-B585-44F4-B8F9-3A4FDCE27D24}"/>
              </a:ext>
            </a:extLst>
          </p:cNvPr>
          <p:cNvSpPr/>
          <p:nvPr/>
        </p:nvSpPr>
        <p:spPr>
          <a:xfrm rot="5400000">
            <a:off x="9089239" y="2136745"/>
            <a:ext cx="461719" cy="201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Arrow: Right 116">
            <a:extLst>
              <a:ext uri="{FF2B5EF4-FFF2-40B4-BE49-F238E27FC236}">
                <a16:creationId xmlns:a16="http://schemas.microsoft.com/office/drawing/2014/main" id="{49C778B1-8902-45B6-B94A-F0B51179D695}"/>
              </a:ext>
            </a:extLst>
          </p:cNvPr>
          <p:cNvSpPr/>
          <p:nvPr/>
        </p:nvSpPr>
        <p:spPr>
          <a:xfrm rot="16200000">
            <a:off x="4387226" y="2136745"/>
            <a:ext cx="461719" cy="201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row: Right 117">
            <a:extLst>
              <a:ext uri="{FF2B5EF4-FFF2-40B4-BE49-F238E27FC236}">
                <a16:creationId xmlns:a16="http://schemas.microsoft.com/office/drawing/2014/main" id="{DDA494AD-FF2E-4266-926A-89C39C2EB9EE}"/>
              </a:ext>
            </a:extLst>
          </p:cNvPr>
          <p:cNvSpPr/>
          <p:nvPr/>
        </p:nvSpPr>
        <p:spPr>
          <a:xfrm rot="5400000">
            <a:off x="5919631" y="3089969"/>
            <a:ext cx="461719" cy="201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8B4C798A-D8D7-42F5-9C09-CA054D1442E4}"/>
              </a:ext>
            </a:extLst>
          </p:cNvPr>
          <p:cNvSpPr txBox="1"/>
          <p:nvPr/>
        </p:nvSpPr>
        <p:spPr>
          <a:xfrm>
            <a:off x="6056367" y="1951437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l-GR" dirty="0"/>
              <a:t>Ω</a:t>
            </a:r>
            <a:endParaRPr lang="en-US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12A31D96-4263-4D25-8ADE-0E6878DD7D00}"/>
              </a:ext>
            </a:extLst>
          </p:cNvPr>
          <p:cNvSpPr txBox="1"/>
          <p:nvPr/>
        </p:nvSpPr>
        <p:spPr>
          <a:xfrm>
            <a:off x="6530419" y="193343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D481DFA-3D8C-4BE2-AFD3-367C152B1503}"/>
              </a:ext>
            </a:extLst>
          </p:cNvPr>
          <p:cNvSpPr txBox="1"/>
          <p:nvPr/>
        </p:nvSpPr>
        <p:spPr>
          <a:xfrm>
            <a:off x="4255274" y="2023873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7302BE4-2302-4FE7-9B2C-C2B847C7ADD8}"/>
              </a:ext>
            </a:extLst>
          </p:cNvPr>
          <p:cNvSpPr txBox="1"/>
          <p:nvPr/>
        </p:nvSpPr>
        <p:spPr>
          <a:xfrm>
            <a:off x="6504137" y="300582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7CA7193-7612-4541-928B-CA276019096F}"/>
              </a:ext>
            </a:extLst>
          </p:cNvPr>
          <p:cNvSpPr txBox="1"/>
          <p:nvPr/>
        </p:nvSpPr>
        <p:spPr>
          <a:xfrm>
            <a:off x="3654218" y="5201423"/>
            <a:ext cx="3949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According to Kirchhoff’s Voltage Rule</a:t>
            </a:r>
          </a:p>
          <a:p>
            <a:r>
              <a:rPr lang="en-US" dirty="0"/>
              <a:t>Equation 2: -</a:t>
            </a:r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baseline="-25000" dirty="0"/>
              <a:t>2</a:t>
            </a:r>
            <a:r>
              <a:rPr lang="en-US" dirty="0"/>
              <a:t> – 8I</a:t>
            </a:r>
            <a:r>
              <a:rPr lang="en-US" baseline="-25000" dirty="0"/>
              <a:t>2</a:t>
            </a:r>
            <a:r>
              <a:rPr lang="en-US" dirty="0"/>
              <a:t> – 8I</a:t>
            </a:r>
            <a:r>
              <a:rPr lang="en-US" baseline="-25000" dirty="0"/>
              <a:t>3</a:t>
            </a:r>
            <a:r>
              <a:rPr lang="en-US" dirty="0"/>
              <a:t> = 0</a:t>
            </a:r>
          </a:p>
          <a:p>
            <a:r>
              <a:rPr lang="en-US" dirty="0"/>
              <a:t>		 -12 – 8I</a:t>
            </a:r>
            <a:r>
              <a:rPr lang="en-US" baseline="-25000" dirty="0"/>
              <a:t>2</a:t>
            </a:r>
            <a:r>
              <a:rPr lang="en-US" dirty="0"/>
              <a:t> – 8I</a:t>
            </a:r>
            <a:r>
              <a:rPr lang="en-US" baseline="-25000" dirty="0"/>
              <a:t>3</a:t>
            </a:r>
            <a:r>
              <a:rPr lang="en-US" dirty="0"/>
              <a:t> = 0</a:t>
            </a:r>
          </a:p>
          <a:p>
            <a:r>
              <a:rPr lang="en-US" dirty="0"/>
              <a:t>                  -8I</a:t>
            </a:r>
            <a:r>
              <a:rPr lang="en-US" baseline="-25000" dirty="0"/>
              <a:t>2</a:t>
            </a:r>
            <a:r>
              <a:rPr lang="en-US" dirty="0"/>
              <a:t> – 8I</a:t>
            </a:r>
            <a:r>
              <a:rPr lang="en-US" baseline="-25000" dirty="0"/>
              <a:t>3</a:t>
            </a:r>
            <a:r>
              <a:rPr lang="en-US" dirty="0"/>
              <a:t> = 12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FDE5B53-77FC-4F8D-AE74-50CC2A4025F2}"/>
              </a:ext>
            </a:extLst>
          </p:cNvPr>
          <p:cNvSpPr txBox="1"/>
          <p:nvPr/>
        </p:nvSpPr>
        <p:spPr>
          <a:xfrm>
            <a:off x="3654218" y="4967574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= IR</a:t>
            </a:r>
          </a:p>
        </p:txBody>
      </p:sp>
      <p:sp>
        <p:nvSpPr>
          <p:cNvPr id="126" name="Arrow: Right 125">
            <a:extLst>
              <a:ext uri="{FF2B5EF4-FFF2-40B4-BE49-F238E27FC236}">
                <a16:creationId xmlns:a16="http://schemas.microsoft.com/office/drawing/2014/main" id="{3D458903-AD2D-4270-9E45-4280723319C5}"/>
              </a:ext>
            </a:extLst>
          </p:cNvPr>
          <p:cNvSpPr/>
          <p:nvPr/>
        </p:nvSpPr>
        <p:spPr>
          <a:xfrm rot="16200000">
            <a:off x="530159" y="5169096"/>
            <a:ext cx="461719" cy="201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row: Right 126">
            <a:extLst>
              <a:ext uri="{FF2B5EF4-FFF2-40B4-BE49-F238E27FC236}">
                <a16:creationId xmlns:a16="http://schemas.microsoft.com/office/drawing/2014/main" id="{8CF5B71B-B207-495D-A426-1FA014ADE6B0}"/>
              </a:ext>
            </a:extLst>
          </p:cNvPr>
          <p:cNvSpPr/>
          <p:nvPr/>
        </p:nvSpPr>
        <p:spPr>
          <a:xfrm rot="16200000">
            <a:off x="2100229" y="5201151"/>
            <a:ext cx="461719" cy="201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row: Right 127">
            <a:extLst>
              <a:ext uri="{FF2B5EF4-FFF2-40B4-BE49-F238E27FC236}">
                <a16:creationId xmlns:a16="http://schemas.microsoft.com/office/drawing/2014/main" id="{E547E474-E7E5-4BA7-9A5B-9FA02F9EECD2}"/>
              </a:ext>
            </a:extLst>
          </p:cNvPr>
          <p:cNvSpPr/>
          <p:nvPr/>
        </p:nvSpPr>
        <p:spPr>
          <a:xfrm rot="5400000">
            <a:off x="781529" y="5201151"/>
            <a:ext cx="461719" cy="201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C761EC6-AD24-4F0F-AAB2-EDF990F70267}"/>
              </a:ext>
            </a:extLst>
          </p:cNvPr>
          <p:cNvSpPr txBox="1"/>
          <p:nvPr/>
        </p:nvSpPr>
        <p:spPr>
          <a:xfrm>
            <a:off x="123668" y="5611126"/>
            <a:ext cx="161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Positive voltage</a:t>
            </a:r>
          </a:p>
        </p:txBody>
      </p:sp>
      <p:sp>
        <p:nvSpPr>
          <p:cNvPr id="130" name="Arrow: Right 129">
            <a:extLst>
              <a:ext uri="{FF2B5EF4-FFF2-40B4-BE49-F238E27FC236}">
                <a16:creationId xmlns:a16="http://schemas.microsoft.com/office/drawing/2014/main" id="{8FE9BF31-9D23-4CFB-9716-88E832FECF90}"/>
              </a:ext>
            </a:extLst>
          </p:cNvPr>
          <p:cNvSpPr/>
          <p:nvPr/>
        </p:nvSpPr>
        <p:spPr>
          <a:xfrm rot="16200000">
            <a:off x="2363274" y="5213386"/>
            <a:ext cx="461719" cy="201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C5858EA-0ADE-4907-9052-88F36D51CF1D}"/>
              </a:ext>
            </a:extLst>
          </p:cNvPr>
          <p:cNvSpPr txBox="1"/>
          <p:nvPr/>
        </p:nvSpPr>
        <p:spPr>
          <a:xfrm>
            <a:off x="1784659" y="5630997"/>
            <a:ext cx="1782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Negative voltage</a:t>
            </a:r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CF77AE9-401B-4479-8E48-576A97137769}"/>
              </a:ext>
            </a:extLst>
          </p:cNvPr>
          <p:cNvCxnSpPr>
            <a:cxnSpLocks/>
          </p:cNvCxnSpPr>
          <p:nvPr/>
        </p:nvCxnSpPr>
        <p:spPr>
          <a:xfrm>
            <a:off x="596728" y="6235013"/>
            <a:ext cx="5889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FAFB6C55-E423-4EE1-92E2-1BCD55F620B9}"/>
              </a:ext>
            </a:extLst>
          </p:cNvPr>
          <p:cNvCxnSpPr>
            <a:cxnSpLocks/>
          </p:cNvCxnSpPr>
          <p:nvPr/>
        </p:nvCxnSpPr>
        <p:spPr>
          <a:xfrm>
            <a:off x="743961" y="6449406"/>
            <a:ext cx="302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Arrow: Right 133">
            <a:extLst>
              <a:ext uri="{FF2B5EF4-FFF2-40B4-BE49-F238E27FC236}">
                <a16:creationId xmlns:a16="http://schemas.microsoft.com/office/drawing/2014/main" id="{1CB14F84-0D35-4894-AFE7-74B92EA54BF8}"/>
              </a:ext>
            </a:extLst>
          </p:cNvPr>
          <p:cNvSpPr/>
          <p:nvPr/>
        </p:nvSpPr>
        <p:spPr>
          <a:xfrm rot="16200000">
            <a:off x="539579" y="6221447"/>
            <a:ext cx="461719" cy="201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0E61B23C-37A9-4F3C-91CB-362C80EC1A0B}"/>
              </a:ext>
            </a:extLst>
          </p:cNvPr>
          <p:cNvCxnSpPr>
            <a:cxnSpLocks/>
          </p:cNvCxnSpPr>
          <p:nvPr/>
        </p:nvCxnSpPr>
        <p:spPr>
          <a:xfrm>
            <a:off x="2282825" y="6266404"/>
            <a:ext cx="5889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2C9BAD6C-691E-4733-ABCB-EA31009F1BAB}"/>
              </a:ext>
            </a:extLst>
          </p:cNvPr>
          <p:cNvCxnSpPr>
            <a:cxnSpLocks/>
          </p:cNvCxnSpPr>
          <p:nvPr/>
        </p:nvCxnSpPr>
        <p:spPr>
          <a:xfrm>
            <a:off x="2427475" y="6477181"/>
            <a:ext cx="302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rrow: Right 136">
            <a:extLst>
              <a:ext uri="{FF2B5EF4-FFF2-40B4-BE49-F238E27FC236}">
                <a16:creationId xmlns:a16="http://schemas.microsoft.com/office/drawing/2014/main" id="{59A6DDB0-3677-4DAA-8F0F-9BF0C2FD83CF}"/>
              </a:ext>
            </a:extLst>
          </p:cNvPr>
          <p:cNvSpPr/>
          <p:nvPr/>
        </p:nvSpPr>
        <p:spPr>
          <a:xfrm rot="5400000">
            <a:off x="2245913" y="6258306"/>
            <a:ext cx="461719" cy="201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50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394B7F-C1DE-4C71-A1AA-87027DDD4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50" y="1484243"/>
            <a:ext cx="1395493" cy="289710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9BB81DF-3713-49D8-AB6A-4345D47A41F6}"/>
              </a:ext>
            </a:extLst>
          </p:cNvPr>
          <p:cNvCxnSpPr>
            <a:cxnSpLocks/>
          </p:cNvCxnSpPr>
          <p:nvPr/>
        </p:nvCxnSpPr>
        <p:spPr>
          <a:xfrm flipH="1">
            <a:off x="1314487" y="2213397"/>
            <a:ext cx="2009534" cy="52805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AD58A79-0C5D-4606-8133-EAEEDF26C651}"/>
              </a:ext>
            </a:extLst>
          </p:cNvPr>
          <p:cNvCxnSpPr>
            <a:cxnSpLocks/>
          </p:cNvCxnSpPr>
          <p:nvPr/>
        </p:nvCxnSpPr>
        <p:spPr>
          <a:xfrm flipH="1">
            <a:off x="1314487" y="2213397"/>
            <a:ext cx="2009534" cy="9261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7765C7F-94A5-4688-A672-C56A3FF5D241}"/>
              </a:ext>
            </a:extLst>
          </p:cNvPr>
          <p:cNvSpPr txBox="1"/>
          <p:nvPr/>
        </p:nvSpPr>
        <p:spPr>
          <a:xfrm>
            <a:off x="3324021" y="2002726"/>
            <a:ext cx="1761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x</a:t>
            </a:r>
            <a:r>
              <a:rPr lang="en-US" baseline="30000" dirty="0"/>
              <a:t>-1</a:t>
            </a:r>
            <a:r>
              <a:rPr lang="en-US" dirty="0"/>
              <a:t> = MATRIX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3C33547-9366-4457-823B-9A2A07758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021" y="2509407"/>
            <a:ext cx="1910320" cy="140514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97A7283-4EC5-4A7C-9F02-891C74D5F06B}"/>
              </a:ext>
            </a:extLst>
          </p:cNvPr>
          <p:cNvSpPr txBox="1"/>
          <p:nvPr/>
        </p:nvSpPr>
        <p:spPr>
          <a:xfrm>
            <a:off x="5574748" y="2477426"/>
            <a:ext cx="260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Choose “EDIT”, press enter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B10CDAE-3457-42D0-B0F8-2A1659423D2D}"/>
              </a:ext>
            </a:extLst>
          </p:cNvPr>
          <p:cNvSpPr/>
          <p:nvPr/>
        </p:nvSpPr>
        <p:spPr>
          <a:xfrm>
            <a:off x="4086467" y="2679315"/>
            <a:ext cx="358472" cy="2871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D8BB466-BCDF-4D8A-A9AB-B39EB8A9B6F9}"/>
              </a:ext>
            </a:extLst>
          </p:cNvPr>
          <p:cNvCxnSpPr>
            <a:cxnSpLocks/>
          </p:cNvCxnSpPr>
          <p:nvPr/>
        </p:nvCxnSpPr>
        <p:spPr>
          <a:xfrm flipH="1" flipV="1">
            <a:off x="4489586" y="2805657"/>
            <a:ext cx="1749070" cy="172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19B5DF5B-F23D-4289-805D-6D9F24E6EB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422" y="2544015"/>
            <a:ext cx="1827383" cy="137053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8625F55-9777-414D-8A7F-33F556A9E3A8}"/>
              </a:ext>
            </a:extLst>
          </p:cNvPr>
          <p:cNvSpPr txBox="1"/>
          <p:nvPr/>
        </p:nvSpPr>
        <p:spPr>
          <a:xfrm>
            <a:off x="3324021" y="4245113"/>
            <a:ext cx="452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rows to 3 and columns to 4, press enter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D3B19D2-2BBD-4A07-B431-F6F7348AB6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030" y="4743937"/>
            <a:ext cx="1882311" cy="140540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96A3884-40EB-44E3-A1AB-8708A2ABD7DD}"/>
              </a:ext>
            </a:extLst>
          </p:cNvPr>
          <p:cNvSpPr txBox="1"/>
          <p:nvPr/>
        </p:nvSpPr>
        <p:spPr>
          <a:xfrm>
            <a:off x="1003150" y="749551"/>
            <a:ext cx="2650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Creating a matrix of 3 x 4</a:t>
            </a:r>
          </a:p>
        </p:txBody>
      </p:sp>
    </p:spTree>
    <p:extLst>
      <p:ext uri="{BB962C8B-B14F-4D97-AF65-F5344CB8AC3E}">
        <p14:creationId xmlns:p14="http://schemas.microsoft.com/office/powerpoint/2010/main" val="344110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445104-BCD8-4F7D-A63C-CB2AB0B2293E}"/>
              </a:ext>
            </a:extLst>
          </p:cNvPr>
          <p:cNvSpPr txBox="1"/>
          <p:nvPr/>
        </p:nvSpPr>
        <p:spPr>
          <a:xfrm>
            <a:off x="873760" y="904240"/>
            <a:ext cx="573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Putting the three equations with three unknowns into a matrix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BE1EB6-C8D0-4321-A38B-4F3AE11C26E0}"/>
              </a:ext>
            </a:extLst>
          </p:cNvPr>
          <p:cNvSpPr txBox="1"/>
          <p:nvPr/>
        </p:nvSpPr>
        <p:spPr>
          <a:xfrm>
            <a:off x="1007165" y="1537252"/>
            <a:ext cx="2965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Equation 1:    -I</a:t>
            </a:r>
            <a:r>
              <a:rPr lang="en-US" baseline="-25000" dirty="0"/>
              <a:t>1</a:t>
            </a:r>
            <a:r>
              <a:rPr lang="en-US" dirty="0"/>
              <a:t> + I</a:t>
            </a:r>
            <a:r>
              <a:rPr lang="en-US" baseline="-25000" dirty="0"/>
              <a:t>2</a:t>
            </a:r>
            <a:r>
              <a:rPr lang="en-US" dirty="0"/>
              <a:t> – I</a:t>
            </a:r>
            <a:r>
              <a:rPr lang="en-US" baseline="-25000" dirty="0"/>
              <a:t>3</a:t>
            </a:r>
            <a:r>
              <a:rPr lang="en-US" dirty="0"/>
              <a:t> = 0</a:t>
            </a:r>
          </a:p>
          <a:p>
            <a:r>
              <a:rPr lang="en-US" dirty="0"/>
              <a:t>Equation 2:    -8I</a:t>
            </a:r>
            <a:r>
              <a:rPr lang="en-US" baseline="-25000" dirty="0"/>
              <a:t>2</a:t>
            </a:r>
            <a:r>
              <a:rPr lang="en-US" dirty="0"/>
              <a:t> – 8I</a:t>
            </a:r>
            <a:r>
              <a:rPr lang="en-US" baseline="-25000" dirty="0"/>
              <a:t>3</a:t>
            </a:r>
            <a:r>
              <a:rPr lang="en-US" dirty="0"/>
              <a:t> = 12</a:t>
            </a:r>
          </a:p>
          <a:p>
            <a:r>
              <a:rPr lang="en-US" dirty="0"/>
              <a:t>Equation 3: 16I</a:t>
            </a:r>
            <a:r>
              <a:rPr lang="en-US" baseline="-25000" dirty="0"/>
              <a:t>1</a:t>
            </a:r>
            <a:r>
              <a:rPr lang="en-US" dirty="0"/>
              <a:t> – 8I</a:t>
            </a:r>
            <a:r>
              <a:rPr lang="en-US" baseline="-25000" dirty="0"/>
              <a:t>3</a:t>
            </a:r>
            <a:r>
              <a:rPr lang="en-US" dirty="0"/>
              <a:t> = -12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DBE23-F662-4593-B8F4-D6F1221196AF}"/>
              </a:ext>
            </a:extLst>
          </p:cNvPr>
          <p:cNvSpPr txBox="1"/>
          <p:nvPr/>
        </p:nvSpPr>
        <p:spPr>
          <a:xfrm>
            <a:off x="827377" y="2539596"/>
            <a:ext cx="6361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Enter the coefficient of I</a:t>
            </a:r>
            <a:r>
              <a:rPr lang="en-US" baseline="-25000" dirty="0"/>
              <a:t>1</a:t>
            </a:r>
            <a:r>
              <a:rPr lang="en-US" dirty="0"/>
              <a:t>, I</a:t>
            </a:r>
            <a:r>
              <a:rPr lang="en-US" baseline="-25000" dirty="0"/>
              <a:t>2</a:t>
            </a:r>
            <a:r>
              <a:rPr lang="en-US" dirty="0"/>
              <a:t>, and I</a:t>
            </a:r>
            <a:r>
              <a:rPr lang="en-US" baseline="-25000" dirty="0"/>
              <a:t>3</a:t>
            </a:r>
            <a:r>
              <a:rPr lang="en-US" dirty="0"/>
              <a:t> and the constant in to the matrix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EB5FD5-99FF-4B2F-B1CD-5DBAB33FD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81" y="3167492"/>
            <a:ext cx="2806844" cy="20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226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057B83-21CE-4068-B79E-9E07BC69651D}"/>
              </a:ext>
            </a:extLst>
          </p:cNvPr>
          <p:cNvSpPr txBox="1"/>
          <p:nvPr/>
        </p:nvSpPr>
        <p:spPr>
          <a:xfrm>
            <a:off x="998330" y="932070"/>
            <a:ext cx="4218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Exit matrix mode by “2</a:t>
            </a:r>
            <a:r>
              <a:rPr lang="en-US" baseline="30000" dirty="0"/>
              <a:t>nd</a:t>
            </a:r>
            <a:r>
              <a:rPr lang="en-US" dirty="0"/>
              <a:t> MODE” = “QUIT”</a:t>
            </a:r>
          </a:p>
          <a:p>
            <a:r>
              <a:rPr lang="en-US" dirty="0"/>
              <a:t>Reenter matrix mode by “2</a:t>
            </a:r>
            <a:r>
              <a:rPr lang="en-US" baseline="30000" dirty="0"/>
              <a:t>nd</a:t>
            </a:r>
            <a:r>
              <a:rPr lang="en-US" dirty="0"/>
              <a:t> x</a:t>
            </a:r>
            <a:r>
              <a:rPr lang="en-US" baseline="30000" dirty="0"/>
              <a:t>-1</a:t>
            </a:r>
            <a:r>
              <a:rPr lang="en-US" dirty="0"/>
              <a:t>” = MATRIX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38A06A-1185-4B8C-BD77-354B3B599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90" y="1771703"/>
            <a:ext cx="1910320" cy="14051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7A85575-36B6-4EFA-B569-4800B3DDCAE0}"/>
              </a:ext>
            </a:extLst>
          </p:cNvPr>
          <p:cNvSpPr txBox="1"/>
          <p:nvPr/>
        </p:nvSpPr>
        <p:spPr>
          <a:xfrm>
            <a:off x="3480904" y="1855400"/>
            <a:ext cx="1628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Choose “MATH”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3370ADA-CCDE-495E-B920-A82EF35F4903}"/>
              </a:ext>
            </a:extLst>
          </p:cNvPr>
          <p:cNvSpPr/>
          <p:nvPr/>
        </p:nvSpPr>
        <p:spPr>
          <a:xfrm>
            <a:off x="1537633" y="1937601"/>
            <a:ext cx="358472" cy="2871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819143A-73FF-4AB4-8C9A-533F443DA48A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1896106" y="2040066"/>
            <a:ext cx="1584798" cy="1156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C7C3CD5-E58F-4C5B-AE66-F0B33C2167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097" y="1772447"/>
            <a:ext cx="1893339" cy="140514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A26FFF6-35BF-4F85-9F7C-28EBA161521E}"/>
              </a:ext>
            </a:extLst>
          </p:cNvPr>
          <p:cNvSpPr txBox="1"/>
          <p:nvPr/>
        </p:nvSpPr>
        <p:spPr>
          <a:xfrm>
            <a:off x="7473907" y="1728545"/>
            <a:ext cx="2040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 down to “B” </a:t>
            </a:r>
            <a:r>
              <a:rPr lang="en-US" dirty="0" err="1"/>
              <a:t>rref</a:t>
            </a:r>
            <a:endParaRPr lang="en-US" dirty="0"/>
          </a:p>
          <a:p>
            <a:r>
              <a:rPr lang="en-US" dirty="0"/>
              <a:t>Press enter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3D80EA1-26F1-4F95-BB54-A9A6110869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873" y="1781054"/>
            <a:ext cx="1859655" cy="1395795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BEF20346-4345-4F8A-B79C-50151E76CEB8}"/>
              </a:ext>
            </a:extLst>
          </p:cNvPr>
          <p:cNvSpPr/>
          <p:nvPr/>
        </p:nvSpPr>
        <p:spPr>
          <a:xfrm>
            <a:off x="9713872" y="2747616"/>
            <a:ext cx="622823" cy="2517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D26BA18-F463-4AB1-A54F-569433AD1548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8494155" y="2374876"/>
            <a:ext cx="1122506" cy="48759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B43225CB-B98A-407C-926A-3AC7AB03C0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633" y="4016482"/>
            <a:ext cx="2838596" cy="2133710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2BC4C67-190A-476C-9B96-3FEE228E3990}"/>
              </a:ext>
            </a:extLst>
          </p:cNvPr>
          <p:cNvCxnSpPr>
            <a:cxnSpLocks/>
          </p:cNvCxnSpPr>
          <p:nvPr/>
        </p:nvCxnSpPr>
        <p:spPr>
          <a:xfrm flipH="1">
            <a:off x="2956931" y="3190967"/>
            <a:ext cx="6329622" cy="7228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1CF192F-A2A2-4CA5-865F-C7036DCE5550}"/>
              </a:ext>
            </a:extLst>
          </p:cNvPr>
          <p:cNvSpPr txBox="1"/>
          <p:nvPr/>
        </p:nvSpPr>
        <p:spPr>
          <a:xfrm>
            <a:off x="4410764" y="3934261"/>
            <a:ext cx="2060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Reenter matrix mode by “2</a:t>
            </a:r>
            <a:r>
              <a:rPr lang="en-US" baseline="30000" dirty="0"/>
              <a:t>nd</a:t>
            </a:r>
            <a:r>
              <a:rPr lang="en-US" dirty="0"/>
              <a:t> x</a:t>
            </a:r>
            <a:r>
              <a:rPr lang="en-US" baseline="30000" dirty="0"/>
              <a:t>-1</a:t>
            </a:r>
            <a:r>
              <a:rPr lang="en-US" dirty="0"/>
              <a:t>” </a:t>
            </a:r>
          </a:p>
          <a:p>
            <a:r>
              <a:rPr lang="en-US" dirty="0"/>
              <a:t>= MATRIX</a:t>
            </a:r>
          </a:p>
          <a:p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5718923-DCDC-4EBC-B2E9-56B4A22098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863" y="4016482"/>
            <a:ext cx="2819545" cy="213371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9AF6A26A-C63B-4B1C-8C05-3EC095279EFE}"/>
              </a:ext>
            </a:extLst>
          </p:cNvPr>
          <p:cNvSpPr txBox="1"/>
          <p:nvPr/>
        </p:nvSpPr>
        <p:spPr>
          <a:xfrm>
            <a:off x="9210925" y="3958418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Choose [A], press enter</a:t>
            </a:r>
          </a:p>
        </p:txBody>
      </p:sp>
    </p:spTree>
    <p:extLst>
      <p:ext uri="{BB962C8B-B14F-4D97-AF65-F5344CB8AC3E}">
        <p14:creationId xmlns:p14="http://schemas.microsoft.com/office/powerpoint/2010/main" val="269549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86156B-D805-4488-87BC-249A312EF3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99" y="924008"/>
            <a:ext cx="2832246" cy="21210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ECB08F-6C40-4199-9CFD-52D6BE6CEF49}"/>
              </a:ext>
            </a:extLst>
          </p:cNvPr>
          <p:cNvSpPr txBox="1"/>
          <p:nvPr/>
        </p:nvSpPr>
        <p:spPr>
          <a:xfrm>
            <a:off x="4046330" y="924008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Press enter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B2B9DB-A9E9-4CCF-8DA4-0D312F082C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19" y="3507771"/>
            <a:ext cx="2806844" cy="20956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2690EE9-3F83-42F5-9990-C8C983306C9A}"/>
              </a:ext>
            </a:extLst>
          </p:cNvPr>
          <p:cNvSpPr txBox="1"/>
          <p:nvPr/>
        </p:nvSpPr>
        <p:spPr>
          <a:xfrm>
            <a:off x="3984504" y="3507771"/>
            <a:ext cx="32047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the currents are negative.</a:t>
            </a:r>
          </a:p>
          <a:p>
            <a:r>
              <a:rPr lang="en-US" dirty="0"/>
              <a:t>This means our original directions</a:t>
            </a:r>
          </a:p>
          <a:p>
            <a:r>
              <a:rPr lang="en-US" dirty="0"/>
              <a:t>for the current were incorrect.</a:t>
            </a:r>
          </a:p>
          <a:p>
            <a:r>
              <a:rPr lang="en-US" dirty="0"/>
              <a:t>Revise the direction of junction A.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53C6FFA-286D-4458-B26B-15768159ECA6}"/>
              </a:ext>
            </a:extLst>
          </p:cNvPr>
          <p:cNvCxnSpPr/>
          <p:nvPr/>
        </p:nvCxnSpPr>
        <p:spPr>
          <a:xfrm flipV="1">
            <a:off x="10075509" y="3541217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7EAA940-AF85-48D1-A20D-F1EFDFA0FA04}"/>
              </a:ext>
            </a:extLst>
          </p:cNvPr>
          <p:cNvCxnSpPr>
            <a:cxnSpLocks/>
          </p:cNvCxnSpPr>
          <p:nvPr/>
        </p:nvCxnSpPr>
        <p:spPr>
          <a:xfrm flipH="1">
            <a:off x="8703910" y="3541217"/>
            <a:ext cx="27896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154D6A6-7EDF-4183-96DB-A17A413279DA}"/>
              </a:ext>
            </a:extLst>
          </p:cNvPr>
          <p:cNvSpPr txBox="1"/>
          <p:nvPr/>
        </p:nvSpPr>
        <p:spPr>
          <a:xfrm>
            <a:off x="9913445" y="304139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1A8FAFD-5AFD-45AB-B368-451DFBE700A5}"/>
              </a:ext>
            </a:extLst>
          </p:cNvPr>
          <p:cNvCxnSpPr/>
          <p:nvPr/>
        </p:nvCxnSpPr>
        <p:spPr>
          <a:xfrm>
            <a:off x="9210187" y="3410730"/>
            <a:ext cx="6431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5AECB41-5CF5-4CEE-BB07-2A9324B9C68E}"/>
              </a:ext>
            </a:extLst>
          </p:cNvPr>
          <p:cNvCxnSpPr/>
          <p:nvPr/>
        </p:nvCxnSpPr>
        <p:spPr>
          <a:xfrm>
            <a:off x="10237573" y="3409395"/>
            <a:ext cx="6431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F91C91A-0E77-4FEC-A992-D2DA72E45D13}"/>
              </a:ext>
            </a:extLst>
          </p:cNvPr>
          <p:cNvCxnSpPr>
            <a:cxnSpLocks/>
          </p:cNvCxnSpPr>
          <p:nvPr/>
        </p:nvCxnSpPr>
        <p:spPr>
          <a:xfrm>
            <a:off x="9913445" y="3666408"/>
            <a:ext cx="0" cy="6845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67CB307-0D87-44E7-8D0C-A4F852C13F4F}"/>
              </a:ext>
            </a:extLst>
          </p:cNvPr>
          <p:cNvSpPr txBox="1"/>
          <p:nvPr/>
        </p:nvSpPr>
        <p:spPr>
          <a:xfrm>
            <a:off x="10400931" y="2909683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5C65EA-FA4C-4B15-9FD8-506F0D1B0579}"/>
              </a:ext>
            </a:extLst>
          </p:cNvPr>
          <p:cNvSpPr txBox="1"/>
          <p:nvPr/>
        </p:nvSpPr>
        <p:spPr>
          <a:xfrm>
            <a:off x="9366462" y="297548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5E1504-8282-4A0F-B736-CC1A29879D37}"/>
              </a:ext>
            </a:extLst>
          </p:cNvPr>
          <p:cNvSpPr txBox="1"/>
          <p:nvPr/>
        </p:nvSpPr>
        <p:spPr>
          <a:xfrm>
            <a:off x="9592523" y="3714929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A46D06-5303-4116-A790-DA1FEF9575D5}"/>
              </a:ext>
            </a:extLst>
          </p:cNvPr>
          <p:cNvSpPr txBox="1"/>
          <p:nvPr/>
        </p:nvSpPr>
        <p:spPr>
          <a:xfrm>
            <a:off x="7354957" y="3666408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738BD-0C55-4854-A328-45CCFBF27A89}"/>
              </a:ext>
            </a:extLst>
          </p:cNvPr>
          <p:cNvSpPr txBox="1"/>
          <p:nvPr/>
        </p:nvSpPr>
        <p:spPr>
          <a:xfrm>
            <a:off x="7354957" y="5051260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REVISED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37515B-1954-4069-B611-5BB330AC5E21}"/>
              </a:ext>
            </a:extLst>
          </p:cNvPr>
          <p:cNvCxnSpPr/>
          <p:nvPr/>
        </p:nvCxnSpPr>
        <p:spPr>
          <a:xfrm flipV="1">
            <a:off x="10108642" y="5023253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B846263-7FDC-4322-8C21-E386DF9490B4}"/>
              </a:ext>
            </a:extLst>
          </p:cNvPr>
          <p:cNvCxnSpPr>
            <a:cxnSpLocks/>
          </p:cNvCxnSpPr>
          <p:nvPr/>
        </p:nvCxnSpPr>
        <p:spPr>
          <a:xfrm flipH="1">
            <a:off x="8737043" y="5023253"/>
            <a:ext cx="27896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2B6100B-6003-4FD3-9414-A953CD73F76B}"/>
              </a:ext>
            </a:extLst>
          </p:cNvPr>
          <p:cNvSpPr txBox="1"/>
          <p:nvPr/>
        </p:nvSpPr>
        <p:spPr>
          <a:xfrm>
            <a:off x="9946578" y="452343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A90D4B7-6E3E-4658-9CB0-3851941A5CF8}"/>
              </a:ext>
            </a:extLst>
          </p:cNvPr>
          <p:cNvCxnSpPr>
            <a:cxnSpLocks/>
          </p:cNvCxnSpPr>
          <p:nvPr/>
        </p:nvCxnSpPr>
        <p:spPr>
          <a:xfrm flipH="1">
            <a:off x="9380706" y="4932522"/>
            <a:ext cx="64265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B74A472-9B47-496A-94E0-E1BE835AE44C}"/>
              </a:ext>
            </a:extLst>
          </p:cNvPr>
          <p:cNvCxnSpPr>
            <a:cxnSpLocks/>
          </p:cNvCxnSpPr>
          <p:nvPr/>
        </p:nvCxnSpPr>
        <p:spPr>
          <a:xfrm flipH="1" flipV="1">
            <a:off x="10237574" y="4911848"/>
            <a:ext cx="643179" cy="1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8806284-FBA0-4089-A110-083CA780A908}"/>
              </a:ext>
            </a:extLst>
          </p:cNvPr>
          <p:cNvCxnSpPr>
            <a:cxnSpLocks/>
          </p:cNvCxnSpPr>
          <p:nvPr/>
        </p:nvCxnSpPr>
        <p:spPr>
          <a:xfrm flipV="1">
            <a:off x="10004713" y="5130881"/>
            <a:ext cx="0" cy="5587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1487D8D-8FCE-443E-8A13-40AB8F8DA67F}"/>
              </a:ext>
            </a:extLst>
          </p:cNvPr>
          <p:cNvSpPr txBox="1"/>
          <p:nvPr/>
        </p:nvSpPr>
        <p:spPr>
          <a:xfrm>
            <a:off x="10400931" y="44556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CEB7AFF-275F-4B55-819A-3B1CBBFC745A}"/>
              </a:ext>
            </a:extLst>
          </p:cNvPr>
          <p:cNvSpPr txBox="1"/>
          <p:nvPr/>
        </p:nvSpPr>
        <p:spPr>
          <a:xfrm>
            <a:off x="9399595" y="445752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9466B5-CBC8-4FA7-A709-3268E3312492}"/>
              </a:ext>
            </a:extLst>
          </p:cNvPr>
          <p:cNvSpPr txBox="1"/>
          <p:nvPr/>
        </p:nvSpPr>
        <p:spPr>
          <a:xfrm>
            <a:off x="9625656" y="5196965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F0F0351-1465-4AEA-8F41-2B3E7726776D}"/>
              </a:ext>
            </a:extLst>
          </p:cNvPr>
          <p:cNvSpPr txBox="1"/>
          <p:nvPr/>
        </p:nvSpPr>
        <p:spPr>
          <a:xfrm>
            <a:off x="3462923" y="378794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7CD80C1-5500-4053-A246-341819741876}"/>
              </a:ext>
            </a:extLst>
          </p:cNvPr>
          <p:cNvSpPr txBox="1"/>
          <p:nvPr/>
        </p:nvSpPr>
        <p:spPr>
          <a:xfrm>
            <a:off x="3454169" y="417861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DF16B40-9499-499E-B09E-DB17E32E694B}"/>
              </a:ext>
            </a:extLst>
          </p:cNvPr>
          <p:cNvSpPr txBox="1"/>
          <p:nvPr/>
        </p:nvSpPr>
        <p:spPr>
          <a:xfrm>
            <a:off x="3453224" y="4615915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A5EC564-7BBC-4079-8E61-38C246AEB546}"/>
              </a:ext>
            </a:extLst>
          </p:cNvPr>
          <p:cNvCxnSpPr>
            <a:stCxn id="34" idx="1"/>
          </p:cNvCxnSpPr>
          <p:nvPr/>
        </p:nvCxnSpPr>
        <p:spPr>
          <a:xfrm flipH="1">
            <a:off x="2974743" y="3972612"/>
            <a:ext cx="488180" cy="11164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4B04F93-1FFA-47B5-9C8E-23EA600C5ACF}"/>
              </a:ext>
            </a:extLst>
          </p:cNvPr>
          <p:cNvCxnSpPr>
            <a:cxnSpLocks/>
            <a:stCxn id="35" idx="1"/>
          </p:cNvCxnSpPr>
          <p:nvPr/>
        </p:nvCxnSpPr>
        <p:spPr>
          <a:xfrm flipH="1" flipV="1">
            <a:off x="3044349" y="4279758"/>
            <a:ext cx="409820" cy="8351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03F0AFB-898B-4D8D-A923-15F279A1E7B8}"/>
              </a:ext>
            </a:extLst>
          </p:cNvPr>
          <p:cNvCxnSpPr>
            <a:cxnSpLocks/>
          </p:cNvCxnSpPr>
          <p:nvPr/>
        </p:nvCxnSpPr>
        <p:spPr>
          <a:xfrm flipH="1" flipV="1">
            <a:off x="3006139" y="4463515"/>
            <a:ext cx="447085" cy="3385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847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5F83BE-C147-4B6D-8336-6160F7CB599D}"/>
              </a:ext>
            </a:extLst>
          </p:cNvPr>
          <p:cNvSpPr/>
          <p:nvPr/>
        </p:nvSpPr>
        <p:spPr>
          <a:xfrm>
            <a:off x="2873028" y="1859797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83F39C-A6DA-43DA-897E-F7B6D05A7BB9}"/>
              </a:ext>
            </a:extLst>
          </p:cNvPr>
          <p:cNvSpPr/>
          <p:nvPr/>
        </p:nvSpPr>
        <p:spPr>
          <a:xfrm>
            <a:off x="5662722" y="1778430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5E60E9-01E0-4949-B262-13E8792ECDCF}"/>
              </a:ext>
            </a:extLst>
          </p:cNvPr>
          <p:cNvSpPr/>
          <p:nvPr/>
        </p:nvSpPr>
        <p:spPr>
          <a:xfrm rot="5400000">
            <a:off x="5029229" y="3691826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0FA6C7-D4AA-4540-87D6-2D19413496C8}"/>
              </a:ext>
            </a:extLst>
          </p:cNvPr>
          <p:cNvSpPr/>
          <p:nvPr/>
        </p:nvSpPr>
        <p:spPr>
          <a:xfrm>
            <a:off x="4244628" y="1778430"/>
            <a:ext cx="201478" cy="8252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6D964F9-1EFD-4F46-B02E-10736D1C2A6E}"/>
              </a:ext>
            </a:extLst>
          </p:cNvPr>
          <p:cNvCxnSpPr>
            <a:stCxn id="5" idx="0"/>
          </p:cNvCxnSpPr>
          <p:nvPr/>
        </p:nvCxnSpPr>
        <p:spPr>
          <a:xfrm flipV="1">
            <a:off x="4345367" y="1278610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649742-FB96-404C-9846-943887791A13}"/>
              </a:ext>
            </a:extLst>
          </p:cNvPr>
          <p:cNvCxnSpPr/>
          <p:nvPr/>
        </p:nvCxnSpPr>
        <p:spPr>
          <a:xfrm flipV="1">
            <a:off x="5763461" y="1278610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B907BCB-9636-4FCB-A1DE-3AFB45937C92}"/>
              </a:ext>
            </a:extLst>
          </p:cNvPr>
          <p:cNvCxnSpPr/>
          <p:nvPr/>
        </p:nvCxnSpPr>
        <p:spPr>
          <a:xfrm flipV="1">
            <a:off x="4345367" y="2603715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41EC015-CC54-49BF-A509-D99809002DC9}"/>
              </a:ext>
            </a:extLst>
          </p:cNvPr>
          <p:cNvCxnSpPr/>
          <p:nvPr/>
        </p:nvCxnSpPr>
        <p:spPr>
          <a:xfrm flipV="1">
            <a:off x="5776376" y="2603715"/>
            <a:ext cx="0" cy="499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351CC0-811C-4C9E-9BF5-DAEB5CA66F7C}"/>
              </a:ext>
            </a:extLst>
          </p:cNvPr>
          <p:cNvCxnSpPr>
            <a:cxnSpLocks/>
          </p:cNvCxnSpPr>
          <p:nvPr/>
        </p:nvCxnSpPr>
        <p:spPr>
          <a:xfrm flipV="1">
            <a:off x="2973767" y="1278611"/>
            <a:ext cx="0" cy="581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88BBF35-4593-4B35-A633-007D034667E8}"/>
              </a:ext>
            </a:extLst>
          </p:cNvPr>
          <p:cNvCxnSpPr>
            <a:cxnSpLocks/>
          </p:cNvCxnSpPr>
          <p:nvPr/>
        </p:nvCxnSpPr>
        <p:spPr>
          <a:xfrm flipH="1">
            <a:off x="2973768" y="1278610"/>
            <a:ext cx="27896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3A5B9AF-24A2-4FDA-96EE-C5CECC4E51E8}"/>
              </a:ext>
            </a:extLst>
          </p:cNvPr>
          <p:cNvCxnSpPr>
            <a:cxnSpLocks/>
          </p:cNvCxnSpPr>
          <p:nvPr/>
        </p:nvCxnSpPr>
        <p:spPr>
          <a:xfrm flipV="1">
            <a:off x="2973767" y="2685082"/>
            <a:ext cx="0" cy="14219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2EE847D-42F4-4ACB-B7C1-BCE0E82D53D6}"/>
              </a:ext>
            </a:extLst>
          </p:cNvPr>
          <p:cNvCxnSpPr>
            <a:cxnSpLocks/>
          </p:cNvCxnSpPr>
          <p:nvPr/>
        </p:nvCxnSpPr>
        <p:spPr>
          <a:xfrm flipH="1" flipV="1">
            <a:off x="2973768" y="4104468"/>
            <a:ext cx="1743558" cy="25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66BE762-96FD-490E-8AA7-09E2F34F130B}"/>
              </a:ext>
            </a:extLst>
          </p:cNvPr>
          <p:cNvCxnSpPr>
            <a:cxnSpLocks/>
          </p:cNvCxnSpPr>
          <p:nvPr/>
        </p:nvCxnSpPr>
        <p:spPr>
          <a:xfrm>
            <a:off x="4043150" y="3103535"/>
            <a:ext cx="5889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1C9C5AA-7371-473E-9D5E-10CE8A7A75FB}"/>
              </a:ext>
            </a:extLst>
          </p:cNvPr>
          <p:cNvCxnSpPr>
            <a:cxnSpLocks/>
          </p:cNvCxnSpPr>
          <p:nvPr/>
        </p:nvCxnSpPr>
        <p:spPr>
          <a:xfrm>
            <a:off x="4190383" y="3317928"/>
            <a:ext cx="302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9E1675A-F1F8-4199-8D97-7EFC96AB7B91}"/>
              </a:ext>
            </a:extLst>
          </p:cNvPr>
          <p:cNvCxnSpPr>
            <a:cxnSpLocks/>
          </p:cNvCxnSpPr>
          <p:nvPr/>
        </p:nvCxnSpPr>
        <p:spPr>
          <a:xfrm>
            <a:off x="5474159" y="3112576"/>
            <a:ext cx="5889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FE40AE7-83FD-458E-B9A4-8C13D2D041B6}"/>
              </a:ext>
            </a:extLst>
          </p:cNvPr>
          <p:cNvCxnSpPr>
            <a:cxnSpLocks/>
          </p:cNvCxnSpPr>
          <p:nvPr/>
        </p:nvCxnSpPr>
        <p:spPr>
          <a:xfrm>
            <a:off x="5613643" y="3326969"/>
            <a:ext cx="302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330FFA-D73F-409C-8080-6DF6F6D63193}"/>
              </a:ext>
            </a:extLst>
          </p:cNvPr>
          <p:cNvCxnSpPr>
            <a:cxnSpLocks/>
          </p:cNvCxnSpPr>
          <p:nvPr/>
        </p:nvCxnSpPr>
        <p:spPr>
          <a:xfrm flipV="1">
            <a:off x="5776376" y="3317928"/>
            <a:ext cx="0" cy="786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154ACFD-9252-4E56-8E85-B46F3CE7ECDA}"/>
              </a:ext>
            </a:extLst>
          </p:cNvPr>
          <p:cNvCxnSpPr>
            <a:cxnSpLocks/>
          </p:cNvCxnSpPr>
          <p:nvPr/>
        </p:nvCxnSpPr>
        <p:spPr>
          <a:xfrm>
            <a:off x="5520654" y="4104468"/>
            <a:ext cx="25572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8AA775-5AF4-402E-AB6F-009B36B6E1C8}"/>
              </a:ext>
            </a:extLst>
          </p:cNvPr>
          <p:cNvCxnSpPr>
            <a:cxnSpLocks/>
          </p:cNvCxnSpPr>
          <p:nvPr/>
        </p:nvCxnSpPr>
        <p:spPr>
          <a:xfrm flipV="1">
            <a:off x="4337618" y="3317928"/>
            <a:ext cx="0" cy="786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1DB34FB-2264-4E72-912F-E60BAE24DED4}"/>
              </a:ext>
            </a:extLst>
          </p:cNvPr>
          <p:cNvSpPr txBox="1"/>
          <p:nvPr/>
        </p:nvSpPr>
        <p:spPr>
          <a:xfrm>
            <a:off x="885619" y="538282"/>
            <a:ext cx="42266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Calculating voltage drop across the resistors</a:t>
            </a:r>
          </a:p>
          <a:p>
            <a:r>
              <a:rPr lang="en-US" dirty="0"/>
              <a:t>V = IR</a:t>
            </a:r>
          </a:p>
          <a:p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8BCD9A-3860-4532-B18A-A1879EB5DB89}"/>
              </a:ext>
            </a:extLst>
          </p:cNvPr>
          <p:cNvSpPr txBox="1"/>
          <p:nvPr/>
        </p:nvSpPr>
        <p:spPr>
          <a:xfrm>
            <a:off x="9049954" y="2266541"/>
            <a:ext cx="1111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baseline="-25000" dirty="0"/>
              <a:t>1</a:t>
            </a:r>
            <a:r>
              <a:rPr lang="en-US" dirty="0"/>
              <a:t> = 0.9 A</a:t>
            </a:r>
          </a:p>
          <a:p>
            <a:r>
              <a:rPr lang="en-US" dirty="0"/>
              <a:t>I</a:t>
            </a:r>
            <a:r>
              <a:rPr lang="en-US" baseline="-25000" dirty="0"/>
              <a:t>2</a:t>
            </a:r>
            <a:r>
              <a:rPr lang="en-US" dirty="0"/>
              <a:t> = 1.2 A</a:t>
            </a:r>
          </a:p>
          <a:p>
            <a:r>
              <a:rPr lang="en-US" dirty="0"/>
              <a:t>I</a:t>
            </a:r>
            <a:r>
              <a:rPr lang="en-US" baseline="-25000" dirty="0"/>
              <a:t>3</a:t>
            </a:r>
            <a:r>
              <a:rPr lang="en-US" dirty="0"/>
              <a:t> = 0.3 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01F466-3419-4624-A524-5A1F0347E60D}"/>
              </a:ext>
            </a:extLst>
          </p:cNvPr>
          <p:cNvSpPr txBox="1"/>
          <p:nvPr/>
        </p:nvSpPr>
        <p:spPr>
          <a:xfrm>
            <a:off x="5915860" y="2006406"/>
            <a:ext cx="249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= (0.9 A)(8 </a:t>
            </a:r>
            <a:r>
              <a:rPr lang="el-GR" dirty="0"/>
              <a:t>Ω</a:t>
            </a:r>
            <a:r>
              <a:rPr lang="en-US" dirty="0"/>
              <a:t>) = 7.2 V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D4F75A-45CB-40C5-AD29-1AB1719890CC}"/>
              </a:ext>
            </a:extLst>
          </p:cNvPr>
          <p:cNvSpPr txBox="1"/>
          <p:nvPr/>
        </p:nvSpPr>
        <p:spPr>
          <a:xfrm>
            <a:off x="4565190" y="4297597"/>
            <a:ext cx="249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= (0.9 A)(8 </a:t>
            </a:r>
            <a:r>
              <a:rPr lang="el-GR" dirty="0"/>
              <a:t>Ω</a:t>
            </a:r>
            <a:r>
              <a:rPr lang="en-US" dirty="0"/>
              <a:t>) = 7.2 V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174FC6-D117-4F02-9F2F-80C3A1BA1CB2}"/>
              </a:ext>
            </a:extLst>
          </p:cNvPr>
          <p:cNvSpPr txBox="1"/>
          <p:nvPr/>
        </p:nvSpPr>
        <p:spPr>
          <a:xfrm>
            <a:off x="373626" y="2006406"/>
            <a:ext cx="249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= (1.2 A)(8 </a:t>
            </a:r>
            <a:r>
              <a:rPr lang="el-GR" dirty="0"/>
              <a:t>Ω</a:t>
            </a:r>
            <a:r>
              <a:rPr lang="en-US" dirty="0"/>
              <a:t>) = 9.6 V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9804F7E-9A21-4949-A102-541797F5C7FC}"/>
              </a:ext>
            </a:extLst>
          </p:cNvPr>
          <p:cNvSpPr txBox="1"/>
          <p:nvPr/>
        </p:nvSpPr>
        <p:spPr>
          <a:xfrm>
            <a:off x="3149113" y="1339334"/>
            <a:ext cx="249940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V = (0.3 A)(8 </a:t>
            </a:r>
            <a:r>
              <a:rPr lang="el-GR" dirty="0"/>
              <a:t>Ω</a:t>
            </a:r>
            <a:r>
              <a:rPr lang="en-US" dirty="0"/>
              <a:t>) = 2.4 V</a:t>
            </a:r>
          </a:p>
        </p:txBody>
      </p:sp>
    </p:spTree>
    <p:extLst>
      <p:ext uri="{BB962C8B-B14F-4D97-AF65-F5344CB8AC3E}">
        <p14:creationId xmlns:p14="http://schemas.microsoft.com/office/powerpoint/2010/main" val="1846959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652</TotalTime>
  <Words>365</Words>
  <Application>Microsoft Office PowerPoint</Application>
  <PresentationFormat>Widescreen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Symbol</vt:lpstr>
      <vt:lpstr>Times New Roman</vt:lpstr>
      <vt:lpstr>Tw Cen MT</vt:lpstr>
      <vt:lpstr>Tw Cen MT Condensed</vt:lpstr>
      <vt:lpstr>Wingdings 3</vt:lpstr>
      <vt:lpstr>Integral</vt:lpstr>
      <vt:lpstr>Complex circuit solution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circuit solution</dc:title>
  <dc:creator>loc.b.tu@gmail.com</dc:creator>
  <cp:lastModifiedBy>loc.b.tu@gmail.com</cp:lastModifiedBy>
  <cp:revision>26</cp:revision>
  <dcterms:created xsi:type="dcterms:W3CDTF">2018-11-30T00:01:16Z</dcterms:created>
  <dcterms:modified xsi:type="dcterms:W3CDTF">2018-11-30T10:53:48Z</dcterms:modified>
</cp:coreProperties>
</file>