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5" r:id="rId2"/>
    <p:sldId id="270" r:id="rId3"/>
    <p:sldId id="271" r:id="rId4"/>
    <p:sldId id="272" r:id="rId5"/>
    <p:sldId id="273" r:id="rId6"/>
    <p:sldId id="275" r:id="rId7"/>
    <p:sldId id="274" r:id="rId8"/>
    <p:sldId id="301" r:id="rId9"/>
    <p:sldId id="302" r:id="rId10"/>
    <p:sldId id="303" r:id="rId11"/>
    <p:sldId id="304" r:id="rId12"/>
    <p:sldId id="305" r:id="rId13"/>
    <p:sldId id="325" r:id="rId14"/>
    <p:sldId id="326" r:id="rId15"/>
    <p:sldId id="327" r:id="rId16"/>
    <p:sldId id="328" r:id="rId17"/>
    <p:sldId id="319" r:id="rId18"/>
    <p:sldId id="329" r:id="rId19"/>
    <p:sldId id="330" r:id="rId20"/>
    <p:sldId id="314" r:id="rId21"/>
    <p:sldId id="278" r:id="rId22"/>
    <p:sldId id="279" r:id="rId23"/>
    <p:sldId id="280" r:id="rId24"/>
    <p:sldId id="281" r:id="rId25"/>
    <p:sldId id="291" r:id="rId26"/>
    <p:sldId id="293" r:id="rId27"/>
    <p:sldId id="294" r:id="rId28"/>
    <p:sldId id="295" r:id="rId29"/>
    <p:sldId id="296" r:id="rId30"/>
    <p:sldId id="297" r:id="rId31"/>
    <p:sldId id="298" r:id="rId32"/>
    <p:sldId id="299" r:id="rId33"/>
    <p:sldId id="331" r:id="rId34"/>
    <p:sldId id="300" r:id="rId35"/>
    <p:sldId id="332" r:id="rId36"/>
    <p:sldId id="342" r:id="rId37"/>
    <p:sldId id="343" r:id="rId38"/>
    <p:sldId id="286" r:id="rId39"/>
    <p:sldId id="292" r:id="rId40"/>
    <p:sldId id="312" r:id="rId41"/>
    <p:sldId id="287" r:id="rId42"/>
    <p:sldId id="288" r:id="rId43"/>
    <p:sldId id="289" r:id="rId44"/>
    <p:sldId id="349" r:id="rId45"/>
    <p:sldId id="350" r:id="rId46"/>
    <p:sldId id="351" r:id="rId47"/>
    <p:sldId id="352" r:id="rId48"/>
    <p:sldId id="306" r:id="rId49"/>
    <p:sldId id="345" r:id="rId50"/>
    <p:sldId id="344" r:id="rId51"/>
    <p:sldId id="290" r:id="rId52"/>
    <p:sldId id="307" r:id="rId53"/>
    <p:sldId id="309" r:id="rId54"/>
    <p:sldId id="311" r:id="rId55"/>
    <p:sldId id="353" r:id="rId56"/>
    <p:sldId id="346" r:id="rId57"/>
    <p:sldId id="347" r:id="rId58"/>
    <p:sldId id="348" r:id="rId59"/>
    <p:sldId id="354" r:id="rId60"/>
    <p:sldId id="355"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600"/>
    <a:srgbClr val="009900"/>
    <a:srgbClr val="333399"/>
    <a:srgbClr val="EAEAEA"/>
    <a:srgbClr val="FF0000"/>
    <a:srgbClr val="00B0F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7" autoAdjust="0"/>
    <p:restoredTop sz="93907" autoAdjust="0"/>
  </p:normalViewPr>
  <p:slideViewPr>
    <p:cSldViewPr snapToGrid="0">
      <p:cViewPr varScale="1">
        <p:scale>
          <a:sx n="112" d="100"/>
          <a:sy n="112" d="100"/>
        </p:scale>
        <p:origin x="120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499759-E493-4645-989C-B132CC7208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02E898A6-E915-4BEE-B3B8-6A7A9B288E3A}" type="slidenum">
              <a:rPr lang="en-US" altLang="en-US" smtClean="0"/>
              <a:pPr/>
              <a:t>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3E88FE56-7A45-4997-A756-C414BAEB6506}" type="slidenum">
              <a:rPr lang="en-US" altLang="en-US" smtClean="0"/>
              <a:pPr/>
              <a:t>10</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1D829E58-C107-475A-86AF-1A6F129A8643}" type="slidenum">
              <a:rPr lang="en-US" altLang="en-US" smtClean="0"/>
              <a:pPr/>
              <a:t>11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60BE3533-F472-4BA5-8A97-4D931C9B6C88}" type="slidenum">
              <a:rPr lang="en-US" altLang="en-US" smtClean="0"/>
              <a:pPr/>
              <a:t>12</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719CE35E-A3E1-4AB9-A4A4-5F91CF4233BA}" type="slidenum">
              <a:rPr lang="en-US" altLang="en-US" smtClean="0"/>
              <a:pPr/>
              <a:t>13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0DDC1A93-2906-45D7-9CB2-C78E72EC7846}" type="slidenum">
              <a:rPr lang="en-US" altLang="en-US" smtClean="0"/>
              <a:pPr/>
              <a:t>14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51642E9D-621B-4062-B594-821FF4AC909D}" type="slidenum">
              <a:rPr lang="en-US" altLang="en-US" smtClean="0"/>
              <a:pPr/>
              <a:t>15</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CFE4AEFF-41BA-4DA3-8A54-68E01B12C97F}" type="slidenum">
              <a:rPr lang="en-US" altLang="en-US" smtClean="0"/>
              <a:pPr/>
              <a:t>16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93AF8BCD-D978-4C16-9ADC-4289C07D45B3}" type="slidenum">
              <a:rPr lang="en-US" altLang="en-US" smtClean="0"/>
              <a:pPr/>
              <a:t>17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043BB9AB-7027-41A7-9D72-F592E4665C55}" type="slidenum">
              <a:rPr lang="en-US" altLang="en-US" smtClean="0"/>
              <a:pPr/>
              <a:t>18</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D74B5114-FCAF-4E80-9926-39F170F11688}" type="slidenum">
              <a:rPr lang="en-US" altLang="en-US" smtClean="0"/>
              <a:pPr/>
              <a:t>19</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4EEA9995-FC35-40AB-8B67-267E8C23198F}" type="slidenum">
              <a:rPr lang="en-US" altLang="en-US" smtClean="0"/>
              <a:pPr/>
              <a:t>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B53177C3-BC42-45B5-920C-A9595646EAE9}" type="slidenum">
              <a:rPr lang="en-US" altLang="en-US" smtClean="0"/>
              <a:pPr/>
              <a:t>20</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D5B9CEFF-A4FA-4068-80C6-CA5D127319D6}" type="slidenum">
              <a:rPr lang="en-US" altLang="en-US" smtClean="0"/>
              <a:pPr/>
              <a:t>21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41957CE6-A77A-4054-9CF5-0E8ABF319FDE}" type="slidenum">
              <a:rPr lang="en-US" altLang="en-US" smtClean="0"/>
              <a:pPr/>
              <a:t>22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86912828-F13E-4CB0-AFB5-2A0781D74053}" type="slidenum">
              <a:rPr lang="en-US" altLang="en-US" smtClean="0"/>
              <a:pPr/>
              <a:t>23</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6D7DABE6-C8AB-4B5A-9487-06C75BFE23AD}" type="slidenum">
              <a:rPr lang="en-US" altLang="en-US" smtClean="0"/>
              <a:pPr/>
              <a:t>24</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DC8E75FB-1DF3-481C-B36D-9DA153DACD4B}" type="slidenum">
              <a:rPr lang="en-US" altLang="en-US" smtClean="0"/>
              <a:pPr/>
              <a:t>25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AE34715-58C3-4D83-AE83-B22D20CEAB44}" type="slidenum">
              <a:rPr lang="en-US" altLang="en-US" smtClean="0"/>
              <a:pPr/>
              <a:t>26</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06D7363-C697-415D-A4A0-82B30F8D80CB}" type="slidenum">
              <a:rPr lang="en-US" altLang="en-US" smtClean="0"/>
              <a:pPr/>
              <a:t>27</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AD2BC36C-C2A2-4D76-B362-FBEC019D6739}" type="slidenum">
              <a:rPr lang="en-US" altLang="en-US" smtClean="0"/>
              <a:pPr/>
              <a:t>28</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D0AB8582-50F4-4D09-9FD7-32FF262971CC}" type="slidenum">
              <a:rPr lang="en-US" altLang="en-US" smtClean="0"/>
              <a:pPr/>
              <a:t>29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25A974B-4CAC-46CB-85B1-6292F1678C31}" type="slidenum">
              <a:rPr lang="en-US" altLang="en-US" smtClean="0"/>
              <a:pPr/>
              <a:t>3</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016DF25B-110F-4D0A-AE39-6311B65CD352}" type="slidenum">
              <a:rPr lang="en-US" altLang="en-US" smtClean="0"/>
              <a:pPr/>
              <a:t>30</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73A3322F-84E2-4A32-B2D5-AC5EF59A14B0}" type="slidenum">
              <a:rPr lang="en-US" altLang="en-US" smtClean="0"/>
              <a:pPr/>
              <a:t>31</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FB4ABA68-F9CC-4C8B-A15E-EDF0EDD63048}" type="slidenum">
              <a:rPr lang="en-US" altLang="en-US" smtClean="0"/>
              <a:pPr/>
              <a:t>32</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C46CAE59-A880-4529-909F-C2FE1FCB133B}" type="slidenum">
              <a:rPr lang="en-US" altLang="en-US" smtClean="0"/>
              <a:pPr/>
              <a:t>33</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4443C6F3-5EEF-4C88-97B8-9FC4760BA15B}" type="slidenum">
              <a:rPr lang="en-US" altLang="en-US" smtClean="0"/>
              <a:pPr/>
              <a:t>34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445F7FC8-F7CB-4831-BF5D-5452D91B670B}" type="slidenum">
              <a:rPr lang="en-US" altLang="en-US" smtClean="0"/>
              <a:pPr/>
              <a:t>35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B559E132-35EA-44B8-BFE8-D7B02ED1E017}" type="slidenum">
              <a:rPr lang="en-US" altLang="en-US" smtClean="0"/>
              <a:pPr/>
              <a:t>36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6FC8FE0A-06D1-4634-88F7-6F683AED9BB9}" type="slidenum">
              <a:rPr lang="en-US" altLang="en-US" smtClean="0"/>
              <a:pPr/>
              <a:t>37</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B86E2D19-CEDA-4FE8-AD81-EEA870C3BE9C}" type="slidenum">
              <a:rPr lang="en-US" altLang="en-US" smtClean="0"/>
              <a:pPr/>
              <a:t>38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C30FF6D8-7994-4CC8-A28E-6ABD40BD1178}" type="slidenum">
              <a:rPr lang="en-US" altLang="en-US" smtClean="0"/>
              <a:pPr/>
              <a:t>39</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1B9E033-28DC-48CF-8528-14FC683105C6}" type="slidenum">
              <a:rPr lang="en-US" altLang="en-US" smtClean="0"/>
              <a:pPr/>
              <a:t>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438994C7-3FF7-4212-9615-8FCEC625CEFA}" type="slidenum">
              <a:rPr lang="en-US" altLang="en-US" smtClean="0"/>
              <a:pPr/>
              <a:t>40</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2A0CFAFB-C4CA-4308-BB76-B142409EB849}" type="slidenum">
              <a:rPr lang="en-US" altLang="en-US" smtClean="0"/>
              <a:pPr/>
              <a:t>41</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2D23E2C-829D-4C19-BBDD-D1359847CC5A}" type="slidenum">
              <a:rPr lang="en-US" altLang="en-US" smtClean="0"/>
              <a:pPr/>
              <a:t>42</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7D20556D-B5EC-4095-9738-59F1F2E82A1F}" type="slidenum">
              <a:rPr lang="en-US" altLang="en-US" smtClean="0"/>
              <a:pPr/>
              <a:t>43</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41DCA740-27A6-4B37-87D7-F5EB057756B0}" type="slidenum">
              <a:rPr lang="en-US" altLang="en-US" smtClean="0"/>
              <a:pPr/>
              <a:t>44</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74C67791-6072-4143-B43B-6024BBB58690}" type="slidenum">
              <a:rPr lang="en-US" altLang="en-US" smtClean="0"/>
              <a:pPr/>
              <a:t>45</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F809DDDC-6023-46B1-AC4E-39BF78ADA31A}" type="slidenum">
              <a:rPr lang="en-US" altLang="en-US" smtClean="0"/>
              <a:pPr/>
              <a:t>46</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F8F3B942-0682-466C-802B-27547C1E74C5}" type="slidenum">
              <a:rPr lang="en-US" altLang="en-US" smtClean="0"/>
              <a:pPr/>
              <a:t>47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710CFAFE-68F3-4A15-9020-9C844B4552FE}" type="slidenum">
              <a:rPr lang="en-US" altLang="en-US" smtClean="0"/>
              <a:pPr/>
              <a:t>48</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1D84EB89-D802-4832-A76F-D7F00C6B8258}" type="slidenum">
              <a:rPr lang="en-US" altLang="en-US" smtClean="0"/>
              <a:pPr/>
              <a:t>49</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0504926-5F1E-4C2F-B064-AE0FD33EE1AB}" type="slidenum">
              <a:rPr lang="en-US" altLang="en-US" smtClean="0"/>
              <a:pPr/>
              <a:t>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DF12BB13-3EB8-47FC-8727-E906F7E1DBE2}" type="slidenum">
              <a:rPr lang="en-US" altLang="en-US" smtClean="0"/>
              <a:pPr/>
              <a:t>50</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31FC29B-4E48-4D9F-B910-C774764E4133}" type="slidenum">
              <a:rPr lang="en-US" altLang="en-US" smtClean="0"/>
              <a:pPr/>
              <a:t>51</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42BBFF7A-B08A-4E7B-8A4E-EAB089EAD259}" type="slidenum">
              <a:rPr lang="en-US" altLang="en-US" smtClean="0"/>
              <a:pPr/>
              <a:t>52</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096746EB-A54C-4059-A473-177546AF79A0}" type="slidenum">
              <a:rPr lang="en-US" altLang="en-US" smtClean="0"/>
              <a:pPr/>
              <a:t>53</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8B515DB2-1C1B-4545-91A5-B6E6E37E8800}" type="slidenum">
              <a:rPr lang="en-US" altLang="en-US" smtClean="0"/>
              <a:pPr/>
              <a:t>54</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0F4A7346-E22C-410D-B648-9A5255318410}" type="slidenum">
              <a:rPr lang="en-US" altLang="en-US" smtClean="0"/>
              <a:pPr/>
              <a:t>55</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BC79BCC9-25A5-4811-8287-0A2FFEAAEA0E}" type="slidenum">
              <a:rPr lang="en-US" altLang="en-US" smtClean="0"/>
              <a:pPr/>
              <a:t>56</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9B6B48AF-265D-4BA9-9168-FA66EA888EBA}" type="slidenum">
              <a:rPr lang="en-US" altLang="en-US" smtClean="0"/>
              <a:pPr/>
              <a:t>57</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534664FE-6C75-400C-A281-293C1E3471CD}" type="slidenum">
              <a:rPr lang="en-US" altLang="en-US" smtClean="0"/>
              <a:pPr/>
              <a:t>58</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2D62C22-81A2-440F-9D1A-0342C11E7C64}" type="slidenum">
              <a:rPr lang="en-US" altLang="en-US" smtClean="0"/>
              <a:pPr/>
              <a:t>59</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1947A40E-C821-428F-AD45-236F7C55BF6F}" type="slidenum">
              <a:rPr lang="en-US" altLang="en-US" smtClean="0"/>
              <a:pPr/>
              <a:t>6</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E92F445C-FD0C-4E24-813E-C009E6FACEAB}" type="slidenum">
              <a:rPr lang="en-US" altLang="en-US" smtClean="0"/>
              <a:pPr/>
              <a:t>60</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E34989E7-FFC9-4308-914F-1EEDF8D17037}" type="slidenum">
              <a:rPr lang="en-US" altLang="en-US" smtClean="0"/>
              <a:pPr/>
              <a:t>7</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3EA352BD-E4ED-49F9-8075-8EEE7497A9DB}" type="slidenum">
              <a:rPr lang="en-US" altLang="en-US" smtClean="0"/>
              <a:pPr/>
              <a:t>8</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9E521CE9-26D8-422E-86F8-A974F2FAD6FD}" type="slidenum">
              <a:rPr lang="en-US" altLang="en-US" smtClean="0"/>
              <a:pPr/>
              <a:t>9</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 2016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FF6F73-27F7-4F6F-AF5E-5B7846EE637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50EB4A-4C35-44B7-8D01-F2CB8A7402C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4E2384-F921-4831-9FA8-C54172949F7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A4F996-FD64-4822-A8D0-E00D890DA93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EF2C50-9700-40A0-8B66-69428D2B751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34FCC9A-BED7-4FBD-9107-DF5527F2BCA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45E16F5-251A-46F2-A897-2E3EFC51369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24CF10C-7FD0-45D5-A420-AF21D7E089A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3ED022F-A77A-469B-A82E-FB36974B93D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F1CCB8-5C93-4DB9-AB40-9B132BFADDA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60E6FE-2142-4F19-B033-2F21DB36CAF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17079F8-4969-4E4B-8D6B-358A704A8D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4.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4.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4.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audio" Target="../media/audio11.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15.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0.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5.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9.gif"/><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8.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audio" Target="../media/audio16.wav"/><Relationship Id="rId4" Type="http://schemas.openxmlformats.org/officeDocument/2006/relationships/audio" Target="../media/audio8.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667000"/>
          </a:xfrm>
          <a:prstGeom prst="rect">
            <a:avLst/>
          </a:prstGeom>
          <a:solidFill>
            <a:srgbClr val="EAEAEA"/>
          </a:solidFill>
          <a:ln w="9525">
            <a:noFill/>
            <a:miter lim="800000"/>
            <a:headEnd/>
            <a:tailEnd/>
          </a:ln>
        </p:spPr>
        <p:txBody>
          <a:bodyPr/>
          <a:lstStyle/>
          <a:p>
            <a:pPr marL="625475" indent="-625475"/>
            <a:r>
              <a:rPr lang="en-US" altLang="en-US" b="1"/>
              <a:t>Essential idea: </a:t>
            </a:r>
            <a:r>
              <a:rPr lang="en-US" altLang="en-US"/>
              <a:t>The basic laws of mechanics have an extension when equivalent principles are applied to rotation. Actual objects have dimensions and they require the expansion of the point particle model to consider the possibility of different points on an object having different states of motion and/or different velocities.</a:t>
            </a:r>
          </a:p>
        </p:txBody>
      </p:sp>
      <p:sp>
        <p:nvSpPr>
          <p:cNvPr id="20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74688" y="1773238"/>
            <a:ext cx="7772400" cy="50847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t>
            </a:r>
            <a:r>
              <a:rPr lang="en-US" altLang="en-US">
                <a:solidFill>
                  <a:srgbClr val="000000"/>
                </a:solidFill>
                <a:cs typeface="Times New Roman" pitchFamily="18" charset="0"/>
              </a:rPr>
              <a:t>Suppose we apply a force of 80. N to a door at a distance of 25 cm from the hinge, and at an angle of 30° with respect to </a:t>
            </a:r>
            <a:r>
              <a:rPr lang="en-US" altLang="en-US" i="1">
                <a:solidFill>
                  <a:srgbClr val="000000"/>
                </a:solidFill>
                <a:cs typeface="Times New Roman" pitchFamily="18" charset="0"/>
              </a:rPr>
              <a:t>r</a:t>
            </a:r>
            <a:r>
              <a:rPr lang="en-US" altLang="en-US">
                <a:solidFill>
                  <a:srgbClr val="000000"/>
                </a:solidFill>
                <a:cs typeface="Times New Roman" pitchFamily="18" charset="0"/>
              </a:rPr>
              <a:t>.  Find the torque.</a:t>
            </a:r>
          </a:p>
          <a:p>
            <a:pPr>
              <a:spcBef>
                <a:spcPct val="20000"/>
              </a:spcBef>
            </a:pPr>
            <a:endParaRPr lang="en-US" altLang="en-US">
              <a:solidFill>
                <a:srgbClr val="000000"/>
              </a:solidFill>
              <a:cs typeface="Times New Roman" pitchFamily="18" charset="0"/>
            </a:endParaRPr>
          </a:p>
          <a:p>
            <a:pPr>
              <a:spcBef>
                <a:spcPct val="20000"/>
              </a:spcBef>
            </a:pP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rPr>
              <a:t>SOLUTION:</a:t>
            </a:r>
            <a:endParaRPr lang="en-US" altLang="en-US">
              <a:ea typeface="Times New Roman" pitchFamily="18" charset="0"/>
              <a:cs typeface="Courier New" pitchFamily="49" charset="0"/>
              <a:sym typeface="Symbol" pitchFamily="18" charset="2"/>
            </a:endParaRPr>
          </a:p>
          <a:p>
            <a:pPr>
              <a:spcBef>
                <a:spcPct val="20000"/>
              </a:spcBef>
            </a:pPr>
            <a:r>
              <a:rPr lang="en-US" altLang="en-US">
                <a:sym typeface="Symbol" pitchFamily="18" charset="2"/>
              </a:rPr>
              <a:t></a:t>
            </a:r>
            <a:r>
              <a:rPr lang="en-US" altLang="en-US">
                <a:solidFill>
                  <a:srgbClr val="000000"/>
                </a:solidFill>
                <a:cs typeface="Times New Roman" pitchFamily="18" charset="0"/>
              </a:rPr>
              <a:t>Use </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a:t>
            </a:r>
            <a:r>
              <a:rPr lang="en-US" altLang="en-US" i="1">
                <a:cs typeface="Times New Roman" pitchFamily="18" charset="0"/>
                <a:sym typeface="Symbol" pitchFamily="18" charset="2"/>
              </a:rPr>
              <a:t>Fr</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 Then</a:t>
            </a:r>
          </a:p>
          <a:p>
            <a:pPr>
              <a:spcBef>
                <a:spcPct val="20000"/>
              </a:spcBef>
            </a:pPr>
            <a:r>
              <a:rPr lang="en-US" altLang="en-US" i="1">
                <a:solidFill>
                  <a:srgbClr val="000000"/>
                </a:solidFill>
                <a:cs typeface="Times New Roman" pitchFamily="18" charset="0"/>
                <a:sym typeface="Symbol" pitchFamily="18" charset="2"/>
              </a:rPr>
              <a:t>	        	</a:t>
            </a:r>
            <a:r>
              <a:rPr lang="en-US" altLang="en-US">
                <a:cs typeface="Times New Roman" pitchFamily="18" charset="0"/>
                <a:sym typeface="Symbol" pitchFamily="18" charset="2"/>
              </a:rPr>
              <a:t>= </a:t>
            </a:r>
            <a:r>
              <a:rPr lang="en-US" altLang="en-US" i="1">
                <a:solidFill>
                  <a:srgbClr val="009900"/>
                </a:solidFill>
                <a:cs typeface="Times New Roman" pitchFamily="18" charset="0"/>
                <a:sym typeface="Symbol" pitchFamily="18" charset="2"/>
              </a:rPr>
              <a:t>F</a:t>
            </a:r>
            <a:r>
              <a:rPr lang="en-US" altLang="en-US" i="1">
                <a:solidFill>
                  <a:schemeClr val="accent2"/>
                </a:solidFill>
                <a:cs typeface="Times New Roman" pitchFamily="18" charset="0"/>
                <a:sym typeface="Symbol" pitchFamily="18" charset="2"/>
              </a:rPr>
              <a:t>r</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solidFill>
                  <a:srgbClr val="FF0000"/>
                </a:solidFill>
                <a:cs typeface="Times New Roman" pitchFamily="18" charset="0"/>
                <a:sym typeface="Symbol" pitchFamily="18" charset="2"/>
              </a:rPr>
              <a:t></a:t>
            </a:r>
            <a:r>
              <a:rPr lang="en-US" altLang="en-US">
                <a:cs typeface="Times New Roman" pitchFamily="18" charset="0"/>
                <a:sym typeface="Symbol" pitchFamily="18" charset="2"/>
              </a:rPr>
              <a:t> </a:t>
            </a:r>
          </a:p>
          <a:p>
            <a:pPr>
              <a:spcBef>
                <a:spcPct val="20000"/>
              </a:spcBef>
            </a:pPr>
            <a:r>
              <a:rPr lang="en-US" altLang="en-US">
                <a:cs typeface="Times New Roman" pitchFamily="18" charset="0"/>
                <a:sym typeface="Symbol" pitchFamily="18" charset="2"/>
              </a:rPr>
              <a:t>		= (80. N)(0.25 m)</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30</a:t>
            </a:r>
          </a:p>
          <a:p>
            <a:pPr>
              <a:spcBef>
                <a:spcPct val="20000"/>
              </a:spcBef>
            </a:pPr>
            <a:r>
              <a:rPr lang="en-US" altLang="en-US">
                <a:solidFill>
                  <a:srgbClr val="000000"/>
                </a:solidFill>
                <a:cs typeface="Courier New" pitchFamily="49" charset="0"/>
                <a:sym typeface="Symbol" pitchFamily="18" charset="2"/>
              </a:rPr>
              <a:t>		= 10. Nm.</a:t>
            </a:r>
          </a:p>
          <a:p>
            <a:pPr>
              <a:spcBef>
                <a:spcPct val="20000"/>
              </a:spcBef>
            </a:pPr>
            <a:r>
              <a:rPr lang="en-US" altLang="en-US">
                <a:sym typeface="Symbol" pitchFamily="18" charset="2"/>
              </a:rPr>
              <a:t></a:t>
            </a:r>
            <a:r>
              <a:rPr lang="en-US" altLang="en-US">
                <a:solidFill>
                  <a:srgbClr val="000000"/>
                </a:solidFill>
                <a:cs typeface="Times New Roman" pitchFamily="18" charset="0"/>
              </a:rPr>
              <a:t>Never </a:t>
            </a:r>
            <a:r>
              <a:rPr lang="en-US" altLang="en-US">
                <a:solidFill>
                  <a:srgbClr val="000000"/>
                </a:solidFill>
                <a:cs typeface="Times New Roman" pitchFamily="18" charset="0"/>
                <a:sym typeface="Symbol" pitchFamily="18" charset="2"/>
              </a:rPr>
              <a:t>write the units for torque as J. Torque is </a:t>
            </a:r>
            <a:r>
              <a:rPr lang="en-US" altLang="en-US" i="1">
                <a:solidFill>
                  <a:srgbClr val="000000"/>
                </a:solidFill>
                <a:cs typeface="Times New Roman" pitchFamily="18" charset="0"/>
                <a:sym typeface="Symbol" pitchFamily="18" charset="2"/>
              </a:rPr>
              <a:t>not</a:t>
            </a:r>
            <a:r>
              <a:rPr lang="en-US" altLang="en-US">
                <a:solidFill>
                  <a:srgbClr val="000000"/>
                </a:solidFill>
                <a:cs typeface="Times New Roman" pitchFamily="18" charset="0"/>
                <a:sym typeface="Symbol" pitchFamily="18" charset="2"/>
              </a:rPr>
              <a:t> an energy quantity.</a:t>
            </a:r>
            <a:endParaRPr lang="en-US" altLang="en-US">
              <a:solidFill>
                <a:srgbClr val="000000"/>
              </a:solidFill>
              <a:cs typeface="Times New Roman" pitchFamily="18" charset="0"/>
            </a:endParaRPr>
          </a:p>
        </p:txBody>
      </p:sp>
      <p:sp>
        <p:nvSpPr>
          <p:cNvPr id="11267" name="Rectangle 3"/>
          <p:cNvSpPr>
            <a:spLocks noChangeArrowheads="1"/>
          </p:cNvSpPr>
          <p:nvPr/>
        </p:nvSpPr>
        <p:spPr bwMode="auto">
          <a:xfrm>
            <a:off x="685800" y="1397000"/>
            <a:ext cx="7772400" cy="4318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p:txBody>
      </p:sp>
      <p:sp>
        <p:nvSpPr>
          <p:cNvPr id="1126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tretch>
            <a:fillRect/>
          </a:stretch>
        </p:blipFill>
        <p:spPr>
          <a:xfrm>
            <a:off x="-650875" y="2909888"/>
            <a:ext cx="9258300" cy="942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additive="base">
                                        <p:cTn id="4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Moment arm</a:t>
            </a:r>
            <a:r>
              <a:rPr lang="en-US" altLang="en-US">
                <a:solidFill>
                  <a:schemeClr val="accent2"/>
                </a:solidFill>
              </a:rPr>
              <a:t> (lever arm)</a:t>
            </a:r>
          </a:p>
          <a:p>
            <a:pPr>
              <a:spcAft>
                <a:spcPts val="200"/>
              </a:spcAft>
            </a:pPr>
            <a:r>
              <a:rPr lang="en-US" altLang="en-US">
                <a:sym typeface="Symbol" pitchFamily="18" charset="2"/>
              </a:rPr>
              <a:t></a:t>
            </a:r>
            <a:r>
              <a:rPr lang="en-US" altLang="en-US"/>
              <a:t>Consider a disk that is free to                                         rotate about its center.</a:t>
            </a:r>
          </a:p>
          <a:p>
            <a:pPr>
              <a:spcAft>
                <a:spcPts val="200"/>
              </a:spcAft>
            </a:pPr>
            <a:r>
              <a:rPr lang="en-US" altLang="en-US">
                <a:sym typeface="Symbol" pitchFamily="18" charset="2"/>
              </a:rPr>
              <a:t></a:t>
            </a:r>
            <a:r>
              <a:rPr lang="en-US" altLang="en-US"/>
              <a:t>The application of the                                                      identical forces to the disk’s                                                    edge at points A, B, C, and D,                                                            will produce very different                                             outcomes:</a:t>
            </a:r>
          </a:p>
          <a:p>
            <a:pPr>
              <a:spcAft>
                <a:spcPts val="200"/>
              </a:spcAft>
            </a:pPr>
            <a:r>
              <a:rPr lang="en-US" altLang="en-US">
                <a:sym typeface="Symbol" pitchFamily="18" charset="2"/>
              </a:rPr>
              <a:t></a:t>
            </a:r>
            <a:r>
              <a:rPr lang="en-US" altLang="en-US"/>
              <a:t>We define the </a:t>
            </a:r>
            <a:r>
              <a:rPr lang="en-US" altLang="en-US" b="1"/>
              <a:t>moment arm</a:t>
            </a:r>
            <a:r>
              <a:rPr lang="en-US" altLang="en-US"/>
              <a:t>                                                or the </a:t>
            </a:r>
            <a:r>
              <a:rPr lang="en-US" altLang="en-US" b="1"/>
              <a:t>lever arm</a:t>
            </a:r>
            <a:r>
              <a:rPr lang="en-US" altLang="en-US"/>
              <a:t> as that component                                             of </a:t>
            </a:r>
            <a:r>
              <a:rPr lang="en-US" altLang="en-US" b="1"/>
              <a:t>r</a:t>
            </a:r>
            <a:r>
              <a:rPr lang="en-US" altLang="en-US" b="1" i="1"/>
              <a:t> </a:t>
            </a:r>
            <a:r>
              <a:rPr lang="en-US" altLang="en-US"/>
              <a:t>that is perpendicular to </a:t>
            </a:r>
            <a:r>
              <a:rPr lang="en-US" altLang="en-US" b="1"/>
              <a:t>F</a:t>
            </a:r>
            <a:r>
              <a:rPr lang="en-US" altLang="en-US" b="1" i="1"/>
              <a:t>.</a:t>
            </a:r>
          </a:p>
          <a:p>
            <a:pPr>
              <a:spcAft>
                <a:spcPts val="200"/>
              </a:spcAft>
            </a:pPr>
            <a:r>
              <a:rPr lang="en-US" altLang="en-US">
                <a:sym typeface="Symbol" pitchFamily="18" charset="2"/>
              </a:rPr>
              <a:t></a:t>
            </a:r>
            <a:r>
              <a:rPr lang="en-US" altLang="en-US"/>
              <a:t>It turns out that that component is just </a:t>
            </a:r>
            <a:r>
              <a:rPr lang="en-US" altLang="en-US" i="1">
                <a:solidFill>
                  <a:srgbClr val="006600"/>
                </a:solidFill>
              </a:rPr>
              <a:t>r</a:t>
            </a:r>
            <a:r>
              <a:rPr lang="en-US" altLang="en-US">
                <a:solidFill>
                  <a:srgbClr val="006600"/>
                </a:solidFill>
              </a:rPr>
              <a:t> sin </a:t>
            </a:r>
            <a:r>
              <a:rPr lang="en-US" altLang="en-US">
                <a:solidFill>
                  <a:srgbClr val="006600"/>
                </a:solidFill>
                <a:sym typeface="Symbol" pitchFamily="18" charset="2"/>
              </a:rPr>
              <a:t> </a:t>
            </a:r>
            <a:r>
              <a:rPr lang="en-US" altLang="en-US">
                <a:sym typeface="Symbol" pitchFamily="18" charset="2"/>
              </a:rPr>
              <a:t>and that the force </a:t>
            </a:r>
            <a:r>
              <a:rPr lang="en-US" altLang="en-US" i="1">
                <a:solidFill>
                  <a:srgbClr val="FF0000"/>
                </a:solidFill>
                <a:sym typeface="Symbol" pitchFamily="18" charset="2"/>
              </a:rPr>
              <a:t>F</a:t>
            </a:r>
            <a:r>
              <a:rPr lang="en-US" altLang="en-US" i="1">
                <a:sym typeface="Symbol" pitchFamily="18" charset="2"/>
              </a:rPr>
              <a:t> </a:t>
            </a:r>
            <a:r>
              <a:rPr lang="en-US" altLang="en-US">
                <a:sym typeface="Symbol" pitchFamily="18" charset="2"/>
              </a:rPr>
              <a:t>times the lever arm </a:t>
            </a:r>
            <a:r>
              <a:rPr lang="en-US" altLang="en-US" i="1">
                <a:solidFill>
                  <a:srgbClr val="006600"/>
                </a:solidFill>
                <a:sym typeface="Symbol" pitchFamily="18" charset="2"/>
              </a:rPr>
              <a:t>r </a:t>
            </a:r>
            <a:r>
              <a:rPr lang="en-US" altLang="en-US">
                <a:solidFill>
                  <a:srgbClr val="006600"/>
                </a:solidFill>
                <a:sym typeface="Symbol" pitchFamily="18" charset="2"/>
              </a:rPr>
              <a:t>sin  </a:t>
            </a:r>
            <a:r>
              <a:rPr lang="en-US" altLang="en-US">
                <a:sym typeface="Symbol" pitchFamily="18" charset="2"/>
              </a:rPr>
              <a:t>is the torque.</a:t>
            </a:r>
            <a:endParaRPr lang="en-US" altLang="en-US"/>
          </a:p>
        </p:txBody>
      </p:sp>
      <p:sp>
        <p:nvSpPr>
          <p:cNvPr id="1229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51"/>
          <p:cNvGrpSpPr>
            <a:grpSpLocks/>
          </p:cNvGrpSpPr>
          <p:nvPr/>
        </p:nvGrpSpPr>
        <p:grpSpPr bwMode="auto">
          <a:xfrm>
            <a:off x="6046788" y="2514600"/>
            <a:ext cx="2743200" cy="2743200"/>
            <a:chOff x="1940" y="1205"/>
            <a:chExt cx="1728" cy="1728"/>
          </a:xfrm>
        </p:grpSpPr>
        <p:sp>
          <p:nvSpPr>
            <p:cNvPr id="12338" name="Oval 46"/>
            <p:cNvSpPr>
              <a:spLocks noChangeArrowheads="1"/>
            </p:cNvSpPr>
            <p:nvPr/>
          </p:nvSpPr>
          <p:spPr bwMode="auto">
            <a:xfrm>
              <a:off x="1940" y="1205"/>
              <a:ext cx="1728" cy="1728"/>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12339" name="Oval 47"/>
            <p:cNvSpPr>
              <a:spLocks noChangeArrowheads="1"/>
            </p:cNvSpPr>
            <p:nvPr/>
          </p:nvSpPr>
          <p:spPr bwMode="auto">
            <a:xfrm>
              <a:off x="2780" y="2045"/>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sp>
        <p:nvSpPr>
          <p:cNvPr id="55" name="Line 60"/>
          <p:cNvSpPr>
            <a:spLocks noChangeShapeType="1"/>
          </p:cNvSpPr>
          <p:nvPr/>
        </p:nvSpPr>
        <p:spPr bwMode="auto">
          <a:xfrm flipV="1">
            <a:off x="7418388" y="2160588"/>
            <a:ext cx="1725612" cy="1725612"/>
          </a:xfrm>
          <a:prstGeom prst="line">
            <a:avLst/>
          </a:prstGeom>
          <a:noFill/>
          <a:ln w="9525">
            <a:solidFill>
              <a:schemeClr val="tx1"/>
            </a:solidFill>
            <a:prstDash val="dash"/>
            <a:round/>
            <a:headEnd/>
            <a:tailEnd/>
          </a:ln>
        </p:spPr>
        <p:txBody>
          <a:bodyPr/>
          <a:lstStyle/>
          <a:p>
            <a:endParaRPr lang="en-US"/>
          </a:p>
        </p:txBody>
      </p:sp>
      <p:sp>
        <p:nvSpPr>
          <p:cNvPr id="56" name="Line 61"/>
          <p:cNvSpPr>
            <a:spLocks noChangeShapeType="1"/>
          </p:cNvSpPr>
          <p:nvPr/>
        </p:nvSpPr>
        <p:spPr bwMode="auto">
          <a:xfrm flipH="1" flipV="1">
            <a:off x="7408863" y="1330325"/>
            <a:ext cx="9525" cy="2536825"/>
          </a:xfrm>
          <a:prstGeom prst="line">
            <a:avLst/>
          </a:prstGeom>
          <a:noFill/>
          <a:ln w="9525">
            <a:solidFill>
              <a:schemeClr val="tx1"/>
            </a:solidFill>
            <a:prstDash val="dash"/>
            <a:round/>
            <a:headEnd/>
            <a:tailEnd/>
          </a:ln>
        </p:spPr>
        <p:txBody>
          <a:bodyPr/>
          <a:lstStyle/>
          <a:p>
            <a:endParaRPr lang="en-US"/>
          </a:p>
        </p:txBody>
      </p:sp>
      <p:grpSp>
        <p:nvGrpSpPr>
          <p:cNvPr id="3" name="Group 67"/>
          <p:cNvGrpSpPr>
            <a:grpSpLocks/>
          </p:cNvGrpSpPr>
          <p:nvPr/>
        </p:nvGrpSpPr>
        <p:grpSpPr bwMode="auto">
          <a:xfrm>
            <a:off x="7426325" y="1625600"/>
            <a:ext cx="962025" cy="1289050"/>
            <a:chOff x="1657" y="1735"/>
            <a:chExt cx="606" cy="812"/>
          </a:xfrm>
        </p:grpSpPr>
        <p:sp>
          <p:nvSpPr>
            <p:cNvPr id="12336" name="Line 53"/>
            <p:cNvSpPr>
              <a:spLocks noChangeShapeType="1"/>
            </p:cNvSpPr>
            <p:nvPr/>
          </p:nvSpPr>
          <p:spPr bwMode="auto">
            <a:xfrm flipH="1" flipV="1">
              <a:off x="1658" y="1942"/>
              <a:ext cx="605" cy="605"/>
            </a:xfrm>
            <a:prstGeom prst="line">
              <a:avLst/>
            </a:prstGeom>
            <a:noFill/>
            <a:ln w="57150">
              <a:solidFill>
                <a:srgbClr val="FF0000"/>
              </a:solidFill>
              <a:round/>
              <a:headEnd/>
              <a:tailEnd type="arrow" w="med" len="med"/>
            </a:ln>
          </p:spPr>
          <p:txBody>
            <a:bodyPr/>
            <a:lstStyle/>
            <a:p>
              <a:endParaRPr lang="en-US"/>
            </a:p>
          </p:txBody>
        </p:sp>
        <p:sp>
          <p:nvSpPr>
            <p:cNvPr id="12337" name="Text Box 62"/>
            <p:cNvSpPr txBox="1">
              <a:spLocks noChangeArrowheads="1"/>
            </p:cNvSpPr>
            <p:nvPr/>
          </p:nvSpPr>
          <p:spPr bwMode="auto">
            <a:xfrm>
              <a:off x="1657" y="1735"/>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grpSp>
        <p:nvGrpSpPr>
          <p:cNvPr id="4" name="Group 66"/>
          <p:cNvGrpSpPr>
            <a:grpSpLocks/>
          </p:cNvGrpSpPr>
          <p:nvPr/>
        </p:nvGrpSpPr>
        <p:grpSpPr bwMode="auto">
          <a:xfrm>
            <a:off x="6418263" y="1209675"/>
            <a:ext cx="992187" cy="1317625"/>
            <a:chOff x="1022" y="1473"/>
            <a:chExt cx="625" cy="830"/>
          </a:xfrm>
        </p:grpSpPr>
        <p:sp>
          <p:nvSpPr>
            <p:cNvPr id="12334" name="Line 57"/>
            <p:cNvSpPr>
              <a:spLocks noChangeShapeType="1"/>
            </p:cNvSpPr>
            <p:nvPr/>
          </p:nvSpPr>
          <p:spPr bwMode="auto">
            <a:xfrm flipH="1" flipV="1">
              <a:off x="1042" y="1698"/>
              <a:ext cx="605" cy="605"/>
            </a:xfrm>
            <a:prstGeom prst="line">
              <a:avLst/>
            </a:prstGeom>
            <a:noFill/>
            <a:ln w="57150">
              <a:solidFill>
                <a:srgbClr val="FF0000"/>
              </a:solidFill>
              <a:round/>
              <a:headEnd/>
              <a:tailEnd type="arrow" w="med" len="med"/>
            </a:ln>
          </p:spPr>
          <p:txBody>
            <a:bodyPr/>
            <a:lstStyle/>
            <a:p>
              <a:endParaRPr lang="en-US"/>
            </a:p>
          </p:txBody>
        </p:sp>
        <p:sp>
          <p:nvSpPr>
            <p:cNvPr id="12335" name="Text Box 63"/>
            <p:cNvSpPr txBox="1">
              <a:spLocks noChangeArrowheads="1"/>
            </p:cNvSpPr>
            <p:nvPr/>
          </p:nvSpPr>
          <p:spPr bwMode="auto">
            <a:xfrm>
              <a:off x="1022" y="1473"/>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grpSp>
        <p:nvGrpSpPr>
          <p:cNvPr id="5" name="Group 65"/>
          <p:cNvGrpSpPr>
            <a:grpSpLocks/>
          </p:cNvGrpSpPr>
          <p:nvPr/>
        </p:nvGrpSpPr>
        <p:grpSpPr bwMode="auto">
          <a:xfrm>
            <a:off x="5467350" y="1616075"/>
            <a:ext cx="976313" cy="1311275"/>
            <a:chOff x="423" y="1729"/>
            <a:chExt cx="615" cy="826"/>
          </a:xfrm>
        </p:grpSpPr>
        <p:sp>
          <p:nvSpPr>
            <p:cNvPr id="12332" name="Line 58"/>
            <p:cNvSpPr>
              <a:spLocks noChangeShapeType="1"/>
            </p:cNvSpPr>
            <p:nvPr/>
          </p:nvSpPr>
          <p:spPr bwMode="auto">
            <a:xfrm flipH="1" flipV="1">
              <a:off x="433" y="1950"/>
              <a:ext cx="605" cy="605"/>
            </a:xfrm>
            <a:prstGeom prst="line">
              <a:avLst/>
            </a:prstGeom>
            <a:noFill/>
            <a:ln w="57150">
              <a:solidFill>
                <a:srgbClr val="FF0000"/>
              </a:solidFill>
              <a:round/>
              <a:headEnd/>
              <a:tailEnd type="arrow" w="med" len="med"/>
            </a:ln>
          </p:spPr>
          <p:txBody>
            <a:bodyPr/>
            <a:lstStyle/>
            <a:p>
              <a:endParaRPr lang="en-US"/>
            </a:p>
          </p:txBody>
        </p:sp>
        <p:sp>
          <p:nvSpPr>
            <p:cNvPr id="12333" name="Text Box 64"/>
            <p:cNvSpPr txBox="1">
              <a:spLocks noChangeArrowheads="1"/>
            </p:cNvSpPr>
            <p:nvPr/>
          </p:nvSpPr>
          <p:spPr bwMode="auto">
            <a:xfrm>
              <a:off x="423" y="1729"/>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sp>
        <p:nvSpPr>
          <p:cNvPr id="71" name="Text Box 68"/>
          <p:cNvSpPr txBox="1">
            <a:spLocks noChangeArrowheads="1"/>
          </p:cNvSpPr>
          <p:nvPr/>
        </p:nvSpPr>
        <p:spPr bwMode="auto">
          <a:xfrm>
            <a:off x="8224838" y="2405063"/>
            <a:ext cx="336550" cy="366712"/>
          </a:xfrm>
          <a:prstGeom prst="rect">
            <a:avLst/>
          </a:prstGeom>
          <a:noFill/>
          <a:ln w="9525">
            <a:noFill/>
            <a:miter lim="800000"/>
            <a:headEnd/>
            <a:tailEnd/>
          </a:ln>
        </p:spPr>
        <p:txBody>
          <a:bodyPr wrap="none">
            <a:spAutoFit/>
          </a:bodyPr>
          <a:lstStyle/>
          <a:p>
            <a:r>
              <a:rPr lang="en-US" altLang="en-US"/>
              <a:t>A</a:t>
            </a:r>
          </a:p>
        </p:txBody>
      </p:sp>
      <p:sp>
        <p:nvSpPr>
          <p:cNvPr id="72" name="Text Box 69"/>
          <p:cNvSpPr txBox="1">
            <a:spLocks noChangeArrowheads="1"/>
          </p:cNvSpPr>
          <p:nvPr/>
        </p:nvSpPr>
        <p:spPr bwMode="auto">
          <a:xfrm>
            <a:off x="7348538" y="2155825"/>
            <a:ext cx="336550" cy="366713"/>
          </a:xfrm>
          <a:prstGeom prst="rect">
            <a:avLst/>
          </a:prstGeom>
          <a:noFill/>
          <a:ln w="9525">
            <a:noFill/>
            <a:miter lim="800000"/>
            <a:headEnd/>
            <a:tailEnd/>
          </a:ln>
        </p:spPr>
        <p:txBody>
          <a:bodyPr wrap="none">
            <a:spAutoFit/>
          </a:bodyPr>
          <a:lstStyle/>
          <a:p>
            <a:r>
              <a:rPr lang="en-US" altLang="en-US"/>
              <a:t>B</a:t>
            </a:r>
          </a:p>
        </p:txBody>
      </p:sp>
      <p:sp>
        <p:nvSpPr>
          <p:cNvPr id="73" name="Text Box 70"/>
          <p:cNvSpPr txBox="1">
            <a:spLocks noChangeArrowheads="1"/>
          </p:cNvSpPr>
          <p:nvPr/>
        </p:nvSpPr>
        <p:spPr bwMode="auto">
          <a:xfrm>
            <a:off x="6276975" y="2486025"/>
            <a:ext cx="349250" cy="366713"/>
          </a:xfrm>
          <a:prstGeom prst="rect">
            <a:avLst/>
          </a:prstGeom>
          <a:noFill/>
          <a:ln w="9525">
            <a:noFill/>
            <a:miter lim="800000"/>
            <a:headEnd/>
            <a:tailEnd/>
          </a:ln>
        </p:spPr>
        <p:txBody>
          <a:bodyPr wrap="none">
            <a:spAutoFit/>
          </a:bodyPr>
          <a:lstStyle/>
          <a:p>
            <a:r>
              <a:rPr lang="en-US" altLang="en-US"/>
              <a:t>C</a:t>
            </a:r>
          </a:p>
        </p:txBody>
      </p:sp>
      <p:grpSp>
        <p:nvGrpSpPr>
          <p:cNvPr id="6" name="Group 71"/>
          <p:cNvGrpSpPr>
            <a:grpSpLocks/>
          </p:cNvGrpSpPr>
          <p:nvPr/>
        </p:nvGrpSpPr>
        <p:grpSpPr bwMode="auto">
          <a:xfrm>
            <a:off x="5080000" y="2590800"/>
            <a:ext cx="976313" cy="1311275"/>
            <a:chOff x="423" y="1729"/>
            <a:chExt cx="615" cy="826"/>
          </a:xfrm>
        </p:grpSpPr>
        <p:sp>
          <p:nvSpPr>
            <p:cNvPr id="12330" name="Line 72"/>
            <p:cNvSpPr>
              <a:spLocks noChangeShapeType="1"/>
            </p:cNvSpPr>
            <p:nvPr/>
          </p:nvSpPr>
          <p:spPr bwMode="auto">
            <a:xfrm flipH="1" flipV="1">
              <a:off x="433" y="1950"/>
              <a:ext cx="605" cy="605"/>
            </a:xfrm>
            <a:prstGeom prst="line">
              <a:avLst/>
            </a:prstGeom>
            <a:noFill/>
            <a:ln w="57150">
              <a:solidFill>
                <a:srgbClr val="FF0000"/>
              </a:solidFill>
              <a:round/>
              <a:headEnd/>
              <a:tailEnd type="arrow" w="med" len="med"/>
            </a:ln>
          </p:spPr>
          <p:txBody>
            <a:bodyPr/>
            <a:lstStyle/>
            <a:p>
              <a:endParaRPr lang="en-US"/>
            </a:p>
          </p:txBody>
        </p:sp>
        <p:sp>
          <p:nvSpPr>
            <p:cNvPr id="12331" name="Text Box 73"/>
            <p:cNvSpPr txBox="1">
              <a:spLocks noChangeArrowheads="1"/>
            </p:cNvSpPr>
            <p:nvPr/>
          </p:nvSpPr>
          <p:spPr bwMode="auto">
            <a:xfrm>
              <a:off x="423" y="1729"/>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sp>
        <p:nvSpPr>
          <p:cNvPr id="77" name="Line 74"/>
          <p:cNvSpPr>
            <a:spLocks noChangeShapeType="1"/>
          </p:cNvSpPr>
          <p:nvPr/>
        </p:nvSpPr>
        <p:spPr bwMode="auto">
          <a:xfrm flipH="1">
            <a:off x="5057775" y="3900488"/>
            <a:ext cx="2360613" cy="0"/>
          </a:xfrm>
          <a:prstGeom prst="line">
            <a:avLst/>
          </a:prstGeom>
          <a:noFill/>
          <a:ln w="9525">
            <a:solidFill>
              <a:schemeClr val="tx1"/>
            </a:solidFill>
            <a:prstDash val="dash"/>
            <a:round/>
            <a:headEnd/>
            <a:tailEnd/>
          </a:ln>
        </p:spPr>
        <p:txBody>
          <a:bodyPr/>
          <a:lstStyle/>
          <a:p>
            <a:endParaRPr lang="en-US"/>
          </a:p>
        </p:txBody>
      </p:sp>
      <p:sp>
        <p:nvSpPr>
          <p:cNvPr id="78" name="Text Box 75"/>
          <p:cNvSpPr txBox="1">
            <a:spLocks noChangeArrowheads="1"/>
          </p:cNvSpPr>
          <p:nvPr/>
        </p:nvSpPr>
        <p:spPr bwMode="auto">
          <a:xfrm>
            <a:off x="5753100" y="3867150"/>
            <a:ext cx="349250" cy="366713"/>
          </a:xfrm>
          <a:prstGeom prst="rect">
            <a:avLst/>
          </a:prstGeom>
          <a:noFill/>
          <a:ln w="9525">
            <a:noFill/>
            <a:miter lim="800000"/>
            <a:headEnd/>
            <a:tailEnd/>
          </a:ln>
        </p:spPr>
        <p:txBody>
          <a:bodyPr wrap="none">
            <a:spAutoFit/>
          </a:bodyPr>
          <a:lstStyle/>
          <a:p>
            <a:r>
              <a:rPr lang="en-US" altLang="en-US"/>
              <a:t>D</a:t>
            </a:r>
          </a:p>
        </p:txBody>
      </p:sp>
      <p:sp>
        <p:nvSpPr>
          <p:cNvPr id="79" name="Line 59"/>
          <p:cNvSpPr>
            <a:spLocks noChangeShapeType="1"/>
          </p:cNvSpPr>
          <p:nvPr/>
        </p:nvSpPr>
        <p:spPr bwMode="auto">
          <a:xfrm flipH="1" flipV="1">
            <a:off x="5457825" y="1935163"/>
            <a:ext cx="1951038" cy="1951037"/>
          </a:xfrm>
          <a:prstGeom prst="line">
            <a:avLst/>
          </a:prstGeom>
          <a:noFill/>
          <a:ln w="9525">
            <a:solidFill>
              <a:schemeClr val="tx1"/>
            </a:solidFill>
            <a:prstDash val="dash"/>
            <a:round/>
            <a:headEnd/>
            <a:tailEnd/>
          </a:ln>
        </p:spPr>
        <p:txBody>
          <a:bodyPr/>
          <a:lstStyle/>
          <a:p>
            <a:endParaRPr lang="en-US"/>
          </a:p>
        </p:txBody>
      </p:sp>
      <p:grpSp>
        <p:nvGrpSpPr>
          <p:cNvPr id="7" name="Group 83"/>
          <p:cNvGrpSpPr>
            <a:grpSpLocks/>
          </p:cNvGrpSpPr>
          <p:nvPr/>
        </p:nvGrpSpPr>
        <p:grpSpPr bwMode="auto">
          <a:xfrm>
            <a:off x="7416800" y="2919413"/>
            <a:ext cx="1073150" cy="969962"/>
            <a:chOff x="1651" y="2550"/>
            <a:chExt cx="676" cy="611"/>
          </a:xfrm>
        </p:grpSpPr>
        <p:sp>
          <p:nvSpPr>
            <p:cNvPr id="12328" name="Line 78"/>
            <p:cNvSpPr>
              <a:spLocks noChangeShapeType="1"/>
            </p:cNvSpPr>
            <p:nvPr/>
          </p:nvSpPr>
          <p:spPr bwMode="auto">
            <a:xfrm flipV="1">
              <a:off x="1651" y="2550"/>
              <a:ext cx="604" cy="611"/>
            </a:xfrm>
            <a:prstGeom prst="line">
              <a:avLst/>
            </a:prstGeom>
            <a:noFill/>
            <a:ln w="57150">
              <a:solidFill>
                <a:schemeClr val="accent2"/>
              </a:solidFill>
              <a:round/>
              <a:headEnd/>
              <a:tailEnd type="arrow" w="med" len="med"/>
            </a:ln>
          </p:spPr>
          <p:txBody>
            <a:bodyPr/>
            <a:lstStyle/>
            <a:p>
              <a:endParaRPr lang="en-US"/>
            </a:p>
          </p:txBody>
        </p:sp>
        <p:sp>
          <p:nvSpPr>
            <p:cNvPr id="12329" name="Text Box 79"/>
            <p:cNvSpPr txBox="1">
              <a:spLocks noChangeArrowheads="1"/>
            </p:cNvSpPr>
            <p:nvPr/>
          </p:nvSpPr>
          <p:spPr bwMode="auto">
            <a:xfrm>
              <a:off x="2155" y="2634"/>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8" name="Group 82"/>
          <p:cNvGrpSpPr>
            <a:grpSpLocks/>
          </p:cNvGrpSpPr>
          <p:nvPr/>
        </p:nvGrpSpPr>
        <p:grpSpPr bwMode="auto">
          <a:xfrm>
            <a:off x="7154863" y="2525713"/>
            <a:ext cx="273050" cy="1349375"/>
            <a:chOff x="1486" y="2302"/>
            <a:chExt cx="172" cy="850"/>
          </a:xfrm>
        </p:grpSpPr>
        <p:sp>
          <p:nvSpPr>
            <p:cNvPr id="12326" name="Line 80"/>
            <p:cNvSpPr>
              <a:spLocks noChangeShapeType="1"/>
            </p:cNvSpPr>
            <p:nvPr/>
          </p:nvSpPr>
          <p:spPr bwMode="auto">
            <a:xfrm flipH="1" flipV="1">
              <a:off x="1642" y="2302"/>
              <a:ext cx="14" cy="850"/>
            </a:xfrm>
            <a:prstGeom prst="line">
              <a:avLst/>
            </a:prstGeom>
            <a:noFill/>
            <a:ln w="57150">
              <a:solidFill>
                <a:schemeClr val="accent2"/>
              </a:solidFill>
              <a:round/>
              <a:headEnd/>
              <a:tailEnd type="arrow" w="med" len="med"/>
            </a:ln>
          </p:spPr>
          <p:txBody>
            <a:bodyPr/>
            <a:lstStyle/>
            <a:p>
              <a:endParaRPr lang="en-US"/>
            </a:p>
          </p:txBody>
        </p:sp>
        <p:sp>
          <p:nvSpPr>
            <p:cNvPr id="12327" name="Text Box 81"/>
            <p:cNvSpPr txBox="1">
              <a:spLocks noChangeArrowheads="1"/>
            </p:cNvSpPr>
            <p:nvPr/>
          </p:nvSpPr>
          <p:spPr bwMode="auto">
            <a:xfrm>
              <a:off x="1486" y="2449"/>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9" name="Group 86"/>
          <p:cNvGrpSpPr>
            <a:grpSpLocks/>
          </p:cNvGrpSpPr>
          <p:nvPr/>
        </p:nvGrpSpPr>
        <p:grpSpPr bwMode="auto">
          <a:xfrm>
            <a:off x="6365875" y="2919413"/>
            <a:ext cx="1062038" cy="958850"/>
            <a:chOff x="989" y="2550"/>
            <a:chExt cx="669" cy="604"/>
          </a:xfrm>
        </p:grpSpPr>
        <p:sp>
          <p:nvSpPr>
            <p:cNvPr id="12324" name="Line 84"/>
            <p:cNvSpPr>
              <a:spLocks noChangeShapeType="1"/>
            </p:cNvSpPr>
            <p:nvPr/>
          </p:nvSpPr>
          <p:spPr bwMode="auto">
            <a:xfrm flipH="1" flipV="1">
              <a:off x="1047" y="2550"/>
              <a:ext cx="611" cy="604"/>
            </a:xfrm>
            <a:prstGeom prst="line">
              <a:avLst/>
            </a:prstGeom>
            <a:noFill/>
            <a:ln w="57150">
              <a:solidFill>
                <a:schemeClr val="accent2"/>
              </a:solidFill>
              <a:round/>
              <a:headEnd/>
              <a:tailEnd type="arrow" w="med" len="med"/>
            </a:ln>
          </p:spPr>
          <p:txBody>
            <a:bodyPr/>
            <a:lstStyle/>
            <a:p>
              <a:endParaRPr lang="en-US"/>
            </a:p>
          </p:txBody>
        </p:sp>
        <p:sp>
          <p:nvSpPr>
            <p:cNvPr id="12325" name="Text Box 85"/>
            <p:cNvSpPr txBox="1">
              <a:spLocks noChangeArrowheads="1"/>
            </p:cNvSpPr>
            <p:nvPr/>
          </p:nvSpPr>
          <p:spPr bwMode="auto">
            <a:xfrm>
              <a:off x="989" y="2627"/>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10" name="Group 89"/>
          <p:cNvGrpSpPr>
            <a:grpSpLocks/>
          </p:cNvGrpSpPr>
          <p:nvPr/>
        </p:nvGrpSpPr>
        <p:grpSpPr bwMode="auto">
          <a:xfrm>
            <a:off x="6024563" y="3502025"/>
            <a:ext cx="1393825" cy="400050"/>
            <a:chOff x="774" y="2917"/>
            <a:chExt cx="878" cy="252"/>
          </a:xfrm>
        </p:grpSpPr>
        <p:sp>
          <p:nvSpPr>
            <p:cNvPr id="12322" name="Line 87"/>
            <p:cNvSpPr>
              <a:spLocks noChangeShapeType="1"/>
            </p:cNvSpPr>
            <p:nvPr/>
          </p:nvSpPr>
          <p:spPr bwMode="auto">
            <a:xfrm flipH="1">
              <a:off x="774" y="3162"/>
              <a:ext cx="878" cy="7"/>
            </a:xfrm>
            <a:prstGeom prst="line">
              <a:avLst/>
            </a:prstGeom>
            <a:noFill/>
            <a:ln w="57150">
              <a:solidFill>
                <a:schemeClr val="accent2"/>
              </a:solidFill>
              <a:round/>
              <a:headEnd/>
              <a:tailEnd type="arrow" w="med" len="med"/>
            </a:ln>
          </p:spPr>
          <p:txBody>
            <a:bodyPr/>
            <a:lstStyle/>
            <a:p>
              <a:endParaRPr lang="en-US"/>
            </a:p>
          </p:txBody>
        </p:sp>
        <p:sp>
          <p:nvSpPr>
            <p:cNvPr id="12323" name="Text Box 88"/>
            <p:cNvSpPr txBox="1">
              <a:spLocks noChangeArrowheads="1"/>
            </p:cNvSpPr>
            <p:nvPr/>
          </p:nvSpPr>
          <p:spPr bwMode="auto">
            <a:xfrm>
              <a:off x="906" y="2917"/>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sp>
        <p:nvSpPr>
          <p:cNvPr id="92" name="Line 90"/>
          <p:cNvSpPr>
            <a:spLocks noChangeShapeType="1"/>
          </p:cNvSpPr>
          <p:nvPr/>
        </p:nvSpPr>
        <p:spPr bwMode="auto">
          <a:xfrm>
            <a:off x="4930775" y="2797175"/>
            <a:ext cx="2630488" cy="2574925"/>
          </a:xfrm>
          <a:prstGeom prst="line">
            <a:avLst/>
          </a:prstGeom>
          <a:noFill/>
          <a:ln w="19050">
            <a:solidFill>
              <a:schemeClr val="tx1"/>
            </a:solidFill>
            <a:prstDash val="dash"/>
            <a:round/>
            <a:headEnd/>
            <a:tailEnd/>
          </a:ln>
        </p:spPr>
        <p:txBody>
          <a:bodyPr/>
          <a:lstStyle/>
          <a:p>
            <a:endParaRPr lang="en-US"/>
          </a:p>
        </p:txBody>
      </p:sp>
      <p:sp>
        <p:nvSpPr>
          <p:cNvPr id="93" name="Text Box 92"/>
          <p:cNvSpPr txBox="1">
            <a:spLocks noChangeArrowheads="1"/>
          </p:cNvSpPr>
          <p:nvPr/>
        </p:nvSpPr>
        <p:spPr bwMode="auto">
          <a:xfrm rot="2574285">
            <a:off x="5900738" y="4513263"/>
            <a:ext cx="1624012" cy="400050"/>
          </a:xfrm>
          <a:prstGeom prst="rect">
            <a:avLst/>
          </a:prstGeom>
          <a:noFill/>
          <a:ln w="9525">
            <a:noFill/>
            <a:miter lim="800000"/>
            <a:headEnd/>
            <a:tailEnd/>
          </a:ln>
        </p:spPr>
        <p:txBody>
          <a:bodyPr wrap="none">
            <a:spAutoFit/>
          </a:bodyPr>
          <a:lstStyle/>
          <a:p>
            <a:r>
              <a:rPr lang="en-US" altLang="en-US" sz="2000" i="1"/>
              <a:t>line of action</a:t>
            </a:r>
          </a:p>
        </p:txBody>
      </p:sp>
      <p:sp>
        <p:nvSpPr>
          <p:cNvPr id="94" name="Line 94"/>
          <p:cNvSpPr>
            <a:spLocks noChangeShapeType="1"/>
          </p:cNvSpPr>
          <p:nvPr/>
        </p:nvSpPr>
        <p:spPr bwMode="auto">
          <a:xfrm flipH="1">
            <a:off x="6757988" y="3914775"/>
            <a:ext cx="658812" cy="654050"/>
          </a:xfrm>
          <a:prstGeom prst="line">
            <a:avLst/>
          </a:prstGeom>
          <a:noFill/>
          <a:ln w="19050">
            <a:solidFill>
              <a:schemeClr val="tx1"/>
            </a:solidFill>
            <a:prstDash val="dashDot"/>
            <a:round/>
            <a:headEnd/>
            <a:tailEnd/>
          </a:ln>
        </p:spPr>
        <p:txBody>
          <a:bodyPr/>
          <a:lstStyle/>
          <a:p>
            <a:endParaRPr lang="en-US"/>
          </a:p>
        </p:txBody>
      </p:sp>
      <p:sp>
        <p:nvSpPr>
          <p:cNvPr id="95" name="Rectangle 95"/>
          <p:cNvSpPr>
            <a:spLocks noChangeArrowheads="1"/>
          </p:cNvSpPr>
          <p:nvPr/>
        </p:nvSpPr>
        <p:spPr bwMode="auto">
          <a:xfrm rot="2700000">
            <a:off x="6646863" y="4335463"/>
            <a:ext cx="201612" cy="201612"/>
          </a:xfrm>
          <a:prstGeom prst="rect">
            <a:avLst/>
          </a:prstGeom>
          <a:solidFill>
            <a:schemeClr val="accent1"/>
          </a:solidFill>
          <a:ln w="9525">
            <a:solidFill>
              <a:srgbClr val="FF0000"/>
            </a:solidFill>
            <a:miter lim="800000"/>
            <a:headEnd/>
            <a:tailEnd/>
          </a:ln>
        </p:spPr>
        <p:txBody>
          <a:bodyPr wrap="none" anchor="ctr"/>
          <a:lstStyle/>
          <a:p>
            <a:endParaRPr lang="en-US" altLang="en-US"/>
          </a:p>
        </p:txBody>
      </p:sp>
      <p:sp>
        <p:nvSpPr>
          <p:cNvPr id="96" name="Text Box 96"/>
          <p:cNvSpPr txBox="1">
            <a:spLocks noChangeArrowheads="1"/>
          </p:cNvSpPr>
          <p:nvPr/>
        </p:nvSpPr>
        <p:spPr bwMode="auto">
          <a:xfrm rot="-2764299">
            <a:off x="6975475" y="3857625"/>
            <a:ext cx="2082800" cy="647700"/>
          </a:xfrm>
          <a:prstGeom prst="rect">
            <a:avLst/>
          </a:prstGeom>
          <a:noFill/>
          <a:ln w="9525">
            <a:noFill/>
            <a:miter lim="800000"/>
            <a:headEnd/>
            <a:tailEnd/>
          </a:ln>
        </p:spPr>
        <p:txBody>
          <a:bodyPr>
            <a:spAutoFit/>
          </a:bodyPr>
          <a:lstStyle/>
          <a:p>
            <a:pPr>
              <a:lnSpc>
                <a:spcPct val="90000"/>
              </a:lnSpc>
            </a:pPr>
            <a:r>
              <a:rPr lang="en-US" altLang="en-US" sz="2000" i="1">
                <a:solidFill>
                  <a:srgbClr val="008000"/>
                </a:solidFill>
              </a:rPr>
              <a:t>moment arm or lever arm</a:t>
            </a:r>
          </a:p>
        </p:txBody>
      </p:sp>
      <p:sp>
        <p:nvSpPr>
          <p:cNvPr id="97" name="Text Box 97"/>
          <p:cNvSpPr txBox="1">
            <a:spLocks noChangeArrowheads="1"/>
          </p:cNvSpPr>
          <p:nvPr/>
        </p:nvSpPr>
        <p:spPr bwMode="auto">
          <a:xfrm>
            <a:off x="5530850" y="3544888"/>
            <a:ext cx="303213" cy="36671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98" name="Text Box 98"/>
          <p:cNvSpPr txBox="1">
            <a:spLocks noChangeArrowheads="1"/>
          </p:cNvSpPr>
          <p:nvPr/>
        </p:nvSpPr>
        <p:spPr bwMode="auto">
          <a:xfrm>
            <a:off x="6307138" y="3852863"/>
            <a:ext cx="303212" cy="36671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99" name="Line 100"/>
          <p:cNvSpPr>
            <a:spLocks noChangeShapeType="1"/>
          </p:cNvSpPr>
          <p:nvPr/>
        </p:nvSpPr>
        <p:spPr bwMode="auto">
          <a:xfrm flipH="1">
            <a:off x="6757988" y="3922713"/>
            <a:ext cx="636587" cy="636587"/>
          </a:xfrm>
          <a:prstGeom prst="line">
            <a:avLst/>
          </a:prstGeom>
          <a:noFill/>
          <a:ln w="57150">
            <a:solidFill>
              <a:srgbClr val="008000">
                <a:alpha val="61176"/>
              </a:srgbClr>
            </a:solidFill>
            <a:round/>
            <a:headEnd/>
            <a:tailEnd type="triangle" w="med" len="med"/>
          </a:ln>
        </p:spPr>
        <p:txBody>
          <a:bodyPr/>
          <a:lstStyle/>
          <a:p>
            <a:endParaRPr lang="en-US"/>
          </a:p>
        </p:txBody>
      </p:sp>
      <p:sp>
        <p:nvSpPr>
          <p:cNvPr id="47" name="Text Box 98"/>
          <p:cNvSpPr txBox="1">
            <a:spLocks noChangeArrowheads="1"/>
          </p:cNvSpPr>
          <p:nvPr/>
        </p:nvSpPr>
        <p:spPr bwMode="auto">
          <a:xfrm rot="-2704580">
            <a:off x="6764338" y="4062412"/>
            <a:ext cx="1011238" cy="461963"/>
          </a:xfrm>
          <a:prstGeom prst="rect">
            <a:avLst/>
          </a:prstGeom>
          <a:noFill/>
          <a:ln w="9525">
            <a:noFill/>
            <a:miter lim="800000"/>
            <a:headEnd/>
            <a:tailEnd/>
          </a:ln>
        </p:spPr>
        <p:txBody>
          <a:bodyPr wrap="none">
            <a:spAutoFit/>
          </a:bodyPr>
          <a:lstStyle/>
          <a:p>
            <a:r>
              <a:rPr lang="en-US" altLang="en-US" i="1">
                <a:solidFill>
                  <a:srgbClr val="006600"/>
                </a:solidFill>
                <a:sym typeface="Symbol" pitchFamily="18" charset="2"/>
              </a:rPr>
              <a:t>r </a:t>
            </a:r>
            <a:r>
              <a:rPr lang="en-US" altLang="en-US">
                <a:solidFill>
                  <a:srgbClr val="006600"/>
                </a:solidFill>
                <a:sym typeface="Symbol" pitchFamily="18" charset="2"/>
              </a:rPr>
              <a:t>sin </a:t>
            </a:r>
            <a:endParaRPr lang="en-US" altLang="en-US" i="1">
              <a:solidFill>
                <a:srgbClr val="006600"/>
              </a:solidFill>
              <a:sym typeface="Symbol" pitchFamily="18" charset="2"/>
            </a:endParaRPr>
          </a:p>
        </p:txBody>
      </p:sp>
      <p:grpSp>
        <p:nvGrpSpPr>
          <p:cNvPr id="11" name="Group 23"/>
          <p:cNvGrpSpPr>
            <a:grpSpLocks/>
          </p:cNvGrpSpPr>
          <p:nvPr/>
        </p:nvGrpSpPr>
        <p:grpSpPr bwMode="auto">
          <a:xfrm>
            <a:off x="873125" y="6311900"/>
            <a:ext cx="7369175" cy="461963"/>
            <a:chOff x="510" y="3951"/>
            <a:chExt cx="4642" cy="291"/>
          </a:xfrm>
        </p:grpSpPr>
        <p:sp>
          <p:nvSpPr>
            <p:cNvPr id="12319" name="Text Box 24"/>
            <p:cNvSpPr txBox="1">
              <a:spLocks noChangeArrowheads="1"/>
            </p:cNvSpPr>
            <p:nvPr/>
          </p:nvSpPr>
          <p:spPr bwMode="auto">
            <a:xfrm>
              <a:off x="2979" y="3951"/>
              <a:ext cx="2171"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definition of torque (alt.)</a:t>
              </a:r>
            </a:p>
          </p:txBody>
        </p:sp>
        <p:sp>
          <p:nvSpPr>
            <p:cNvPr id="12320"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23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solidFill>
                    <a:srgbClr val="FF0000"/>
                  </a:solidFill>
                  <a:ea typeface="Times New Roman" pitchFamily="18" charset="0"/>
                  <a:cs typeface="Courier New" pitchFamily="49" charset="0"/>
                  <a:sym typeface="Symbol" pitchFamily="18" charset="2"/>
                </a:rPr>
                <a:t>force</a:t>
              </a:r>
              <a:r>
                <a:rPr lang="en-US" altLang="en-US" i="1">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a:t>
              </a:r>
              <a:r>
                <a:rPr lang="en-US" altLang="en-US" i="1">
                  <a:solidFill>
                    <a:srgbClr val="006600"/>
                  </a:solidFill>
                  <a:ea typeface="Times New Roman" pitchFamily="18" charset="0"/>
                  <a:cs typeface="Courier New" pitchFamily="49" charset="0"/>
                  <a:sym typeface="Symbol" pitchFamily="18" charset="2"/>
                </a:rPr>
                <a:t>moment arm</a:t>
              </a:r>
              <a:endParaRPr lang="en-US" altLang="en-US">
                <a:solidFill>
                  <a:srgbClr val="006600"/>
                </a:solidFill>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calcmode="lin" valueType="num">
                                      <p:cBhvr additive="base">
                                        <p:cTn id="2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ppt_x"/>
                                          </p:val>
                                        </p:tav>
                                        <p:tav tm="100000">
                                          <p:val>
                                            <p:strVal val="#ppt_x"/>
                                          </p:val>
                                        </p:tav>
                                      </p:tavLst>
                                    </p:anim>
                                    <p:anim calcmode="lin" valueType="num">
                                      <p:cBhvr additive="base">
                                        <p:cTn id="49" dur="500" fill="hold"/>
                                        <p:tgtEl>
                                          <p:spTgt spid="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par>
                                <p:cTn id="50" presetID="2" presetClass="entr" presetSubtype="4"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par>
                                <p:cTn id="58" presetID="2" presetClass="entr" presetSubtype="4"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additive="base">
                                        <p:cTn id="60" dur="500" fill="hold"/>
                                        <p:tgtEl>
                                          <p:spTgt spid="78"/>
                                        </p:tgtEl>
                                        <p:attrNameLst>
                                          <p:attrName>ppt_x</p:attrName>
                                        </p:attrNameLst>
                                      </p:cBhvr>
                                      <p:tavLst>
                                        <p:tav tm="0">
                                          <p:val>
                                            <p:strVal val="#ppt_x"/>
                                          </p:val>
                                        </p:tav>
                                        <p:tav tm="100000">
                                          <p:val>
                                            <p:strVal val="#ppt_x"/>
                                          </p:val>
                                        </p:tav>
                                      </p:tavLst>
                                    </p:anim>
                                    <p:anim calcmode="lin" valueType="num">
                                      <p:cBhvr additive="base">
                                        <p:cTn id="61" dur="50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down)">
                                      <p:cBhvr>
                                        <p:cTn id="71" dur="500"/>
                                        <p:tgtEl>
                                          <p:spTgt spid="56"/>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down)">
                                      <p:cBhvr>
                                        <p:cTn id="76" dur="500"/>
                                        <p:tgtEl>
                                          <p:spTgt spid="79"/>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right)">
                                      <p:cBhvr>
                                        <p:cTn id="81" dur="500"/>
                                        <p:tgtEl>
                                          <p:spTgt spid="77"/>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down)">
                                      <p:cBhvr>
                                        <p:cTn id="86" dur="500"/>
                                        <p:tgtEl>
                                          <p:spTgt spid="7"/>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00"/>
                                        <p:tgtEl>
                                          <p:spTgt spid="9"/>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right)">
                                      <p:cBhvr>
                                        <p:cTn id="101" dur="500"/>
                                        <p:tgtEl>
                                          <p:spTgt spid="10"/>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nodeType="clickEffect">
                                  <p:stCondLst>
                                    <p:cond delay="0"/>
                                  </p:stCondLst>
                                  <p:childTnLst>
                                    <p:set>
                                      <p:cBhvr>
                                        <p:cTn id="105" dur="1" fill="hold">
                                          <p:stCondLst>
                                            <p:cond delay="0"/>
                                          </p:stCondLst>
                                        </p:cTn>
                                        <p:tgtEl>
                                          <p:spTgt spid="93187">
                                            <p:txEl>
                                              <p:pRg st="3" end="3"/>
                                            </p:txEl>
                                          </p:spTgt>
                                        </p:tgtEl>
                                        <p:attrNameLst>
                                          <p:attrName>style.visibility</p:attrName>
                                        </p:attrNameLst>
                                      </p:cBhvr>
                                      <p:to>
                                        <p:strVal val="visible"/>
                                      </p:to>
                                    </p:set>
                                    <p:anim calcmode="lin" valueType="num">
                                      <p:cBhvr additive="base">
                                        <p:cTn id="10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wipe(down)">
                                      <p:cBhvr>
                                        <p:cTn id="112" dur="1000"/>
                                        <p:tgtEl>
                                          <p:spTgt spid="92"/>
                                        </p:tgtEl>
                                      </p:cBhvr>
                                    </p:animEffect>
                                  </p:childTnLst>
                                  <p:subTnLst>
                                    <p:audio>
                                      <p:cMediaNode>
                                        <p:cTn display="0" masterRel="sameClick">
                                          <p:stCondLst>
                                            <p:cond evt="begin" delay="0">
                                              <p:tn val="110"/>
                                            </p:cond>
                                          </p:stCondLst>
                                          <p:endCondLst>
                                            <p:cond evt="onStopAudio" delay="0">
                                              <p:tgtEl>
                                                <p:sldTgt/>
                                              </p:tgtEl>
                                            </p:cond>
                                          </p:endCondLst>
                                        </p:cTn>
                                        <p:tgtEl>
                                          <p:sndTgt r:embed="rId6" name="cashreg.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6" fill="hold" grpId="0" nodeType="clickEffect">
                                  <p:stCondLst>
                                    <p:cond delay="0"/>
                                  </p:stCondLst>
                                  <p:childTnLst>
                                    <p:set>
                                      <p:cBhvr>
                                        <p:cTn id="116" dur="1" fill="hold">
                                          <p:stCondLst>
                                            <p:cond delay="0"/>
                                          </p:stCondLst>
                                        </p:cTn>
                                        <p:tgtEl>
                                          <p:spTgt spid="93"/>
                                        </p:tgtEl>
                                        <p:attrNameLst>
                                          <p:attrName>style.visibility</p:attrName>
                                        </p:attrNameLst>
                                      </p:cBhvr>
                                      <p:to>
                                        <p:strVal val="visible"/>
                                      </p:to>
                                    </p:set>
                                    <p:anim calcmode="lin" valueType="num">
                                      <p:cBhvr additive="base">
                                        <p:cTn id="117" dur="500" fill="hold"/>
                                        <p:tgtEl>
                                          <p:spTgt spid="93"/>
                                        </p:tgtEl>
                                        <p:attrNameLst>
                                          <p:attrName>ppt_x</p:attrName>
                                        </p:attrNameLst>
                                      </p:cBhvr>
                                      <p:tavLst>
                                        <p:tav tm="0">
                                          <p:val>
                                            <p:strVal val="1+#ppt_w/2"/>
                                          </p:val>
                                        </p:tav>
                                        <p:tav tm="100000">
                                          <p:val>
                                            <p:strVal val="#ppt_x"/>
                                          </p:val>
                                        </p:tav>
                                      </p:tavLst>
                                    </p:anim>
                                    <p:anim calcmode="lin" valueType="num">
                                      <p:cBhvr additive="base">
                                        <p:cTn id="118" dur="500" fill="hold"/>
                                        <p:tgtEl>
                                          <p:spTgt spid="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7" name="chimes.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wipe(down)">
                                      <p:cBhvr>
                                        <p:cTn id="123" dur="1000"/>
                                        <p:tgtEl>
                                          <p:spTgt spid="94"/>
                                        </p:tgtEl>
                                      </p:cBhvr>
                                    </p:animEffect>
                                  </p:childTnLst>
                                  <p:subTnLst>
                                    <p:audio>
                                      <p:cMediaNode>
                                        <p:cTn display="0" masterRel="sameClick">
                                          <p:stCondLst>
                                            <p:cond evt="begin" delay="0">
                                              <p:tn val="121"/>
                                            </p:cond>
                                          </p:stCondLst>
                                          <p:endCondLst>
                                            <p:cond evt="onStopAudio" delay="0">
                                              <p:tgtEl>
                                                <p:sldTgt/>
                                              </p:tgtEl>
                                            </p:cond>
                                          </p:endCondLst>
                                        </p:cTn>
                                        <p:tgtEl>
                                          <p:sndTgt r:embed="rId6" name="cashreg.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3" fill="hold" grpId="0" nodeType="clickEffect">
                                  <p:stCondLst>
                                    <p:cond delay="0"/>
                                  </p:stCondLst>
                                  <p:childTnLst>
                                    <p:set>
                                      <p:cBhvr>
                                        <p:cTn id="127" dur="1" fill="hold">
                                          <p:stCondLst>
                                            <p:cond delay="0"/>
                                          </p:stCondLst>
                                        </p:cTn>
                                        <p:tgtEl>
                                          <p:spTgt spid="95"/>
                                        </p:tgtEl>
                                        <p:attrNameLst>
                                          <p:attrName>style.visibility</p:attrName>
                                        </p:attrNameLst>
                                      </p:cBhvr>
                                      <p:to>
                                        <p:strVal val="visible"/>
                                      </p:to>
                                    </p:set>
                                    <p:anim calcmode="lin" valueType="num">
                                      <p:cBhvr additive="base">
                                        <p:cTn id="128" dur="500" fill="hold"/>
                                        <p:tgtEl>
                                          <p:spTgt spid="95"/>
                                        </p:tgtEl>
                                        <p:attrNameLst>
                                          <p:attrName>ppt_x</p:attrName>
                                        </p:attrNameLst>
                                      </p:cBhvr>
                                      <p:tavLst>
                                        <p:tav tm="0">
                                          <p:val>
                                            <p:strVal val="1+#ppt_w/2"/>
                                          </p:val>
                                        </p:tav>
                                        <p:tav tm="100000">
                                          <p:val>
                                            <p:strVal val="#ppt_x"/>
                                          </p:val>
                                        </p:tav>
                                      </p:tavLst>
                                    </p:anim>
                                    <p:anim calcmode="lin" valueType="num">
                                      <p:cBhvr additive="base">
                                        <p:cTn id="129" dur="500" fill="hold"/>
                                        <p:tgtEl>
                                          <p:spTgt spid="95"/>
                                        </p:tgtEl>
                                        <p:attrNameLst>
                                          <p:attrName>ppt_y</p:attrName>
                                        </p:attrNameLst>
                                      </p:cBhvr>
                                      <p:tavLst>
                                        <p:tav tm="0">
                                          <p:val>
                                            <p:strVal val="0-#ppt_h/2"/>
                                          </p:val>
                                        </p:tav>
                                        <p:tav tm="100000">
                                          <p:val>
                                            <p:strVal val="#ppt_y"/>
                                          </p:val>
                                        </p:tav>
                                      </p:tavLst>
                                    </p:anim>
                                  </p:childTnLst>
                                </p:cTn>
                              </p:par>
                              <p:par>
                                <p:cTn id="130" presetID="8" presetClass="emph" presetSubtype="0" fill="hold" grpId="1" nodeType="withEffect">
                                  <p:stCondLst>
                                    <p:cond delay="0"/>
                                  </p:stCondLst>
                                  <p:childTnLst>
                                    <p:animRot by="21600000">
                                      <p:cBhvr>
                                        <p:cTn id="131" dur="2000" fill="hold"/>
                                        <p:tgtEl>
                                          <p:spTgt spid="95"/>
                                        </p:tgtEl>
                                        <p:attrNameLst>
                                          <p:attrName>r</p:attrName>
                                        </p:attrNameLst>
                                      </p:cBhvr>
                                    </p:animRo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6" fill="hold" grpId="0" nodeType="clickEffect">
                                  <p:stCondLst>
                                    <p:cond delay="0"/>
                                  </p:stCondLst>
                                  <p:childTnLst>
                                    <p:set>
                                      <p:cBhvr>
                                        <p:cTn id="135" dur="1" fill="hold">
                                          <p:stCondLst>
                                            <p:cond delay="0"/>
                                          </p:stCondLst>
                                        </p:cTn>
                                        <p:tgtEl>
                                          <p:spTgt spid="96"/>
                                        </p:tgtEl>
                                        <p:attrNameLst>
                                          <p:attrName>style.visibility</p:attrName>
                                        </p:attrNameLst>
                                      </p:cBhvr>
                                      <p:to>
                                        <p:strVal val="visible"/>
                                      </p:to>
                                    </p:set>
                                    <p:anim calcmode="lin" valueType="num">
                                      <p:cBhvr additive="base">
                                        <p:cTn id="136" dur="500" fill="hold"/>
                                        <p:tgtEl>
                                          <p:spTgt spid="96"/>
                                        </p:tgtEl>
                                        <p:attrNameLst>
                                          <p:attrName>ppt_x</p:attrName>
                                        </p:attrNameLst>
                                      </p:cBhvr>
                                      <p:tavLst>
                                        <p:tav tm="0">
                                          <p:val>
                                            <p:strVal val="1+#ppt_w/2"/>
                                          </p:val>
                                        </p:tav>
                                        <p:tav tm="100000">
                                          <p:val>
                                            <p:strVal val="#ppt_x"/>
                                          </p:val>
                                        </p:tav>
                                      </p:tavLst>
                                    </p:anim>
                                    <p:anim calcmode="lin" valueType="num">
                                      <p:cBhvr additive="base">
                                        <p:cTn id="137" dur="50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7" name="chimes.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97"/>
                                        </p:tgtEl>
                                        <p:attrNameLst>
                                          <p:attrName>style.visibility</p:attrName>
                                        </p:attrNameLst>
                                      </p:cBhvr>
                                      <p:to>
                                        <p:strVal val="visible"/>
                                      </p:to>
                                    </p:set>
                                    <p:anim calcmode="lin" valueType="num">
                                      <p:cBhvr additive="base">
                                        <p:cTn id="142" dur="500" fill="hold"/>
                                        <p:tgtEl>
                                          <p:spTgt spid="97"/>
                                        </p:tgtEl>
                                        <p:attrNameLst>
                                          <p:attrName>ppt_x</p:attrName>
                                        </p:attrNameLst>
                                      </p:cBhvr>
                                      <p:tavLst>
                                        <p:tav tm="0">
                                          <p:val>
                                            <p:strVal val="#ppt_x"/>
                                          </p:val>
                                        </p:tav>
                                        <p:tav tm="100000">
                                          <p:val>
                                            <p:strVal val="#ppt_x"/>
                                          </p:val>
                                        </p:tav>
                                      </p:tavLst>
                                    </p:anim>
                                    <p:anim calcmode="lin" valueType="num">
                                      <p:cBhvr additive="base">
                                        <p:cTn id="143" dur="500" fill="hold"/>
                                        <p:tgtEl>
                                          <p:spTgt spid="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5" name="suction.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98"/>
                                        </p:tgtEl>
                                        <p:attrNameLst>
                                          <p:attrName>style.visibility</p:attrName>
                                        </p:attrNameLst>
                                      </p:cBhvr>
                                      <p:to>
                                        <p:strVal val="visible"/>
                                      </p:to>
                                    </p:set>
                                    <p:anim calcmode="lin" valueType="num">
                                      <p:cBhvr additive="base">
                                        <p:cTn id="148" dur="500" fill="hold"/>
                                        <p:tgtEl>
                                          <p:spTgt spid="98"/>
                                        </p:tgtEl>
                                        <p:attrNameLst>
                                          <p:attrName>ppt_x</p:attrName>
                                        </p:attrNameLst>
                                      </p:cBhvr>
                                      <p:tavLst>
                                        <p:tav tm="0">
                                          <p:val>
                                            <p:strVal val="#ppt_x"/>
                                          </p:val>
                                        </p:tav>
                                        <p:tav tm="100000">
                                          <p:val>
                                            <p:strVal val="#ppt_x"/>
                                          </p:val>
                                        </p:tav>
                                      </p:tavLst>
                                    </p:anim>
                                    <p:anim calcmode="lin" valueType="num">
                                      <p:cBhvr additive="base">
                                        <p:cTn id="149" dur="500" fill="hold"/>
                                        <p:tgtEl>
                                          <p:spTgt spid="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5" name="suction.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1" fill="hold" grpId="0" nodeType="click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wipe(up)">
                                      <p:cBhvr>
                                        <p:cTn id="154" dur="500"/>
                                        <p:tgtEl>
                                          <p:spTgt spid="99"/>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93187">
                                            <p:txEl>
                                              <p:pRg st="4" end="4"/>
                                            </p:txEl>
                                          </p:spTgt>
                                        </p:tgtEl>
                                        <p:attrNameLst>
                                          <p:attrName>style.visibility</p:attrName>
                                        </p:attrNameLst>
                                      </p:cBhvr>
                                      <p:to>
                                        <p:strVal val="visible"/>
                                      </p:to>
                                    </p:set>
                                    <p:anim calcmode="lin" valueType="num">
                                      <p:cBhvr additive="base">
                                        <p:cTn id="15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additive="base">
                                        <p:cTn id="165" dur="500" fill="hold"/>
                                        <p:tgtEl>
                                          <p:spTgt spid="47"/>
                                        </p:tgtEl>
                                        <p:attrNameLst>
                                          <p:attrName>ppt_x</p:attrName>
                                        </p:attrNameLst>
                                      </p:cBhvr>
                                      <p:tavLst>
                                        <p:tav tm="0">
                                          <p:val>
                                            <p:strVal val="#ppt_x"/>
                                          </p:val>
                                        </p:tav>
                                        <p:tav tm="100000">
                                          <p:val>
                                            <p:strVal val="#ppt_x"/>
                                          </p:val>
                                        </p:tav>
                                      </p:tavLst>
                                    </p:anim>
                                    <p:anim calcmode="lin" valueType="num">
                                      <p:cBhvr additive="base">
                                        <p:cTn id="166"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5" name="suction.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ntr" presetSubtype="0" fill="hold" nodeType="clickEffect">
                                  <p:stCondLst>
                                    <p:cond delay="0"/>
                                  </p:stCondLst>
                                  <p:childTnLst>
                                    <p:set>
                                      <p:cBhvr>
                                        <p:cTn id="170" dur="1" fill="hold">
                                          <p:stCondLst>
                                            <p:cond delay="0"/>
                                          </p:stCondLst>
                                        </p:cTn>
                                        <p:tgtEl>
                                          <p:spTgt spid="11"/>
                                        </p:tgtEl>
                                        <p:attrNameLst>
                                          <p:attrName>style.visibility</p:attrName>
                                        </p:attrNameLst>
                                      </p:cBhvr>
                                      <p:to>
                                        <p:strVal val="visible"/>
                                      </p:to>
                                    </p:set>
                                    <p:anim calcmode="lin" valueType="num">
                                      <p:cBhvr>
                                        <p:cTn id="171" dur="500" fill="hold"/>
                                        <p:tgtEl>
                                          <p:spTgt spid="11"/>
                                        </p:tgtEl>
                                        <p:attrNameLst>
                                          <p:attrName>ppt_w</p:attrName>
                                        </p:attrNameLst>
                                      </p:cBhvr>
                                      <p:tavLst>
                                        <p:tav tm="0">
                                          <p:val>
                                            <p:fltVal val="0"/>
                                          </p:val>
                                        </p:tav>
                                        <p:tav tm="100000">
                                          <p:val>
                                            <p:strVal val="#ppt_w"/>
                                          </p:val>
                                        </p:tav>
                                      </p:tavLst>
                                    </p:anim>
                                    <p:anim calcmode="lin" valueType="num">
                                      <p:cBhvr>
                                        <p:cTn id="172" dur="500" fill="hold"/>
                                        <p:tgtEl>
                                          <p:spTgt spid="11"/>
                                        </p:tgtEl>
                                        <p:attrNameLst>
                                          <p:attrName>ppt_h</p:attrName>
                                        </p:attrNameLst>
                                      </p:cBhvr>
                                      <p:tavLst>
                                        <p:tav tm="0">
                                          <p:val>
                                            <p:fltVal val="0"/>
                                          </p:val>
                                        </p:tav>
                                        <p:tav tm="100000">
                                          <p:val>
                                            <p:strVal val="#ppt_h"/>
                                          </p:val>
                                        </p:tav>
                                      </p:tavLst>
                                    </p:anim>
                                    <p:animEffect transition="in" filter="fade">
                                      <p:cBhvr>
                                        <p:cTn id="173" dur="500"/>
                                        <p:tgtEl>
                                          <p:spTgt spid="11"/>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71" grpId="0"/>
      <p:bldP spid="72" grpId="0"/>
      <p:bldP spid="73" grpId="0"/>
      <p:bldP spid="77" grpId="0" animBg="1"/>
      <p:bldP spid="78" grpId="0"/>
      <p:bldP spid="79" grpId="0" animBg="1"/>
      <p:bldP spid="92" grpId="0" animBg="1"/>
      <p:bldP spid="93" grpId="0"/>
      <p:bldP spid="94" grpId="0" animBg="1"/>
      <p:bldP spid="95" grpId="0" animBg="1"/>
      <p:bldP spid="95" grpId="1" animBg="1"/>
      <p:bldP spid="96" grpId="0"/>
      <p:bldP spid="97" grpId="0"/>
      <p:bldP spid="98" grpId="0"/>
      <p:bldP spid="99"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36"/>
          <p:cNvSpPr>
            <a:spLocks noChangeArrowheads="1"/>
          </p:cNvSpPr>
          <p:nvPr/>
        </p:nvSpPr>
        <p:spPr bwMode="auto">
          <a:xfrm>
            <a:off x="682625" y="4603750"/>
            <a:ext cx="7764463" cy="225425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condition for translation equilibrium DOES NOT imply that the system is not translating. As long as it is not accelerating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r>
              <a:rPr lang="en-US" altLang="en-US">
                <a:sym typeface="Symbol" pitchFamily="18" charset="2"/>
              </a:rPr>
              <a:t> is still true.</a:t>
            </a:r>
          </a:p>
          <a:p>
            <a:pPr eaLnBrk="1" hangingPunct="1">
              <a:lnSpc>
                <a:spcPct val="95000"/>
              </a:lnSpc>
            </a:pPr>
            <a:r>
              <a:rPr lang="en-US" altLang="en-US">
                <a:sym typeface="Symbol" pitchFamily="18" charset="2"/>
              </a:rPr>
              <a:t>Similarly, the condition for rotational equilibrium </a:t>
            </a: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a:t>
            </a:r>
            <a:r>
              <a:rPr lang="en-US" altLang="en-US" b="1" i="1">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0</a:t>
            </a:r>
            <a:endParaRPr lang="en-US" altLang="en-US">
              <a:cs typeface="Times New Roman" pitchFamily="18" charset="0"/>
              <a:sym typeface="Symbol" pitchFamily="18" charset="2"/>
            </a:endParaRPr>
          </a:p>
          <a:p>
            <a:pPr eaLnBrk="1" hangingPunct="1">
              <a:lnSpc>
                <a:spcPct val="95000"/>
              </a:lnSpc>
            </a:pPr>
            <a:r>
              <a:rPr lang="en-US" altLang="en-US">
                <a:sym typeface="Symbol" pitchFamily="18" charset="2"/>
              </a:rPr>
              <a:t>DOES NOT imply that the system is not rotating.</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3222625"/>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Recall that </a:t>
            </a:r>
            <a:r>
              <a:rPr lang="en-US" altLang="en-US" b="1"/>
              <a:t>translational equilibrium</a:t>
            </a:r>
            <a:r>
              <a:rPr lang="en-US" altLang="en-US"/>
              <a:t> was the state of a system in which the sum of the forces was zero:</a:t>
            </a:r>
          </a:p>
          <a:p>
            <a:pPr>
              <a:spcAft>
                <a:spcPts val="200"/>
              </a:spcAft>
            </a:pPr>
            <a:endParaRPr lang="en-US" altLang="en-US"/>
          </a:p>
          <a:p>
            <a:pPr>
              <a:spcBef>
                <a:spcPts val="200"/>
              </a:spcBef>
              <a:spcAft>
                <a:spcPts val="200"/>
              </a:spcAft>
            </a:pPr>
            <a:r>
              <a:rPr lang="en-US" altLang="en-US">
                <a:sym typeface="Symbol" pitchFamily="18" charset="2"/>
              </a:rPr>
              <a:t></a:t>
            </a:r>
            <a:r>
              <a:rPr lang="en-US" altLang="en-US"/>
              <a:t>Now we have an analogous condition for </a:t>
            </a:r>
            <a:r>
              <a:rPr lang="en-US" altLang="en-US" b="1"/>
              <a:t>rotational equilibrium</a:t>
            </a:r>
            <a:r>
              <a:rPr lang="en-US" altLang="en-US"/>
              <a:t> – the state of a system in which the sum of the torques is zero:</a:t>
            </a:r>
            <a:endParaRPr lang="en-US" altLang="en-US" b="1"/>
          </a:p>
        </p:txBody>
      </p:sp>
      <p:sp>
        <p:nvSpPr>
          <p:cNvPr id="1331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73125" y="2600325"/>
            <a:ext cx="7369175" cy="461963"/>
            <a:chOff x="510" y="3951"/>
            <a:chExt cx="4642" cy="291"/>
          </a:xfrm>
        </p:grpSpPr>
        <p:sp>
          <p:nvSpPr>
            <p:cNvPr id="13322" name="Text Box 24"/>
            <p:cNvSpPr txBox="1">
              <a:spLocks noChangeArrowheads="1"/>
            </p:cNvSpPr>
            <p:nvPr/>
          </p:nvSpPr>
          <p:spPr bwMode="auto">
            <a:xfrm>
              <a:off x="1827" y="3951"/>
              <a:ext cx="332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translational equilibrium</a:t>
              </a:r>
            </a:p>
          </p:txBody>
        </p:sp>
        <p:sp>
          <p:nvSpPr>
            <p:cNvPr id="13323" name="Rectangle 25"/>
            <p:cNvSpPr>
              <a:spLocks noChangeArrowheads="1"/>
            </p:cNvSpPr>
            <p:nvPr/>
          </p:nvSpPr>
          <p:spPr bwMode="auto">
            <a:xfrm>
              <a:off x="510" y="3953"/>
              <a:ext cx="4642" cy="283"/>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4"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endParaRPr lang="en-US" altLang="en-US">
                <a:ea typeface="Times New Roman" pitchFamily="18" charset="0"/>
                <a:cs typeface="Courier New" pitchFamily="49" charset="0"/>
                <a:sym typeface="Symbol" pitchFamily="18" charset="2"/>
              </a:endParaRPr>
            </a:p>
          </p:txBody>
        </p:sp>
      </p:grpSp>
      <p:grpSp>
        <p:nvGrpSpPr>
          <p:cNvPr id="3" name="Group 23"/>
          <p:cNvGrpSpPr>
            <a:grpSpLocks/>
          </p:cNvGrpSpPr>
          <p:nvPr/>
        </p:nvGrpSpPr>
        <p:grpSpPr bwMode="auto">
          <a:xfrm>
            <a:off x="884238" y="4124325"/>
            <a:ext cx="7381875" cy="461963"/>
            <a:chOff x="510" y="3951"/>
            <a:chExt cx="4650" cy="291"/>
          </a:xfrm>
        </p:grpSpPr>
        <p:sp>
          <p:nvSpPr>
            <p:cNvPr id="13319" name="Text Box 24"/>
            <p:cNvSpPr txBox="1">
              <a:spLocks noChangeArrowheads="1"/>
            </p:cNvSpPr>
            <p:nvPr/>
          </p:nvSpPr>
          <p:spPr bwMode="auto">
            <a:xfrm>
              <a:off x="1837" y="3951"/>
              <a:ext cx="332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rotational equilibrium</a:t>
              </a:r>
            </a:p>
          </p:txBody>
        </p:sp>
        <p:sp>
          <p:nvSpPr>
            <p:cNvPr id="13320"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endParaRPr lang="en-US" altLang="en-US">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anim calcmode="lin" valueType="num">
                                      <p:cBhvr additive="base">
                                        <p:cTn id="2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8">
                                            <p:txEl>
                                              <p:pRg st="1" end="1"/>
                                            </p:txEl>
                                          </p:spTgt>
                                        </p:tgtEl>
                                        <p:attrNameLst>
                                          <p:attrName>style.visibility</p:attrName>
                                        </p:attrNameLst>
                                      </p:cBhvr>
                                      <p:to>
                                        <p:strVal val="visible"/>
                                      </p:to>
                                    </p:set>
                                    <p:anim calcmode="lin" valueType="num">
                                      <p:cBhvr additive="base">
                                        <p:cTn id="39"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8">
                                            <p:txEl>
                                              <p:pRg st="2" end="2"/>
                                            </p:txEl>
                                          </p:spTgt>
                                        </p:tgtEl>
                                        <p:attrNameLst>
                                          <p:attrName>style.visibility</p:attrName>
                                        </p:attrNameLst>
                                      </p:cBhvr>
                                      <p:to>
                                        <p:strVal val="visible"/>
                                      </p:to>
                                    </p:set>
                                    <p:anim calcmode="lin" valueType="num">
                                      <p:cBhvr additive="base">
                                        <p:cTn id="45"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8">
                                            <p:txEl>
                                              <p:pRg st="3" end="3"/>
                                            </p:txEl>
                                          </p:spTgt>
                                        </p:tgtEl>
                                        <p:attrNameLst>
                                          <p:attrName>style.visibility</p:attrName>
                                        </p:attrNameLst>
                                      </p:cBhvr>
                                      <p:to>
                                        <p:strVal val="visible"/>
                                      </p:to>
                                    </p:set>
                                    <p:anim calcmode="lin" valueType="num">
                                      <p:cBhvr additive="base">
                                        <p:cTn id="51" dur="500" fill="hold"/>
                                        <p:tgtEl>
                                          <p:spTgt spid="68">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Suppose a uniform beam of mass </a:t>
            </a:r>
            <a:r>
              <a:rPr lang="en-US" altLang="en-US" i="1"/>
              <a:t>m</a:t>
            </a:r>
            <a:r>
              <a:rPr lang="en-US" altLang="en-US"/>
              <a:t> and length </a:t>
            </a:r>
            <a:r>
              <a:rPr lang="en-US" altLang="en-US" i="1"/>
              <a:t>L</a:t>
            </a:r>
            <a:r>
              <a:rPr lang="en-US" altLang="en-US"/>
              <a:t> is placed on two scales, as shown.</a:t>
            </a:r>
          </a:p>
          <a:p>
            <a:pPr>
              <a:spcAft>
                <a:spcPts val="200"/>
              </a:spcAft>
            </a:pPr>
            <a:endParaRPr lang="en-US" altLang="en-US"/>
          </a:p>
          <a:p>
            <a:pPr>
              <a:spcBef>
                <a:spcPts val="2400"/>
              </a:spcBef>
              <a:spcAft>
                <a:spcPts val="200"/>
              </a:spcAft>
            </a:pPr>
            <a:r>
              <a:rPr lang="en-US" altLang="en-US">
                <a:sym typeface="Symbol" pitchFamily="18" charset="2"/>
              </a:rPr>
              <a:t></a:t>
            </a:r>
            <a:r>
              <a:rPr lang="en-US" altLang="en-US"/>
              <a:t>It is expected that each scale will read the same, namely half the weight of the beam.</a:t>
            </a:r>
          </a:p>
          <a:p>
            <a:pPr>
              <a:spcBef>
                <a:spcPts val="200"/>
              </a:spcBef>
              <a:spcAft>
                <a:spcPts val="200"/>
              </a:spcAft>
            </a:pPr>
            <a:r>
              <a:rPr lang="en-US" altLang="en-US">
                <a:sym typeface="Symbol" pitchFamily="18" charset="2"/>
              </a:rPr>
              <a:t></a:t>
            </a:r>
            <a:r>
              <a:rPr lang="en-US" altLang="en-US"/>
              <a:t>Now we place a block of mass </a:t>
            </a:r>
            <a:r>
              <a:rPr lang="en-US" altLang="en-US" i="1"/>
              <a:t>M</a:t>
            </a:r>
            <a:r>
              <a:rPr lang="en-US" altLang="en-US"/>
              <a:t> on the beam, closer to the left-hand scale.</a:t>
            </a:r>
          </a:p>
          <a:p>
            <a:pPr>
              <a:spcBef>
                <a:spcPts val="200"/>
              </a:spcBef>
              <a:spcAft>
                <a:spcPts val="200"/>
              </a:spcAft>
            </a:pPr>
            <a:endParaRPr lang="en-US" altLang="en-US"/>
          </a:p>
          <a:p>
            <a:pPr>
              <a:spcBef>
                <a:spcPts val="200"/>
              </a:spcBef>
              <a:spcAft>
                <a:spcPts val="200"/>
              </a:spcAft>
            </a:pPr>
            <a:endParaRPr lang="en-US" altLang="en-US"/>
          </a:p>
          <a:p>
            <a:pPr>
              <a:spcBef>
                <a:spcPts val="200"/>
              </a:spcBef>
              <a:spcAft>
                <a:spcPts val="200"/>
              </a:spcAft>
            </a:pPr>
            <a:endParaRPr lang="en-US" altLang="en-US"/>
          </a:p>
          <a:p>
            <a:pPr>
              <a:spcBef>
                <a:spcPts val="400"/>
              </a:spcBef>
              <a:spcAft>
                <a:spcPts val="200"/>
              </a:spcAft>
            </a:pPr>
            <a:r>
              <a:rPr lang="en-US" altLang="en-US">
                <a:sym typeface="Symbol" pitchFamily="18" charset="2"/>
              </a:rPr>
              <a:t></a:t>
            </a:r>
            <a:r>
              <a:rPr lang="en-US" altLang="en-US"/>
              <a:t>It is expected that the left scale will read higher than the right one, because the block is closer to it.</a:t>
            </a:r>
          </a:p>
        </p:txBody>
      </p:sp>
      <p:sp>
        <p:nvSpPr>
          <p:cNvPr id="1433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14" name="Rectangle 39" descr="Oak"/>
          <p:cNvSpPr>
            <a:spLocks noChangeArrowheads="1"/>
          </p:cNvSpPr>
          <p:nvPr/>
        </p:nvSpPr>
        <p:spPr bwMode="auto">
          <a:xfrm>
            <a:off x="1889125" y="2590800"/>
            <a:ext cx="5137150" cy="13017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grpSp>
        <p:nvGrpSpPr>
          <p:cNvPr id="2" name="Group 40"/>
          <p:cNvGrpSpPr>
            <a:grpSpLocks/>
          </p:cNvGrpSpPr>
          <p:nvPr/>
        </p:nvGrpSpPr>
        <p:grpSpPr bwMode="auto">
          <a:xfrm>
            <a:off x="1511300" y="2720975"/>
            <a:ext cx="798513" cy="636588"/>
            <a:chOff x="466" y="1673"/>
            <a:chExt cx="503" cy="393"/>
          </a:xfrm>
        </p:grpSpPr>
        <p:sp>
          <p:nvSpPr>
            <p:cNvPr id="14364" name="Rectangle 41"/>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65" name="Oval 42"/>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6" name="Rectangle 43"/>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44"/>
          <p:cNvGrpSpPr>
            <a:grpSpLocks/>
          </p:cNvGrpSpPr>
          <p:nvPr/>
        </p:nvGrpSpPr>
        <p:grpSpPr bwMode="auto">
          <a:xfrm>
            <a:off x="6627813" y="2713038"/>
            <a:ext cx="798512" cy="636587"/>
            <a:chOff x="466" y="1673"/>
            <a:chExt cx="503" cy="393"/>
          </a:xfrm>
        </p:grpSpPr>
        <p:sp>
          <p:nvSpPr>
            <p:cNvPr id="14361" name="Rectangle 45"/>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62" name="Oval 46"/>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3" name="Rectangle 47"/>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23" name="Line 48"/>
          <p:cNvSpPr>
            <a:spLocks noChangeShapeType="1"/>
          </p:cNvSpPr>
          <p:nvPr/>
        </p:nvSpPr>
        <p:spPr bwMode="auto">
          <a:xfrm flipV="1">
            <a:off x="1901825" y="2921000"/>
            <a:ext cx="71438" cy="131763"/>
          </a:xfrm>
          <a:prstGeom prst="line">
            <a:avLst/>
          </a:prstGeom>
          <a:noFill/>
          <a:ln w="9525">
            <a:solidFill>
              <a:srgbClr val="FF3300"/>
            </a:solidFill>
            <a:round/>
            <a:headEnd/>
            <a:tailEnd/>
          </a:ln>
        </p:spPr>
        <p:txBody>
          <a:bodyPr/>
          <a:lstStyle/>
          <a:p>
            <a:endParaRPr lang="en-US"/>
          </a:p>
        </p:txBody>
      </p:sp>
      <p:sp>
        <p:nvSpPr>
          <p:cNvPr id="24" name="Line 49"/>
          <p:cNvSpPr>
            <a:spLocks noChangeShapeType="1"/>
          </p:cNvSpPr>
          <p:nvPr/>
        </p:nvSpPr>
        <p:spPr bwMode="auto">
          <a:xfrm flipV="1">
            <a:off x="7018338" y="2913063"/>
            <a:ext cx="71437" cy="131762"/>
          </a:xfrm>
          <a:prstGeom prst="line">
            <a:avLst/>
          </a:prstGeom>
          <a:noFill/>
          <a:ln w="9525">
            <a:solidFill>
              <a:srgbClr val="FF3300"/>
            </a:solidFill>
            <a:round/>
            <a:headEnd/>
            <a:tailEnd/>
          </a:ln>
        </p:spPr>
        <p:txBody>
          <a:bodyPr/>
          <a:lstStyle/>
          <a:p>
            <a:endParaRPr lang="en-US"/>
          </a:p>
        </p:txBody>
      </p:sp>
      <p:grpSp>
        <p:nvGrpSpPr>
          <p:cNvPr id="4" name="Group 51"/>
          <p:cNvGrpSpPr>
            <a:grpSpLocks/>
          </p:cNvGrpSpPr>
          <p:nvPr/>
        </p:nvGrpSpPr>
        <p:grpSpPr bwMode="auto">
          <a:xfrm>
            <a:off x="1535113" y="5565775"/>
            <a:ext cx="798512" cy="606425"/>
            <a:chOff x="466" y="1673"/>
            <a:chExt cx="503" cy="393"/>
          </a:xfrm>
        </p:grpSpPr>
        <p:sp>
          <p:nvSpPr>
            <p:cNvPr id="14358" name="Rectangle 52"/>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59" name="Oval 53"/>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0" name="Rectangle 54"/>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55"/>
          <p:cNvGrpSpPr>
            <a:grpSpLocks/>
          </p:cNvGrpSpPr>
          <p:nvPr/>
        </p:nvGrpSpPr>
        <p:grpSpPr bwMode="auto">
          <a:xfrm>
            <a:off x="6651625" y="5557838"/>
            <a:ext cx="798513" cy="606425"/>
            <a:chOff x="466" y="1673"/>
            <a:chExt cx="503" cy="393"/>
          </a:xfrm>
        </p:grpSpPr>
        <p:sp>
          <p:nvSpPr>
            <p:cNvPr id="14355" name="Rectangle 56"/>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56" name="Oval 57"/>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57" name="Rectangle 58"/>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33" name="Rectangle 59" descr="Oak"/>
          <p:cNvSpPr>
            <a:spLocks noChangeArrowheads="1"/>
          </p:cNvSpPr>
          <p:nvPr/>
        </p:nvSpPr>
        <p:spPr bwMode="auto">
          <a:xfrm>
            <a:off x="1895475" y="5421313"/>
            <a:ext cx="5137150" cy="13017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grpSp>
        <p:nvGrpSpPr>
          <p:cNvPr id="6" name="Group 60"/>
          <p:cNvGrpSpPr>
            <a:grpSpLocks/>
          </p:cNvGrpSpPr>
          <p:nvPr/>
        </p:nvGrpSpPr>
        <p:grpSpPr bwMode="auto">
          <a:xfrm>
            <a:off x="2351088" y="4786313"/>
            <a:ext cx="654050" cy="638175"/>
            <a:chOff x="1481" y="2697"/>
            <a:chExt cx="412" cy="402"/>
          </a:xfrm>
        </p:grpSpPr>
        <p:sp>
          <p:nvSpPr>
            <p:cNvPr id="27665" name="Rectangle 61" descr="Medium wood"/>
            <p:cNvSpPr>
              <a:spLocks noChangeArrowheads="1"/>
            </p:cNvSpPr>
            <p:nvPr/>
          </p:nvSpPr>
          <p:spPr bwMode="auto">
            <a:xfrm>
              <a:off x="1481" y="2697"/>
              <a:ext cx="412" cy="402"/>
            </a:xfrm>
            <a:prstGeom prst="rect">
              <a:avLst/>
            </a:prstGeom>
            <a:blipFill dpi="0" rotWithShape="1">
              <a:blip r:embed="rId7" cstate="print"/>
              <a:srcRect/>
              <a:tile tx="0" ty="0" sx="100000" sy="100000" flip="none" algn="tl"/>
            </a:blipFill>
            <a:ln>
              <a:noFill/>
            </a:ln>
            <a:effectLs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a:latin typeface="+mn-lt"/>
              </a:endParaRPr>
            </a:p>
          </p:txBody>
        </p:sp>
        <p:sp>
          <p:nvSpPr>
            <p:cNvPr id="27666" name="Text Box 62"/>
            <p:cNvSpPr txBox="1">
              <a:spLocks noChangeArrowheads="1"/>
            </p:cNvSpPr>
            <p:nvPr/>
          </p:nvSpPr>
          <p:spPr bwMode="auto">
            <a:xfrm>
              <a:off x="1543" y="2754"/>
              <a:ext cx="285" cy="288"/>
            </a:xfrm>
            <a:prstGeom prst="rect">
              <a:avLst/>
            </a:prstGeom>
            <a:noFill/>
            <a:ln>
              <a:noFill/>
            </a:ln>
            <a:effectLs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b="1" i="1" dirty="0">
                  <a:solidFill>
                    <a:schemeClr val="bg1"/>
                  </a:solidFill>
                  <a:latin typeface="+mn-lt"/>
                </a:rPr>
                <a:t>M</a:t>
              </a:r>
            </a:p>
          </p:txBody>
        </p:sp>
      </p:grpSp>
      <p:sp>
        <p:nvSpPr>
          <p:cNvPr id="37" name="Line 63"/>
          <p:cNvSpPr>
            <a:spLocks noChangeShapeType="1"/>
          </p:cNvSpPr>
          <p:nvPr/>
        </p:nvSpPr>
        <p:spPr bwMode="auto">
          <a:xfrm flipV="1">
            <a:off x="1909763" y="5794375"/>
            <a:ext cx="260350" cy="117475"/>
          </a:xfrm>
          <a:prstGeom prst="line">
            <a:avLst/>
          </a:prstGeom>
          <a:noFill/>
          <a:ln w="9525">
            <a:solidFill>
              <a:srgbClr val="FF3300"/>
            </a:solidFill>
            <a:round/>
            <a:headEnd/>
            <a:tailEnd/>
          </a:ln>
          <a:effectLst/>
          <a:extLst/>
        </p:spPr>
        <p:txBody>
          <a:bodyPr/>
          <a:lstStyle/>
          <a:p>
            <a:pPr>
              <a:defRPr/>
            </a:pPr>
            <a:endParaRPr lang="en-US">
              <a:latin typeface="+mn-lt"/>
              <a:cs typeface="Arial" panose="020B0604020202020204" pitchFamily="34" charset="0"/>
            </a:endParaRPr>
          </a:p>
        </p:txBody>
      </p:sp>
      <p:sp>
        <p:nvSpPr>
          <p:cNvPr id="38" name="Line 64"/>
          <p:cNvSpPr>
            <a:spLocks noChangeShapeType="1"/>
          </p:cNvSpPr>
          <p:nvPr/>
        </p:nvSpPr>
        <p:spPr bwMode="auto">
          <a:xfrm flipV="1">
            <a:off x="7026275" y="5786438"/>
            <a:ext cx="144463" cy="117475"/>
          </a:xfrm>
          <a:prstGeom prst="line">
            <a:avLst/>
          </a:prstGeom>
          <a:noFill/>
          <a:ln w="9525">
            <a:solidFill>
              <a:srgbClr val="FF3300"/>
            </a:solidFill>
            <a:round/>
            <a:headEnd/>
            <a:tailEnd/>
          </a:ln>
        </p:spPr>
        <p:txBody>
          <a:bodyPr/>
          <a:lstStyle/>
          <a:p>
            <a:endParaRPr lang="en-US"/>
          </a:p>
        </p:txBody>
      </p:sp>
      <p:sp>
        <p:nvSpPr>
          <p:cNvPr id="39" name="Line 66"/>
          <p:cNvSpPr>
            <a:spLocks noChangeShapeType="1"/>
          </p:cNvSpPr>
          <p:nvPr/>
        </p:nvSpPr>
        <p:spPr bwMode="auto">
          <a:xfrm>
            <a:off x="1916113" y="5603875"/>
            <a:ext cx="777875" cy="0"/>
          </a:xfrm>
          <a:prstGeom prst="line">
            <a:avLst/>
          </a:prstGeom>
          <a:noFill/>
          <a:ln w="38100">
            <a:solidFill>
              <a:schemeClr val="accent2"/>
            </a:solidFill>
            <a:round/>
            <a:headEnd/>
            <a:tailEnd type="triangle" w="med" len="med"/>
          </a:ln>
          <a:effectLst/>
          <a:extLst/>
        </p:spPr>
        <p:txBody>
          <a:bodyPr/>
          <a:lstStyle/>
          <a:p>
            <a:pPr>
              <a:defRPr/>
            </a:pPr>
            <a:endParaRPr lang="en-US">
              <a:latin typeface="+mn-lt"/>
              <a:cs typeface="Arial" panose="020B0604020202020204" pitchFamily="34" charset="0"/>
            </a:endParaRPr>
          </a:p>
        </p:txBody>
      </p:sp>
      <p:sp>
        <p:nvSpPr>
          <p:cNvPr id="40" name="Text Box 67"/>
          <p:cNvSpPr txBox="1">
            <a:spLocks noChangeArrowheads="1"/>
          </p:cNvSpPr>
          <p:nvPr/>
        </p:nvSpPr>
        <p:spPr bwMode="auto">
          <a:xfrm>
            <a:off x="2500313" y="5629275"/>
            <a:ext cx="338137" cy="461963"/>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a:latin typeface="+mn-lt"/>
              </a:rPr>
              <a:t>x</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3" end="3"/>
                                            </p:txEl>
                                          </p:spTgt>
                                        </p:tgtEl>
                                        <p:attrNameLst>
                                          <p:attrName>style.visibility</p:attrName>
                                        </p:attrNameLst>
                                      </p:cBhvr>
                                      <p:to>
                                        <p:strVal val="visible"/>
                                      </p:to>
                                    </p:set>
                                    <p:anim calcmode="lin" valueType="num">
                                      <p:cBhvr additive="base">
                                        <p:cTn id="3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3187">
                                            <p:txEl>
                                              <p:pRg st="4" end="4"/>
                                            </p:txEl>
                                          </p:spTgt>
                                        </p:tgtEl>
                                        <p:attrNameLst>
                                          <p:attrName>style.visibility</p:attrName>
                                        </p:attrNameLst>
                                      </p:cBhvr>
                                      <p:to>
                                        <p:strVal val="visible"/>
                                      </p:to>
                                    </p:set>
                                    <p:anim calcmode="lin" valueType="num">
                                      <p:cBhvr additive="base">
                                        <p:cTn id="4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par>
                                <p:cTn id="76" presetID="22" presetClass="entr" presetSubtype="8"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subTnLst>
                                    <p:audio>
                                      <p:cMediaNode>
                                        <p:cTn display="0" masterRel="sameClick">
                                          <p:stCondLst>
                                            <p:cond evt="begin" delay="0">
                                              <p:tn val="84"/>
                                            </p:cond>
                                          </p:stCondLst>
                                          <p:endCondLst>
                                            <p:cond evt="onStopAudio" delay="0">
                                              <p:tgtEl>
                                                <p:sldTgt/>
                                              </p:tgtEl>
                                            </p:cond>
                                          </p:endCondLst>
                                        </p:cTn>
                                        <p:tgtEl>
                                          <p:sndTgt r:embed="rId5" name="cashreg.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3187">
                                            <p:txEl>
                                              <p:pRg st="8" end="8"/>
                                            </p:txEl>
                                          </p:spTgt>
                                        </p:tgtEl>
                                        <p:attrNameLst>
                                          <p:attrName>style.visibility</p:attrName>
                                        </p:attrNameLst>
                                      </p:cBhvr>
                                      <p:to>
                                        <p:strVal val="visible"/>
                                      </p:to>
                                    </p:set>
                                    <p:anim calcmode="lin" valueType="num">
                                      <p:cBhvr additive="base">
                                        <p:cTn id="91"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33" grpId="0" animBg="1"/>
      <p:bldP spid="38"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6"/>
          <p:cNvSpPr>
            <a:spLocks noChangeArrowheads="1"/>
          </p:cNvSpPr>
          <p:nvPr/>
        </p:nvSpPr>
        <p:spPr bwMode="auto">
          <a:xfrm>
            <a:off x="682625" y="5397500"/>
            <a:ext cx="7764463" cy="146050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We have </a:t>
            </a:r>
            <a:r>
              <a:rPr lang="en-US" altLang="en-US" i="1">
                <a:sym typeface="Symbol" pitchFamily="18" charset="2"/>
              </a:rPr>
              <a:t>one</a:t>
            </a:r>
            <a:r>
              <a:rPr lang="en-US" altLang="en-US">
                <a:sym typeface="Symbol" pitchFamily="18" charset="2"/>
              </a:rPr>
              <a:t> equation with </a:t>
            </a:r>
            <a:r>
              <a:rPr lang="en-US" altLang="en-US" i="1">
                <a:sym typeface="Symbol" pitchFamily="18" charset="2"/>
              </a:rPr>
              <a:t>two</a:t>
            </a:r>
            <a:r>
              <a:rPr lang="en-US" altLang="en-US">
                <a:sym typeface="Symbol" pitchFamily="18" charset="2"/>
              </a:rPr>
              <a:t> unknown normal forces. </a:t>
            </a:r>
          </a:p>
          <a:p>
            <a:pPr eaLnBrk="1" hangingPunct="1">
              <a:lnSpc>
                <a:spcPct val="95000"/>
              </a:lnSpc>
            </a:pPr>
            <a:r>
              <a:rPr lang="en-US" altLang="en-US">
                <a:sym typeface="Symbol" pitchFamily="18" charset="2"/>
              </a:rPr>
              <a:t>We will use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r>
              <a:rPr lang="en-US" altLang="en-US">
                <a:cs typeface="Times New Roman" pitchFamily="18" charset="0"/>
                <a:sym typeface="Symbol" pitchFamily="18" charset="2"/>
              </a:rPr>
              <a:t> for our second equation.</a:t>
            </a:r>
          </a:p>
        </p:txBody>
      </p:sp>
      <p:sp>
        <p:nvSpPr>
          <p:cNvPr id="93187" name="Rectangle 3"/>
          <p:cNvSpPr>
            <a:spLocks noChangeArrowheads="1"/>
          </p:cNvSpPr>
          <p:nvPr/>
        </p:nvSpPr>
        <p:spPr bwMode="auto">
          <a:xfrm>
            <a:off x="685800" y="1397000"/>
            <a:ext cx="7772400" cy="4030663"/>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a:solidFill>
                  <a:schemeClr val="accent2"/>
                </a:solidFill>
                <a:cs typeface="Arial" panose="020B0604020202020204" pitchFamily="34" charset="0"/>
              </a:rPr>
              <a:t>Translational and rotational equilibrium</a:t>
            </a:r>
            <a:r>
              <a:rPr lang="en-US" altLang="en-US" sz="2400" dirty="0">
                <a:solidFill>
                  <a:schemeClr val="accent2"/>
                </a:solidFill>
                <a:cs typeface="Arial" panose="020B0604020202020204" pitchFamily="34" charset="0"/>
              </a:rPr>
              <a:t> </a:t>
            </a:r>
          </a:p>
          <a:p>
            <a:pPr>
              <a:spcBef>
                <a:spcPct val="0"/>
              </a:spcBef>
              <a:spcAft>
                <a:spcPts val="200"/>
              </a:spcAft>
              <a:buFontTx/>
              <a:buNone/>
              <a:defRPr/>
            </a:pPr>
            <a:r>
              <a:rPr lang="en-US" altLang="en-US" sz="2400" dirty="0">
                <a:cs typeface="Arial" panose="020B0604020202020204" pitchFamily="34" charset="0"/>
                <a:sym typeface="Symbol" panose="05050102010706020507" pitchFamily="18" charset="2"/>
              </a:rPr>
              <a:t></a:t>
            </a:r>
            <a:r>
              <a:rPr lang="en-US" altLang="en-US" sz="2400" dirty="0">
                <a:cs typeface="Arial" panose="020B0604020202020204" pitchFamily="34" charset="0"/>
              </a:rPr>
              <a:t>To analyze an extended system we use what we will call an </a:t>
            </a:r>
            <a:r>
              <a:rPr lang="en-US" altLang="en-US" sz="2400" b="1" dirty="0">
                <a:cs typeface="Arial" panose="020B0604020202020204" pitchFamily="34" charset="0"/>
              </a:rPr>
              <a:t>extended free-body diagram</a:t>
            </a:r>
            <a:r>
              <a:rPr lang="en-US" altLang="en-US" sz="2400" dirty="0">
                <a:cs typeface="Arial" panose="020B0604020202020204" pitchFamily="34" charset="0"/>
              </a:rPr>
              <a:t>. Suppose </a:t>
            </a:r>
            <a:r>
              <a:rPr lang="en-US" altLang="en-US" sz="2400" i="1" dirty="0">
                <a:cs typeface="Arial" panose="020B0604020202020204" pitchFamily="34" charset="0"/>
              </a:rPr>
              <a:t>M</a:t>
            </a:r>
            <a:r>
              <a:rPr lang="en-US" altLang="en-US" sz="2400" dirty="0">
                <a:cs typeface="Arial" panose="020B0604020202020204" pitchFamily="34" charset="0"/>
              </a:rPr>
              <a:t>, </a:t>
            </a:r>
            <a:r>
              <a:rPr lang="en-US" altLang="en-US" sz="2400" i="1" dirty="0">
                <a:cs typeface="Arial" panose="020B0604020202020204" pitchFamily="34" charset="0"/>
              </a:rPr>
              <a:t>m </a:t>
            </a:r>
            <a:r>
              <a:rPr lang="en-US" altLang="en-US" sz="2400" dirty="0">
                <a:cs typeface="Arial" panose="020B0604020202020204" pitchFamily="34" charset="0"/>
              </a:rPr>
              <a:t>and </a:t>
            </a:r>
            <a:r>
              <a:rPr lang="en-US" altLang="en-US" sz="2400" i="1" dirty="0">
                <a:cs typeface="Arial" panose="020B0604020202020204" pitchFamily="34" charset="0"/>
              </a:rPr>
              <a:t>L</a:t>
            </a:r>
            <a:r>
              <a:rPr lang="en-US" altLang="en-US" sz="2400" dirty="0">
                <a:cs typeface="Arial" panose="020B0604020202020204" pitchFamily="34" charset="0"/>
              </a:rPr>
              <a:t> are known.</a:t>
            </a:r>
          </a:p>
          <a:p>
            <a:pPr>
              <a:spcBef>
                <a:spcPct val="0"/>
              </a:spcBef>
              <a:spcAft>
                <a:spcPts val="200"/>
              </a:spcAft>
              <a:buFontTx/>
              <a:buNone/>
              <a:defRPr/>
            </a:pPr>
            <a:endParaRPr lang="en-US" altLang="en-US" sz="2400" dirty="0">
              <a:cs typeface="Arial" panose="020B0604020202020204" pitchFamily="34" charset="0"/>
            </a:endParaRPr>
          </a:p>
          <a:p>
            <a:pPr>
              <a:spcBef>
                <a:spcPct val="0"/>
              </a:spcBef>
              <a:spcAft>
                <a:spcPts val="200"/>
              </a:spcAft>
              <a:buFontTx/>
              <a:buNone/>
              <a:defRPr/>
            </a:pPr>
            <a:endParaRPr lang="en-US" altLang="en-US" sz="2400" dirty="0">
              <a:cs typeface="Arial" panose="020B0604020202020204" pitchFamily="34" charset="0"/>
            </a:endParaRPr>
          </a:p>
          <a:p>
            <a:pPr>
              <a:spcBef>
                <a:spcPct val="0"/>
              </a:spcBef>
              <a:spcAft>
                <a:spcPts val="200"/>
              </a:spcAft>
              <a:buFontTx/>
              <a:buNone/>
              <a:defRPr/>
            </a:pPr>
            <a:endParaRPr lang="en-US" altLang="en-US" sz="2400" dirty="0">
              <a:cs typeface="Arial" panose="020B0604020202020204" pitchFamily="34" charset="0"/>
            </a:endParaRPr>
          </a:p>
          <a:p>
            <a:pPr>
              <a:lnSpc>
                <a:spcPct val="90000"/>
              </a:lnSpc>
              <a:buFontTx/>
              <a:buNone/>
              <a:defRPr/>
            </a:pPr>
            <a:r>
              <a:rPr lang="en-US" altLang="en-US" sz="2400" dirty="0">
                <a:cs typeface="Arial" panose="020B0604020202020204" pitchFamily="34" charset="0"/>
                <a:sym typeface="Symbol" panose="05050102010706020507" pitchFamily="18" charset="2"/>
              </a:rPr>
              <a:t></a:t>
            </a:r>
            <a:r>
              <a:rPr lang="en-US" altLang="en-US" sz="2400" dirty="0">
                <a:latin typeface="+mn-lt"/>
                <a:cs typeface="Arial" panose="020B0604020202020204" pitchFamily="34" charset="0"/>
                <a:sym typeface="Symbol" panose="05050102010706020507" pitchFamily="18" charset="2"/>
              </a:rPr>
              <a:t>Find </a:t>
            </a: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1</a:t>
            </a:r>
            <a:r>
              <a:rPr lang="en-US" altLang="en-US" sz="2400" dirty="0">
                <a:latin typeface="+mn-lt"/>
                <a:cs typeface="Arial" panose="020B0604020202020204" pitchFamily="34" charset="0"/>
                <a:sym typeface="Symbol" panose="05050102010706020507" pitchFamily="18" charset="2"/>
              </a:rPr>
              <a:t> and </a:t>
            </a: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2</a:t>
            </a:r>
            <a:r>
              <a:rPr lang="en-US" altLang="en-US" sz="2400" dirty="0">
                <a:latin typeface="+mn-lt"/>
                <a:cs typeface="Arial" panose="020B0604020202020204" pitchFamily="34" charset="0"/>
                <a:sym typeface="Symbol" panose="05050102010706020507" pitchFamily="18" charset="2"/>
              </a:rPr>
              <a:t> in terms of </a:t>
            </a:r>
            <a:r>
              <a:rPr lang="en-US" altLang="en-US" sz="2400" i="1" dirty="0">
                <a:latin typeface="+mn-lt"/>
                <a:cs typeface="Arial" panose="020B0604020202020204" pitchFamily="34" charset="0"/>
                <a:sym typeface="Symbol" panose="05050102010706020507" pitchFamily="18" charset="2"/>
              </a:rPr>
              <a:t>x</a:t>
            </a:r>
            <a:r>
              <a:rPr lang="en-US" altLang="en-US" sz="2400" dirty="0">
                <a:latin typeface="+mn-lt"/>
                <a:cs typeface="Arial" panose="020B0604020202020204" pitchFamily="34" charset="0"/>
                <a:sym typeface="Symbol" panose="05050102010706020507" pitchFamily="18" charset="2"/>
              </a:rPr>
              <a:t>, </a:t>
            </a:r>
            <a:r>
              <a:rPr lang="en-US" altLang="en-US" sz="2400" i="1" dirty="0">
                <a:latin typeface="+mn-lt"/>
                <a:cs typeface="Arial" panose="020B0604020202020204" pitchFamily="34" charset="0"/>
                <a:sym typeface="Symbol" panose="05050102010706020507" pitchFamily="18" charset="2"/>
              </a:rPr>
              <a:t>L</a:t>
            </a:r>
            <a:r>
              <a:rPr lang="en-US" altLang="en-US" sz="2400" dirty="0">
                <a:latin typeface="+mn-lt"/>
                <a:cs typeface="Arial" panose="020B0604020202020204" pitchFamily="34" charset="0"/>
                <a:sym typeface="Symbol" panose="05050102010706020507" pitchFamily="18" charset="2"/>
              </a:rPr>
              <a:t>, </a:t>
            </a:r>
            <a:r>
              <a:rPr lang="en-US" altLang="en-US" sz="2400" i="1" dirty="0">
                <a:latin typeface="+mn-lt"/>
                <a:cs typeface="Arial" panose="020B0604020202020204" pitchFamily="34" charset="0"/>
                <a:sym typeface="Symbol" panose="05050102010706020507" pitchFamily="18" charset="2"/>
              </a:rPr>
              <a:t>m</a:t>
            </a:r>
            <a:r>
              <a:rPr lang="en-US" altLang="en-US" sz="2400" dirty="0">
                <a:latin typeface="+mn-lt"/>
                <a:cs typeface="Arial" panose="020B0604020202020204" pitchFamily="34" charset="0"/>
                <a:sym typeface="Symbol" panose="05050102010706020507" pitchFamily="18" charset="2"/>
              </a:rPr>
              <a:t>, </a:t>
            </a:r>
            <a:r>
              <a:rPr lang="en-US" altLang="en-US" sz="2400" i="1" dirty="0">
                <a:latin typeface="+mn-lt"/>
                <a:cs typeface="Arial" panose="020B0604020202020204" pitchFamily="34" charset="0"/>
                <a:sym typeface="Symbol" panose="05050102010706020507" pitchFamily="18" charset="2"/>
              </a:rPr>
              <a:t>M </a:t>
            </a:r>
            <a:r>
              <a:rPr lang="en-US" altLang="en-US" sz="2400" dirty="0">
                <a:latin typeface="+mn-lt"/>
                <a:cs typeface="Arial" panose="020B0604020202020204" pitchFamily="34" charset="0"/>
                <a:sym typeface="Symbol" panose="05050102010706020507" pitchFamily="18" charset="2"/>
              </a:rPr>
              <a:t>and</a:t>
            </a:r>
            <a:r>
              <a:rPr lang="en-US" altLang="en-US" sz="2400" i="1" dirty="0">
                <a:latin typeface="+mn-lt"/>
                <a:cs typeface="Arial" panose="020B0604020202020204" pitchFamily="34" charset="0"/>
                <a:sym typeface="Symbol" panose="05050102010706020507" pitchFamily="18" charset="2"/>
              </a:rPr>
              <a:t> g</a:t>
            </a:r>
            <a:r>
              <a:rPr lang="en-US" altLang="en-US" sz="2400" dirty="0">
                <a:latin typeface="+mn-lt"/>
                <a:cs typeface="Arial" panose="020B0604020202020204" pitchFamily="34" charset="0"/>
                <a:sym typeface="Symbol" panose="05050102010706020507" pitchFamily="18" charset="2"/>
              </a:rPr>
              <a:t>.</a:t>
            </a:r>
          </a:p>
          <a:p>
            <a:pPr>
              <a:lnSpc>
                <a:spcPct val="90000"/>
              </a:lnSpc>
              <a:buFontTx/>
              <a:buNone/>
              <a:defRPr/>
            </a:pPr>
            <a:r>
              <a:rPr lang="en-US" altLang="en-US" sz="2400" dirty="0">
                <a:solidFill>
                  <a:srgbClr val="000000"/>
                </a:solidFill>
                <a:cs typeface="Arial" panose="020B0604020202020204" pitchFamily="34" charset="0"/>
                <a:sym typeface="Symbol" panose="05050102010706020507" pitchFamily="18" charset="2"/>
              </a:rPr>
              <a:t></a:t>
            </a:r>
            <a:r>
              <a:rPr lang="en-US" altLang="en-US" sz="2400" dirty="0">
                <a:solidFill>
                  <a:srgbClr val="000000"/>
                </a:solidFill>
                <a:latin typeface="Arial"/>
                <a:cs typeface="Arial" panose="020B0604020202020204" pitchFamily="34" charset="0"/>
                <a:sym typeface="Symbol" panose="05050102010706020507" pitchFamily="18" charset="2"/>
              </a:rPr>
              <a:t>From our balance of forces we have </a:t>
            </a:r>
            <a:r>
              <a:rPr lang="en-US" altLang="en-US" sz="2400" dirty="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dirty="0">
                <a:solidFill>
                  <a:srgbClr val="000000"/>
                </a:solidFill>
                <a:ea typeface="Times New Roman" panose="02020603050405020304" pitchFamily="18" charset="0"/>
                <a:cs typeface="Courier New" panose="02070309020205020404" pitchFamily="49" charset="0"/>
                <a:sym typeface="Symbol" panose="05050102010706020507" pitchFamily="18" charset="2"/>
              </a:rPr>
              <a:t>F</a:t>
            </a:r>
            <a:r>
              <a:rPr lang="en-US" altLang="en-US" sz="2400" b="1" i="1" dirty="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i="1" dirty="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dirty="0">
                <a:solidFill>
                  <a:srgbClr val="000000"/>
                </a:solidFill>
                <a:ea typeface="Times New Roman" panose="02020603050405020304" pitchFamily="18" charset="0"/>
                <a:cs typeface="Courier New" panose="02070309020205020404" pitchFamily="49" charset="0"/>
                <a:sym typeface="Symbol" panose="05050102010706020507" pitchFamily="18" charset="2"/>
              </a:rPr>
              <a:t>0</a:t>
            </a:r>
            <a:r>
              <a:rPr lang="en-US" altLang="en-US" sz="2400" dirty="0">
                <a:ea typeface="Times New Roman" panose="02020603050405020304" pitchFamily="18" charset="0"/>
                <a:cs typeface="Courier New" panose="02070309020205020404" pitchFamily="49" charset="0"/>
                <a:sym typeface="Symbol" panose="05050102010706020507" pitchFamily="18" charset="2"/>
              </a:rPr>
              <a:t>:</a:t>
            </a:r>
          </a:p>
          <a:p>
            <a:pPr algn="ctr">
              <a:lnSpc>
                <a:spcPct val="90000"/>
              </a:lnSpc>
              <a:buFontTx/>
              <a:buNone/>
              <a:defRPr/>
            </a:pPr>
            <a:r>
              <a:rPr lang="en-US" altLang="en-US" sz="2400" i="1" dirty="0">
                <a:solidFill>
                  <a:srgbClr val="33CC33"/>
                </a:solidFill>
                <a:latin typeface="+mn-lt"/>
                <a:cs typeface="Courier New" panose="02070309020205020404" pitchFamily="49" charset="0"/>
              </a:rPr>
              <a:t>N</a:t>
            </a:r>
            <a:r>
              <a:rPr lang="en-US" altLang="en-US" sz="2400" baseline="-25000" dirty="0">
                <a:solidFill>
                  <a:srgbClr val="33CC33"/>
                </a:solidFill>
                <a:latin typeface="+mn-lt"/>
                <a:cs typeface="Courier New" panose="02070309020205020404" pitchFamily="49" charset="0"/>
              </a:rPr>
              <a:t>1</a:t>
            </a:r>
            <a:r>
              <a:rPr lang="en-US" altLang="en-US" sz="2400" dirty="0">
                <a:latin typeface="+mn-lt"/>
                <a:cs typeface="Courier New" panose="02070309020205020404" pitchFamily="49" charset="0"/>
              </a:rPr>
              <a:t> + </a:t>
            </a:r>
            <a:r>
              <a:rPr lang="en-US" altLang="en-US" sz="2400" i="1" dirty="0">
                <a:solidFill>
                  <a:srgbClr val="33CC33"/>
                </a:solidFill>
                <a:latin typeface="+mn-lt"/>
                <a:cs typeface="Courier New" panose="02070309020205020404" pitchFamily="49" charset="0"/>
              </a:rPr>
              <a:t>N</a:t>
            </a:r>
            <a:r>
              <a:rPr lang="en-US" altLang="en-US" sz="2400" baseline="-25000" dirty="0">
                <a:solidFill>
                  <a:srgbClr val="33CC33"/>
                </a:solidFill>
                <a:latin typeface="+mn-lt"/>
                <a:cs typeface="Courier New" panose="02070309020205020404" pitchFamily="49" charset="0"/>
              </a:rPr>
              <a:t>2</a:t>
            </a:r>
            <a:r>
              <a:rPr lang="en-US" altLang="en-US" sz="2400" dirty="0">
                <a:latin typeface="+mn-lt"/>
                <a:cs typeface="Courier New" panose="02070309020205020404" pitchFamily="49" charset="0"/>
              </a:rPr>
              <a:t> – </a:t>
            </a:r>
            <a:r>
              <a:rPr lang="en-US" altLang="en-US" sz="2400" i="1" dirty="0">
                <a:latin typeface="+mn-lt"/>
                <a:cs typeface="Courier New" panose="02070309020205020404" pitchFamily="49" charset="0"/>
              </a:rPr>
              <a:t>Mg</a:t>
            </a:r>
            <a:r>
              <a:rPr lang="en-US" altLang="en-US" sz="2400" dirty="0">
                <a:latin typeface="+mn-lt"/>
                <a:cs typeface="Courier New" panose="02070309020205020404" pitchFamily="49" charset="0"/>
              </a:rPr>
              <a:t> – </a:t>
            </a:r>
            <a:r>
              <a:rPr lang="en-US" altLang="en-US" sz="2400" i="1" dirty="0">
                <a:latin typeface="+mn-lt"/>
                <a:cs typeface="Courier New" panose="02070309020205020404" pitchFamily="49" charset="0"/>
              </a:rPr>
              <a:t>mg </a:t>
            </a:r>
            <a:r>
              <a:rPr lang="en-US" altLang="en-US" sz="2400" dirty="0">
                <a:latin typeface="+mn-lt"/>
                <a:cs typeface="Courier New" panose="02070309020205020404" pitchFamily="49" charset="0"/>
              </a:rPr>
              <a:t>=</a:t>
            </a:r>
            <a:r>
              <a:rPr lang="en-US" altLang="en-US" sz="2400" baseline="-25000" dirty="0">
                <a:latin typeface="+mn-lt"/>
                <a:cs typeface="Courier New" panose="02070309020205020404" pitchFamily="49" charset="0"/>
              </a:rPr>
              <a:t> </a:t>
            </a:r>
            <a:r>
              <a:rPr lang="en-US" altLang="en-US" sz="2400" dirty="0">
                <a:latin typeface="+mn-lt"/>
                <a:cs typeface="Courier New" panose="02070309020205020404" pitchFamily="49" charset="0"/>
              </a:rPr>
              <a:t>0</a:t>
            </a:r>
          </a:p>
          <a:p>
            <a:pPr>
              <a:lnSpc>
                <a:spcPct val="90000"/>
              </a:lnSpc>
              <a:buFontTx/>
              <a:buNone/>
              <a:defRPr/>
            </a:pPr>
            <a:endParaRPr lang="en-US" altLang="en-US" sz="2400" dirty="0">
              <a:solidFill>
                <a:srgbClr val="000000"/>
              </a:solidFill>
              <a:latin typeface="Arial"/>
              <a:cs typeface="Arial" panose="020B0604020202020204" pitchFamily="34" charset="0"/>
              <a:sym typeface="Symbol" panose="05050102010706020507" pitchFamily="18" charset="2"/>
            </a:endParaRPr>
          </a:p>
          <a:p>
            <a:pPr>
              <a:lnSpc>
                <a:spcPct val="90000"/>
              </a:lnSpc>
              <a:buFontTx/>
              <a:buNone/>
              <a:defRPr/>
            </a:pPr>
            <a:endParaRPr lang="en-US" altLang="en-US" sz="2000" b="1" dirty="0">
              <a:latin typeface="+mn-lt"/>
              <a:cs typeface="Arial" panose="020B0604020202020204" pitchFamily="34" charset="0"/>
            </a:endParaRPr>
          </a:p>
        </p:txBody>
      </p:sp>
      <p:sp>
        <p:nvSpPr>
          <p:cNvPr id="1536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41" name="Line 38"/>
          <p:cNvSpPr>
            <a:spLocks noChangeShapeType="1"/>
          </p:cNvSpPr>
          <p:nvPr/>
        </p:nvSpPr>
        <p:spPr bwMode="auto">
          <a:xfrm>
            <a:off x="2009775" y="3471863"/>
            <a:ext cx="5124450" cy="0"/>
          </a:xfrm>
          <a:prstGeom prst="line">
            <a:avLst/>
          </a:prstGeom>
          <a:noFill/>
          <a:ln w="57150">
            <a:solidFill>
              <a:schemeClr val="bg2"/>
            </a:solidFill>
            <a:round/>
            <a:headEnd/>
            <a:tailEnd/>
          </a:ln>
          <a:effectLst/>
          <a:extLst/>
        </p:spPr>
        <p:txBody>
          <a:bodyPr/>
          <a:lstStyle/>
          <a:p>
            <a:pPr>
              <a:defRPr/>
            </a:pPr>
            <a:endParaRPr lang="en-US">
              <a:latin typeface="+mn-lt"/>
              <a:cs typeface="Arial" panose="020B0604020202020204" pitchFamily="34" charset="0"/>
            </a:endParaRPr>
          </a:p>
        </p:txBody>
      </p:sp>
      <p:grpSp>
        <p:nvGrpSpPr>
          <p:cNvPr id="2" name="Group 39"/>
          <p:cNvGrpSpPr>
            <a:grpSpLocks/>
          </p:cNvGrpSpPr>
          <p:nvPr/>
        </p:nvGrpSpPr>
        <p:grpSpPr bwMode="auto">
          <a:xfrm>
            <a:off x="4514850" y="3460750"/>
            <a:ext cx="620713" cy="496888"/>
            <a:chOff x="2667" y="1910"/>
            <a:chExt cx="391" cy="313"/>
          </a:xfrm>
        </p:grpSpPr>
        <p:sp>
          <p:nvSpPr>
            <p:cNvPr id="29723" name="Line 40"/>
            <p:cNvSpPr>
              <a:spLocks noChangeShapeType="1"/>
            </p:cNvSpPr>
            <p:nvPr/>
          </p:nvSpPr>
          <p:spPr bwMode="auto">
            <a:xfrm>
              <a:off x="2667" y="1910"/>
              <a:ext cx="0" cy="189"/>
            </a:xfrm>
            <a:prstGeom prst="line">
              <a:avLst/>
            </a:prstGeom>
            <a:noFill/>
            <a:ln w="38100">
              <a:solidFill>
                <a:schemeClr val="tx1"/>
              </a:solidFill>
              <a:round/>
              <a:headEnd/>
              <a:tailEnd type="arrow" w="med" len="med"/>
            </a:ln>
            <a:effectLst/>
            <a:extLst/>
          </p:spPr>
          <p:txBody>
            <a:bodyPr/>
            <a:lstStyle/>
            <a:p>
              <a:pPr>
                <a:defRPr/>
              </a:pPr>
              <a:endParaRPr lang="en-US">
                <a:latin typeface="+mn-lt"/>
                <a:cs typeface="Arial" panose="020B0604020202020204" pitchFamily="34" charset="0"/>
              </a:endParaRPr>
            </a:p>
          </p:txBody>
        </p:sp>
        <p:sp>
          <p:nvSpPr>
            <p:cNvPr id="29724" name="Text Box 41"/>
            <p:cNvSpPr txBox="1">
              <a:spLocks noChangeArrowheads="1"/>
            </p:cNvSpPr>
            <p:nvPr/>
          </p:nvSpPr>
          <p:spPr bwMode="auto">
            <a:xfrm>
              <a:off x="2672" y="1932"/>
              <a:ext cx="386"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mg</a:t>
              </a:r>
            </a:p>
          </p:txBody>
        </p:sp>
      </p:grpSp>
      <p:grpSp>
        <p:nvGrpSpPr>
          <p:cNvPr id="3" name="Group 42"/>
          <p:cNvGrpSpPr>
            <a:grpSpLocks/>
          </p:cNvGrpSpPr>
          <p:nvPr/>
        </p:nvGrpSpPr>
        <p:grpSpPr bwMode="auto">
          <a:xfrm>
            <a:off x="1997075" y="2873375"/>
            <a:ext cx="2508250" cy="520700"/>
            <a:chOff x="1081" y="1540"/>
            <a:chExt cx="1580" cy="328"/>
          </a:xfrm>
        </p:grpSpPr>
        <p:sp>
          <p:nvSpPr>
            <p:cNvPr id="29719" name="Line 43"/>
            <p:cNvSpPr>
              <a:spLocks noChangeShapeType="1"/>
            </p:cNvSpPr>
            <p:nvPr/>
          </p:nvSpPr>
          <p:spPr bwMode="auto">
            <a:xfrm flipV="1">
              <a:off x="1081" y="1554"/>
              <a:ext cx="0" cy="303"/>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29720" name="Line 44"/>
            <p:cNvSpPr>
              <a:spLocks noChangeShapeType="1"/>
            </p:cNvSpPr>
            <p:nvPr/>
          </p:nvSpPr>
          <p:spPr bwMode="auto">
            <a:xfrm flipV="1">
              <a:off x="2661" y="1547"/>
              <a:ext cx="0" cy="321"/>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29721" name="Line 45"/>
            <p:cNvSpPr>
              <a:spLocks noChangeShapeType="1"/>
            </p:cNvSpPr>
            <p:nvPr/>
          </p:nvSpPr>
          <p:spPr bwMode="auto">
            <a:xfrm>
              <a:off x="1081" y="1625"/>
              <a:ext cx="1578" cy="0"/>
            </a:xfrm>
            <a:prstGeom prst="line">
              <a:avLst/>
            </a:prstGeom>
            <a:noFill/>
            <a:ln w="19050">
              <a:solidFill>
                <a:srgbClr val="C0C0C0"/>
              </a:solidFill>
              <a:round/>
              <a:headEnd type="arrow" w="med" len="med"/>
              <a:tailEnd type="arrow" w="med" len="med"/>
            </a:ln>
            <a:effectLst/>
            <a:extLst/>
          </p:spPr>
          <p:txBody>
            <a:bodyPr/>
            <a:lstStyle/>
            <a:p>
              <a:pPr>
                <a:defRPr/>
              </a:pPr>
              <a:endParaRPr lang="en-US">
                <a:latin typeface="+mn-lt"/>
                <a:cs typeface="Arial" panose="020B0604020202020204" pitchFamily="34" charset="0"/>
              </a:endParaRPr>
            </a:p>
          </p:txBody>
        </p:sp>
        <p:sp>
          <p:nvSpPr>
            <p:cNvPr id="29722" name="Text Box 46"/>
            <p:cNvSpPr txBox="1">
              <a:spLocks noChangeArrowheads="1"/>
            </p:cNvSpPr>
            <p:nvPr/>
          </p:nvSpPr>
          <p:spPr bwMode="auto">
            <a:xfrm>
              <a:off x="1637" y="1540"/>
              <a:ext cx="500" cy="291"/>
            </a:xfrm>
            <a:prstGeom prst="rect">
              <a:avLst/>
            </a:prstGeom>
            <a:solidFill>
              <a:srgbClr val="EAEAEA"/>
            </a:solid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a:solidFill>
                    <a:schemeClr val="accent2"/>
                  </a:solidFill>
                  <a:latin typeface="+mn-lt"/>
                </a:rPr>
                <a:t>L /</a:t>
              </a:r>
              <a:r>
                <a:rPr lang="en-US" altLang="en-US" dirty="0">
                  <a:solidFill>
                    <a:schemeClr val="accent2"/>
                  </a:solidFill>
                  <a:latin typeface="+mn-lt"/>
                </a:rPr>
                <a:t> 2</a:t>
              </a:r>
            </a:p>
          </p:txBody>
        </p:sp>
      </p:grpSp>
      <p:grpSp>
        <p:nvGrpSpPr>
          <p:cNvPr id="4" name="Group 47"/>
          <p:cNvGrpSpPr>
            <a:grpSpLocks/>
          </p:cNvGrpSpPr>
          <p:nvPr/>
        </p:nvGrpSpPr>
        <p:grpSpPr bwMode="auto">
          <a:xfrm>
            <a:off x="1979613" y="3459163"/>
            <a:ext cx="520700" cy="762000"/>
            <a:chOff x="1070" y="1909"/>
            <a:chExt cx="328" cy="480"/>
          </a:xfrm>
        </p:grpSpPr>
        <p:sp>
          <p:nvSpPr>
            <p:cNvPr id="29717" name="Line 48"/>
            <p:cNvSpPr>
              <a:spLocks noChangeShapeType="1"/>
            </p:cNvSpPr>
            <p:nvPr/>
          </p:nvSpPr>
          <p:spPr bwMode="auto">
            <a:xfrm>
              <a:off x="1081" y="1909"/>
              <a:ext cx="0" cy="332"/>
            </a:xfrm>
            <a:prstGeom prst="line">
              <a:avLst/>
            </a:prstGeom>
            <a:noFill/>
            <a:ln w="57150">
              <a:solidFill>
                <a:srgbClr val="33CC33"/>
              </a:solidFill>
              <a:round/>
              <a:headEnd type="arrow" w="med" len="med"/>
              <a:tailEnd/>
            </a:ln>
            <a:effectLst/>
            <a:extLst/>
          </p:spPr>
          <p:txBody>
            <a:bodyPr/>
            <a:lstStyle/>
            <a:p>
              <a:pPr>
                <a:defRPr/>
              </a:pPr>
              <a:endParaRPr lang="en-US">
                <a:latin typeface="+mn-lt"/>
                <a:cs typeface="Arial" panose="020B0604020202020204" pitchFamily="34" charset="0"/>
              </a:endParaRPr>
            </a:p>
          </p:txBody>
        </p:sp>
        <p:sp>
          <p:nvSpPr>
            <p:cNvPr id="29718" name="Text Box 49"/>
            <p:cNvSpPr txBox="1">
              <a:spLocks noChangeArrowheads="1"/>
            </p:cNvSpPr>
            <p:nvPr/>
          </p:nvSpPr>
          <p:spPr bwMode="auto">
            <a:xfrm>
              <a:off x="1070" y="2098"/>
              <a:ext cx="328"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a:solidFill>
                    <a:srgbClr val="33CC33"/>
                  </a:solidFill>
                  <a:latin typeface="+mn-lt"/>
                </a:rPr>
                <a:t>N</a:t>
              </a:r>
              <a:r>
                <a:rPr lang="en-US" altLang="en-US" baseline="-25000" dirty="0">
                  <a:solidFill>
                    <a:srgbClr val="33CC33"/>
                  </a:solidFill>
                  <a:latin typeface="+mn-lt"/>
                </a:rPr>
                <a:t>1</a:t>
              </a:r>
              <a:endParaRPr lang="en-US" altLang="en-US" i="1" dirty="0">
                <a:solidFill>
                  <a:srgbClr val="33CC33"/>
                </a:solidFill>
                <a:latin typeface="+mn-lt"/>
              </a:endParaRPr>
            </a:p>
          </p:txBody>
        </p:sp>
      </p:grpSp>
      <p:grpSp>
        <p:nvGrpSpPr>
          <p:cNvPr id="5" name="Group 50"/>
          <p:cNvGrpSpPr>
            <a:grpSpLocks/>
          </p:cNvGrpSpPr>
          <p:nvPr/>
        </p:nvGrpSpPr>
        <p:grpSpPr bwMode="auto">
          <a:xfrm>
            <a:off x="6905625" y="3473450"/>
            <a:ext cx="520700" cy="749300"/>
            <a:chOff x="4173" y="1918"/>
            <a:chExt cx="328" cy="472"/>
          </a:xfrm>
        </p:grpSpPr>
        <p:sp>
          <p:nvSpPr>
            <p:cNvPr id="29715" name="Line 51"/>
            <p:cNvSpPr>
              <a:spLocks noChangeShapeType="1"/>
            </p:cNvSpPr>
            <p:nvPr/>
          </p:nvSpPr>
          <p:spPr bwMode="auto">
            <a:xfrm>
              <a:off x="4310" y="1918"/>
              <a:ext cx="0" cy="221"/>
            </a:xfrm>
            <a:prstGeom prst="line">
              <a:avLst/>
            </a:prstGeom>
            <a:noFill/>
            <a:ln w="57150">
              <a:solidFill>
                <a:srgbClr val="33CC33"/>
              </a:solidFill>
              <a:round/>
              <a:headEnd type="arrow" w="med" len="med"/>
              <a:tailEnd/>
            </a:ln>
            <a:effectLst/>
            <a:extLst/>
          </p:spPr>
          <p:txBody>
            <a:bodyPr/>
            <a:lstStyle/>
            <a:p>
              <a:pPr>
                <a:defRPr/>
              </a:pPr>
              <a:endParaRPr lang="en-US">
                <a:latin typeface="+mn-lt"/>
                <a:cs typeface="Arial" panose="020B0604020202020204" pitchFamily="34" charset="0"/>
              </a:endParaRPr>
            </a:p>
          </p:txBody>
        </p:sp>
        <p:sp>
          <p:nvSpPr>
            <p:cNvPr id="29716" name="Text Box 52"/>
            <p:cNvSpPr txBox="1">
              <a:spLocks noChangeArrowheads="1"/>
            </p:cNvSpPr>
            <p:nvPr/>
          </p:nvSpPr>
          <p:spPr bwMode="auto">
            <a:xfrm>
              <a:off x="4173" y="2099"/>
              <a:ext cx="328"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solidFill>
                    <a:srgbClr val="33CC33"/>
                  </a:solidFill>
                  <a:latin typeface="+mn-lt"/>
                </a:rPr>
                <a:t>N</a:t>
              </a:r>
              <a:r>
                <a:rPr lang="en-US" altLang="en-US" baseline="-25000">
                  <a:solidFill>
                    <a:srgbClr val="33CC33"/>
                  </a:solidFill>
                  <a:latin typeface="+mn-lt"/>
                </a:rPr>
                <a:t>2</a:t>
              </a:r>
              <a:endParaRPr lang="en-US" altLang="en-US" i="1">
                <a:solidFill>
                  <a:srgbClr val="33CC33"/>
                </a:solidFill>
                <a:latin typeface="+mn-lt"/>
              </a:endParaRPr>
            </a:p>
          </p:txBody>
        </p:sp>
      </p:grpSp>
      <p:grpSp>
        <p:nvGrpSpPr>
          <p:cNvPr id="6" name="Group 53"/>
          <p:cNvGrpSpPr>
            <a:grpSpLocks/>
          </p:cNvGrpSpPr>
          <p:nvPr/>
        </p:nvGrpSpPr>
        <p:grpSpPr bwMode="auto">
          <a:xfrm>
            <a:off x="2951163" y="3462338"/>
            <a:ext cx="684212" cy="720725"/>
            <a:chOff x="1682" y="1911"/>
            <a:chExt cx="431" cy="454"/>
          </a:xfrm>
        </p:grpSpPr>
        <p:sp>
          <p:nvSpPr>
            <p:cNvPr id="29713" name="Line 54"/>
            <p:cNvSpPr>
              <a:spLocks noChangeShapeType="1"/>
            </p:cNvSpPr>
            <p:nvPr/>
          </p:nvSpPr>
          <p:spPr bwMode="auto">
            <a:xfrm>
              <a:off x="1682" y="1911"/>
              <a:ext cx="0" cy="320"/>
            </a:xfrm>
            <a:prstGeom prst="line">
              <a:avLst/>
            </a:prstGeom>
            <a:noFill/>
            <a:ln w="38100">
              <a:solidFill>
                <a:schemeClr val="tx1"/>
              </a:solidFill>
              <a:round/>
              <a:headEnd/>
              <a:tailEnd type="arrow" w="med" len="med"/>
            </a:ln>
            <a:effectLst/>
            <a:extLst/>
          </p:spPr>
          <p:txBody>
            <a:bodyPr/>
            <a:lstStyle/>
            <a:p>
              <a:pPr>
                <a:defRPr/>
              </a:pPr>
              <a:endParaRPr lang="en-US">
                <a:latin typeface="+mn-lt"/>
                <a:cs typeface="Arial" panose="020B0604020202020204" pitchFamily="34" charset="0"/>
              </a:endParaRPr>
            </a:p>
          </p:txBody>
        </p:sp>
        <p:sp>
          <p:nvSpPr>
            <p:cNvPr id="29714" name="Text Box 55"/>
            <p:cNvSpPr txBox="1">
              <a:spLocks noChangeArrowheads="1"/>
            </p:cNvSpPr>
            <p:nvPr/>
          </p:nvSpPr>
          <p:spPr bwMode="auto">
            <a:xfrm>
              <a:off x="1717" y="2074"/>
              <a:ext cx="396"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Mg</a:t>
              </a:r>
            </a:p>
          </p:txBody>
        </p:sp>
      </p:grpSp>
      <p:grpSp>
        <p:nvGrpSpPr>
          <p:cNvPr id="7" name="Group 56"/>
          <p:cNvGrpSpPr>
            <a:grpSpLocks/>
          </p:cNvGrpSpPr>
          <p:nvPr/>
        </p:nvGrpSpPr>
        <p:grpSpPr bwMode="auto">
          <a:xfrm>
            <a:off x="1993900" y="3022600"/>
            <a:ext cx="950913" cy="461963"/>
            <a:chOff x="1079" y="1634"/>
            <a:chExt cx="599" cy="291"/>
          </a:xfrm>
        </p:grpSpPr>
        <p:sp>
          <p:nvSpPr>
            <p:cNvPr id="29708" name="Line 57"/>
            <p:cNvSpPr>
              <a:spLocks noChangeShapeType="1"/>
            </p:cNvSpPr>
            <p:nvPr/>
          </p:nvSpPr>
          <p:spPr bwMode="auto">
            <a:xfrm flipV="1">
              <a:off x="1678" y="1707"/>
              <a:ext cx="0" cy="166"/>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29709" name="Line 58"/>
            <p:cNvSpPr>
              <a:spLocks noChangeShapeType="1"/>
            </p:cNvSpPr>
            <p:nvPr/>
          </p:nvSpPr>
          <p:spPr bwMode="auto">
            <a:xfrm>
              <a:off x="1079" y="1783"/>
              <a:ext cx="594" cy="0"/>
            </a:xfrm>
            <a:prstGeom prst="line">
              <a:avLst/>
            </a:prstGeom>
            <a:noFill/>
            <a:ln w="19050">
              <a:solidFill>
                <a:srgbClr val="C0C0C0"/>
              </a:solidFill>
              <a:round/>
              <a:headEnd type="arrow" w="med" len="med"/>
              <a:tailEnd type="arrow" w="med" len="med"/>
            </a:ln>
            <a:effectLst/>
            <a:extLst/>
          </p:spPr>
          <p:txBody>
            <a:bodyPr/>
            <a:lstStyle/>
            <a:p>
              <a:pPr>
                <a:defRPr/>
              </a:pPr>
              <a:endParaRPr lang="en-US">
                <a:latin typeface="+mn-lt"/>
                <a:cs typeface="Arial" panose="020B0604020202020204" pitchFamily="34" charset="0"/>
              </a:endParaRPr>
            </a:p>
          </p:txBody>
        </p:sp>
        <p:grpSp>
          <p:nvGrpSpPr>
            <p:cNvPr id="15375" name="Group 59"/>
            <p:cNvGrpSpPr>
              <a:grpSpLocks/>
            </p:cNvGrpSpPr>
            <p:nvPr/>
          </p:nvGrpSpPr>
          <p:grpSpPr bwMode="auto">
            <a:xfrm>
              <a:off x="1277" y="1634"/>
              <a:ext cx="214" cy="291"/>
              <a:chOff x="4047" y="2942"/>
              <a:chExt cx="214" cy="291"/>
            </a:xfrm>
          </p:grpSpPr>
          <p:sp>
            <p:nvSpPr>
              <p:cNvPr id="29711" name="Rectangle 60"/>
              <p:cNvSpPr>
                <a:spLocks noChangeArrowheads="1"/>
              </p:cNvSpPr>
              <p:nvPr/>
            </p:nvSpPr>
            <p:spPr bwMode="auto">
              <a:xfrm>
                <a:off x="4087" y="3017"/>
                <a:ext cx="174" cy="137"/>
              </a:xfrm>
              <a:prstGeom prst="rect">
                <a:avLst/>
              </a:prstGeom>
              <a:solidFill>
                <a:schemeClr val="bg1"/>
              </a:solidFill>
              <a:ln>
                <a:noFill/>
              </a:ln>
              <a:effectLs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a:latin typeface="+mn-lt"/>
                </a:endParaRPr>
              </a:p>
            </p:txBody>
          </p:sp>
          <p:sp>
            <p:nvSpPr>
              <p:cNvPr id="29712" name="Text Box 61"/>
              <p:cNvSpPr txBox="1">
                <a:spLocks noChangeArrowheads="1"/>
              </p:cNvSpPr>
              <p:nvPr/>
            </p:nvSpPr>
            <p:spPr bwMode="auto">
              <a:xfrm>
                <a:off x="4047" y="2942"/>
                <a:ext cx="213"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x</a:t>
                </a:r>
              </a:p>
            </p:txBody>
          </p:sp>
        </p:grpSp>
      </p:grpSp>
      <p:pic>
        <p:nvPicPr>
          <p:cNvPr id="15389"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5389"/>
                                        </p:tgtEl>
                                        <p:attrNameLst>
                                          <p:attrName>style.visibility</p:attrName>
                                        </p:attrNameLst>
                                      </p:cBhvr>
                                      <p:to>
                                        <p:strVal val="visible"/>
                                      </p:to>
                                    </p:set>
                                    <p:animEffect transition="in" filter="fade">
                                      <p:cBhvr>
                                        <p:cTn id="12" dur="2000"/>
                                        <p:tgtEl>
                                          <p:spTgt spid="15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93187">
                                            <p:txEl>
                                              <p:pRg st="5" end="5"/>
                                            </p:txEl>
                                          </p:spTgt>
                                        </p:tgtEl>
                                        <p:attrNameLst>
                                          <p:attrName>style.visibility</p:attrName>
                                        </p:attrNameLst>
                                      </p:cBhvr>
                                      <p:to>
                                        <p:strVal val="visible"/>
                                      </p:to>
                                    </p:set>
                                    <p:anim calcmode="lin" valueType="num">
                                      <p:cBhvr additive="base">
                                        <p:cTn id="5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93187">
                                            <p:txEl>
                                              <p:pRg st="6" end="6"/>
                                            </p:txEl>
                                          </p:spTgt>
                                        </p:tgtEl>
                                        <p:attrNameLst>
                                          <p:attrName>style.visibility</p:attrName>
                                        </p:attrNameLst>
                                      </p:cBhvr>
                                      <p:to>
                                        <p:strVal val="visible"/>
                                      </p:to>
                                    </p:set>
                                    <p:anim calcmode="lin" valueType="num">
                                      <p:cBhvr additive="base">
                                        <p:cTn id="5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93187">
                                            <p:txEl>
                                              <p:pRg st="7" end="7"/>
                                            </p:txEl>
                                          </p:spTgt>
                                        </p:tgtEl>
                                        <p:attrNameLst>
                                          <p:attrName>style.visibility</p:attrName>
                                        </p:attrNameLst>
                                      </p:cBhvr>
                                      <p:to>
                                        <p:strVal val="visible"/>
                                      </p:to>
                                    </p:set>
                                    <p:anim calcmode="lin" valueType="num">
                                      <p:cBhvr additive="base">
                                        <p:cTn id="6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65">
                                            <p:txEl>
                                              <p:pRg st="1" end="1"/>
                                            </p:txEl>
                                          </p:spTgt>
                                        </p:tgtEl>
                                        <p:attrNameLst>
                                          <p:attrName>style.visibility</p:attrName>
                                        </p:attrNameLst>
                                      </p:cBhvr>
                                      <p:to>
                                        <p:strVal val="visible"/>
                                      </p:to>
                                    </p:set>
                                    <p:anim calcmode="lin" valueType="num">
                                      <p:cBhvr additive="base">
                                        <p:cTn id="70"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65">
                                            <p:txEl>
                                              <p:pRg st="2" end="2"/>
                                            </p:txEl>
                                          </p:spTgt>
                                        </p:tgtEl>
                                        <p:attrNameLst>
                                          <p:attrName>style.visibility</p:attrName>
                                        </p:attrNameLst>
                                      </p:cBhvr>
                                      <p:to>
                                        <p:strVal val="visible"/>
                                      </p:to>
                                    </p:set>
                                    <p:anim calcmode="lin" valueType="num">
                                      <p:cBhvr additive="base">
                                        <p:cTn id="76"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698500" y="5754688"/>
            <a:ext cx="7764463" cy="1103312"/>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Choosing the pivot (fulcrum) at the point of a force removes that force from the torque equation! Why?</a:t>
            </a:r>
            <a:endParaRPr lang="en-US" altLang="en-US">
              <a:ea typeface="Times New Roman" pitchFamily="18" charset="0"/>
              <a:cs typeface="Courier New" pitchFamily="49" charset="0"/>
              <a:sym typeface="Symbol" pitchFamily="18" charset="2"/>
            </a:endParaRPr>
          </a:p>
        </p:txBody>
      </p:sp>
      <p:sp>
        <p:nvSpPr>
          <p:cNvPr id="93187" name="Rectangle 3"/>
          <p:cNvSpPr>
            <a:spLocks noChangeArrowheads="1"/>
          </p:cNvSpPr>
          <p:nvPr/>
        </p:nvSpPr>
        <p:spPr bwMode="auto">
          <a:xfrm>
            <a:off x="685800" y="1397000"/>
            <a:ext cx="7772400" cy="4389438"/>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a:solidFill>
                  <a:schemeClr val="accent2"/>
                </a:solidFill>
                <a:cs typeface="Arial" panose="020B0604020202020204" pitchFamily="34" charset="0"/>
              </a:rPr>
              <a:t>Translational and rotational equilibrium</a:t>
            </a:r>
            <a:r>
              <a:rPr lang="en-US" altLang="en-US" sz="2400" dirty="0">
                <a:solidFill>
                  <a:schemeClr val="accent2"/>
                </a:solidFill>
                <a:cs typeface="Arial" panose="020B0604020202020204" pitchFamily="34" charset="0"/>
              </a:rPr>
              <a:t> </a:t>
            </a:r>
          </a:p>
          <a:p>
            <a:pPr>
              <a:lnSpc>
                <a:spcPct val="90000"/>
              </a:lnSpc>
              <a:buFontTx/>
              <a:buNone/>
              <a:defRPr/>
            </a:pPr>
            <a:r>
              <a:rPr lang="en-US" altLang="en-US" sz="2400" dirty="0">
                <a:cs typeface="Arial" panose="020B0604020202020204" pitchFamily="34" charset="0"/>
                <a:sym typeface="Symbol" panose="05050102010706020507" pitchFamily="18" charset="2"/>
              </a:rPr>
              <a:t></a:t>
            </a:r>
            <a:r>
              <a:rPr lang="en-US" altLang="en-US" sz="2400" dirty="0">
                <a:latin typeface="+mn-lt"/>
                <a:cs typeface="Arial" panose="020B0604020202020204" pitchFamily="34" charset="0"/>
                <a:sym typeface="Symbol" panose="05050102010706020507" pitchFamily="18" charset="2"/>
              </a:rPr>
              <a:t>In order to use our balance of torques we need to choose a </a:t>
            </a:r>
            <a:r>
              <a:rPr lang="en-US" altLang="en-US" sz="2400" dirty="0">
                <a:solidFill>
                  <a:srgbClr val="FF0000"/>
                </a:solidFill>
                <a:latin typeface="+mn-lt"/>
                <a:cs typeface="Arial" panose="020B0604020202020204" pitchFamily="34" charset="0"/>
                <a:sym typeface="Symbol" panose="05050102010706020507" pitchFamily="18" charset="2"/>
              </a:rPr>
              <a:t>pivot point</a:t>
            </a:r>
            <a:r>
              <a:rPr lang="en-US" altLang="en-US" sz="2400" dirty="0">
                <a:latin typeface="+mn-lt"/>
                <a:cs typeface="Arial" panose="020B0604020202020204" pitchFamily="34" charset="0"/>
                <a:sym typeface="Symbol" panose="05050102010706020507" pitchFamily="18" charset="2"/>
              </a:rPr>
              <a:t>. </a:t>
            </a:r>
            <a:r>
              <a:rPr lang="en-US" altLang="en-US" sz="2400" i="1" dirty="0">
                <a:latin typeface="+mn-lt"/>
                <a:cs typeface="Arial" panose="020B0604020202020204" pitchFamily="34" charset="0"/>
                <a:sym typeface="Symbol" panose="05050102010706020507" pitchFamily="18" charset="2"/>
              </a:rPr>
              <a:t>If a system is in static equilibrium you can use ANY point! </a:t>
            </a:r>
            <a:r>
              <a:rPr lang="en-US" altLang="en-US" sz="2400" dirty="0">
                <a:latin typeface="+mn-lt"/>
                <a:cs typeface="Arial" panose="020B0604020202020204" pitchFamily="34" charset="0"/>
                <a:sym typeface="Symbol" panose="05050102010706020507" pitchFamily="18" charset="2"/>
              </a:rPr>
              <a:t>I have chosen </a:t>
            </a: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1</a:t>
            </a:r>
            <a:r>
              <a:rPr lang="en-US" altLang="en-US" sz="2400" dirty="0">
                <a:latin typeface="+mn-lt"/>
                <a:cs typeface="Arial" panose="020B0604020202020204" pitchFamily="34" charset="0"/>
                <a:sym typeface="Symbol" panose="05050102010706020507" pitchFamily="18" charset="2"/>
              </a:rPr>
              <a:t>’s location.</a:t>
            </a:r>
            <a:endParaRPr lang="en-US" altLang="en-US" sz="2000" b="1" dirty="0">
              <a:latin typeface="+mn-lt"/>
              <a:cs typeface="Arial" panose="020B0604020202020204" pitchFamily="34" charset="0"/>
            </a:endParaRPr>
          </a:p>
          <a:p>
            <a:pPr>
              <a:spcBef>
                <a:spcPct val="0"/>
              </a:spcBef>
              <a:spcAft>
                <a:spcPts val="200"/>
              </a:spcAft>
              <a:buFontTx/>
              <a:buNone/>
              <a:defRPr/>
            </a:pPr>
            <a:endParaRPr lang="en-US" altLang="en-US" sz="2400" dirty="0">
              <a:cs typeface="Arial" panose="020B0604020202020204" pitchFamily="34" charset="0"/>
            </a:endParaRPr>
          </a:p>
          <a:p>
            <a:pPr>
              <a:spcBef>
                <a:spcPct val="0"/>
              </a:spcBef>
              <a:spcAft>
                <a:spcPts val="200"/>
              </a:spcAft>
              <a:buFontTx/>
              <a:buNone/>
              <a:defRPr/>
            </a:pPr>
            <a:endParaRPr lang="en-US" altLang="en-US" sz="2400" dirty="0">
              <a:cs typeface="Arial" panose="020B0604020202020204" pitchFamily="34" charset="0"/>
            </a:endParaRPr>
          </a:p>
          <a:p>
            <a:pPr>
              <a:spcBef>
                <a:spcPct val="0"/>
              </a:spcBef>
              <a:spcAft>
                <a:spcPts val="200"/>
              </a:spcAft>
              <a:buFontTx/>
              <a:buNone/>
              <a:defRPr/>
            </a:pPr>
            <a:endParaRPr lang="en-US" altLang="en-US" sz="2400" dirty="0">
              <a:cs typeface="Arial" panose="020B0604020202020204" pitchFamily="34" charset="0"/>
            </a:endParaRPr>
          </a:p>
          <a:p>
            <a:pPr>
              <a:lnSpc>
                <a:spcPct val="90000"/>
              </a:lnSpc>
              <a:buFontTx/>
              <a:buNone/>
              <a:defRPr/>
            </a:pPr>
            <a:r>
              <a:rPr lang="en-US" altLang="en-US" sz="2400" dirty="0">
                <a:cs typeface="Arial" panose="020B0604020202020204" pitchFamily="34" charset="0"/>
                <a:sym typeface="Symbol" panose="05050102010706020507" pitchFamily="18" charset="2"/>
              </a:rPr>
              <a:t></a:t>
            </a:r>
            <a:r>
              <a:rPr lang="en-US" altLang="en-US" sz="2400" dirty="0">
                <a:latin typeface="+mn-lt"/>
                <a:cs typeface="Arial" panose="020B0604020202020204" pitchFamily="34" charset="0"/>
                <a:sym typeface="Symbol" panose="05050102010706020507" pitchFamily="18" charset="2"/>
              </a:rPr>
              <a:t>For bookkeeping purposes choose a torque direction.</a:t>
            </a:r>
          </a:p>
          <a:p>
            <a:pPr>
              <a:lnSpc>
                <a:spcPct val="90000"/>
              </a:lnSpc>
              <a:buFontTx/>
              <a:buNone/>
              <a:defRPr/>
            </a:pPr>
            <a:r>
              <a:rPr lang="en-US" altLang="en-US" sz="2400" dirty="0">
                <a:cs typeface="Arial" panose="020B0604020202020204" pitchFamily="34" charset="0"/>
                <a:sym typeface="Symbol" panose="05050102010706020507" pitchFamily="18" charset="2"/>
              </a:rPr>
              <a:t>Note that </a:t>
            </a:r>
            <a:r>
              <a:rPr lang="en-US" altLang="en-US" sz="2400" i="1" dirty="0">
                <a:cs typeface="Arial" panose="020B0604020202020204" pitchFamily="34" charset="0"/>
                <a:sym typeface="Symbol" panose="05050102010706020507" pitchFamily="18" charset="2"/>
              </a:rPr>
              <a:t>Mg</a:t>
            </a:r>
            <a:r>
              <a:rPr lang="en-US" altLang="en-US" sz="2400" dirty="0">
                <a:cs typeface="Arial" panose="020B0604020202020204" pitchFamily="34" charset="0"/>
                <a:sym typeface="Symbol" panose="05050102010706020507" pitchFamily="18" charset="2"/>
              </a:rPr>
              <a:t> and </a:t>
            </a:r>
            <a:r>
              <a:rPr lang="en-US" altLang="en-US" sz="2400" i="1" dirty="0">
                <a:cs typeface="Arial" panose="020B0604020202020204" pitchFamily="34" charset="0"/>
                <a:sym typeface="Symbol" panose="05050102010706020507" pitchFamily="18" charset="2"/>
              </a:rPr>
              <a:t>mg</a:t>
            </a:r>
            <a:r>
              <a:rPr lang="en-US" altLang="en-US" sz="2400" dirty="0">
                <a:cs typeface="Arial" panose="020B0604020202020204" pitchFamily="34" charset="0"/>
                <a:sym typeface="Symbol" panose="05050102010706020507" pitchFamily="18" charset="2"/>
              </a:rPr>
              <a:t> want to rotate (+), and </a:t>
            </a:r>
            <a:r>
              <a:rPr lang="en-US" altLang="en-US" sz="2400" i="1" dirty="0">
                <a:cs typeface="Arial" panose="020B0604020202020204" pitchFamily="34" charset="0"/>
                <a:sym typeface="Symbol" panose="05050102010706020507" pitchFamily="18" charset="2"/>
              </a:rPr>
              <a:t>N</a:t>
            </a:r>
            <a:r>
              <a:rPr lang="en-US" altLang="en-US" sz="2400" baseline="-25000" dirty="0">
                <a:cs typeface="Arial" panose="020B0604020202020204" pitchFamily="34" charset="0"/>
                <a:sym typeface="Symbol" panose="05050102010706020507" pitchFamily="18" charset="2"/>
              </a:rPr>
              <a:t>2</a:t>
            </a:r>
            <a:r>
              <a:rPr lang="en-US" altLang="en-US" sz="2400" dirty="0">
                <a:cs typeface="Arial" panose="020B0604020202020204" pitchFamily="34" charset="0"/>
                <a:sym typeface="Symbol" panose="05050102010706020507" pitchFamily="18" charset="2"/>
              </a:rPr>
              <a:t> (</a:t>
            </a:r>
            <a:r>
              <a:rPr lang="en-US" altLang="en-US" sz="2400" dirty="0">
                <a:cs typeface="Courier New" panose="02070309020205020404" pitchFamily="49" charset="0"/>
              </a:rPr>
              <a:t>–</a:t>
            </a:r>
            <a:r>
              <a:rPr lang="en-US" altLang="en-US" sz="2400" dirty="0">
                <a:cs typeface="Arial" panose="020B0604020202020204" pitchFamily="34" charset="0"/>
                <a:sym typeface="Symbol" panose="05050102010706020507" pitchFamily="18" charset="2"/>
              </a:rPr>
              <a:t>).</a:t>
            </a:r>
            <a:endParaRPr lang="en-US" altLang="en-US" sz="2400" dirty="0">
              <a:latin typeface="+mn-lt"/>
              <a:cs typeface="Arial" panose="020B0604020202020204" pitchFamily="34" charset="0"/>
              <a:sym typeface="Symbol" panose="05050102010706020507" pitchFamily="18" charset="2"/>
            </a:endParaRPr>
          </a:p>
          <a:p>
            <a:pPr>
              <a:lnSpc>
                <a:spcPct val="90000"/>
              </a:lnSpc>
              <a:buFontTx/>
              <a:buNone/>
              <a:defRPr/>
            </a:pPr>
            <a:r>
              <a:rPr lang="en-US" altLang="en-US" sz="2400" dirty="0">
                <a:solidFill>
                  <a:srgbClr val="000000"/>
                </a:solidFill>
                <a:cs typeface="Arial" panose="020B0604020202020204" pitchFamily="34" charset="0"/>
                <a:sym typeface="Symbol" panose="05050102010706020507" pitchFamily="18" charset="2"/>
              </a:rPr>
              <a:t></a:t>
            </a:r>
            <a:r>
              <a:rPr lang="en-US" altLang="en-US" sz="2400" dirty="0">
                <a:solidFill>
                  <a:srgbClr val="000000"/>
                </a:solidFill>
                <a:latin typeface="Arial"/>
                <a:cs typeface="Arial" panose="020B0604020202020204" pitchFamily="34" charset="0"/>
                <a:sym typeface="Symbol" panose="05050102010706020507" pitchFamily="18" charset="2"/>
              </a:rPr>
              <a:t>From our balance of torques we have </a:t>
            </a:r>
            <a:r>
              <a:rPr lang="en-US" altLang="en-US" sz="2400" dirty="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dirty="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i="1" dirty="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i="1" dirty="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dirty="0">
                <a:solidFill>
                  <a:srgbClr val="000000"/>
                </a:solidFill>
                <a:ea typeface="Times New Roman" panose="02020603050405020304" pitchFamily="18" charset="0"/>
                <a:cs typeface="Courier New" panose="02070309020205020404" pitchFamily="49" charset="0"/>
                <a:sym typeface="Symbol" panose="05050102010706020507" pitchFamily="18" charset="2"/>
              </a:rPr>
              <a:t>0</a:t>
            </a:r>
            <a:r>
              <a:rPr lang="en-US" altLang="en-US" sz="2400" dirty="0">
                <a:ea typeface="Times New Roman" panose="02020603050405020304" pitchFamily="18" charset="0"/>
                <a:cs typeface="Courier New" panose="02070309020205020404" pitchFamily="49" charset="0"/>
                <a:sym typeface="Symbol" panose="05050102010706020507" pitchFamily="18" charset="2"/>
              </a:rPr>
              <a:t>:</a:t>
            </a:r>
          </a:p>
          <a:p>
            <a:pPr algn="ctr">
              <a:lnSpc>
                <a:spcPct val="90000"/>
              </a:lnSpc>
              <a:buFontTx/>
              <a:buNone/>
              <a:defRPr/>
            </a:pPr>
            <a:r>
              <a:rPr lang="en-US" altLang="en-US" sz="2400" i="1" dirty="0">
                <a:solidFill>
                  <a:srgbClr val="33CC33"/>
                </a:solidFill>
                <a:latin typeface="+mn-lt"/>
                <a:cs typeface="Courier New" panose="02070309020205020404" pitchFamily="49" charset="0"/>
              </a:rPr>
              <a:t>N</a:t>
            </a:r>
            <a:r>
              <a:rPr lang="en-US" altLang="en-US" sz="2400" baseline="-25000" dirty="0">
                <a:solidFill>
                  <a:srgbClr val="33CC33"/>
                </a:solidFill>
                <a:latin typeface="+mn-lt"/>
                <a:cs typeface="Courier New" panose="02070309020205020404" pitchFamily="49" charset="0"/>
              </a:rPr>
              <a:t>1</a:t>
            </a:r>
            <a:r>
              <a:rPr lang="en-US" altLang="en-US" sz="2400" dirty="0">
                <a:cs typeface="Courier New" panose="02070309020205020404" pitchFamily="49" charset="0"/>
                <a:sym typeface="Symbol" panose="05050102010706020507" pitchFamily="18" charset="2"/>
              </a:rPr>
              <a:t>  </a:t>
            </a:r>
            <a:r>
              <a:rPr lang="en-US" altLang="en-US" sz="2400" dirty="0">
                <a:latin typeface="+mn-lt"/>
                <a:cs typeface="Courier New" panose="02070309020205020404" pitchFamily="49" charset="0"/>
                <a:sym typeface="Symbol" panose="05050102010706020507" pitchFamily="18" charset="2"/>
              </a:rPr>
              <a:t>0 </a:t>
            </a:r>
            <a:r>
              <a:rPr lang="en-US" altLang="en-US" sz="2400" dirty="0">
                <a:latin typeface="+mn-lt"/>
                <a:cs typeface="Courier New" panose="02070309020205020404" pitchFamily="49" charset="0"/>
              </a:rPr>
              <a:t>+ </a:t>
            </a:r>
            <a:r>
              <a:rPr lang="en-US" altLang="en-US" sz="2400" i="1" dirty="0">
                <a:latin typeface="+mn-lt"/>
                <a:cs typeface="Courier New" panose="02070309020205020404" pitchFamily="49" charset="0"/>
              </a:rPr>
              <a:t>Mg</a:t>
            </a:r>
            <a:r>
              <a:rPr lang="en-US" altLang="en-US" sz="2400" dirty="0">
                <a:cs typeface="Courier New" panose="02070309020205020404" pitchFamily="49" charset="0"/>
                <a:sym typeface="Symbol" panose="05050102010706020507" pitchFamily="18" charset="2"/>
              </a:rPr>
              <a:t>  x</a:t>
            </a:r>
            <a:r>
              <a:rPr lang="en-US" altLang="en-US" sz="2400" dirty="0">
                <a:latin typeface="+mn-lt"/>
                <a:cs typeface="Courier New" panose="02070309020205020404" pitchFamily="49" charset="0"/>
              </a:rPr>
              <a:t> + </a:t>
            </a:r>
            <a:r>
              <a:rPr lang="en-US" altLang="en-US" sz="2400" i="1" dirty="0">
                <a:latin typeface="+mn-lt"/>
                <a:cs typeface="Courier New" panose="02070309020205020404" pitchFamily="49" charset="0"/>
              </a:rPr>
              <a:t>mg</a:t>
            </a:r>
            <a:r>
              <a:rPr lang="en-US" altLang="en-US" sz="2400" dirty="0">
                <a:cs typeface="Courier New" panose="02070309020205020404" pitchFamily="49" charset="0"/>
                <a:sym typeface="Symbol" panose="05050102010706020507" pitchFamily="18" charset="2"/>
              </a:rPr>
              <a:t>  </a:t>
            </a:r>
            <a:r>
              <a:rPr lang="en-US" altLang="en-US" sz="2400" i="1" dirty="0">
                <a:solidFill>
                  <a:schemeClr val="accent2"/>
                </a:solidFill>
                <a:cs typeface="Courier New" panose="02070309020205020404" pitchFamily="49" charset="0"/>
                <a:sym typeface="Symbol" panose="05050102010706020507" pitchFamily="18" charset="2"/>
              </a:rPr>
              <a:t>L / </a:t>
            </a:r>
            <a:r>
              <a:rPr lang="en-US" altLang="en-US" sz="2400" dirty="0">
                <a:solidFill>
                  <a:schemeClr val="accent2"/>
                </a:solidFill>
                <a:cs typeface="Courier New" panose="02070309020205020404" pitchFamily="49" charset="0"/>
                <a:sym typeface="Symbol" panose="05050102010706020507" pitchFamily="18" charset="2"/>
              </a:rPr>
              <a:t>2 </a:t>
            </a:r>
            <a:r>
              <a:rPr lang="en-US" altLang="en-US" sz="2400" i="1" dirty="0">
                <a:solidFill>
                  <a:schemeClr val="accent2"/>
                </a:solidFill>
                <a:latin typeface="+mn-lt"/>
                <a:cs typeface="Courier New" panose="02070309020205020404" pitchFamily="49" charset="0"/>
              </a:rPr>
              <a:t> </a:t>
            </a:r>
            <a:r>
              <a:rPr lang="en-US" altLang="en-US" sz="2400" dirty="0">
                <a:cs typeface="Courier New" panose="02070309020205020404" pitchFamily="49" charset="0"/>
              </a:rPr>
              <a:t>–</a:t>
            </a:r>
            <a:r>
              <a:rPr lang="en-US" altLang="en-US" sz="2400" i="1" dirty="0">
                <a:latin typeface="+mn-lt"/>
                <a:cs typeface="Courier New" panose="02070309020205020404" pitchFamily="49" charset="0"/>
              </a:rPr>
              <a:t> </a:t>
            </a:r>
            <a:r>
              <a:rPr lang="en-US" altLang="en-US" sz="2400" i="1" dirty="0">
                <a:solidFill>
                  <a:srgbClr val="33CC33"/>
                </a:solidFill>
                <a:cs typeface="Courier New" panose="02070309020205020404" pitchFamily="49" charset="0"/>
              </a:rPr>
              <a:t>N</a:t>
            </a:r>
            <a:r>
              <a:rPr lang="en-US" altLang="en-US" sz="2400" baseline="-25000" dirty="0">
                <a:solidFill>
                  <a:srgbClr val="33CC33"/>
                </a:solidFill>
                <a:cs typeface="Courier New" panose="02070309020205020404" pitchFamily="49" charset="0"/>
              </a:rPr>
              <a:t>2</a:t>
            </a:r>
            <a:r>
              <a:rPr lang="en-US" altLang="en-US" sz="2400" dirty="0">
                <a:cs typeface="Courier New" panose="02070309020205020404" pitchFamily="49" charset="0"/>
              </a:rPr>
              <a:t> </a:t>
            </a:r>
            <a:r>
              <a:rPr lang="en-US" altLang="en-US" sz="2400" dirty="0">
                <a:cs typeface="Courier New" panose="02070309020205020404" pitchFamily="49" charset="0"/>
                <a:sym typeface="Symbol" panose="05050102010706020507" pitchFamily="18" charset="2"/>
              </a:rPr>
              <a:t> </a:t>
            </a:r>
            <a:r>
              <a:rPr lang="en-US" altLang="en-US" sz="2400" i="1" dirty="0">
                <a:solidFill>
                  <a:schemeClr val="accent2"/>
                </a:solidFill>
                <a:cs typeface="Courier New" panose="02070309020205020404" pitchFamily="49" charset="0"/>
                <a:sym typeface="Symbol" panose="05050102010706020507" pitchFamily="18" charset="2"/>
              </a:rPr>
              <a:t>L</a:t>
            </a:r>
            <a:r>
              <a:rPr lang="en-US" altLang="en-US" sz="2400" dirty="0">
                <a:cs typeface="Courier New" panose="02070309020205020404" pitchFamily="49" charset="0"/>
              </a:rPr>
              <a:t> </a:t>
            </a:r>
            <a:r>
              <a:rPr lang="en-US" altLang="en-US" sz="2400" dirty="0">
                <a:latin typeface="+mn-lt"/>
                <a:cs typeface="Courier New" panose="02070309020205020404" pitchFamily="49" charset="0"/>
              </a:rPr>
              <a:t>=</a:t>
            </a:r>
            <a:r>
              <a:rPr lang="en-US" altLang="en-US" sz="2400" baseline="-25000" dirty="0">
                <a:latin typeface="+mn-lt"/>
                <a:cs typeface="Courier New" panose="02070309020205020404" pitchFamily="49" charset="0"/>
              </a:rPr>
              <a:t> </a:t>
            </a:r>
            <a:r>
              <a:rPr lang="en-US" altLang="en-US" sz="2400" dirty="0">
                <a:latin typeface="+mn-lt"/>
                <a:cs typeface="Courier New" panose="02070309020205020404" pitchFamily="49" charset="0"/>
              </a:rPr>
              <a:t>0</a:t>
            </a:r>
          </a:p>
          <a:p>
            <a:pPr>
              <a:lnSpc>
                <a:spcPct val="90000"/>
              </a:lnSpc>
              <a:buFontTx/>
              <a:buNone/>
              <a:defRPr/>
            </a:pPr>
            <a:endParaRPr lang="en-US" altLang="en-US" sz="2400" dirty="0">
              <a:solidFill>
                <a:srgbClr val="000000"/>
              </a:solidFill>
              <a:latin typeface="Arial"/>
              <a:cs typeface="Arial" panose="020B0604020202020204" pitchFamily="34" charset="0"/>
              <a:sym typeface="Symbol" panose="05050102010706020507" pitchFamily="18" charset="2"/>
            </a:endParaRPr>
          </a:p>
          <a:p>
            <a:pPr>
              <a:lnSpc>
                <a:spcPct val="90000"/>
              </a:lnSpc>
              <a:buFontTx/>
              <a:buNone/>
              <a:defRPr/>
            </a:pPr>
            <a:endParaRPr lang="en-US" altLang="en-US" sz="2000" b="1" dirty="0">
              <a:latin typeface="+mn-lt"/>
              <a:cs typeface="Arial" panose="020B0604020202020204" pitchFamily="34" charset="0"/>
            </a:endParaRPr>
          </a:p>
        </p:txBody>
      </p:sp>
      <p:sp>
        <p:nvSpPr>
          <p:cNvPr id="58" name="Line 38"/>
          <p:cNvSpPr>
            <a:spLocks noChangeShapeType="1"/>
          </p:cNvSpPr>
          <p:nvPr/>
        </p:nvSpPr>
        <p:spPr bwMode="auto">
          <a:xfrm>
            <a:off x="2009775" y="3471863"/>
            <a:ext cx="5124450" cy="0"/>
          </a:xfrm>
          <a:prstGeom prst="line">
            <a:avLst/>
          </a:prstGeom>
          <a:noFill/>
          <a:ln w="57150">
            <a:solidFill>
              <a:schemeClr val="bg2"/>
            </a:solidFill>
            <a:round/>
            <a:headEnd/>
            <a:tailEnd/>
          </a:ln>
          <a:effectLst/>
          <a:extLst/>
        </p:spPr>
        <p:txBody>
          <a:bodyPr/>
          <a:lstStyle/>
          <a:p>
            <a:pPr>
              <a:defRPr/>
            </a:pPr>
            <a:endParaRPr lang="en-US">
              <a:latin typeface="+mn-lt"/>
              <a:cs typeface="Arial" panose="020B0604020202020204" pitchFamily="34" charset="0"/>
            </a:endParaRPr>
          </a:p>
        </p:txBody>
      </p:sp>
      <p:grpSp>
        <p:nvGrpSpPr>
          <p:cNvPr id="16389" name="Group 39"/>
          <p:cNvGrpSpPr>
            <a:grpSpLocks/>
          </p:cNvGrpSpPr>
          <p:nvPr/>
        </p:nvGrpSpPr>
        <p:grpSpPr bwMode="auto">
          <a:xfrm>
            <a:off x="4514850" y="3460750"/>
            <a:ext cx="620713" cy="496888"/>
            <a:chOff x="2667" y="1910"/>
            <a:chExt cx="391" cy="313"/>
          </a:xfrm>
        </p:grpSpPr>
        <p:sp>
          <p:nvSpPr>
            <p:cNvPr id="60" name="Line 40"/>
            <p:cNvSpPr>
              <a:spLocks noChangeShapeType="1"/>
            </p:cNvSpPr>
            <p:nvPr/>
          </p:nvSpPr>
          <p:spPr bwMode="auto">
            <a:xfrm>
              <a:off x="2667" y="1910"/>
              <a:ext cx="0" cy="189"/>
            </a:xfrm>
            <a:prstGeom prst="line">
              <a:avLst/>
            </a:prstGeom>
            <a:noFill/>
            <a:ln w="38100">
              <a:solidFill>
                <a:schemeClr val="tx1"/>
              </a:solidFill>
              <a:round/>
              <a:headEnd/>
              <a:tailEnd type="arrow" w="med" len="med"/>
            </a:ln>
            <a:effectLst/>
            <a:extLst/>
          </p:spPr>
          <p:txBody>
            <a:bodyPr/>
            <a:lstStyle/>
            <a:p>
              <a:pPr>
                <a:defRPr/>
              </a:pPr>
              <a:endParaRPr lang="en-US">
                <a:latin typeface="+mn-lt"/>
                <a:cs typeface="Arial" panose="020B0604020202020204" pitchFamily="34" charset="0"/>
              </a:endParaRPr>
            </a:p>
          </p:txBody>
        </p:sp>
        <p:sp>
          <p:nvSpPr>
            <p:cNvPr id="61" name="Text Box 41"/>
            <p:cNvSpPr txBox="1">
              <a:spLocks noChangeArrowheads="1"/>
            </p:cNvSpPr>
            <p:nvPr/>
          </p:nvSpPr>
          <p:spPr bwMode="auto">
            <a:xfrm>
              <a:off x="2672" y="1932"/>
              <a:ext cx="386"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mg</a:t>
              </a:r>
            </a:p>
          </p:txBody>
        </p:sp>
      </p:grpSp>
      <p:grpSp>
        <p:nvGrpSpPr>
          <p:cNvPr id="16390" name="Group 42"/>
          <p:cNvGrpSpPr>
            <a:grpSpLocks/>
          </p:cNvGrpSpPr>
          <p:nvPr/>
        </p:nvGrpSpPr>
        <p:grpSpPr bwMode="auto">
          <a:xfrm>
            <a:off x="1997075" y="2873375"/>
            <a:ext cx="2508250" cy="520700"/>
            <a:chOff x="1081" y="1540"/>
            <a:chExt cx="1580" cy="328"/>
          </a:xfrm>
        </p:grpSpPr>
        <p:sp>
          <p:nvSpPr>
            <p:cNvPr id="63" name="Line 43"/>
            <p:cNvSpPr>
              <a:spLocks noChangeShapeType="1"/>
            </p:cNvSpPr>
            <p:nvPr/>
          </p:nvSpPr>
          <p:spPr bwMode="auto">
            <a:xfrm flipV="1">
              <a:off x="1081" y="1554"/>
              <a:ext cx="0" cy="303"/>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64" name="Line 44"/>
            <p:cNvSpPr>
              <a:spLocks noChangeShapeType="1"/>
            </p:cNvSpPr>
            <p:nvPr/>
          </p:nvSpPr>
          <p:spPr bwMode="auto">
            <a:xfrm flipV="1">
              <a:off x="2661" y="1547"/>
              <a:ext cx="0" cy="321"/>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65" name="Line 45"/>
            <p:cNvSpPr>
              <a:spLocks noChangeShapeType="1"/>
            </p:cNvSpPr>
            <p:nvPr/>
          </p:nvSpPr>
          <p:spPr bwMode="auto">
            <a:xfrm>
              <a:off x="1081" y="1625"/>
              <a:ext cx="1578" cy="0"/>
            </a:xfrm>
            <a:prstGeom prst="line">
              <a:avLst/>
            </a:prstGeom>
            <a:noFill/>
            <a:ln w="19050">
              <a:solidFill>
                <a:srgbClr val="C0C0C0"/>
              </a:solidFill>
              <a:round/>
              <a:headEnd type="arrow" w="med" len="med"/>
              <a:tailEnd type="arrow" w="med" len="med"/>
            </a:ln>
            <a:effectLst/>
            <a:extLst/>
          </p:spPr>
          <p:txBody>
            <a:bodyPr/>
            <a:lstStyle/>
            <a:p>
              <a:pPr>
                <a:defRPr/>
              </a:pPr>
              <a:endParaRPr lang="en-US">
                <a:latin typeface="+mn-lt"/>
                <a:cs typeface="Arial" panose="020B0604020202020204" pitchFamily="34" charset="0"/>
              </a:endParaRPr>
            </a:p>
          </p:txBody>
        </p:sp>
        <p:sp>
          <p:nvSpPr>
            <p:cNvPr id="66" name="Text Box 46"/>
            <p:cNvSpPr txBox="1">
              <a:spLocks noChangeArrowheads="1"/>
            </p:cNvSpPr>
            <p:nvPr/>
          </p:nvSpPr>
          <p:spPr bwMode="auto">
            <a:xfrm>
              <a:off x="1637" y="1540"/>
              <a:ext cx="500" cy="291"/>
            </a:xfrm>
            <a:prstGeom prst="rect">
              <a:avLst/>
            </a:prstGeom>
            <a:solidFill>
              <a:srgbClr val="EAEAEA"/>
            </a:solid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a:solidFill>
                    <a:schemeClr val="accent2"/>
                  </a:solidFill>
                  <a:latin typeface="+mn-lt"/>
                </a:rPr>
                <a:t>L /</a:t>
              </a:r>
              <a:r>
                <a:rPr lang="en-US" altLang="en-US" dirty="0">
                  <a:solidFill>
                    <a:schemeClr val="accent2"/>
                  </a:solidFill>
                  <a:latin typeface="+mn-lt"/>
                </a:rPr>
                <a:t> 2</a:t>
              </a:r>
            </a:p>
          </p:txBody>
        </p:sp>
      </p:grpSp>
      <p:grpSp>
        <p:nvGrpSpPr>
          <p:cNvPr id="16391" name="Group 47"/>
          <p:cNvGrpSpPr>
            <a:grpSpLocks/>
          </p:cNvGrpSpPr>
          <p:nvPr/>
        </p:nvGrpSpPr>
        <p:grpSpPr bwMode="auto">
          <a:xfrm>
            <a:off x="1979613" y="3459163"/>
            <a:ext cx="520700" cy="762000"/>
            <a:chOff x="1070" y="1909"/>
            <a:chExt cx="328" cy="480"/>
          </a:xfrm>
        </p:grpSpPr>
        <p:sp>
          <p:nvSpPr>
            <p:cNvPr id="68" name="Line 48"/>
            <p:cNvSpPr>
              <a:spLocks noChangeShapeType="1"/>
            </p:cNvSpPr>
            <p:nvPr/>
          </p:nvSpPr>
          <p:spPr bwMode="auto">
            <a:xfrm>
              <a:off x="1081" y="1909"/>
              <a:ext cx="0" cy="332"/>
            </a:xfrm>
            <a:prstGeom prst="line">
              <a:avLst/>
            </a:prstGeom>
            <a:noFill/>
            <a:ln w="57150">
              <a:solidFill>
                <a:srgbClr val="33CC33"/>
              </a:solidFill>
              <a:round/>
              <a:headEnd type="arrow" w="med" len="med"/>
              <a:tailEnd/>
            </a:ln>
            <a:effectLst/>
            <a:extLst/>
          </p:spPr>
          <p:txBody>
            <a:bodyPr/>
            <a:lstStyle/>
            <a:p>
              <a:pPr>
                <a:defRPr/>
              </a:pPr>
              <a:endParaRPr lang="en-US">
                <a:latin typeface="+mn-lt"/>
                <a:cs typeface="Arial" panose="020B0604020202020204" pitchFamily="34" charset="0"/>
              </a:endParaRPr>
            </a:p>
          </p:txBody>
        </p:sp>
        <p:sp>
          <p:nvSpPr>
            <p:cNvPr id="69" name="Text Box 49"/>
            <p:cNvSpPr txBox="1">
              <a:spLocks noChangeArrowheads="1"/>
            </p:cNvSpPr>
            <p:nvPr/>
          </p:nvSpPr>
          <p:spPr bwMode="auto">
            <a:xfrm>
              <a:off x="1070" y="2098"/>
              <a:ext cx="328"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solidFill>
                    <a:srgbClr val="33CC33"/>
                  </a:solidFill>
                  <a:latin typeface="+mn-lt"/>
                </a:rPr>
                <a:t>N</a:t>
              </a:r>
              <a:r>
                <a:rPr lang="en-US" altLang="en-US" baseline="-25000">
                  <a:solidFill>
                    <a:srgbClr val="33CC33"/>
                  </a:solidFill>
                  <a:latin typeface="+mn-lt"/>
                </a:rPr>
                <a:t>1</a:t>
              </a:r>
              <a:endParaRPr lang="en-US" altLang="en-US" i="1">
                <a:solidFill>
                  <a:srgbClr val="33CC33"/>
                </a:solidFill>
                <a:latin typeface="+mn-lt"/>
              </a:endParaRPr>
            </a:p>
          </p:txBody>
        </p:sp>
      </p:grpSp>
      <p:grpSp>
        <p:nvGrpSpPr>
          <p:cNvPr id="16392" name="Group 50"/>
          <p:cNvGrpSpPr>
            <a:grpSpLocks/>
          </p:cNvGrpSpPr>
          <p:nvPr/>
        </p:nvGrpSpPr>
        <p:grpSpPr bwMode="auto">
          <a:xfrm>
            <a:off x="6905625" y="3473450"/>
            <a:ext cx="520700" cy="749300"/>
            <a:chOff x="4173" y="1918"/>
            <a:chExt cx="328" cy="472"/>
          </a:xfrm>
        </p:grpSpPr>
        <p:sp>
          <p:nvSpPr>
            <p:cNvPr id="71" name="Line 51"/>
            <p:cNvSpPr>
              <a:spLocks noChangeShapeType="1"/>
            </p:cNvSpPr>
            <p:nvPr/>
          </p:nvSpPr>
          <p:spPr bwMode="auto">
            <a:xfrm>
              <a:off x="4310" y="1918"/>
              <a:ext cx="0" cy="221"/>
            </a:xfrm>
            <a:prstGeom prst="line">
              <a:avLst/>
            </a:prstGeom>
            <a:noFill/>
            <a:ln w="57150">
              <a:solidFill>
                <a:srgbClr val="33CC33"/>
              </a:solidFill>
              <a:round/>
              <a:headEnd type="arrow" w="med" len="med"/>
              <a:tailEnd/>
            </a:ln>
            <a:effectLst/>
            <a:extLst/>
          </p:spPr>
          <p:txBody>
            <a:bodyPr/>
            <a:lstStyle/>
            <a:p>
              <a:pPr>
                <a:defRPr/>
              </a:pPr>
              <a:endParaRPr lang="en-US">
                <a:latin typeface="+mn-lt"/>
                <a:cs typeface="Arial" panose="020B0604020202020204" pitchFamily="34" charset="0"/>
              </a:endParaRPr>
            </a:p>
          </p:txBody>
        </p:sp>
        <p:sp>
          <p:nvSpPr>
            <p:cNvPr id="72" name="Text Box 52"/>
            <p:cNvSpPr txBox="1">
              <a:spLocks noChangeArrowheads="1"/>
            </p:cNvSpPr>
            <p:nvPr/>
          </p:nvSpPr>
          <p:spPr bwMode="auto">
            <a:xfrm>
              <a:off x="4173" y="2099"/>
              <a:ext cx="328"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solidFill>
                    <a:srgbClr val="33CC33"/>
                  </a:solidFill>
                  <a:latin typeface="+mn-lt"/>
                </a:rPr>
                <a:t>N</a:t>
              </a:r>
              <a:r>
                <a:rPr lang="en-US" altLang="en-US" baseline="-25000">
                  <a:solidFill>
                    <a:srgbClr val="33CC33"/>
                  </a:solidFill>
                  <a:latin typeface="+mn-lt"/>
                </a:rPr>
                <a:t>2</a:t>
              </a:r>
              <a:endParaRPr lang="en-US" altLang="en-US" i="1">
                <a:solidFill>
                  <a:srgbClr val="33CC33"/>
                </a:solidFill>
                <a:latin typeface="+mn-lt"/>
              </a:endParaRPr>
            </a:p>
          </p:txBody>
        </p:sp>
      </p:grpSp>
      <p:grpSp>
        <p:nvGrpSpPr>
          <p:cNvPr id="16393" name="Group 53"/>
          <p:cNvGrpSpPr>
            <a:grpSpLocks/>
          </p:cNvGrpSpPr>
          <p:nvPr/>
        </p:nvGrpSpPr>
        <p:grpSpPr bwMode="auto">
          <a:xfrm>
            <a:off x="2951163" y="3462338"/>
            <a:ext cx="684212" cy="720725"/>
            <a:chOff x="1682" y="1911"/>
            <a:chExt cx="431" cy="454"/>
          </a:xfrm>
        </p:grpSpPr>
        <p:sp>
          <p:nvSpPr>
            <p:cNvPr id="74" name="Line 54"/>
            <p:cNvSpPr>
              <a:spLocks noChangeShapeType="1"/>
            </p:cNvSpPr>
            <p:nvPr/>
          </p:nvSpPr>
          <p:spPr bwMode="auto">
            <a:xfrm>
              <a:off x="1682" y="1911"/>
              <a:ext cx="0" cy="320"/>
            </a:xfrm>
            <a:prstGeom prst="line">
              <a:avLst/>
            </a:prstGeom>
            <a:noFill/>
            <a:ln w="38100">
              <a:solidFill>
                <a:schemeClr val="tx1"/>
              </a:solidFill>
              <a:round/>
              <a:headEnd/>
              <a:tailEnd type="arrow" w="med" len="med"/>
            </a:ln>
            <a:effectLst/>
            <a:extLst/>
          </p:spPr>
          <p:txBody>
            <a:bodyPr/>
            <a:lstStyle/>
            <a:p>
              <a:pPr>
                <a:defRPr/>
              </a:pPr>
              <a:endParaRPr lang="en-US">
                <a:latin typeface="+mn-lt"/>
                <a:cs typeface="Arial" panose="020B0604020202020204" pitchFamily="34" charset="0"/>
              </a:endParaRPr>
            </a:p>
          </p:txBody>
        </p:sp>
        <p:sp>
          <p:nvSpPr>
            <p:cNvPr id="75" name="Text Box 55"/>
            <p:cNvSpPr txBox="1">
              <a:spLocks noChangeArrowheads="1"/>
            </p:cNvSpPr>
            <p:nvPr/>
          </p:nvSpPr>
          <p:spPr bwMode="auto">
            <a:xfrm>
              <a:off x="1717" y="2074"/>
              <a:ext cx="396"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Mg</a:t>
              </a:r>
            </a:p>
          </p:txBody>
        </p:sp>
      </p:grpSp>
      <p:grpSp>
        <p:nvGrpSpPr>
          <p:cNvPr id="16394" name="Group 56"/>
          <p:cNvGrpSpPr>
            <a:grpSpLocks/>
          </p:cNvGrpSpPr>
          <p:nvPr/>
        </p:nvGrpSpPr>
        <p:grpSpPr bwMode="auto">
          <a:xfrm>
            <a:off x="1993900" y="3022600"/>
            <a:ext cx="950913" cy="461963"/>
            <a:chOff x="1079" y="1634"/>
            <a:chExt cx="599" cy="291"/>
          </a:xfrm>
        </p:grpSpPr>
        <p:sp>
          <p:nvSpPr>
            <p:cNvPr id="77" name="Line 57"/>
            <p:cNvSpPr>
              <a:spLocks noChangeShapeType="1"/>
            </p:cNvSpPr>
            <p:nvPr/>
          </p:nvSpPr>
          <p:spPr bwMode="auto">
            <a:xfrm flipV="1">
              <a:off x="1678" y="1707"/>
              <a:ext cx="0" cy="166"/>
            </a:xfrm>
            <a:prstGeom prst="line">
              <a:avLst/>
            </a:prstGeom>
            <a:noFill/>
            <a:ln w="9525">
              <a:solidFill>
                <a:schemeClr val="tx1"/>
              </a:solidFill>
              <a:round/>
              <a:headEnd/>
              <a:tailEnd/>
            </a:ln>
            <a:effectLst/>
            <a:extLst/>
          </p:spPr>
          <p:txBody>
            <a:bodyPr/>
            <a:lstStyle/>
            <a:p>
              <a:pPr>
                <a:defRPr/>
              </a:pPr>
              <a:endParaRPr lang="en-US">
                <a:latin typeface="+mn-lt"/>
                <a:cs typeface="Arial" panose="020B0604020202020204" pitchFamily="34" charset="0"/>
              </a:endParaRPr>
            </a:p>
          </p:txBody>
        </p:sp>
        <p:sp>
          <p:nvSpPr>
            <p:cNvPr id="78" name="Line 58"/>
            <p:cNvSpPr>
              <a:spLocks noChangeShapeType="1"/>
            </p:cNvSpPr>
            <p:nvPr/>
          </p:nvSpPr>
          <p:spPr bwMode="auto">
            <a:xfrm>
              <a:off x="1079" y="1783"/>
              <a:ext cx="594" cy="0"/>
            </a:xfrm>
            <a:prstGeom prst="line">
              <a:avLst/>
            </a:prstGeom>
            <a:noFill/>
            <a:ln w="19050">
              <a:solidFill>
                <a:srgbClr val="C0C0C0"/>
              </a:solidFill>
              <a:round/>
              <a:headEnd type="arrow" w="med" len="med"/>
              <a:tailEnd type="arrow" w="med" len="med"/>
            </a:ln>
            <a:effectLst/>
            <a:extLst/>
          </p:spPr>
          <p:txBody>
            <a:bodyPr/>
            <a:lstStyle/>
            <a:p>
              <a:pPr>
                <a:defRPr/>
              </a:pPr>
              <a:endParaRPr lang="en-US">
                <a:latin typeface="+mn-lt"/>
                <a:cs typeface="Arial" panose="020B0604020202020204" pitchFamily="34" charset="0"/>
              </a:endParaRPr>
            </a:p>
          </p:txBody>
        </p:sp>
        <p:grpSp>
          <p:nvGrpSpPr>
            <p:cNvPr id="16403" name="Group 59"/>
            <p:cNvGrpSpPr>
              <a:grpSpLocks/>
            </p:cNvGrpSpPr>
            <p:nvPr/>
          </p:nvGrpSpPr>
          <p:grpSpPr bwMode="auto">
            <a:xfrm>
              <a:off x="1277" y="1634"/>
              <a:ext cx="214" cy="291"/>
              <a:chOff x="4047" y="2942"/>
              <a:chExt cx="214" cy="291"/>
            </a:xfrm>
          </p:grpSpPr>
          <p:sp>
            <p:nvSpPr>
              <p:cNvPr id="80" name="Rectangle 60"/>
              <p:cNvSpPr>
                <a:spLocks noChangeArrowheads="1"/>
              </p:cNvSpPr>
              <p:nvPr/>
            </p:nvSpPr>
            <p:spPr bwMode="auto">
              <a:xfrm>
                <a:off x="4087" y="3017"/>
                <a:ext cx="174" cy="137"/>
              </a:xfrm>
              <a:prstGeom prst="rect">
                <a:avLst/>
              </a:prstGeom>
              <a:solidFill>
                <a:schemeClr val="bg1"/>
              </a:solidFill>
              <a:ln>
                <a:noFill/>
              </a:ln>
              <a:effectLs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a:latin typeface="+mn-lt"/>
                </a:endParaRPr>
              </a:p>
            </p:txBody>
          </p:sp>
          <p:sp>
            <p:nvSpPr>
              <p:cNvPr id="81" name="Text Box 61"/>
              <p:cNvSpPr txBox="1">
                <a:spLocks noChangeArrowheads="1"/>
              </p:cNvSpPr>
              <p:nvPr/>
            </p:nvSpPr>
            <p:spPr bwMode="auto">
              <a:xfrm>
                <a:off x="4047" y="2942"/>
                <a:ext cx="213" cy="291"/>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a:latin typeface="+mn-lt"/>
                  </a:rPr>
                  <a:t>x</a:t>
                </a:r>
              </a:p>
            </p:txBody>
          </p:sp>
        </p:grpSp>
      </p:grpSp>
      <p:sp>
        <p:nvSpPr>
          <p:cNvPr id="1639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29" name="Oval 62"/>
          <p:cNvSpPr>
            <a:spLocks noChangeArrowheads="1"/>
          </p:cNvSpPr>
          <p:nvPr/>
        </p:nvSpPr>
        <p:spPr bwMode="auto">
          <a:xfrm>
            <a:off x="1935163" y="3405188"/>
            <a:ext cx="131762" cy="131762"/>
          </a:xfrm>
          <a:prstGeom prst="ellipse">
            <a:avLst/>
          </a:prstGeom>
          <a:solidFill>
            <a:srgbClr val="FF3300"/>
          </a:solidFill>
          <a:ln w="9525">
            <a:solidFill>
              <a:schemeClr val="tx1"/>
            </a:solidFill>
            <a:round/>
            <a:headEnd/>
            <a:tailEnd/>
          </a:ln>
          <a:effectLs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a:latin typeface="+mn-lt"/>
            </a:endParaRPr>
          </a:p>
        </p:txBody>
      </p:sp>
      <p:grpSp>
        <p:nvGrpSpPr>
          <p:cNvPr id="9" name="Group 64"/>
          <p:cNvGrpSpPr>
            <a:grpSpLocks/>
          </p:cNvGrpSpPr>
          <p:nvPr/>
        </p:nvGrpSpPr>
        <p:grpSpPr bwMode="auto">
          <a:xfrm>
            <a:off x="1471613" y="3094038"/>
            <a:ext cx="401637" cy="525462"/>
            <a:chOff x="800" y="1549"/>
            <a:chExt cx="253" cy="331"/>
          </a:xfrm>
        </p:grpSpPr>
        <p:sp>
          <p:nvSpPr>
            <p:cNvPr id="31758" name="Arc 65"/>
            <p:cNvSpPr>
              <a:spLocks/>
            </p:cNvSpPr>
            <p:nvPr/>
          </p:nvSpPr>
          <p:spPr bwMode="auto">
            <a:xfrm rot="10800000">
              <a:off x="962" y="1699"/>
              <a:ext cx="91" cy="181"/>
            </a:xfrm>
            <a:custGeom>
              <a:avLst/>
              <a:gdLst>
                <a:gd name="T0" fmla="*/ 0 w 21600"/>
                <a:gd name="T1" fmla="*/ 0 h 42865"/>
                <a:gd name="T2" fmla="*/ 16 w 21600"/>
                <a:gd name="T3" fmla="*/ 181 h 42865"/>
                <a:gd name="T4" fmla="*/ 0 w 21600"/>
                <a:gd name="T5" fmla="*/ 91 h 42865"/>
                <a:gd name="T6" fmla="*/ 0 60000 65536"/>
                <a:gd name="T7" fmla="*/ 0 60000 65536"/>
                <a:gd name="T8" fmla="*/ 0 60000 65536"/>
              </a:gdLst>
              <a:ahLst/>
              <a:cxnLst>
                <a:cxn ang="T6">
                  <a:pos x="T0" y="T1"/>
                </a:cxn>
                <a:cxn ang="T7">
                  <a:pos x="T2" y="T3"/>
                </a:cxn>
                <a:cxn ang="T8">
                  <a:pos x="T4" y="T5"/>
                </a:cxn>
              </a:cxnLst>
              <a:rect l="0" t="0" r="r" b="b"/>
              <a:pathLst>
                <a:path w="21600" h="42865" fill="none" extrusionOk="0">
                  <a:moveTo>
                    <a:pt x="-1" y="0"/>
                  </a:moveTo>
                  <a:cubicBezTo>
                    <a:pt x="11929" y="0"/>
                    <a:pt x="21600" y="9670"/>
                    <a:pt x="21600" y="21600"/>
                  </a:cubicBezTo>
                  <a:cubicBezTo>
                    <a:pt x="21600" y="32067"/>
                    <a:pt x="14094" y="41028"/>
                    <a:pt x="3789" y="42864"/>
                  </a:cubicBezTo>
                </a:path>
                <a:path w="21600" h="42865" stroke="0" extrusionOk="0">
                  <a:moveTo>
                    <a:pt x="-1" y="0"/>
                  </a:moveTo>
                  <a:cubicBezTo>
                    <a:pt x="11929" y="0"/>
                    <a:pt x="21600" y="9670"/>
                    <a:pt x="21600" y="21600"/>
                  </a:cubicBezTo>
                  <a:cubicBezTo>
                    <a:pt x="21600" y="32067"/>
                    <a:pt x="14094" y="41028"/>
                    <a:pt x="3789" y="42864"/>
                  </a:cubicBezTo>
                  <a:lnTo>
                    <a:pt x="0" y="21600"/>
                  </a:lnTo>
                  <a:lnTo>
                    <a:pt x="-1" y="0"/>
                  </a:lnTo>
                  <a:close/>
                </a:path>
              </a:pathLst>
            </a:custGeom>
            <a:noFill/>
            <a:ln w="38100">
              <a:solidFill>
                <a:srgbClr val="FF3300"/>
              </a:solidFill>
              <a:round/>
              <a:headEnd/>
              <a:tailEnd type="arrow" w="med" len="med"/>
            </a:ln>
            <a:effectLst/>
            <a:extLst/>
          </p:spPr>
          <p:txBody>
            <a:bodyPr wrap="none" anchor="ctr"/>
            <a:lstStyle/>
            <a:p>
              <a:pPr>
                <a:defRPr/>
              </a:pPr>
              <a:endParaRPr lang="en-US">
                <a:latin typeface="+mn-lt"/>
                <a:cs typeface="Arial" panose="020B0604020202020204" pitchFamily="34" charset="0"/>
              </a:endParaRPr>
            </a:p>
          </p:txBody>
        </p:sp>
        <p:sp>
          <p:nvSpPr>
            <p:cNvPr id="31759" name="Text Box 66"/>
            <p:cNvSpPr txBox="1">
              <a:spLocks noChangeArrowheads="1"/>
            </p:cNvSpPr>
            <p:nvPr/>
          </p:nvSpPr>
          <p:spPr bwMode="auto">
            <a:xfrm>
              <a:off x="800" y="1549"/>
              <a:ext cx="181" cy="192"/>
            </a:xfrm>
            <a:prstGeom prst="rect">
              <a:avLst/>
            </a:prstGeom>
            <a:noFill/>
            <a:ln>
              <a:noFill/>
            </a:ln>
            <a:effectLs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sz="1400">
                  <a:solidFill>
                    <a:srgbClr val="FF3300"/>
                  </a:solidFill>
                  <a:latin typeface="+mn-lt"/>
                </a:rPr>
                <a:t>+</a:t>
              </a:r>
            </a:p>
          </p:txBody>
        </p:sp>
      </p:grpSp>
      <p:pic>
        <p:nvPicPr>
          <p:cNvPr id="82"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 calcmode="lin" valueType="num">
                                      <p:cBhvr additive="base">
                                        <p:cTn id="19"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5" end="5"/>
                                            </p:txEl>
                                          </p:spTgt>
                                        </p:tgtEl>
                                        <p:attrNameLst>
                                          <p:attrName>style.visibility</p:attrName>
                                        </p:attrNameLst>
                                      </p:cBhvr>
                                      <p:to>
                                        <p:strVal val="visible"/>
                                      </p:to>
                                    </p:set>
                                    <p:anim calcmode="lin" valueType="num">
                                      <p:cBhvr additive="base">
                                        <p:cTn id="2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3187">
                                            <p:txEl>
                                              <p:pRg st="6" end="6"/>
                                            </p:txEl>
                                          </p:spTgt>
                                        </p:tgtEl>
                                        <p:attrNameLst>
                                          <p:attrName>style.visibility</p:attrName>
                                        </p:attrNameLst>
                                      </p:cBhvr>
                                      <p:to>
                                        <p:strVal val="visible"/>
                                      </p:to>
                                    </p:set>
                                    <p:anim calcmode="lin" valueType="num">
                                      <p:cBhvr additive="base">
                                        <p:cTn id="36"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3187">
                                            <p:txEl>
                                              <p:pRg st="7" end="7"/>
                                            </p:txEl>
                                          </p:spTgt>
                                        </p:tgtEl>
                                        <p:attrNameLst>
                                          <p:attrName>style.visibility</p:attrName>
                                        </p:attrNameLst>
                                      </p:cBhvr>
                                      <p:to>
                                        <p:strVal val="visible"/>
                                      </p:to>
                                    </p:set>
                                    <p:anim calcmode="lin" valueType="num">
                                      <p:cBhvr additive="base">
                                        <p:cTn id="42"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3187">
                                            <p:txEl>
                                              <p:pRg st="8" end="8"/>
                                            </p:txEl>
                                          </p:spTgt>
                                        </p:tgtEl>
                                        <p:attrNameLst>
                                          <p:attrName>style.visibility</p:attrName>
                                        </p:attrNameLst>
                                      </p:cBhvr>
                                      <p:to>
                                        <p:strVal val="visible"/>
                                      </p:to>
                                    </p:set>
                                    <p:anim calcmode="lin" valueType="num">
                                      <p:cBhvr additive="base">
                                        <p:cTn id="48"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p:cNvSpPr>
            <a:spLocks noChangeArrowheads="1"/>
          </p:cNvSpPr>
          <p:nvPr/>
        </p:nvSpPr>
        <p:spPr bwMode="auto">
          <a:xfrm>
            <a:off x="701675" y="4745038"/>
            <a:ext cx="7772400" cy="2112962"/>
          </a:xfrm>
          <a:prstGeom prst="rect">
            <a:avLst/>
          </a:prstGeom>
          <a:solidFill>
            <a:srgbClr val="CCFFCC"/>
          </a:solidFill>
          <a:ln w="9525">
            <a:noFill/>
            <a:miter lim="800000"/>
            <a:headEnd/>
            <a:tailEnd/>
          </a:ln>
        </p:spPr>
        <p:txBody>
          <a:bodyPr/>
          <a:lstStyle/>
          <a:p>
            <a:pPr>
              <a:spcAft>
                <a:spcPct val="20000"/>
              </a:spcAft>
            </a:pPr>
            <a:r>
              <a:rPr lang="en-US" altLang="en-US"/>
              <a:t>PRACTICE: If the 2.75-m long wood plank has a mass of 45 kg, the box has a mass of 85 kg, and </a:t>
            </a:r>
            <a:r>
              <a:rPr lang="en-US" altLang="en-US" i="1"/>
              <a:t>x</a:t>
            </a:r>
            <a:r>
              <a:rPr lang="en-US" altLang="en-US"/>
              <a:t> = 0.50 m, what do the two scales read?</a:t>
            </a:r>
          </a:p>
          <a:p>
            <a:pPr>
              <a:spcAft>
                <a:spcPct val="20000"/>
              </a:spcAft>
            </a:pPr>
            <a:r>
              <a:rPr lang="en-US" altLang="en-US">
                <a:cs typeface="Times New Roman" pitchFamily="18" charset="0"/>
                <a:sym typeface="Symbol" pitchFamily="18" charset="2"/>
              </a:rPr>
              <a:t>SOLUTION:  </a:t>
            </a:r>
            <a:r>
              <a:rPr lang="en-US" altLang="en-US" i="1">
                <a:cs typeface="Times New Roman" pitchFamily="18" charset="0"/>
                <a:sym typeface="Symbol" pitchFamily="18" charset="2"/>
              </a:rPr>
              <a:t>N</a:t>
            </a:r>
            <a:r>
              <a:rPr lang="en-US" altLang="en-US" baseline="-25000">
                <a:cs typeface="Times New Roman" pitchFamily="18" charset="0"/>
                <a:sym typeface="Symbol" pitchFamily="18" charset="2"/>
              </a:rPr>
              <a:t>2</a:t>
            </a:r>
            <a:r>
              <a:rPr lang="en-US" altLang="en-US">
                <a:cs typeface="Times New Roman" pitchFamily="18" charset="0"/>
                <a:sym typeface="Symbol" pitchFamily="18" charset="2"/>
              </a:rPr>
              <a:t> = (85</a:t>
            </a:r>
            <a:r>
              <a:rPr lang="en-US" altLang="en-US">
                <a:cs typeface="Courier New" pitchFamily="49" charset="0"/>
                <a:sym typeface="Symbol" pitchFamily="18" charset="2"/>
              </a:rPr>
              <a:t>0.50 </a:t>
            </a:r>
            <a:r>
              <a:rPr lang="en-US" altLang="en-US" i="1">
                <a:cs typeface="Courier New" pitchFamily="49" charset="0"/>
                <a:sym typeface="Symbol" pitchFamily="18" charset="2"/>
              </a:rPr>
              <a:t>/</a:t>
            </a:r>
            <a:r>
              <a:rPr lang="en-US" altLang="en-US">
                <a:cs typeface="Courier New" pitchFamily="49" charset="0"/>
                <a:sym typeface="Symbol" pitchFamily="18" charset="2"/>
              </a:rPr>
              <a:t> 2.75 + 45 </a:t>
            </a:r>
            <a:r>
              <a:rPr lang="en-US" altLang="en-US" i="1">
                <a:cs typeface="Courier New" pitchFamily="49" charset="0"/>
                <a:sym typeface="Symbol" pitchFamily="18" charset="2"/>
              </a:rPr>
              <a:t>/</a:t>
            </a:r>
            <a:r>
              <a:rPr lang="en-US" altLang="en-US">
                <a:cs typeface="Courier New" pitchFamily="49" charset="0"/>
                <a:sym typeface="Symbol" pitchFamily="18" charset="2"/>
              </a:rPr>
              <a:t> 2)10 = 380 kg.</a:t>
            </a:r>
          </a:p>
          <a:p>
            <a:pPr>
              <a:spcAft>
                <a:spcPct val="20000"/>
              </a:spcAft>
            </a:pPr>
            <a:r>
              <a:rPr lang="en-US" altLang="en-US" i="1">
                <a:cs typeface="Courier New" pitchFamily="49" charset="0"/>
                <a:sym typeface="Symbol" pitchFamily="18" charset="2"/>
              </a:rPr>
              <a:t>		N</a:t>
            </a:r>
            <a:r>
              <a:rPr lang="en-US" altLang="en-US" baseline="-25000">
                <a:cs typeface="Courier New" pitchFamily="49" charset="0"/>
                <a:sym typeface="Symbol" pitchFamily="18" charset="2"/>
              </a:rPr>
              <a:t>1</a:t>
            </a:r>
            <a:r>
              <a:rPr lang="en-US" altLang="en-US">
                <a:cs typeface="Courier New" pitchFamily="49" charset="0"/>
                <a:sym typeface="Symbol" pitchFamily="18" charset="2"/>
              </a:rPr>
              <a:t> = (85 + 45)10 – 380 = 920 kg.</a:t>
            </a:r>
            <a:endParaRPr lang="en-US" altLang="en-US" i="1">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3348038"/>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a:solidFill>
                  <a:schemeClr val="accent2"/>
                </a:solidFill>
                <a:cs typeface="Arial" panose="020B0604020202020204" pitchFamily="34" charset="0"/>
              </a:rPr>
              <a:t>Translational and rotational equilibrium</a:t>
            </a:r>
            <a:r>
              <a:rPr lang="en-US" altLang="en-US" sz="2400" dirty="0">
                <a:solidFill>
                  <a:schemeClr val="accent2"/>
                </a:solidFill>
                <a:cs typeface="Arial" panose="020B0604020202020204" pitchFamily="34" charset="0"/>
              </a:rPr>
              <a:t> </a:t>
            </a:r>
          </a:p>
          <a:p>
            <a:pPr>
              <a:lnSpc>
                <a:spcPct val="90000"/>
              </a:lnSpc>
              <a:buFontTx/>
              <a:buNone/>
              <a:defRPr/>
            </a:pPr>
            <a:r>
              <a:rPr lang="en-US" altLang="en-US" sz="2400" dirty="0">
                <a:cs typeface="Arial" panose="020B0604020202020204" pitchFamily="34" charset="0"/>
                <a:sym typeface="Symbol" panose="05050102010706020507" pitchFamily="18" charset="2"/>
              </a:rPr>
              <a:t></a:t>
            </a:r>
            <a:r>
              <a:rPr lang="en-US" altLang="en-US" sz="2400" dirty="0">
                <a:latin typeface="+mn-lt"/>
                <a:cs typeface="Arial" panose="020B0604020202020204" pitchFamily="34" charset="0"/>
                <a:sym typeface="Symbol" panose="05050102010706020507" pitchFamily="18" charset="2"/>
              </a:rPr>
              <a:t>We now resolve our system of equations:</a:t>
            </a:r>
          </a:p>
          <a:p>
            <a:pPr>
              <a:lnSpc>
                <a:spcPct val="90000"/>
              </a:lnSpc>
              <a:buFontTx/>
              <a:buNone/>
              <a:defRPr/>
            </a:pPr>
            <a:r>
              <a:rPr lang="en-US" altLang="en-US" sz="2400" i="1" dirty="0">
                <a:cs typeface="Courier New" panose="02070309020205020404" pitchFamily="49" charset="0"/>
              </a:rPr>
              <a:t>			N</a:t>
            </a:r>
            <a:r>
              <a:rPr lang="en-US" altLang="en-US" sz="2400" baseline="-25000" dirty="0">
                <a:cs typeface="Courier New" panose="02070309020205020404" pitchFamily="49" charset="0"/>
              </a:rPr>
              <a:t>1</a:t>
            </a:r>
            <a:r>
              <a:rPr lang="en-US" altLang="en-US" sz="2400" dirty="0">
                <a:cs typeface="Courier New" panose="02070309020205020404" pitchFamily="49" charset="0"/>
              </a:rPr>
              <a:t> + </a:t>
            </a:r>
            <a:r>
              <a:rPr lang="en-US" altLang="en-US" sz="2400" i="1" dirty="0">
                <a:cs typeface="Courier New" panose="02070309020205020404" pitchFamily="49" charset="0"/>
              </a:rPr>
              <a:t>N</a:t>
            </a:r>
            <a:r>
              <a:rPr lang="en-US" altLang="en-US" sz="2400" baseline="-25000" dirty="0">
                <a:cs typeface="Courier New" panose="02070309020205020404" pitchFamily="49" charset="0"/>
              </a:rPr>
              <a:t>2</a:t>
            </a:r>
            <a:r>
              <a:rPr lang="en-US" altLang="en-US" sz="2400" dirty="0">
                <a:cs typeface="Courier New" panose="02070309020205020404" pitchFamily="49" charset="0"/>
              </a:rPr>
              <a:t> – </a:t>
            </a:r>
            <a:r>
              <a:rPr lang="en-US" altLang="en-US" sz="2400" i="1" dirty="0">
                <a:cs typeface="Courier New" panose="02070309020205020404" pitchFamily="49" charset="0"/>
              </a:rPr>
              <a:t>Mg</a:t>
            </a:r>
            <a:r>
              <a:rPr lang="en-US" altLang="en-US" sz="2400" dirty="0">
                <a:cs typeface="Courier New" panose="02070309020205020404" pitchFamily="49" charset="0"/>
              </a:rPr>
              <a:t> – </a:t>
            </a:r>
            <a:r>
              <a:rPr lang="en-US" altLang="en-US" sz="2400" i="1" dirty="0">
                <a:cs typeface="Courier New" panose="02070309020205020404" pitchFamily="49" charset="0"/>
              </a:rPr>
              <a:t>mg 	</a:t>
            </a:r>
            <a:r>
              <a:rPr lang="en-US" altLang="en-US" sz="2400" dirty="0">
                <a:cs typeface="Courier New" panose="02070309020205020404" pitchFamily="49" charset="0"/>
              </a:rPr>
              <a:t>=</a:t>
            </a:r>
            <a:r>
              <a:rPr lang="en-US" altLang="en-US" sz="2400" baseline="-25000" dirty="0">
                <a:cs typeface="Courier New" panose="02070309020205020404" pitchFamily="49" charset="0"/>
              </a:rPr>
              <a:t> </a:t>
            </a:r>
            <a:r>
              <a:rPr lang="en-US" altLang="en-US" sz="2400" dirty="0">
                <a:cs typeface="Courier New" panose="02070309020205020404" pitchFamily="49" charset="0"/>
              </a:rPr>
              <a:t>0</a:t>
            </a:r>
          </a:p>
          <a:p>
            <a:pPr>
              <a:lnSpc>
                <a:spcPct val="90000"/>
              </a:lnSpc>
              <a:buFontTx/>
              <a:buNone/>
              <a:defRPr/>
            </a:pPr>
            <a:r>
              <a:rPr lang="en-US" altLang="en-US" sz="2400" i="1" dirty="0">
                <a:cs typeface="Courier New" panose="02070309020205020404" pitchFamily="49" charset="0"/>
              </a:rPr>
              <a:t>       N</a:t>
            </a:r>
            <a:r>
              <a:rPr lang="en-US" altLang="en-US" sz="2400" baseline="-25000" dirty="0">
                <a:cs typeface="Courier New" panose="02070309020205020404" pitchFamily="49" charset="0"/>
              </a:rPr>
              <a:t>1</a:t>
            </a:r>
            <a:r>
              <a:rPr lang="en-US" altLang="en-US" sz="2400" dirty="0">
                <a:cs typeface="Courier New" panose="02070309020205020404" pitchFamily="49" charset="0"/>
                <a:sym typeface="Symbol" panose="05050102010706020507" pitchFamily="18" charset="2"/>
              </a:rPr>
              <a:t>  0 </a:t>
            </a:r>
            <a:r>
              <a:rPr lang="en-US" altLang="en-US" sz="2400" dirty="0">
                <a:cs typeface="Courier New" panose="02070309020205020404" pitchFamily="49" charset="0"/>
              </a:rPr>
              <a:t>+ </a:t>
            </a:r>
            <a:r>
              <a:rPr lang="en-US" altLang="en-US" sz="2400" i="1" dirty="0">
                <a:cs typeface="Courier New" panose="02070309020205020404" pitchFamily="49" charset="0"/>
              </a:rPr>
              <a:t>Mg</a:t>
            </a:r>
            <a:r>
              <a:rPr lang="en-US" altLang="en-US" sz="2400" dirty="0">
                <a:cs typeface="Courier New" panose="02070309020205020404" pitchFamily="49" charset="0"/>
                <a:sym typeface="Symbol" panose="05050102010706020507" pitchFamily="18" charset="2"/>
              </a:rPr>
              <a:t>  x</a:t>
            </a:r>
            <a:r>
              <a:rPr lang="en-US" altLang="en-US" sz="2400" dirty="0">
                <a:cs typeface="Courier New" panose="02070309020205020404" pitchFamily="49" charset="0"/>
              </a:rPr>
              <a:t> + </a:t>
            </a:r>
            <a:r>
              <a:rPr lang="en-US" altLang="en-US" sz="2400" i="1" dirty="0">
                <a:cs typeface="Courier New" panose="02070309020205020404" pitchFamily="49" charset="0"/>
              </a:rPr>
              <a:t>mg</a:t>
            </a:r>
            <a:r>
              <a:rPr lang="en-US" altLang="en-US" sz="2400" dirty="0">
                <a:cs typeface="Courier New" panose="02070309020205020404" pitchFamily="49" charset="0"/>
                <a:sym typeface="Symbol" panose="05050102010706020507" pitchFamily="18" charset="2"/>
              </a:rPr>
              <a:t>  </a:t>
            </a:r>
            <a:r>
              <a:rPr lang="en-US" altLang="en-US" sz="2400" i="1" dirty="0">
                <a:cs typeface="Courier New" panose="02070309020205020404" pitchFamily="49" charset="0"/>
                <a:sym typeface="Symbol" panose="05050102010706020507" pitchFamily="18" charset="2"/>
              </a:rPr>
              <a:t>L / </a:t>
            </a:r>
            <a:r>
              <a:rPr lang="en-US" altLang="en-US" sz="2400" dirty="0">
                <a:cs typeface="Courier New" panose="02070309020205020404" pitchFamily="49" charset="0"/>
                <a:sym typeface="Symbol" panose="05050102010706020507" pitchFamily="18" charset="2"/>
              </a:rPr>
              <a:t>2 </a:t>
            </a:r>
            <a:r>
              <a:rPr lang="en-US" altLang="en-US" sz="2400" i="1" dirty="0">
                <a:cs typeface="Courier New" panose="02070309020205020404" pitchFamily="49" charset="0"/>
              </a:rPr>
              <a:t> </a:t>
            </a:r>
            <a:r>
              <a:rPr lang="en-US" altLang="en-US" sz="2400" dirty="0">
                <a:cs typeface="Courier New" panose="02070309020205020404" pitchFamily="49" charset="0"/>
              </a:rPr>
              <a:t>–</a:t>
            </a:r>
            <a:r>
              <a:rPr lang="en-US" altLang="en-US" sz="2400" i="1" dirty="0">
                <a:cs typeface="Courier New" panose="02070309020205020404" pitchFamily="49" charset="0"/>
              </a:rPr>
              <a:t> N</a:t>
            </a:r>
            <a:r>
              <a:rPr lang="en-US" altLang="en-US" sz="2400" baseline="-25000" dirty="0">
                <a:cs typeface="Courier New" panose="02070309020205020404" pitchFamily="49" charset="0"/>
              </a:rPr>
              <a:t>2</a:t>
            </a:r>
            <a:r>
              <a:rPr lang="en-US" altLang="en-US" sz="2400" dirty="0">
                <a:cs typeface="Courier New" panose="02070309020205020404" pitchFamily="49" charset="0"/>
              </a:rPr>
              <a:t> </a:t>
            </a:r>
            <a:r>
              <a:rPr lang="en-US" altLang="en-US" sz="2400" dirty="0">
                <a:cs typeface="Courier New" panose="02070309020205020404" pitchFamily="49" charset="0"/>
                <a:sym typeface="Symbol" panose="05050102010706020507" pitchFamily="18" charset="2"/>
              </a:rPr>
              <a:t> </a:t>
            </a:r>
            <a:r>
              <a:rPr lang="en-US" altLang="en-US" sz="2400" i="1" dirty="0">
                <a:cs typeface="Courier New" panose="02070309020205020404" pitchFamily="49" charset="0"/>
                <a:sym typeface="Symbol" panose="05050102010706020507" pitchFamily="18" charset="2"/>
              </a:rPr>
              <a:t>L</a:t>
            </a:r>
            <a:r>
              <a:rPr lang="en-US" altLang="en-US" sz="2400" dirty="0">
                <a:cs typeface="Courier New" panose="02070309020205020404" pitchFamily="49" charset="0"/>
              </a:rPr>
              <a:t> 	=</a:t>
            </a:r>
            <a:r>
              <a:rPr lang="en-US" altLang="en-US" sz="2400" baseline="-25000" dirty="0">
                <a:cs typeface="Courier New" panose="02070309020205020404" pitchFamily="49" charset="0"/>
              </a:rPr>
              <a:t> </a:t>
            </a:r>
            <a:r>
              <a:rPr lang="en-US" altLang="en-US" sz="2400" dirty="0">
                <a:cs typeface="Courier New" panose="02070309020205020404" pitchFamily="49" charset="0"/>
              </a:rPr>
              <a:t>0</a:t>
            </a:r>
            <a:endParaRPr lang="en-US" altLang="en-US" sz="2400" dirty="0">
              <a:cs typeface="Arial" panose="020B0604020202020204" pitchFamily="34" charset="0"/>
            </a:endParaRPr>
          </a:p>
          <a:p>
            <a:pPr>
              <a:lnSpc>
                <a:spcPct val="90000"/>
              </a:lnSpc>
              <a:buFontTx/>
              <a:buNone/>
              <a:defRPr/>
            </a:pPr>
            <a:r>
              <a:rPr lang="en-US" altLang="en-US" sz="2400" dirty="0">
                <a:cs typeface="Arial" panose="020B0604020202020204" pitchFamily="34" charset="0"/>
                <a:sym typeface="Symbol" panose="05050102010706020507" pitchFamily="18" charset="2"/>
              </a:rPr>
              <a:t></a:t>
            </a:r>
            <a:r>
              <a:rPr lang="en-US" altLang="en-US" sz="2400" dirty="0">
                <a:latin typeface="+mn-lt"/>
                <a:cs typeface="Arial" panose="020B0604020202020204" pitchFamily="34" charset="0"/>
                <a:sym typeface="Symbol" panose="05050102010706020507" pitchFamily="18" charset="2"/>
              </a:rPr>
              <a:t>Our second equation gives us </a:t>
            </a: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2</a:t>
            </a:r>
            <a:r>
              <a:rPr lang="en-US" altLang="en-US" sz="2400" dirty="0">
                <a:latin typeface="+mn-lt"/>
                <a:cs typeface="Arial" panose="020B0604020202020204" pitchFamily="34" charset="0"/>
                <a:sym typeface="Symbol" panose="05050102010706020507" pitchFamily="18" charset="2"/>
              </a:rPr>
              <a:t>:</a:t>
            </a:r>
          </a:p>
          <a:p>
            <a:pPr algn="ctr">
              <a:lnSpc>
                <a:spcPct val="90000"/>
              </a:lnSpc>
              <a:buFontTx/>
              <a:buNone/>
              <a:defRPr/>
            </a:pP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2</a:t>
            </a:r>
            <a:r>
              <a:rPr lang="en-US" altLang="en-US" sz="2400" dirty="0">
                <a:latin typeface="+mn-lt"/>
                <a:cs typeface="Arial" panose="020B0604020202020204" pitchFamily="34" charset="0"/>
                <a:sym typeface="Symbol" panose="05050102010706020507" pitchFamily="18" charset="2"/>
              </a:rPr>
              <a:t> = ( </a:t>
            </a:r>
            <a:r>
              <a:rPr lang="en-US" altLang="en-US" sz="2400" i="1" dirty="0" err="1">
                <a:latin typeface="+mn-lt"/>
                <a:cs typeface="Arial" panose="020B0604020202020204" pitchFamily="34" charset="0"/>
                <a:sym typeface="Symbol" panose="05050102010706020507" pitchFamily="18" charset="2"/>
              </a:rPr>
              <a:t>Mx</a:t>
            </a:r>
            <a:r>
              <a:rPr lang="en-US" altLang="en-US" sz="2400" i="1" dirty="0">
                <a:latin typeface="+mn-lt"/>
                <a:cs typeface="Arial" panose="020B0604020202020204" pitchFamily="34" charset="0"/>
                <a:sym typeface="Symbol" panose="05050102010706020507" pitchFamily="18" charset="2"/>
              </a:rPr>
              <a:t> / L + m / </a:t>
            </a:r>
            <a:r>
              <a:rPr lang="en-US" altLang="en-US" sz="2400" dirty="0">
                <a:latin typeface="+mn-lt"/>
                <a:cs typeface="Arial" panose="020B0604020202020204" pitchFamily="34" charset="0"/>
                <a:sym typeface="Symbol" panose="05050102010706020507" pitchFamily="18" charset="2"/>
              </a:rPr>
              <a:t>2)</a:t>
            </a:r>
            <a:r>
              <a:rPr lang="en-US" altLang="en-US" sz="2400" i="1" dirty="0">
                <a:latin typeface="+mn-lt"/>
                <a:cs typeface="Arial" panose="020B0604020202020204" pitchFamily="34" charset="0"/>
                <a:sym typeface="Symbol" panose="05050102010706020507" pitchFamily="18" charset="2"/>
              </a:rPr>
              <a:t>g</a:t>
            </a:r>
            <a:r>
              <a:rPr lang="en-US" altLang="en-US" sz="2400" dirty="0">
                <a:latin typeface="+mn-lt"/>
                <a:cs typeface="Arial" panose="020B0604020202020204" pitchFamily="34" charset="0"/>
                <a:sym typeface="Symbol" panose="05050102010706020507" pitchFamily="18" charset="2"/>
              </a:rPr>
              <a:t>.</a:t>
            </a:r>
            <a:endParaRPr lang="en-US" altLang="en-US" sz="2400" i="1" dirty="0">
              <a:latin typeface="+mn-lt"/>
              <a:cs typeface="Arial" panose="020B0604020202020204" pitchFamily="34" charset="0"/>
              <a:sym typeface="Symbol" panose="05050102010706020507" pitchFamily="18" charset="2"/>
            </a:endParaRPr>
          </a:p>
          <a:p>
            <a:pPr>
              <a:lnSpc>
                <a:spcPct val="90000"/>
              </a:lnSpc>
              <a:buFontTx/>
              <a:buNone/>
              <a:defRPr/>
            </a:pPr>
            <a:r>
              <a:rPr lang="en-US" altLang="en-US" sz="2400" dirty="0">
                <a:cs typeface="Arial" panose="020B0604020202020204" pitchFamily="34" charset="0"/>
                <a:sym typeface="Symbol" panose="05050102010706020507" pitchFamily="18" charset="2"/>
              </a:rPr>
              <a:t>Our first equation gives us </a:t>
            </a:r>
          </a:p>
          <a:p>
            <a:pPr algn="ctr">
              <a:lnSpc>
                <a:spcPct val="90000"/>
              </a:lnSpc>
              <a:buFontTx/>
              <a:buNone/>
              <a:defRPr/>
            </a:pPr>
            <a:r>
              <a:rPr lang="en-US" altLang="en-US" sz="2400" i="1" dirty="0">
                <a:latin typeface="+mn-lt"/>
                <a:cs typeface="Arial" panose="020B0604020202020204" pitchFamily="34" charset="0"/>
                <a:sym typeface="Symbol" panose="05050102010706020507" pitchFamily="18" charset="2"/>
              </a:rPr>
              <a:t>N</a:t>
            </a:r>
            <a:r>
              <a:rPr lang="en-US" altLang="en-US" sz="2400" baseline="-25000" dirty="0">
                <a:latin typeface="+mn-lt"/>
                <a:cs typeface="Arial" panose="020B0604020202020204" pitchFamily="34" charset="0"/>
                <a:sym typeface="Symbol" panose="05050102010706020507" pitchFamily="18" charset="2"/>
              </a:rPr>
              <a:t>1</a:t>
            </a:r>
            <a:r>
              <a:rPr lang="en-US" altLang="en-US" sz="2400" dirty="0">
                <a:latin typeface="+mn-lt"/>
                <a:cs typeface="Arial" panose="020B0604020202020204" pitchFamily="34" charset="0"/>
                <a:sym typeface="Symbol" panose="05050102010706020507" pitchFamily="18" charset="2"/>
              </a:rPr>
              <a:t> = (</a:t>
            </a:r>
            <a:r>
              <a:rPr lang="en-US" altLang="en-US" sz="2400" i="1" dirty="0">
                <a:latin typeface="+mn-lt"/>
                <a:cs typeface="Arial" panose="020B0604020202020204" pitchFamily="34" charset="0"/>
                <a:sym typeface="Symbol" panose="05050102010706020507" pitchFamily="18" charset="2"/>
              </a:rPr>
              <a:t>M</a:t>
            </a:r>
            <a:r>
              <a:rPr lang="en-US" altLang="en-US" sz="2400" dirty="0">
                <a:latin typeface="+mn-lt"/>
                <a:cs typeface="Arial" panose="020B0604020202020204" pitchFamily="34" charset="0"/>
                <a:sym typeface="Symbol" panose="05050102010706020507" pitchFamily="18" charset="2"/>
              </a:rPr>
              <a:t> + </a:t>
            </a:r>
            <a:r>
              <a:rPr lang="en-US" altLang="en-US" sz="2400" i="1" dirty="0">
                <a:latin typeface="+mn-lt"/>
                <a:cs typeface="Arial" panose="020B0604020202020204" pitchFamily="34" charset="0"/>
                <a:sym typeface="Symbol" panose="05050102010706020507" pitchFamily="18" charset="2"/>
              </a:rPr>
              <a:t>m</a:t>
            </a:r>
            <a:r>
              <a:rPr lang="en-US" altLang="en-US" sz="2400" dirty="0">
                <a:latin typeface="+mn-lt"/>
                <a:cs typeface="Arial" panose="020B0604020202020204" pitchFamily="34" charset="0"/>
                <a:sym typeface="Symbol" panose="05050102010706020507" pitchFamily="18" charset="2"/>
              </a:rPr>
              <a:t>)</a:t>
            </a:r>
            <a:r>
              <a:rPr lang="en-US" altLang="en-US" sz="2400" i="1" dirty="0">
                <a:latin typeface="+mn-lt"/>
                <a:cs typeface="Arial" panose="020B0604020202020204" pitchFamily="34" charset="0"/>
                <a:sym typeface="Symbol" panose="05050102010706020507" pitchFamily="18" charset="2"/>
              </a:rPr>
              <a:t>g – N</a:t>
            </a:r>
            <a:r>
              <a:rPr lang="en-US" altLang="en-US" sz="2400" baseline="-25000" dirty="0">
                <a:latin typeface="+mn-lt"/>
                <a:cs typeface="Arial" panose="020B0604020202020204" pitchFamily="34" charset="0"/>
                <a:sym typeface="Symbol" panose="05050102010706020507" pitchFamily="18" charset="2"/>
              </a:rPr>
              <a:t>2</a:t>
            </a:r>
            <a:r>
              <a:rPr lang="en-US" altLang="en-US" sz="2400" dirty="0">
                <a:latin typeface="+mn-lt"/>
                <a:cs typeface="Arial" panose="020B0604020202020204" pitchFamily="34" charset="0"/>
                <a:sym typeface="Symbol" panose="05050102010706020507" pitchFamily="18" charset="2"/>
              </a:rPr>
              <a:t>.</a:t>
            </a:r>
            <a:endParaRPr lang="en-US" altLang="en-US" sz="2400" dirty="0">
              <a:solidFill>
                <a:srgbClr val="000000"/>
              </a:solidFill>
              <a:latin typeface="Arial"/>
              <a:cs typeface="Arial" panose="020B0604020202020204" pitchFamily="34" charset="0"/>
              <a:sym typeface="Symbol" panose="05050102010706020507" pitchFamily="18" charset="2"/>
            </a:endParaRPr>
          </a:p>
        </p:txBody>
      </p:sp>
      <p:sp>
        <p:nvSpPr>
          <p:cNvPr id="1741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5"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5" end="5"/>
                                            </p:txEl>
                                          </p:spTgt>
                                        </p:tgtEl>
                                        <p:attrNameLst>
                                          <p:attrName>style.visibility</p:attrName>
                                        </p:attrNameLst>
                                      </p:cBhvr>
                                      <p:to>
                                        <p:strVal val="visible"/>
                                      </p:to>
                                    </p:set>
                                    <p:anim calcmode="lin" valueType="num">
                                      <p:cBhvr additive="base">
                                        <p:cTn id="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 calcmode="lin" valueType="num">
                                      <p:cBhvr additive="base">
                                        <p:cTn id="37"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7" end="7"/>
                                            </p:txEl>
                                          </p:spTgt>
                                        </p:tgtEl>
                                        <p:attrNameLst>
                                          <p:attrName>style.visibility</p:attrName>
                                        </p:attrNameLst>
                                      </p:cBhvr>
                                      <p:to>
                                        <p:strVal val="visible"/>
                                      </p:to>
                                    </p:set>
                                    <p:anim calcmode="lin" valueType="num">
                                      <p:cBhvr additive="base">
                                        <p:cTn id="43"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additive="base">
                                        <p:cTn id="4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4">
                                            <p:txEl>
                                              <p:pRg st="1" end="1"/>
                                            </p:txEl>
                                          </p:spTgt>
                                        </p:tgtEl>
                                        <p:attrNameLst>
                                          <p:attrName>style.visibility</p:attrName>
                                        </p:attrNameLst>
                                      </p:cBhvr>
                                      <p:to>
                                        <p:strVal val="visible"/>
                                      </p:to>
                                    </p:set>
                                    <p:anim calcmode="lin" valueType="num">
                                      <p:cBhvr additive="base">
                                        <p:cTn id="55"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4">
                                            <p:txEl>
                                              <p:pRg st="2" end="2"/>
                                            </p:txEl>
                                          </p:spTgt>
                                        </p:tgtEl>
                                        <p:attrNameLst>
                                          <p:attrName>style.visibility</p:attrName>
                                        </p:attrNameLst>
                                      </p:cBhvr>
                                      <p:to>
                                        <p:strVal val="visible"/>
                                      </p:to>
                                    </p:set>
                                    <p:anim calcmode="lin" valueType="num">
                                      <p:cBhvr additive="base">
                                        <p:cTn id="6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The last example had all right angles. Since                                                                  sin</a:t>
            </a:r>
            <a:r>
              <a:rPr lang="en-US" altLang="en-US" baseline="-25000"/>
              <a:t> </a:t>
            </a:r>
            <a:r>
              <a:rPr lang="en-US" altLang="en-US"/>
              <a:t>90 </a:t>
            </a:r>
            <a:r>
              <a:rPr lang="en-US" altLang="en-US">
                <a:sym typeface="Symbol" pitchFamily="18" charset="2"/>
              </a:rPr>
              <a:t> = 1, the angles were                                                     not needed. </a:t>
            </a:r>
            <a:endParaRPr lang="en-US" altLang="en-US"/>
          </a:p>
          <a:p>
            <a:pPr>
              <a:spcBef>
                <a:spcPts val="200"/>
              </a:spcBef>
              <a:spcAft>
                <a:spcPts val="200"/>
              </a:spcAft>
            </a:pPr>
            <a:r>
              <a:rPr lang="en-US" altLang="en-US">
                <a:sym typeface="Symbol" pitchFamily="18" charset="2"/>
              </a:rPr>
              <a:t></a:t>
            </a:r>
            <a:r>
              <a:rPr lang="en-US" altLang="en-US"/>
              <a:t>Now consider a boom crane                                             whose components must be                                                strong enough to withstand                                                       any force a client might apply.</a:t>
            </a:r>
          </a:p>
          <a:p>
            <a:pPr>
              <a:spcBef>
                <a:spcPts val="200"/>
              </a:spcBef>
              <a:spcAft>
                <a:spcPts val="200"/>
              </a:spcAft>
            </a:pPr>
            <a:r>
              <a:rPr lang="en-US" altLang="en-US">
                <a:sym typeface="Symbol" pitchFamily="18" charset="2"/>
              </a:rPr>
              <a:t></a:t>
            </a:r>
            <a:r>
              <a:rPr lang="en-US" altLang="en-US"/>
              <a:t>We need to know the required                                          tensions in the cables. </a:t>
            </a:r>
          </a:p>
          <a:p>
            <a:pPr>
              <a:spcBef>
                <a:spcPts val="200"/>
              </a:spcBef>
              <a:spcAft>
                <a:spcPts val="200"/>
              </a:spcAft>
            </a:pPr>
            <a:r>
              <a:rPr lang="en-US" altLang="en-US">
                <a:sym typeface="Symbol" pitchFamily="18" charset="2"/>
              </a:rPr>
              <a:t></a:t>
            </a:r>
            <a:r>
              <a:rPr lang="en-US" altLang="en-US"/>
              <a:t>We need to know the strength                                            of the pin.</a:t>
            </a:r>
            <a:endParaRPr lang="en-US" altLang="en-US" b="1"/>
          </a:p>
        </p:txBody>
      </p:sp>
      <p:sp>
        <p:nvSpPr>
          <p:cNvPr id="1843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13" name="Line 3"/>
          <p:cNvSpPr>
            <a:spLocks noChangeShapeType="1"/>
          </p:cNvSpPr>
          <p:nvPr/>
        </p:nvSpPr>
        <p:spPr bwMode="auto">
          <a:xfrm>
            <a:off x="7858125" y="2738438"/>
            <a:ext cx="0" cy="2203450"/>
          </a:xfrm>
          <a:prstGeom prst="line">
            <a:avLst/>
          </a:prstGeom>
          <a:noFill/>
          <a:ln w="9525">
            <a:solidFill>
              <a:schemeClr val="tx1"/>
            </a:solidFill>
            <a:round/>
            <a:headEnd/>
            <a:tailEnd/>
          </a:ln>
        </p:spPr>
        <p:txBody>
          <a:bodyPr/>
          <a:lstStyle/>
          <a:p>
            <a:endParaRPr lang="en-US"/>
          </a:p>
        </p:txBody>
      </p:sp>
      <p:grpSp>
        <p:nvGrpSpPr>
          <p:cNvPr id="2" name="Group 4"/>
          <p:cNvGrpSpPr>
            <a:grpSpLocks/>
          </p:cNvGrpSpPr>
          <p:nvPr/>
        </p:nvGrpSpPr>
        <p:grpSpPr bwMode="auto">
          <a:xfrm>
            <a:off x="7558088" y="3109913"/>
            <a:ext cx="576262" cy="1939925"/>
            <a:chOff x="3669" y="2336"/>
            <a:chExt cx="363" cy="1222"/>
          </a:xfrm>
        </p:grpSpPr>
        <p:sp>
          <p:nvSpPr>
            <p:cNvPr id="18467" name="Rectangle 5"/>
            <p:cNvSpPr>
              <a:spLocks noChangeArrowheads="1"/>
            </p:cNvSpPr>
            <p:nvPr/>
          </p:nvSpPr>
          <p:spPr bwMode="auto">
            <a:xfrm>
              <a:off x="3803" y="2343"/>
              <a:ext cx="79" cy="1215"/>
            </a:xfrm>
            <a:prstGeom prst="rect">
              <a:avLst/>
            </a:prstGeom>
            <a:solidFill>
              <a:srgbClr val="EAEAEA"/>
            </a:solidFill>
            <a:ln w="9525">
              <a:noFill/>
              <a:miter lim="800000"/>
              <a:headEnd/>
              <a:tailEnd/>
            </a:ln>
          </p:spPr>
          <p:txBody>
            <a:bodyPr wrap="none" anchor="ctr"/>
            <a:lstStyle/>
            <a:p>
              <a:endParaRPr lang="en-US" altLang="en-US"/>
            </a:p>
          </p:txBody>
        </p:sp>
        <p:grpSp>
          <p:nvGrpSpPr>
            <p:cNvPr id="18468" name="Group 6"/>
            <p:cNvGrpSpPr>
              <a:grpSpLocks/>
            </p:cNvGrpSpPr>
            <p:nvPr/>
          </p:nvGrpSpPr>
          <p:grpSpPr bwMode="auto">
            <a:xfrm>
              <a:off x="3669" y="2336"/>
              <a:ext cx="363" cy="591"/>
              <a:chOff x="3669" y="2336"/>
              <a:chExt cx="363" cy="591"/>
            </a:xfrm>
          </p:grpSpPr>
          <p:sp>
            <p:nvSpPr>
              <p:cNvPr id="18469" name="Rectangle 7"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70" name="Freeform 8"/>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grpSp>
        <p:nvGrpSpPr>
          <p:cNvPr id="4" name="Group 9"/>
          <p:cNvGrpSpPr>
            <a:grpSpLocks/>
          </p:cNvGrpSpPr>
          <p:nvPr/>
        </p:nvGrpSpPr>
        <p:grpSpPr bwMode="auto">
          <a:xfrm>
            <a:off x="6194425" y="3627438"/>
            <a:ext cx="576263" cy="1144587"/>
            <a:chOff x="1595" y="2711"/>
            <a:chExt cx="363" cy="721"/>
          </a:xfrm>
        </p:grpSpPr>
        <p:sp>
          <p:nvSpPr>
            <p:cNvPr id="18463" name="Line 10"/>
            <p:cNvSpPr>
              <a:spLocks noChangeShapeType="1"/>
            </p:cNvSpPr>
            <p:nvPr/>
          </p:nvSpPr>
          <p:spPr bwMode="auto">
            <a:xfrm>
              <a:off x="1782" y="2711"/>
              <a:ext cx="0" cy="123"/>
            </a:xfrm>
            <a:prstGeom prst="line">
              <a:avLst/>
            </a:prstGeom>
            <a:noFill/>
            <a:ln w="9525">
              <a:solidFill>
                <a:schemeClr val="tx1"/>
              </a:solidFill>
              <a:round/>
              <a:headEnd/>
              <a:tailEnd/>
            </a:ln>
          </p:spPr>
          <p:txBody>
            <a:bodyPr/>
            <a:lstStyle/>
            <a:p>
              <a:endParaRPr lang="en-US"/>
            </a:p>
          </p:txBody>
        </p:sp>
        <p:grpSp>
          <p:nvGrpSpPr>
            <p:cNvPr id="18464" name="Group 11"/>
            <p:cNvGrpSpPr>
              <a:grpSpLocks/>
            </p:cNvGrpSpPr>
            <p:nvPr/>
          </p:nvGrpSpPr>
          <p:grpSpPr bwMode="auto">
            <a:xfrm>
              <a:off x="1595" y="2841"/>
              <a:ext cx="363" cy="591"/>
              <a:chOff x="3669" y="2336"/>
              <a:chExt cx="363" cy="591"/>
            </a:xfrm>
          </p:grpSpPr>
          <p:sp>
            <p:nvSpPr>
              <p:cNvPr id="18465" name="Rectangle 12"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66" name="Freeform 13"/>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sp>
        <p:nvSpPr>
          <p:cNvPr id="24" name="Line 14"/>
          <p:cNvSpPr>
            <a:spLocks noChangeShapeType="1"/>
          </p:cNvSpPr>
          <p:nvPr/>
        </p:nvSpPr>
        <p:spPr bwMode="auto">
          <a:xfrm>
            <a:off x="6486525" y="3589338"/>
            <a:ext cx="0" cy="2203450"/>
          </a:xfrm>
          <a:prstGeom prst="line">
            <a:avLst/>
          </a:prstGeom>
          <a:noFill/>
          <a:ln w="9525">
            <a:solidFill>
              <a:schemeClr val="tx1"/>
            </a:solidFill>
            <a:round/>
            <a:headEnd/>
            <a:tailEnd/>
          </a:ln>
        </p:spPr>
        <p:txBody>
          <a:bodyPr/>
          <a:lstStyle/>
          <a:p>
            <a:endParaRPr lang="en-US"/>
          </a:p>
        </p:txBody>
      </p:sp>
      <p:grpSp>
        <p:nvGrpSpPr>
          <p:cNvPr id="6" name="Group 17"/>
          <p:cNvGrpSpPr>
            <a:grpSpLocks/>
          </p:cNvGrpSpPr>
          <p:nvPr/>
        </p:nvGrpSpPr>
        <p:grpSpPr bwMode="auto">
          <a:xfrm>
            <a:off x="5229225" y="2430463"/>
            <a:ext cx="3011488" cy="4427537"/>
            <a:chOff x="3090" y="1243"/>
            <a:chExt cx="1897" cy="2789"/>
          </a:xfrm>
        </p:grpSpPr>
        <p:sp>
          <p:nvSpPr>
            <p:cNvPr id="18454" name="Rectangle 18"/>
            <p:cNvSpPr>
              <a:spLocks noChangeArrowheads="1"/>
            </p:cNvSpPr>
            <p:nvPr/>
          </p:nvSpPr>
          <p:spPr bwMode="auto">
            <a:xfrm rot="-1613216">
              <a:off x="3345" y="1609"/>
              <a:ext cx="1642" cy="15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55" name="Rectangle 19" descr="Horizontal brick"/>
            <p:cNvSpPr>
              <a:spLocks noChangeArrowheads="1"/>
            </p:cNvSpPr>
            <p:nvPr/>
          </p:nvSpPr>
          <p:spPr bwMode="auto">
            <a:xfrm>
              <a:off x="3090" y="1243"/>
              <a:ext cx="265" cy="2789"/>
            </a:xfrm>
            <a:prstGeom prst="rect">
              <a:avLst/>
            </a:prstGeom>
            <a:pattFill prst="horzBrick">
              <a:fgClr>
                <a:schemeClr val="tx2"/>
              </a:fgClr>
              <a:bgClr>
                <a:srgbClr val="FF3300"/>
              </a:bgClr>
            </a:pattFill>
            <a:ln w="9525">
              <a:noFill/>
              <a:miter lim="800000"/>
              <a:headEnd/>
              <a:tailEnd/>
            </a:ln>
          </p:spPr>
          <p:txBody>
            <a:bodyPr wrap="none" anchor="ctr"/>
            <a:lstStyle/>
            <a:p>
              <a:endParaRPr lang="en-US" altLang="en-US"/>
            </a:p>
          </p:txBody>
        </p:sp>
        <p:grpSp>
          <p:nvGrpSpPr>
            <p:cNvPr id="18456" name="Group 20"/>
            <p:cNvGrpSpPr>
              <a:grpSpLocks/>
            </p:cNvGrpSpPr>
            <p:nvPr/>
          </p:nvGrpSpPr>
          <p:grpSpPr bwMode="auto">
            <a:xfrm>
              <a:off x="3350" y="1734"/>
              <a:ext cx="238" cy="594"/>
              <a:chOff x="2340" y="2578"/>
              <a:chExt cx="238" cy="594"/>
            </a:xfrm>
          </p:grpSpPr>
          <p:sp>
            <p:nvSpPr>
              <p:cNvPr id="18460" name="Rectangle 21"/>
              <p:cNvSpPr>
                <a:spLocks noChangeArrowheads="1"/>
              </p:cNvSpPr>
              <p:nvPr/>
            </p:nvSpPr>
            <p:spPr bwMode="auto">
              <a:xfrm>
                <a:off x="2340" y="2578"/>
                <a:ext cx="47" cy="59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61" name="Freeform 22"/>
              <p:cNvSpPr>
                <a:spLocks/>
              </p:cNvSpPr>
              <p:nvPr/>
            </p:nvSpPr>
            <p:spPr bwMode="auto">
              <a:xfrm>
                <a:off x="2386" y="2688"/>
                <a:ext cx="192" cy="366"/>
              </a:xfrm>
              <a:custGeom>
                <a:avLst/>
                <a:gdLst>
                  <a:gd name="T0" fmla="*/ 0 w 192"/>
                  <a:gd name="T1" fmla="*/ 0 h 366"/>
                  <a:gd name="T2" fmla="*/ 54 w 192"/>
                  <a:gd name="T3" fmla="*/ 0 h 366"/>
                  <a:gd name="T4" fmla="*/ 192 w 192"/>
                  <a:gd name="T5" fmla="*/ 183 h 366"/>
                  <a:gd name="T6" fmla="*/ 54 w 192"/>
                  <a:gd name="T7" fmla="*/ 366 h 366"/>
                  <a:gd name="T8" fmla="*/ 0 w 192"/>
                  <a:gd name="T9" fmla="*/ 366 h 366"/>
                  <a:gd name="T10" fmla="*/ 0 w 192"/>
                  <a:gd name="T11" fmla="*/ 0 h 366"/>
                  <a:gd name="T12" fmla="*/ 0 60000 65536"/>
                  <a:gd name="T13" fmla="*/ 0 60000 65536"/>
                  <a:gd name="T14" fmla="*/ 0 60000 65536"/>
                  <a:gd name="T15" fmla="*/ 0 60000 65536"/>
                  <a:gd name="T16" fmla="*/ 0 60000 65536"/>
                  <a:gd name="T17" fmla="*/ 0 60000 65536"/>
                  <a:gd name="T18" fmla="*/ 0 w 192"/>
                  <a:gd name="T19" fmla="*/ 0 h 366"/>
                  <a:gd name="T20" fmla="*/ 192 w 192"/>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192" h="366">
                    <a:moveTo>
                      <a:pt x="0" y="0"/>
                    </a:moveTo>
                    <a:lnTo>
                      <a:pt x="54" y="0"/>
                    </a:lnTo>
                    <a:lnTo>
                      <a:pt x="192" y="183"/>
                    </a:lnTo>
                    <a:lnTo>
                      <a:pt x="54" y="366"/>
                    </a:lnTo>
                    <a:lnTo>
                      <a:pt x="0" y="366"/>
                    </a:lnTo>
                    <a:lnTo>
                      <a:pt x="0" y="0"/>
                    </a:lnTo>
                    <a:close/>
                  </a:path>
                </a:pathLst>
              </a:custGeom>
              <a:solidFill>
                <a:schemeClr val="accent1"/>
              </a:solidFill>
              <a:ln w="9525">
                <a:solidFill>
                  <a:schemeClr val="tx1"/>
                </a:solidFill>
                <a:round/>
                <a:headEnd/>
                <a:tailEnd/>
              </a:ln>
            </p:spPr>
            <p:txBody>
              <a:bodyPr/>
              <a:lstStyle/>
              <a:p>
                <a:endParaRPr lang="en-US"/>
              </a:p>
            </p:txBody>
          </p:sp>
          <p:sp>
            <p:nvSpPr>
              <p:cNvPr id="18462" name="Oval 23"/>
              <p:cNvSpPr>
                <a:spLocks noChangeArrowheads="1"/>
              </p:cNvSpPr>
              <p:nvPr/>
            </p:nvSpPr>
            <p:spPr bwMode="auto">
              <a:xfrm>
                <a:off x="2442" y="2825"/>
                <a:ext cx="83" cy="83"/>
              </a:xfrm>
              <a:prstGeom prst="ellipse">
                <a:avLst/>
              </a:prstGeom>
              <a:solidFill>
                <a:srgbClr val="FF3300"/>
              </a:solidFill>
              <a:ln w="9525">
                <a:solidFill>
                  <a:schemeClr val="tx1"/>
                </a:solidFill>
                <a:round/>
                <a:headEnd/>
                <a:tailEnd/>
              </a:ln>
            </p:spPr>
            <p:txBody>
              <a:bodyPr wrap="none" anchor="ctr"/>
              <a:lstStyle/>
              <a:p>
                <a:endParaRPr lang="en-US" altLang="en-US"/>
              </a:p>
            </p:txBody>
          </p:sp>
        </p:grpSp>
        <p:sp>
          <p:nvSpPr>
            <p:cNvPr id="18457" name="Line 24"/>
            <p:cNvSpPr>
              <a:spLocks noChangeShapeType="1"/>
            </p:cNvSpPr>
            <p:nvPr/>
          </p:nvSpPr>
          <p:spPr bwMode="auto">
            <a:xfrm flipH="1">
              <a:off x="3353" y="1349"/>
              <a:ext cx="1476" cy="0"/>
            </a:xfrm>
            <a:prstGeom prst="line">
              <a:avLst/>
            </a:prstGeom>
            <a:noFill/>
            <a:ln w="9525">
              <a:solidFill>
                <a:schemeClr val="tx1"/>
              </a:solidFill>
              <a:round/>
              <a:headEnd/>
              <a:tailEnd/>
            </a:ln>
          </p:spPr>
          <p:txBody>
            <a:bodyPr/>
            <a:lstStyle/>
            <a:p>
              <a:endParaRPr lang="en-US"/>
            </a:p>
          </p:txBody>
        </p:sp>
        <p:sp>
          <p:nvSpPr>
            <p:cNvPr id="18458" name="Line 25"/>
            <p:cNvSpPr>
              <a:spLocks noChangeShapeType="1"/>
            </p:cNvSpPr>
            <p:nvPr/>
          </p:nvSpPr>
          <p:spPr bwMode="auto">
            <a:xfrm flipV="1">
              <a:off x="3669" y="1421"/>
              <a:ext cx="1089" cy="544"/>
            </a:xfrm>
            <a:prstGeom prst="line">
              <a:avLst/>
            </a:prstGeom>
            <a:noFill/>
            <a:ln w="57150" cmpd="thickThin">
              <a:solidFill>
                <a:schemeClr val="tx1"/>
              </a:solidFill>
              <a:round/>
              <a:headEnd/>
              <a:tailEnd/>
            </a:ln>
          </p:spPr>
          <p:txBody>
            <a:bodyPr/>
            <a:lstStyle/>
            <a:p>
              <a:endParaRPr lang="en-US"/>
            </a:p>
          </p:txBody>
        </p:sp>
        <p:sp>
          <p:nvSpPr>
            <p:cNvPr id="18459" name="Oval 26"/>
            <p:cNvSpPr>
              <a:spLocks noChangeArrowheads="1"/>
            </p:cNvSpPr>
            <p:nvPr/>
          </p:nvSpPr>
          <p:spPr bwMode="auto">
            <a:xfrm>
              <a:off x="4797" y="1317"/>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8" name="Group 27"/>
          <p:cNvGrpSpPr>
            <a:grpSpLocks/>
          </p:cNvGrpSpPr>
          <p:nvPr/>
        </p:nvGrpSpPr>
        <p:grpSpPr bwMode="auto">
          <a:xfrm rot="-1570249">
            <a:off x="6161088" y="3413125"/>
            <a:ext cx="576262" cy="257175"/>
            <a:chOff x="2020" y="2872"/>
            <a:chExt cx="513" cy="229"/>
          </a:xfrm>
        </p:grpSpPr>
        <p:sp>
          <p:nvSpPr>
            <p:cNvPr id="18451" name="Rectangle 28"/>
            <p:cNvSpPr>
              <a:spLocks noChangeArrowheads="1"/>
            </p:cNvSpPr>
            <p:nvPr/>
          </p:nvSpPr>
          <p:spPr bwMode="auto">
            <a:xfrm>
              <a:off x="2020" y="2872"/>
              <a:ext cx="513" cy="4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52" name="Freeform 29"/>
            <p:cNvSpPr>
              <a:spLocks/>
            </p:cNvSpPr>
            <p:nvPr/>
          </p:nvSpPr>
          <p:spPr bwMode="auto">
            <a:xfrm>
              <a:off x="2083" y="2927"/>
              <a:ext cx="387" cy="174"/>
            </a:xfrm>
            <a:custGeom>
              <a:avLst/>
              <a:gdLst>
                <a:gd name="T0" fmla="*/ 0 w 387"/>
                <a:gd name="T1" fmla="*/ 0 h 174"/>
                <a:gd name="T2" fmla="*/ 387 w 387"/>
                <a:gd name="T3" fmla="*/ 0 h 174"/>
                <a:gd name="T4" fmla="*/ 387 w 387"/>
                <a:gd name="T5" fmla="*/ 56 h 174"/>
                <a:gd name="T6" fmla="*/ 260 w 387"/>
                <a:gd name="T7" fmla="*/ 174 h 174"/>
                <a:gd name="T8" fmla="*/ 134 w 387"/>
                <a:gd name="T9" fmla="*/ 174 h 174"/>
                <a:gd name="T10" fmla="*/ 0 w 387"/>
                <a:gd name="T11" fmla="*/ 55 h 174"/>
                <a:gd name="T12" fmla="*/ 0 w 387"/>
                <a:gd name="T13" fmla="*/ 0 h 174"/>
                <a:gd name="T14" fmla="*/ 0 60000 65536"/>
                <a:gd name="T15" fmla="*/ 0 60000 65536"/>
                <a:gd name="T16" fmla="*/ 0 60000 65536"/>
                <a:gd name="T17" fmla="*/ 0 60000 65536"/>
                <a:gd name="T18" fmla="*/ 0 60000 65536"/>
                <a:gd name="T19" fmla="*/ 0 60000 65536"/>
                <a:gd name="T20" fmla="*/ 0 60000 65536"/>
                <a:gd name="T21" fmla="*/ 0 w 387"/>
                <a:gd name="T22" fmla="*/ 0 h 174"/>
                <a:gd name="T23" fmla="*/ 387 w 387"/>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74">
                  <a:moveTo>
                    <a:pt x="0" y="0"/>
                  </a:moveTo>
                  <a:lnTo>
                    <a:pt x="387" y="0"/>
                  </a:lnTo>
                  <a:lnTo>
                    <a:pt x="387" y="56"/>
                  </a:lnTo>
                  <a:lnTo>
                    <a:pt x="260" y="174"/>
                  </a:lnTo>
                  <a:lnTo>
                    <a:pt x="134" y="174"/>
                  </a:lnTo>
                  <a:lnTo>
                    <a:pt x="0" y="55"/>
                  </a:lnTo>
                  <a:lnTo>
                    <a:pt x="0" y="0"/>
                  </a:lnTo>
                  <a:close/>
                </a:path>
              </a:pathLst>
            </a:custGeom>
            <a:solidFill>
              <a:schemeClr val="accent1"/>
            </a:solidFill>
            <a:ln w="9525">
              <a:solidFill>
                <a:schemeClr val="tx1"/>
              </a:solidFill>
              <a:round/>
              <a:headEnd/>
              <a:tailEnd/>
            </a:ln>
          </p:spPr>
          <p:txBody>
            <a:bodyPr/>
            <a:lstStyle/>
            <a:p>
              <a:endParaRPr lang="en-US"/>
            </a:p>
          </p:txBody>
        </p:sp>
        <p:sp>
          <p:nvSpPr>
            <p:cNvPr id="18453" name="Oval 30"/>
            <p:cNvSpPr>
              <a:spLocks noChangeArrowheads="1"/>
            </p:cNvSpPr>
            <p:nvPr/>
          </p:nvSpPr>
          <p:spPr bwMode="auto">
            <a:xfrm>
              <a:off x="2241" y="3006"/>
              <a:ext cx="71" cy="71"/>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9" name="Group 31"/>
          <p:cNvGrpSpPr>
            <a:grpSpLocks/>
          </p:cNvGrpSpPr>
          <p:nvPr/>
        </p:nvGrpSpPr>
        <p:grpSpPr bwMode="auto">
          <a:xfrm>
            <a:off x="6186488" y="5032375"/>
            <a:ext cx="576262" cy="1939925"/>
            <a:chOff x="3669" y="2336"/>
            <a:chExt cx="363" cy="1222"/>
          </a:xfrm>
        </p:grpSpPr>
        <p:sp>
          <p:nvSpPr>
            <p:cNvPr id="18447" name="Rectangle 32"/>
            <p:cNvSpPr>
              <a:spLocks noChangeArrowheads="1"/>
            </p:cNvSpPr>
            <p:nvPr/>
          </p:nvSpPr>
          <p:spPr bwMode="auto">
            <a:xfrm>
              <a:off x="3803" y="2343"/>
              <a:ext cx="79" cy="1215"/>
            </a:xfrm>
            <a:prstGeom prst="rect">
              <a:avLst/>
            </a:prstGeom>
            <a:solidFill>
              <a:srgbClr val="EAEAEA"/>
            </a:solidFill>
            <a:ln w="9525">
              <a:noFill/>
              <a:miter lim="800000"/>
              <a:headEnd/>
              <a:tailEnd/>
            </a:ln>
          </p:spPr>
          <p:txBody>
            <a:bodyPr wrap="none" anchor="ctr"/>
            <a:lstStyle/>
            <a:p>
              <a:endParaRPr lang="en-US" altLang="en-US"/>
            </a:p>
          </p:txBody>
        </p:sp>
        <p:grpSp>
          <p:nvGrpSpPr>
            <p:cNvPr id="18448" name="Group 33"/>
            <p:cNvGrpSpPr>
              <a:grpSpLocks/>
            </p:cNvGrpSpPr>
            <p:nvPr/>
          </p:nvGrpSpPr>
          <p:grpSpPr bwMode="auto">
            <a:xfrm>
              <a:off x="3669" y="2336"/>
              <a:ext cx="363" cy="591"/>
              <a:chOff x="3669" y="2336"/>
              <a:chExt cx="363" cy="591"/>
            </a:xfrm>
          </p:grpSpPr>
          <p:sp>
            <p:nvSpPr>
              <p:cNvPr id="18449" name="Rectangle 34"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50" name="Freeform 35"/>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sp>
        <p:nvSpPr>
          <p:cNvPr id="44" name="Freeform 36" descr="Sand"/>
          <p:cNvSpPr>
            <a:spLocks/>
          </p:cNvSpPr>
          <p:nvPr/>
        </p:nvSpPr>
        <p:spPr bwMode="auto">
          <a:xfrm>
            <a:off x="5643563" y="4878388"/>
            <a:ext cx="2805112" cy="1966912"/>
          </a:xfrm>
          <a:custGeom>
            <a:avLst/>
            <a:gdLst>
              <a:gd name="T0" fmla="*/ 0 w 1767"/>
              <a:gd name="T1" fmla="*/ 2147483647 h 1239"/>
              <a:gd name="T2" fmla="*/ 2147483647 w 1767"/>
              <a:gd name="T3" fmla="*/ 2147483647 h 1239"/>
              <a:gd name="T4" fmla="*/ 2147483647 w 1767"/>
              <a:gd name="T5" fmla="*/ 0 h 1239"/>
              <a:gd name="T6" fmla="*/ 2147483647 w 1767"/>
              <a:gd name="T7" fmla="*/ 0 h 1239"/>
              <a:gd name="T8" fmla="*/ 2147483647 w 1767"/>
              <a:gd name="T9" fmla="*/ 2147483647 h 1239"/>
              <a:gd name="T10" fmla="*/ 0 w 1767"/>
              <a:gd name="T11" fmla="*/ 2147483647 h 1239"/>
              <a:gd name="T12" fmla="*/ 0 w 1767"/>
              <a:gd name="T13" fmla="*/ 2147483647 h 1239"/>
              <a:gd name="T14" fmla="*/ 0 60000 65536"/>
              <a:gd name="T15" fmla="*/ 0 60000 65536"/>
              <a:gd name="T16" fmla="*/ 0 60000 65536"/>
              <a:gd name="T17" fmla="*/ 0 60000 65536"/>
              <a:gd name="T18" fmla="*/ 0 60000 65536"/>
              <a:gd name="T19" fmla="*/ 0 60000 65536"/>
              <a:gd name="T20" fmla="*/ 0 60000 65536"/>
              <a:gd name="T21" fmla="*/ 0 w 1767"/>
              <a:gd name="T22" fmla="*/ 0 h 1239"/>
              <a:gd name="T23" fmla="*/ 1767 w 1767"/>
              <a:gd name="T24" fmla="*/ 1239 h 1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7" h="1239">
                <a:moveTo>
                  <a:pt x="0" y="671"/>
                </a:moveTo>
                <a:lnTo>
                  <a:pt x="1041" y="671"/>
                </a:lnTo>
                <a:lnTo>
                  <a:pt x="1041" y="0"/>
                </a:lnTo>
                <a:lnTo>
                  <a:pt x="1767" y="0"/>
                </a:lnTo>
                <a:lnTo>
                  <a:pt x="1767" y="1239"/>
                </a:lnTo>
                <a:lnTo>
                  <a:pt x="0" y="1239"/>
                </a:lnTo>
                <a:lnTo>
                  <a:pt x="0" y="671"/>
                </a:lnTo>
                <a:close/>
              </a:path>
            </a:pathLst>
          </a:custGeom>
          <a:blipFill dpi="0" rotWithShape="1">
            <a:blip r:embed="rId9" cstate="print"/>
            <a:srcRect/>
            <a:tile tx="0" ty="0" sx="100000" sy="100000" flip="none" algn="tl"/>
          </a:blipFill>
          <a:ln w="9525">
            <a:noFill/>
            <a:round/>
            <a:headEnd/>
            <a:tailEnd/>
          </a:ln>
        </p:spPr>
        <p:txBody>
          <a:bodyPr/>
          <a:lstStyle/>
          <a:p>
            <a:endParaRPr lang="en-US"/>
          </a:p>
        </p:txBody>
      </p:sp>
      <p:sp>
        <p:nvSpPr>
          <p:cNvPr id="45" name="Line 39"/>
          <p:cNvSpPr>
            <a:spLocks noChangeShapeType="1"/>
          </p:cNvSpPr>
          <p:nvPr/>
        </p:nvSpPr>
        <p:spPr bwMode="auto">
          <a:xfrm>
            <a:off x="5649913" y="2590800"/>
            <a:ext cx="2336800" cy="0"/>
          </a:xfrm>
          <a:prstGeom prst="line">
            <a:avLst/>
          </a:prstGeom>
          <a:noFill/>
          <a:ln w="76200">
            <a:solidFill>
              <a:srgbClr val="FFFF00">
                <a:alpha val="41960"/>
              </a:srgbClr>
            </a:solidFill>
            <a:round/>
            <a:headEnd/>
            <a:tailEnd/>
          </a:ln>
        </p:spPr>
        <p:txBody>
          <a:bodyPr/>
          <a:lstStyle/>
          <a:p>
            <a:endParaRPr lang="en-US"/>
          </a:p>
        </p:txBody>
      </p:sp>
      <p:sp>
        <p:nvSpPr>
          <p:cNvPr id="46" name="Line 40"/>
          <p:cNvSpPr>
            <a:spLocks noChangeShapeType="1"/>
          </p:cNvSpPr>
          <p:nvPr/>
        </p:nvSpPr>
        <p:spPr bwMode="auto">
          <a:xfrm>
            <a:off x="7870825" y="2808288"/>
            <a:ext cx="0" cy="1204912"/>
          </a:xfrm>
          <a:prstGeom prst="line">
            <a:avLst/>
          </a:prstGeom>
          <a:noFill/>
          <a:ln w="76200">
            <a:solidFill>
              <a:srgbClr val="FF9900">
                <a:alpha val="36862"/>
              </a:srgbClr>
            </a:solidFill>
            <a:round/>
            <a:headEnd/>
            <a:tailEnd/>
          </a:ln>
        </p:spPr>
        <p:txBody>
          <a:bodyPr/>
          <a:lstStyle/>
          <a:p>
            <a:endParaRPr lang="en-US"/>
          </a:p>
        </p:txBody>
      </p:sp>
      <p:sp>
        <p:nvSpPr>
          <p:cNvPr id="47" name="Oval 42"/>
          <p:cNvSpPr>
            <a:spLocks noChangeArrowheads="1"/>
          </p:cNvSpPr>
          <p:nvPr/>
        </p:nvSpPr>
        <p:spPr bwMode="auto">
          <a:xfrm>
            <a:off x="5680075" y="3490913"/>
            <a:ext cx="376238" cy="376237"/>
          </a:xfrm>
          <a:prstGeom prst="ellipse">
            <a:avLst/>
          </a:prstGeom>
          <a:solidFill>
            <a:srgbClr val="66FF33">
              <a:alpha val="50195"/>
            </a:srgbClr>
          </a:soli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000"/>
                                        <p:tgtEl>
                                          <p:spTgt spid="4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4" presetClass="path" presetSubtype="0" accel="50000" decel="50000" fill="hold" nodeType="clickEffect">
                                  <p:stCondLst>
                                    <p:cond delay="0"/>
                                  </p:stCondLst>
                                  <p:childTnLst>
                                    <p:animMotion origin="layout" path="M 3.88889E-6 -1.48148E-6 L 3.88889E-6 -0.17014 " pathEditMode="relative" rAng="0" ptsTypes="AA">
                                      <p:cBhvr>
                                        <p:cTn id="35" dur="5000" fill="hold"/>
                                        <p:tgtEl>
                                          <p:spTgt spid="9"/>
                                        </p:tgtEl>
                                        <p:attrNameLst>
                                          <p:attrName>ppt_x</p:attrName>
                                          <p:attrName>ppt_y</p:attrName>
                                        </p:attrNameLst>
                                      </p:cBhvr>
                                      <p:rCtr x="0" y="-85"/>
                                    </p:animMotion>
                                  </p:childTnLst>
                                  <p:subTnLst>
                                    <p:audio>
                                      <p:cMediaNode>
                                        <p:cTn display="0" masterRel="sameClick">
                                          <p:stCondLst>
                                            <p:cond evt="begin" delay="0">
                                              <p:tn val="34"/>
                                            </p:cond>
                                          </p:stCondLst>
                                          <p:endCondLst>
                                            <p:cond evt="onStopAudio" delay="0">
                                              <p:tgtEl>
                                                <p:sldTgt/>
                                              </p:tgtEl>
                                            </p:cond>
                                          </p:endCondLst>
                                        </p:cTn>
                                        <p:tgtEl>
                                          <p:sndTgt r:embed="rId6" name="bulldoze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nodeType="afterGroup">
                            <p:stCondLst>
                              <p:cond delay="500"/>
                            </p:stCondLst>
                            <p:childTnLst>
                              <p:par>
                                <p:cTn id="42" presetID="10" presetClass="exit" presetSubtype="0" fill="hold" grpId="1" nodeType="after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childTnLst>
                          </p:cTn>
                        </p:par>
                        <p:par>
                          <p:cTn id="45" fill="hold" nodeType="afterGroup">
                            <p:stCondLst>
                              <p:cond delay="10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nodeType="afterGroup">
                            <p:stCondLst>
                              <p:cond delay="1500"/>
                            </p:stCondLst>
                            <p:childTnLst>
                              <p:par>
                                <p:cTn id="50" presetID="56" presetClass="path" presetSubtype="0" accel="50000" decel="50000" fill="hold" nodeType="afterEffect">
                                  <p:stCondLst>
                                    <p:cond delay="0"/>
                                  </p:stCondLst>
                                  <p:childTnLst>
                                    <p:animMotion origin="layout" path="M 1.66667E-6 4.81481E-6 L 0.15 -0.1007 " pathEditMode="relative" rAng="0" ptsTypes="AA">
                                      <p:cBhvr>
                                        <p:cTn id="51" dur="5000" fill="hold"/>
                                        <p:tgtEl>
                                          <p:spTgt spid="8"/>
                                        </p:tgtEl>
                                        <p:attrNameLst>
                                          <p:attrName>ppt_x</p:attrName>
                                          <p:attrName>ppt_y</p:attrName>
                                        </p:attrNameLst>
                                      </p:cBhvr>
                                      <p:rCtr x="75" y="-50"/>
                                    </p:animMotion>
                                  </p:childTnLst>
                                  <p:subTnLst>
                                    <p:audio>
                                      <p:cMediaNode>
                                        <p:cTn display="0" masterRel="sameClick">
                                          <p:stCondLst>
                                            <p:cond evt="begin" delay="0">
                                              <p:tn val="50"/>
                                            </p:cond>
                                          </p:stCondLst>
                                          <p:endCondLst>
                                            <p:cond evt="onStopAudio" delay="0">
                                              <p:tgtEl>
                                                <p:sldTgt/>
                                              </p:tgtEl>
                                            </p:cond>
                                          </p:endCondLst>
                                        </p:cTn>
                                        <p:tgtEl>
                                          <p:sndTgt r:embed="rId6" name="bulldozer.wav"/>
                                        </p:tgtEl>
                                      </p:cMediaNode>
                                    </p:audio>
                                  </p:subTnLst>
                                </p:cTn>
                              </p:par>
                              <p:par>
                                <p:cTn id="52" presetID="56" presetClass="path" presetSubtype="0" accel="50000" decel="50000" fill="hold" nodeType="withEffect">
                                  <p:stCondLst>
                                    <p:cond delay="0"/>
                                  </p:stCondLst>
                                  <p:childTnLst>
                                    <p:animMotion origin="layout" path="M -4.16667E-6 1.48148E-6 L 0.14844 -0.10232 " pathEditMode="relative" rAng="0" ptsTypes="AA">
                                      <p:cBhvr>
                                        <p:cTn id="53" dur="5000" fill="hold"/>
                                        <p:tgtEl>
                                          <p:spTgt spid="4"/>
                                        </p:tgtEl>
                                        <p:attrNameLst>
                                          <p:attrName>ppt_x</p:attrName>
                                          <p:attrName>ppt_y</p:attrName>
                                        </p:attrNameLst>
                                      </p:cBhvr>
                                      <p:rCtr x="74" y="-51"/>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xit" presetSubtype="0" fill="hold" nodeType="withEffect">
                                  <p:stCondLst>
                                    <p:cond delay="0"/>
                                  </p:stCondLst>
                                  <p:childTnLst>
                                    <p:animEffect transition="out" filter="fad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par>
                          <p:cTn id="66" fill="hold" nodeType="afterGroup">
                            <p:stCondLst>
                              <p:cond delay="1000"/>
                            </p:stCondLst>
                            <p:childTnLst>
                              <p:par>
                                <p:cTn id="67" presetID="42" presetClass="path" presetSubtype="0" accel="50000" decel="50000" fill="hold" nodeType="afterEffect">
                                  <p:stCondLst>
                                    <p:cond delay="0"/>
                                  </p:stCondLst>
                                  <p:childTnLst>
                                    <p:animMotion origin="layout" path="M 3.88889E-6 2.59259E-6 L 3.88889E-6 0.12153 " pathEditMode="relative" rAng="0" ptsTypes="AA">
                                      <p:cBhvr>
                                        <p:cTn id="68" dur="5000" fill="hold"/>
                                        <p:tgtEl>
                                          <p:spTgt spid="2"/>
                                        </p:tgtEl>
                                        <p:attrNameLst>
                                          <p:attrName>ppt_x</p:attrName>
                                          <p:attrName>ppt_y</p:attrName>
                                        </p:attrNameLst>
                                      </p:cBhvr>
                                      <p:rCtr x="0" y="61"/>
                                    </p:animMotion>
                                  </p:childTnLst>
                                  <p:subTnLst>
                                    <p:audio>
                                      <p:cMediaNode>
                                        <p:cTn display="0" masterRel="sameClick">
                                          <p:stCondLst>
                                            <p:cond evt="begin" delay="0">
                                              <p:tn val="67"/>
                                            </p:cond>
                                          </p:stCondLst>
                                          <p:endCondLst>
                                            <p:cond evt="onStopAudio" delay="0">
                                              <p:tgtEl>
                                                <p:sldTgt/>
                                              </p:tgtEl>
                                            </p:cond>
                                          </p:endCondLst>
                                        </p:cTn>
                                        <p:tgtEl>
                                          <p:sndTgt r:embed="rId6" name="bulldoz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93187">
                                            <p:txEl>
                                              <p:pRg st="3" end="3"/>
                                            </p:txEl>
                                          </p:spTgt>
                                        </p:tgtEl>
                                        <p:attrNameLst>
                                          <p:attrName>style.visibility</p:attrName>
                                        </p:attrNameLst>
                                      </p:cBhvr>
                                      <p:to>
                                        <p:strVal val="visible"/>
                                      </p:to>
                                    </p:set>
                                    <p:anim calcmode="lin" valueType="num">
                                      <p:cBhvr additive="base">
                                        <p:cTn id="7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down)">
                                      <p:cBhvr>
                                        <p:cTn id="79" dur="500"/>
                                        <p:tgtEl>
                                          <p:spTgt spid="45"/>
                                        </p:tgtEl>
                                      </p:cBhvr>
                                    </p:animEffect>
                                  </p:childTnLst>
                                  <p:subTnLst>
                                    <p:audio>
                                      <p:cMediaNode>
                                        <p:cTn display="0" masterRel="sameClick">
                                          <p:stCondLst>
                                            <p:cond evt="begin" delay="0">
                                              <p:tn val="77"/>
                                            </p:cond>
                                          </p:stCondLst>
                                          <p:endCondLst>
                                            <p:cond evt="onStopAudio" delay="0">
                                              <p:tgtEl>
                                                <p:sldTgt/>
                                              </p:tgtEl>
                                            </p:cond>
                                          </p:endCondLst>
                                        </p:cTn>
                                        <p:tgtEl>
                                          <p:sndTgt r:embed="rId7"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500"/>
                                        <p:tgtEl>
                                          <p:spTgt spid="46"/>
                                        </p:tgtEl>
                                      </p:cBhvr>
                                    </p:animEffect>
                                  </p:childTnLst>
                                  <p:subTnLst>
                                    <p:audio>
                                      <p:cMediaNode>
                                        <p:cTn display="0" masterRel="sameClick">
                                          <p:stCondLst>
                                            <p:cond evt="begin" delay="0">
                                              <p:tn val="82"/>
                                            </p:cond>
                                          </p:stCondLst>
                                          <p:endCondLst>
                                            <p:cond evt="onStopAudio" delay="0">
                                              <p:tgtEl>
                                                <p:sldTgt/>
                                              </p:tgtEl>
                                            </p:cond>
                                          </p:endCondLst>
                                        </p:cTn>
                                        <p:tgtEl>
                                          <p:sndTgt r:embed="rId7"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93187">
                                            <p:txEl>
                                              <p:pRg st="4" end="4"/>
                                            </p:txEl>
                                          </p:spTgt>
                                        </p:tgtEl>
                                        <p:attrNameLst>
                                          <p:attrName>style.visibility</p:attrName>
                                        </p:attrNameLst>
                                      </p:cBhvr>
                                      <p:to>
                                        <p:strVal val="visible"/>
                                      </p:to>
                                    </p:set>
                                    <p:anim calcmode="lin" valueType="num">
                                      <p:cBhvr additive="base">
                                        <p:cTn id="8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diamond(in)">
                                      <p:cBhvr>
                                        <p:cTn id="95" dur="1000"/>
                                        <p:tgtEl>
                                          <p:spTgt spid="47"/>
                                        </p:tgtEl>
                                      </p:cBhvr>
                                    </p:animEffect>
                                  </p:childTnLst>
                                  <p:subTnLst>
                                    <p:audio>
                                      <p:cMediaNode>
                                        <p:cTn display="0" masterRel="sameClick">
                                          <p:stCondLst>
                                            <p:cond evt="begin" delay="0">
                                              <p:tn val="9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4" grpId="1" animBg="1"/>
      <p:bldP spid="44" grpId="0" animBg="1"/>
      <p:bldP spid="45"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Here are the variables:</a:t>
            </a:r>
          </a:p>
          <a:p>
            <a:pPr>
              <a:spcBef>
                <a:spcPts val="200"/>
              </a:spcBef>
              <a:spcAft>
                <a:spcPts val="200"/>
              </a:spcAft>
            </a:pPr>
            <a:r>
              <a:rPr lang="en-US" altLang="en-US">
                <a:sym typeface="Symbol" pitchFamily="18" charset="2"/>
              </a:rPr>
              <a:t></a:t>
            </a:r>
            <a:r>
              <a:rPr lang="en-US" altLang="en-US"/>
              <a:t>And an extended FBD is                                                      the way to go:</a:t>
            </a:r>
          </a:p>
          <a:p>
            <a:pPr>
              <a:spcBef>
                <a:spcPts val="200"/>
              </a:spcBef>
              <a:spcAft>
                <a:spcPts val="200"/>
              </a:spcAft>
            </a:pPr>
            <a:r>
              <a:rPr lang="en-US" altLang="en-US">
                <a:sym typeface="Symbol" pitchFamily="18" charset="2"/>
              </a:rPr>
              <a:t></a:t>
            </a:r>
            <a:r>
              <a:rPr lang="en-US" altLang="en-US"/>
              <a:t>Let </a:t>
            </a:r>
            <a:r>
              <a:rPr lang="en-US" altLang="en-US" i="1"/>
              <a:t>x</a:t>
            </a:r>
            <a:r>
              <a:rPr lang="en-US" altLang="en-US"/>
              <a:t> be the distance                                                                </a:t>
            </a:r>
            <a:r>
              <a:rPr lang="en-US" altLang="en-US" i="1"/>
              <a:t>mg</a:t>
            </a:r>
            <a:r>
              <a:rPr lang="en-US" altLang="en-US"/>
              <a:t> is from the pin.</a:t>
            </a:r>
            <a:endParaRPr lang="en-US" altLang="en-US" i="1"/>
          </a:p>
          <a:p>
            <a:pPr>
              <a:spcBef>
                <a:spcPts val="200"/>
              </a:spcBef>
              <a:spcAft>
                <a:spcPts val="200"/>
              </a:spcAft>
            </a:pPr>
            <a:r>
              <a:rPr lang="en-US" altLang="en-US">
                <a:sym typeface="Symbol" pitchFamily="18" charset="2"/>
              </a:rPr>
              <a:t></a:t>
            </a:r>
            <a:r>
              <a:rPr lang="en-US" altLang="en-US"/>
              <a:t>Note that the weight of                                                  the boom itself acts as if                                                       all of its mass is located                                                           at its center, which is a                                                      distance of </a:t>
            </a:r>
            <a:r>
              <a:rPr lang="en-US" altLang="en-US" i="1"/>
              <a:t>L / </a:t>
            </a:r>
            <a:r>
              <a:rPr lang="en-US" altLang="en-US"/>
              <a:t>2 from the                                                       pin.</a:t>
            </a:r>
          </a:p>
          <a:p>
            <a:pPr>
              <a:spcBef>
                <a:spcPts val="200"/>
              </a:spcBef>
              <a:spcAft>
                <a:spcPts val="200"/>
              </a:spcAft>
            </a:pPr>
            <a:r>
              <a:rPr lang="en-US" altLang="en-US">
                <a:sym typeface="Symbol" pitchFamily="18" charset="2"/>
              </a:rPr>
              <a:t></a:t>
            </a:r>
            <a:r>
              <a:rPr lang="en-US" altLang="en-US"/>
              <a:t>In general </a:t>
            </a:r>
            <a:r>
              <a:rPr lang="en-US" altLang="en-US" i="1"/>
              <a:t>M</a:t>
            </a:r>
            <a:r>
              <a:rPr lang="en-US" altLang="en-US"/>
              <a:t>, </a:t>
            </a:r>
            <a:r>
              <a:rPr lang="en-US" altLang="en-US" i="1"/>
              <a:t>m</a:t>
            </a:r>
            <a:r>
              <a:rPr lang="en-US" altLang="en-US"/>
              <a:t>, </a:t>
            </a:r>
            <a:r>
              <a:rPr lang="en-US" altLang="en-US" i="1"/>
              <a:t>L</a:t>
            </a:r>
            <a:r>
              <a:rPr lang="en-US" altLang="en-US"/>
              <a:t>, and </a:t>
            </a:r>
            <a:r>
              <a:rPr lang="en-US" altLang="en-US">
                <a:sym typeface="Symbol" pitchFamily="18" charset="2"/>
              </a:rPr>
              <a:t>                                                        will be known.</a:t>
            </a:r>
            <a:endParaRPr lang="en-US" altLang="en-US" b="1"/>
          </a:p>
        </p:txBody>
      </p:sp>
      <p:sp>
        <p:nvSpPr>
          <p:cNvPr id="1945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5"/>
          <p:cNvGrpSpPr>
            <a:grpSpLocks/>
          </p:cNvGrpSpPr>
          <p:nvPr/>
        </p:nvGrpSpPr>
        <p:grpSpPr bwMode="auto">
          <a:xfrm>
            <a:off x="7046913" y="2560638"/>
            <a:ext cx="576262" cy="1144587"/>
            <a:chOff x="1595" y="2711"/>
            <a:chExt cx="363" cy="721"/>
          </a:xfrm>
        </p:grpSpPr>
        <p:sp>
          <p:nvSpPr>
            <p:cNvPr id="19513" name="Line 6"/>
            <p:cNvSpPr>
              <a:spLocks noChangeShapeType="1"/>
            </p:cNvSpPr>
            <p:nvPr/>
          </p:nvSpPr>
          <p:spPr bwMode="auto">
            <a:xfrm>
              <a:off x="1782" y="2711"/>
              <a:ext cx="0" cy="123"/>
            </a:xfrm>
            <a:prstGeom prst="line">
              <a:avLst/>
            </a:prstGeom>
            <a:noFill/>
            <a:ln w="9525">
              <a:solidFill>
                <a:schemeClr val="tx1"/>
              </a:solidFill>
              <a:round/>
              <a:headEnd/>
              <a:tailEnd/>
            </a:ln>
          </p:spPr>
          <p:txBody>
            <a:bodyPr/>
            <a:lstStyle/>
            <a:p>
              <a:endParaRPr lang="en-US"/>
            </a:p>
          </p:txBody>
        </p:sp>
        <p:grpSp>
          <p:nvGrpSpPr>
            <p:cNvPr id="19514" name="Group 7"/>
            <p:cNvGrpSpPr>
              <a:grpSpLocks/>
            </p:cNvGrpSpPr>
            <p:nvPr/>
          </p:nvGrpSpPr>
          <p:grpSpPr bwMode="auto">
            <a:xfrm>
              <a:off x="1595" y="2841"/>
              <a:ext cx="363" cy="591"/>
              <a:chOff x="3669" y="2336"/>
              <a:chExt cx="363" cy="591"/>
            </a:xfrm>
          </p:grpSpPr>
          <p:sp>
            <p:nvSpPr>
              <p:cNvPr id="19515" name="Rectangle 8" descr="Oak"/>
              <p:cNvSpPr>
                <a:spLocks noChangeArrowheads="1"/>
              </p:cNvSpPr>
              <p:nvPr/>
            </p:nvSpPr>
            <p:spPr bwMode="auto">
              <a:xfrm>
                <a:off x="3669" y="2564"/>
                <a:ext cx="363" cy="363"/>
              </a:xfrm>
              <a:prstGeom prst="rect">
                <a:avLst/>
              </a:prstGeom>
              <a:blipFill dpi="0" rotWithShape="1">
                <a:blip r:embed="rId7" cstate="print"/>
                <a:srcRect/>
                <a:tile tx="0" ty="0" sx="100000" sy="100000" flip="none" algn="tl"/>
              </a:blipFill>
              <a:ln w="9525">
                <a:noFill/>
                <a:miter lim="800000"/>
                <a:headEnd/>
                <a:tailEnd/>
              </a:ln>
            </p:spPr>
            <p:txBody>
              <a:bodyPr wrap="none" anchor="ctr"/>
              <a:lstStyle/>
              <a:p>
                <a:endParaRPr lang="en-US" altLang="en-US"/>
              </a:p>
            </p:txBody>
          </p:sp>
          <p:sp>
            <p:nvSpPr>
              <p:cNvPr id="19516" name="Freeform 9"/>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grpSp>
        <p:nvGrpSpPr>
          <p:cNvPr id="4" name="Group 10"/>
          <p:cNvGrpSpPr>
            <a:grpSpLocks/>
          </p:cNvGrpSpPr>
          <p:nvPr/>
        </p:nvGrpSpPr>
        <p:grpSpPr bwMode="auto">
          <a:xfrm>
            <a:off x="4905375" y="1973263"/>
            <a:ext cx="3011488" cy="1771650"/>
            <a:chOff x="3090" y="1243"/>
            <a:chExt cx="1897" cy="1116"/>
          </a:xfrm>
        </p:grpSpPr>
        <p:sp>
          <p:nvSpPr>
            <p:cNvPr id="19504" name="Rectangle 11"/>
            <p:cNvSpPr>
              <a:spLocks noChangeArrowheads="1"/>
            </p:cNvSpPr>
            <p:nvPr/>
          </p:nvSpPr>
          <p:spPr bwMode="auto">
            <a:xfrm rot="-1613216">
              <a:off x="3345" y="1609"/>
              <a:ext cx="1642" cy="15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05" name="Rectangle 12" descr="Horizontal brick"/>
            <p:cNvSpPr>
              <a:spLocks noChangeArrowheads="1"/>
            </p:cNvSpPr>
            <p:nvPr/>
          </p:nvSpPr>
          <p:spPr bwMode="auto">
            <a:xfrm>
              <a:off x="3090" y="1243"/>
              <a:ext cx="265" cy="1116"/>
            </a:xfrm>
            <a:prstGeom prst="rect">
              <a:avLst/>
            </a:prstGeom>
            <a:pattFill prst="horzBrick">
              <a:fgClr>
                <a:schemeClr val="tx2"/>
              </a:fgClr>
              <a:bgClr>
                <a:srgbClr val="FF3300"/>
              </a:bgClr>
            </a:pattFill>
            <a:ln w="9525">
              <a:noFill/>
              <a:miter lim="800000"/>
              <a:headEnd/>
              <a:tailEnd/>
            </a:ln>
          </p:spPr>
          <p:txBody>
            <a:bodyPr wrap="none" anchor="ctr"/>
            <a:lstStyle/>
            <a:p>
              <a:endParaRPr lang="en-US" altLang="en-US"/>
            </a:p>
          </p:txBody>
        </p:sp>
        <p:grpSp>
          <p:nvGrpSpPr>
            <p:cNvPr id="19506" name="Group 13"/>
            <p:cNvGrpSpPr>
              <a:grpSpLocks/>
            </p:cNvGrpSpPr>
            <p:nvPr/>
          </p:nvGrpSpPr>
          <p:grpSpPr bwMode="auto">
            <a:xfrm>
              <a:off x="3350" y="1734"/>
              <a:ext cx="238" cy="594"/>
              <a:chOff x="2340" y="2578"/>
              <a:chExt cx="238" cy="594"/>
            </a:xfrm>
          </p:grpSpPr>
          <p:sp>
            <p:nvSpPr>
              <p:cNvPr id="19510" name="Rectangle 14"/>
              <p:cNvSpPr>
                <a:spLocks noChangeArrowheads="1"/>
              </p:cNvSpPr>
              <p:nvPr/>
            </p:nvSpPr>
            <p:spPr bwMode="auto">
              <a:xfrm>
                <a:off x="2340" y="2578"/>
                <a:ext cx="47" cy="59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11" name="Freeform 15"/>
              <p:cNvSpPr>
                <a:spLocks/>
              </p:cNvSpPr>
              <p:nvPr/>
            </p:nvSpPr>
            <p:spPr bwMode="auto">
              <a:xfrm>
                <a:off x="2386" y="2688"/>
                <a:ext cx="192" cy="366"/>
              </a:xfrm>
              <a:custGeom>
                <a:avLst/>
                <a:gdLst>
                  <a:gd name="T0" fmla="*/ 0 w 192"/>
                  <a:gd name="T1" fmla="*/ 0 h 366"/>
                  <a:gd name="T2" fmla="*/ 54 w 192"/>
                  <a:gd name="T3" fmla="*/ 0 h 366"/>
                  <a:gd name="T4" fmla="*/ 192 w 192"/>
                  <a:gd name="T5" fmla="*/ 183 h 366"/>
                  <a:gd name="T6" fmla="*/ 54 w 192"/>
                  <a:gd name="T7" fmla="*/ 366 h 366"/>
                  <a:gd name="T8" fmla="*/ 0 w 192"/>
                  <a:gd name="T9" fmla="*/ 366 h 366"/>
                  <a:gd name="T10" fmla="*/ 0 w 192"/>
                  <a:gd name="T11" fmla="*/ 0 h 366"/>
                  <a:gd name="T12" fmla="*/ 0 60000 65536"/>
                  <a:gd name="T13" fmla="*/ 0 60000 65536"/>
                  <a:gd name="T14" fmla="*/ 0 60000 65536"/>
                  <a:gd name="T15" fmla="*/ 0 60000 65536"/>
                  <a:gd name="T16" fmla="*/ 0 60000 65536"/>
                  <a:gd name="T17" fmla="*/ 0 60000 65536"/>
                  <a:gd name="T18" fmla="*/ 0 w 192"/>
                  <a:gd name="T19" fmla="*/ 0 h 366"/>
                  <a:gd name="T20" fmla="*/ 192 w 192"/>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192" h="366">
                    <a:moveTo>
                      <a:pt x="0" y="0"/>
                    </a:moveTo>
                    <a:lnTo>
                      <a:pt x="54" y="0"/>
                    </a:lnTo>
                    <a:lnTo>
                      <a:pt x="192" y="183"/>
                    </a:lnTo>
                    <a:lnTo>
                      <a:pt x="54" y="366"/>
                    </a:lnTo>
                    <a:lnTo>
                      <a:pt x="0" y="366"/>
                    </a:lnTo>
                    <a:lnTo>
                      <a:pt x="0" y="0"/>
                    </a:lnTo>
                    <a:close/>
                  </a:path>
                </a:pathLst>
              </a:custGeom>
              <a:solidFill>
                <a:schemeClr val="accent1"/>
              </a:solidFill>
              <a:ln w="9525">
                <a:solidFill>
                  <a:schemeClr val="tx1"/>
                </a:solidFill>
                <a:round/>
                <a:headEnd/>
                <a:tailEnd/>
              </a:ln>
            </p:spPr>
            <p:txBody>
              <a:bodyPr/>
              <a:lstStyle/>
              <a:p>
                <a:endParaRPr lang="en-US"/>
              </a:p>
            </p:txBody>
          </p:sp>
          <p:sp>
            <p:nvSpPr>
              <p:cNvPr id="19512" name="Oval 16"/>
              <p:cNvSpPr>
                <a:spLocks noChangeArrowheads="1"/>
              </p:cNvSpPr>
              <p:nvPr/>
            </p:nvSpPr>
            <p:spPr bwMode="auto">
              <a:xfrm>
                <a:off x="2442" y="2825"/>
                <a:ext cx="83" cy="83"/>
              </a:xfrm>
              <a:prstGeom prst="ellipse">
                <a:avLst/>
              </a:prstGeom>
              <a:solidFill>
                <a:srgbClr val="FF3300"/>
              </a:solidFill>
              <a:ln w="9525">
                <a:solidFill>
                  <a:schemeClr val="tx1"/>
                </a:solidFill>
                <a:round/>
                <a:headEnd/>
                <a:tailEnd/>
              </a:ln>
            </p:spPr>
            <p:txBody>
              <a:bodyPr wrap="none" anchor="ctr"/>
              <a:lstStyle/>
              <a:p>
                <a:endParaRPr lang="en-US" altLang="en-US"/>
              </a:p>
            </p:txBody>
          </p:sp>
        </p:grpSp>
        <p:sp>
          <p:nvSpPr>
            <p:cNvPr id="19507" name="Line 17"/>
            <p:cNvSpPr>
              <a:spLocks noChangeShapeType="1"/>
            </p:cNvSpPr>
            <p:nvPr/>
          </p:nvSpPr>
          <p:spPr bwMode="auto">
            <a:xfrm flipH="1">
              <a:off x="3353" y="1349"/>
              <a:ext cx="1476" cy="0"/>
            </a:xfrm>
            <a:prstGeom prst="line">
              <a:avLst/>
            </a:prstGeom>
            <a:noFill/>
            <a:ln w="9525">
              <a:solidFill>
                <a:schemeClr val="tx1"/>
              </a:solidFill>
              <a:round/>
              <a:headEnd/>
              <a:tailEnd/>
            </a:ln>
          </p:spPr>
          <p:txBody>
            <a:bodyPr/>
            <a:lstStyle/>
            <a:p>
              <a:endParaRPr lang="en-US"/>
            </a:p>
          </p:txBody>
        </p:sp>
        <p:sp>
          <p:nvSpPr>
            <p:cNvPr id="19508" name="Line 18"/>
            <p:cNvSpPr>
              <a:spLocks noChangeShapeType="1"/>
            </p:cNvSpPr>
            <p:nvPr/>
          </p:nvSpPr>
          <p:spPr bwMode="auto">
            <a:xfrm flipV="1">
              <a:off x="3669" y="1421"/>
              <a:ext cx="1089" cy="544"/>
            </a:xfrm>
            <a:prstGeom prst="line">
              <a:avLst/>
            </a:prstGeom>
            <a:noFill/>
            <a:ln w="57150" cmpd="thickThin">
              <a:solidFill>
                <a:schemeClr val="tx1"/>
              </a:solidFill>
              <a:round/>
              <a:headEnd/>
              <a:tailEnd/>
            </a:ln>
          </p:spPr>
          <p:txBody>
            <a:bodyPr/>
            <a:lstStyle/>
            <a:p>
              <a:endParaRPr lang="en-US"/>
            </a:p>
          </p:txBody>
        </p:sp>
        <p:sp>
          <p:nvSpPr>
            <p:cNvPr id="19509" name="Oval 19"/>
            <p:cNvSpPr>
              <a:spLocks noChangeArrowheads="1"/>
            </p:cNvSpPr>
            <p:nvPr/>
          </p:nvSpPr>
          <p:spPr bwMode="auto">
            <a:xfrm>
              <a:off x="4797" y="1317"/>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6" name="Group 20"/>
          <p:cNvGrpSpPr>
            <a:grpSpLocks/>
          </p:cNvGrpSpPr>
          <p:nvPr/>
        </p:nvGrpSpPr>
        <p:grpSpPr bwMode="auto">
          <a:xfrm rot="-1570249">
            <a:off x="7013575" y="2362200"/>
            <a:ext cx="576263" cy="257175"/>
            <a:chOff x="2020" y="2872"/>
            <a:chExt cx="513" cy="229"/>
          </a:xfrm>
        </p:grpSpPr>
        <p:sp>
          <p:nvSpPr>
            <p:cNvPr id="19501" name="Rectangle 21"/>
            <p:cNvSpPr>
              <a:spLocks noChangeArrowheads="1"/>
            </p:cNvSpPr>
            <p:nvPr/>
          </p:nvSpPr>
          <p:spPr bwMode="auto">
            <a:xfrm>
              <a:off x="2020" y="2872"/>
              <a:ext cx="513" cy="4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02" name="Freeform 22"/>
            <p:cNvSpPr>
              <a:spLocks/>
            </p:cNvSpPr>
            <p:nvPr/>
          </p:nvSpPr>
          <p:spPr bwMode="auto">
            <a:xfrm>
              <a:off x="2083" y="2927"/>
              <a:ext cx="387" cy="174"/>
            </a:xfrm>
            <a:custGeom>
              <a:avLst/>
              <a:gdLst>
                <a:gd name="T0" fmla="*/ 0 w 387"/>
                <a:gd name="T1" fmla="*/ 0 h 174"/>
                <a:gd name="T2" fmla="*/ 387 w 387"/>
                <a:gd name="T3" fmla="*/ 0 h 174"/>
                <a:gd name="T4" fmla="*/ 387 w 387"/>
                <a:gd name="T5" fmla="*/ 56 h 174"/>
                <a:gd name="T6" fmla="*/ 260 w 387"/>
                <a:gd name="T7" fmla="*/ 174 h 174"/>
                <a:gd name="T8" fmla="*/ 134 w 387"/>
                <a:gd name="T9" fmla="*/ 174 h 174"/>
                <a:gd name="T10" fmla="*/ 0 w 387"/>
                <a:gd name="T11" fmla="*/ 55 h 174"/>
                <a:gd name="T12" fmla="*/ 0 w 387"/>
                <a:gd name="T13" fmla="*/ 0 h 174"/>
                <a:gd name="T14" fmla="*/ 0 60000 65536"/>
                <a:gd name="T15" fmla="*/ 0 60000 65536"/>
                <a:gd name="T16" fmla="*/ 0 60000 65536"/>
                <a:gd name="T17" fmla="*/ 0 60000 65536"/>
                <a:gd name="T18" fmla="*/ 0 60000 65536"/>
                <a:gd name="T19" fmla="*/ 0 60000 65536"/>
                <a:gd name="T20" fmla="*/ 0 60000 65536"/>
                <a:gd name="T21" fmla="*/ 0 w 387"/>
                <a:gd name="T22" fmla="*/ 0 h 174"/>
                <a:gd name="T23" fmla="*/ 387 w 387"/>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74">
                  <a:moveTo>
                    <a:pt x="0" y="0"/>
                  </a:moveTo>
                  <a:lnTo>
                    <a:pt x="387" y="0"/>
                  </a:lnTo>
                  <a:lnTo>
                    <a:pt x="387" y="56"/>
                  </a:lnTo>
                  <a:lnTo>
                    <a:pt x="260" y="174"/>
                  </a:lnTo>
                  <a:lnTo>
                    <a:pt x="134" y="174"/>
                  </a:lnTo>
                  <a:lnTo>
                    <a:pt x="0" y="55"/>
                  </a:lnTo>
                  <a:lnTo>
                    <a:pt x="0" y="0"/>
                  </a:lnTo>
                  <a:close/>
                </a:path>
              </a:pathLst>
            </a:custGeom>
            <a:solidFill>
              <a:schemeClr val="accent1"/>
            </a:solidFill>
            <a:ln w="9525">
              <a:solidFill>
                <a:schemeClr val="tx1"/>
              </a:solidFill>
              <a:round/>
              <a:headEnd/>
              <a:tailEnd/>
            </a:ln>
          </p:spPr>
          <p:txBody>
            <a:bodyPr/>
            <a:lstStyle/>
            <a:p>
              <a:endParaRPr lang="en-US"/>
            </a:p>
          </p:txBody>
        </p:sp>
        <p:sp>
          <p:nvSpPr>
            <p:cNvPr id="19503" name="Oval 23"/>
            <p:cNvSpPr>
              <a:spLocks noChangeArrowheads="1"/>
            </p:cNvSpPr>
            <p:nvPr/>
          </p:nvSpPr>
          <p:spPr bwMode="auto">
            <a:xfrm>
              <a:off x="2241" y="3006"/>
              <a:ext cx="71" cy="71"/>
            </a:xfrm>
            <a:prstGeom prst="ellipse">
              <a:avLst/>
            </a:prstGeom>
            <a:solidFill>
              <a:schemeClr val="tx1"/>
            </a:solidFill>
            <a:ln w="9525">
              <a:solidFill>
                <a:schemeClr val="tx1"/>
              </a:solidFill>
              <a:round/>
              <a:headEnd/>
              <a:tailEnd/>
            </a:ln>
          </p:spPr>
          <p:txBody>
            <a:bodyPr wrap="none" anchor="ctr"/>
            <a:lstStyle/>
            <a:p>
              <a:endParaRPr lang="en-US" altLang="en-US"/>
            </a:p>
          </p:txBody>
        </p:sp>
      </p:grpSp>
      <p:sp>
        <p:nvSpPr>
          <p:cNvPr id="77" name="Text Box 24"/>
          <p:cNvSpPr txBox="1">
            <a:spLocks noChangeArrowheads="1"/>
          </p:cNvSpPr>
          <p:nvPr/>
        </p:nvSpPr>
        <p:spPr bwMode="auto">
          <a:xfrm>
            <a:off x="6554788" y="2127250"/>
            <a:ext cx="307975" cy="366713"/>
          </a:xfrm>
          <a:prstGeom prst="rect">
            <a:avLst/>
          </a:prstGeom>
          <a:noFill/>
          <a:ln w="9525">
            <a:noFill/>
            <a:miter lim="800000"/>
            <a:headEnd/>
            <a:tailEnd/>
          </a:ln>
        </p:spPr>
        <p:txBody>
          <a:bodyPr wrap="none">
            <a:spAutoFit/>
          </a:bodyPr>
          <a:lstStyle/>
          <a:p>
            <a:r>
              <a:rPr lang="el-GR" altLang="en-US" i="1"/>
              <a:t>θ</a:t>
            </a:r>
          </a:p>
        </p:txBody>
      </p:sp>
      <p:sp>
        <p:nvSpPr>
          <p:cNvPr id="78" name="Text Box 25"/>
          <p:cNvSpPr txBox="1">
            <a:spLocks noChangeArrowheads="1"/>
          </p:cNvSpPr>
          <p:nvPr/>
        </p:nvSpPr>
        <p:spPr bwMode="auto">
          <a:xfrm>
            <a:off x="7058025" y="3152775"/>
            <a:ext cx="419100" cy="457200"/>
          </a:xfrm>
          <a:prstGeom prst="rect">
            <a:avLst/>
          </a:prstGeom>
          <a:noFill/>
          <a:ln w="9525">
            <a:noFill/>
            <a:miter lim="800000"/>
            <a:headEnd/>
            <a:tailEnd/>
          </a:ln>
        </p:spPr>
        <p:txBody>
          <a:bodyPr>
            <a:spAutoFit/>
          </a:bodyPr>
          <a:lstStyle/>
          <a:p>
            <a:r>
              <a:rPr lang="en-US" altLang="en-US" b="1" i="1">
                <a:solidFill>
                  <a:schemeClr val="bg1"/>
                </a:solidFill>
              </a:rPr>
              <a:t>m</a:t>
            </a:r>
          </a:p>
        </p:txBody>
      </p:sp>
      <p:grpSp>
        <p:nvGrpSpPr>
          <p:cNvPr id="7" name="Group 26"/>
          <p:cNvGrpSpPr>
            <a:grpSpLocks/>
          </p:cNvGrpSpPr>
          <p:nvPr/>
        </p:nvGrpSpPr>
        <p:grpSpPr bwMode="auto">
          <a:xfrm>
            <a:off x="6154738" y="1711325"/>
            <a:ext cx="1508125" cy="457200"/>
            <a:chOff x="3877" y="1078"/>
            <a:chExt cx="950" cy="288"/>
          </a:xfrm>
        </p:grpSpPr>
        <p:sp>
          <p:nvSpPr>
            <p:cNvPr id="19499" name="Line 27"/>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19500" name="Text Box 28"/>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i="1">
                  <a:solidFill>
                    <a:srgbClr val="009900"/>
                  </a:solidFill>
                </a:rPr>
                <a:t>T</a:t>
              </a:r>
            </a:p>
          </p:txBody>
        </p:sp>
      </p:grpSp>
      <p:grpSp>
        <p:nvGrpSpPr>
          <p:cNvPr id="8" name="Group 29"/>
          <p:cNvGrpSpPr>
            <a:grpSpLocks/>
          </p:cNvGrpSpPr>
          <p:nvPr/>
        </p:nvGrpSpPr>
        <p:grpSpPr bwMode="auto">
          <a:xfrm>
            <a:off x="4206875" y="2976563"/>
            <a:ext cx="1338263" cy="457200"/>
            <a:chOff x="2650" y="1875"/>
            <a:chExt cx="843" cy="288"/>
          </a:xfrm>
        </p:grpSpPr>
        <p:sp>
          <p:nvSpPr>
            <p:cNvPr id="19497" name="Line 30"/>
            <p:cNvSpPr>
              <a:spLocks noChangeShapeType="1"/>
            </p:cNvSpPr>
            <p:nvPr/>
          </p:nvSpPr>
          <p:spPr bwMode="auto">
            <a:xfrm>
              <a:off x="2962" y="2020"/>
              <a:ext cx="531" cy="0"/>
            </a:xfrm>
            <a:prstGeom prst="line">
              <a:avLst/>
            </a:prstGeom>
            <a:noFill/>
            <a:ln w="76200">
              <a:solidFill>
                <a:srgbClr val="009900"/>
              </a:solidFill>
              <a:round/>
              <a:headEnd/>
              <a:tailEnd type="arrow" w="med" len="med"/>
            </a:ln>
          </p:spPr>
          <p:txBody>
            <a:bodyPr/>
            <a:lstStyle/>
            <a:p>
              <a:endParaRPr lang="en-US"/>
            </a:p>
          </p:txBody>
        </p:sp>
        <p:sp>
          <p:nvSpPr>
            <p:cNvPr id="19498" name="Text Box 31"/>
            <p:cNvSpPr txBox="1">
              <a:spLocks noChangeArrowheads="1"/>
            </p:cNvSpPr>
            <p:nvPr/>
          </p:nvSpPr>
          <p:spPr bwMode="auto">
            <a:xfrm>
              <a:off x="2650" y="1875"/>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9" name="Group 32"/>
          <p:cNvGrpSpPr>
            <a:grpSpLocks/>
          </p:cNvGrpSpPr>
          <p:nvPr/>
        </p:nvGrpSpPr>
        <p:grpSpPr bwMode="auto">
          <a:xfrm>
            <a:off x="5327650" y="3208338"/>
            <a:ext cx="666750" cy="1195387"/>
            <a:chOff x="3356" y="2021"/>
            <a:chExt cx="420" cy="753"/>
          </a:xfrm>
        </p:grpSpPr>
        <p:sp>
          <p:nvSpPr>
            <p:cNvPr id="19495" name="Line 33"/>
            <p:cNvSpPr>
              <a:spLocks noChangeShapeType="1"/>
            </p:cNvSpPr>
            <p:nvPr/>
          </p:nvSpPr>
          <p:spPr bwMode="auto">
            <a:xfrm>
              <a:off x="3493" y="2021"/>
              <a:ext cx="0" cy="484"/>
            </a:xfrm>
            <a:prstGeom prst="line">
              <a:avLst/>
            </a:prstGeom>
            <a:noFill/>
            <a:ln w="76200">
              <a:solidFill>
                <a:srgbClr val="009900"/>
              </a:solidFill>
              <a:round/>
              <a:headEnd type="arrow" w="med" len="med"/>
              <a:tailEnd/>
            </a:ln>
          </p:spPr>
          <p:txBody>
            <a:bodyPr/>
            <a:lstStyle/>
            <a:p>
              <a:endParaRPr lang="en-US"/>
            </a:p>
          </p:txBody>
        </p:sp>
        <p:sp>
          <p:nvSpPr>
            <p:cNvPr id="19496" name="Text Box 34"/>
            <p:cNvSpPr txBox="1">
              <a:spLocks noChangeArrowheads="1"/>
            </p:cNvSpPr>
            <p:nvPr/>
          </p:nvSpPr>
          <p:spPr bwMode="auto">
            <a:xfrm>
              <a:off x="3356" y="2486"/>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10" name="Group 35"/>
          <p:cNvGrpSpPr>
            <a:grpSpLocks/>
          </p:cNvGrpSpPr>
          <p:nvPr/>
        </p:nvGrpSpPr>
        <p:grpSpPr bwMode="auto">
          <a:xfrm>
            <a:off x="7329488" y="2540000"/>
            <a:ext cx="771525" cy="741363"/>
            <a:chOff x="4315" y="1755"/>
            <a:chExt cx="486" cy="467"/>
          </a:xfrm>
        </p:grpSpPr>
        <p:sp>
          <p:nvSpPr>
            <p:cNvPr id="19493" name="Line 36"/>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19494" name="Text Box 37"/>
            <p:cNvSpPr txBox="1">
              <a:spLocks noChangeArrowheads="1"/>
            </p:cNvSpPr>
            <p:nvPr/>
          </p:nvSpPr>
          <p:spPr bwMode="auto">
            <a:xfrm>
              <a:off x="4326" y="1755"/>
              <a:ext cx="475" cy="288"/>
            </a:xfrm>
            <a:prstGeom prst="rect">
              <a:avLst/>
            </a:prstGeom>
            <a:noFill/>
            <a:ln w="9525">
              <a:noFill/>
              <a:miter lim="800000"/>
              <a:headEnd/>
              <a:tailEnd/>
            </a:ln>
          </p:spPr>
          <p:txBody>
            <a:bodyPr>
              <a:spAutoFit/>
            </a:bodyPr>
            <a:lstStyle/>
            <a:p>
              <a:r>
                <a:rPr lang="en-US" altLang="en-US" i="1"/>
                <a:t>mg</a:t>
              </a:r>
            </a:p>
          </p:txBody>
        </p:sp>
      </p:grpSp>
      <p:grpSp>
        <p:nvGrpSpPr>
          <p:cNvPr id="11" name="Group 38"/>
          <p:cNvGrpSpPr>
            <a:grpSpLocks/>
          </p:cNvGrpSpPr>
          <p:nvPr/>
        </p:nvGrpSpPr>
        <p:grpSpPr bwMode="auto">
          <a:xfrm>
            <a:off x="6364288" y="2700338"/>
            <a:ext cx="638175" cy="1203325"/>
            <a:chOff x="4009" y="1701"/>
            <a:chExt cx="402" cy="758"/>
          </a:xfrm>
        </p:grpSpPr>
        <p:sp>
          <p:nvSpPr>
            <p:cNvPr id="19491" name="Text Box 39"/>
            <p:cNvSpPr txBox="1">
              <a:spLocks noChangeArrowheads="1"/>
            </p:cNvSpPr>
            <p:nvPr/>
          </p:nvSpPr>
          <p:spPr bwMode="auto">
            <a:xfrm>
              <a:off x="4009" y="2171"/>
              <a:ext cx="402" cy="288"/>
            </a:xfrm>
            <a:prstGeom prst="rect">
              <a:avLst/>
            </a:prstGeom>
            <a:noFill/>
            <a:ln w="9525">
              <a:noFill/>
              <a:miter lim="800000"/>
              <a:headEnd/>
              <a:tailEnd/>
            </a:ln>
          </p:spPr>
          <p:txBody>
            <a:bodyPr>
              <a:spAutoFit/>
            </a:bodyPr>
            <a:lstStyle/>
            <a:p>
              <a:r>
                <a:rPr lang="en-US" altLang="en-US" i="1"/>
                <a:t>Mg</a:t>
              </a:r>
            </a:p>
          </p:txBody>
        </p:sp>
        <p:sp>
          <p:nvSpPr>
            <p:cNvPr id="19492" name="Line 40"/>
            <p:cNvSpPr>
              <a:spLocks noChangeShapeType="1"/>
            </p:cNvSpPr>
            <p:nvPr/>
          </p:nvSpPr>
          <p:spPr bwMode="auto">
            <a:xfrm>
              <a:off x="4214" y="1701"/>
              <a:ext cx="0" cy="485"/>
            </a:xfrm>
            <a:prstGeom prst="line">
              <a:avLst/>
            </a:prstGeom>
            <a:noFill/>
            <a:ln w="76200">
              <a:solidFill>
                <a:schemeClr val="tx1"/>
              </a:solidFill>
              <a:round/>
              <a:headEnd/>
              <a:tailEnd type="arrow" w="med" len="med"/>
            </a:ln>
          </p:spPr>
          <p:txBody>
            <a:bodyPr/>
            <a:lstStyle/>
            <a:p>
              <a:endParaRPr lang="en-US"/>
            </a:p>
          </p:txBody>
        </p:sp>
      </p:grpSp>
      <p:sp>
        <p:nvSpPr>
          <p:cNvPr id="94" name="Text Box 41"/>
          <p:cNvSpPr txBox="1">
            <a:spLocks noChangeArrowheads="1"/>
          </p:cNvSpPr>
          <p:nvPr/>
        </p:nvSpPr>
        <p:spPr bwMode="auto">
          <a:xfrm>
            <a:off x="7716838" y="1589088"/>
            <a:ext cx="438150" cy="457200"/>
          </a:xfrm>
          <a:prstGeom prst="rect">
            <a:avLst/>
          </a:prstGeom>
          <a:noFill/>
          <a:ln w="9525">
            <a:noFill/>
            <a:miter lim="800000"/>
            <a:headEnd/>
            <a:tailEnd/>
          </a:ln>
        </p:spPr>
        <p:txBody>
          <a:bodyPr wrap="none">
            <a:spAutoFit/>
          </a:bodyPr>
          <a:lstStyle/>
          <a:p>
            <a:r>
              <a:rPr lang="en-US" altLang="en-US" i="1"/>
              <a:t>M</a:t>
            </a:r>
          </a:p>
        </p:txBody>
      </p:sp>
      <p:sp>
        <p:nvSpPr>
          <p:cNvPr id="95" name="Line 44"/>
          <p:cNvSpPr>
            <a:spLocks noChangeShapeType="1"/>
          </p:cNvSpPr>
          <p:nvPr/>
        </p:nvSpPr>
        <p:spPr bwMode="auto">
          <a:xfrm flipV="1">
            <a:off x="5705475" y="4383088"/>
            <a:ext cx="2103438" cy="1074737"/>
          </a:xfrm>
          <a:prstGeom prst="line">
            <a:avLst/>
          </a:prstGeom>
          <a:noFill/>
          <a:ln w="76200">
            <a:solidFill>
              <a:schemeClr val="accent2"/>
            </a:solidFill>
            <a:round/>
            <a:headEnd/>
            <a:tailEnd/>
          </a:ln>
        </p:spPr>
        <p:txBody>
          <a:bodyPr/>
          <a:lstStyle/>
          <a:p>
            <a:endParaRPr lang="en-US"/>
          </a:p>
        </p:txBody>
      </p:sp>
      <p:grpSp>
        <p:nvGrpSpPr>
          <p:cNvPr id="12" name="Group 45"/>
          <p:cNvGrpSpPr>
            <a:grpSpLocks/>
          </p:cNvGrpSpPr>
          <p:nvPr/>
        </p:nvGrpSpPr>
        <p:grpSpPr bwMode="auto">
          <a:xfrm>
            <a:off x="6335713" y="3954463"/>
            <a:ext cx="1508125" cy="457200"/>
            <a:chOff x="3877" y="1078"/>
            <a:chExt cx="950" cy="288"/>
          </a:xfrm>
        </p:grpSpPr>
        <p:sp>
          <p:nvSpPr>
            <p:cNvPr id="19489" name="Line 46"/>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19490" name="Text Box 47"/>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b="1" i="1">
                  <a:solidFill>
                    <a:srgbClr val="009900"/>
                  </a:solidFill>
                </a:rPr>
                <a:t>T</a:t>
              </a:r>
            </a:p>
          </p:txBody>
        </p:sp>
      </p:grpSp>
      <p:grpSp>
        <p:nvGrpSpPr>
          <p:cNvPr id="13" name="Group 48"/>
          <p:cNvGrpSpPr>
            <a:grpSpLocks/>
          </p:cNvGrpSpPr>
          <p:nvPr/>
        </p:nvGrpSpPr>
        <p:grpSpPr bwMode="auto">
          <a:xfrm>
            <a:off x="4387850" y="5219700"/>
            <a:ext cx="1338263" cy="457200"/>
            <a:chOff x="2650" y="1875"/>
            <a:chExt cx="843" cy="288"/>
          </a:xfrm>
        </p:grpSpPr>
        <p:sp>
          <p:nvSpPr>
            <p:cNvPr id="19487" name="Line 49"/>
            <p:cNvSpPr>
              <a:spLocks noChangeShapeType="1"/>
            </p:cNvSpPr>
            <p:nvPr/>
          </p:nvSpPr>
          <p:spPr bwMode="auto">
            <a:xfrm>
              <a:off x="2962" y="2020"/>
              <a:ext cx="531" cy="0"/>
            </a:xfrm>
            <a:prstGeom prst="line">
              <a:avLst/>
            </a:prstGeom>
            <a:noFill/>
            <a:ln w="76200">
              <a:solidFill>
                <a:srgbClr val="009900"/>
              </a:solidFill>
              <a:round/>
              <a:headEnd/>
              <a:tailEnd type="arrow" w="med" len="med"/>
            </a:ln>
          </p:spPr>
          <p:txBody>
            <a:bodyPr/>
            <a:lstStyle/>
            <a:p>
              <a:endParaRPr lang="en-US"/>
            </a:p>
          </p:txBody>
        </p:sp>
        <p:sp>
          <p:nvSpPr>
            <p:cNvPr id="19488" name="Text Box 50"/>
            <p:cNvSpPr txBox="1">
              <a:spLocks noChangeArrowheads="1"/>
            </p:cNvSpPr>
            <p:nvPr/>
          </p:nvSpPr>
          <p:spPr bwMode="auto">
            <a:xfrm>
              <a:off x="2650" y="1875"/>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14" name="Group 51"/>
          <p:cNvGrpSpPr>
            <a:grpSpLocks/>
          </p:cNvGrpSpPr>
          <p:nvPr/>
        </p:nvGrpSpPr>
        <p:grpSpPr bwMode="auto">
          <a:xfrm>
            <a:off x="5495925" y="5435600"/>
            <a:ext cx="666750" cy="1195388"/>
            <a:chOff x="3356" y="2021"/>
            <a:chExt cx="420" cy="753"/>
          </a:xfrm>
        </p:grpSpPr>
        <p:sp>
          <p:nvSpPr>
            <p:cNvPr id="19485" name="Line 52"/>
            <p:cNvSpPr>
              <a:spLocks noChangeShapeType="1"/>
            </p:cNvSpPr>
            <p:nvPr/>
          </p:nvSpPr>
          <p:spPr bwMode="auto">
            <a:xfrm>
              <a:off x="3493" y="2021"/>
              <a:ext cx="0" cy="484"/>
            </a:xfrm>
            <a:prstGeom prst="line">
              <a:avLst/>
            </a:prstGeom>
            <a:noFill/>
            <a:ln w="76200">
              <a:solidFill>
                <a:srgbClr val="009900"/>
              </a:solidFill>
              <a:round/>
              <a:headEnd type="arrow" w="med" len="med"/>
              <a:tailEnd/>
            </a:ln>
          </p:spPr>
          <p:txBody>
            <a:bodyPr/>
            <a:lstStyle/>
            <a:p>
              <a:endParaRPr lang="en-US"/>
            </a:p>
          </p:txBody>
        </p:sp>
        <p:sp>
          <p:nvSpPr>
            <p:cNvPr id="19486" name="Text Box 53"/>
            <p:cNvSpPr txBox="1">
              <a:spLocks noChangeArrowheads="1"/>
            </p:cNvSpPr>
            <p:nvPr/>
          </p:nvSpPr>
          <p:spPr bwMode="auto">
            <a:xfrm>
              <a:off x="3356" y="2486"/>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15" name="Group 54"/>
          <p:cNvGrpSpPr>
            <a:grpSpLocks/>
          </p:cNvGrpSpPr>
          <p:nvPr/>
        </p:nvGrpSpPr>
        <p:grpSpPr bwMode="auto">
          <a:xfrm>
            <a:off x="7221538" y="4683125"/>
            <a:ext cx="771525" cy="741363"/>
            <a:chOff x="4315" y="1755"/>
            <a:chExt cx="486" cy="467"/>
          </a:xfrm>
        </p:grpSpPr>
        <p:sp>
          <p:nvSpPr>
            <p:cNvPr id="19483" name="Line 55"/>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19484" name="Text Box 56"/>
            <p:cNvSpPr txBox="1">
              <a:spLocks noChangeArrowheads="1"/>
            </p:cNvSpPr>
            <p:nvPr/>
          </p:nvSpPr>
          <p:spPr bwMode="auto">
            <a:xfrm>
              <a:off x="4326" y="1755"/>
              <a:ext cx="475" cy="288"/>
            </a:xfrm>
            <a:prstGeom prst="rect">
              <a:avLst/>
            </a:prstGeom>
            <a:noFill/>
            <a:ln w="9525">
              <a:noFill/>
              <a:miter lim="800000"/>
              <a:headEnd/>
              <a:tailEnd/>
            </a:ln>
          </p:spPr>
          <p:txBody>
            <a:bodyPr>
              <a:spAutoFit/>
            </a:bodyPr>
            <a:lstStyle/>
            <a:p>
              <a:r>
                <a:rPr lang="en-US" altLang="en-US" i="1"/>
                <a:t>mg</a:t>
              </a:r>
            </a:p>
          </p:txBody>
        </p:sp>
      </p:grpSp>
      <p:grpSp>
        <p:nvGrpSpPr>
          <p:cNvPr id="16" name="Group 57"/>
          <p:cNvGrpSpPr>
            <a:grpSpLocks/>
          </p:cNvGrpSpPr>
          <p:nvPr/>
        </p:nvGrpSpPr>
        <p:grpSpPr bwMode="auto">
          <a:xfrm>
            <a:off x="6475413" y="4913313"/>
            <a:ext cx="638175" cy="1203325"/>
            <a:chOff x="4009" y="1701"/>
            <a:chExt cx="402" cy="758"/>
          </a:xfrm>
        </p:grpSpPr>
        <p:sp>
          <p:nvSpPr>
            <p:cNvPr id="19481" name="Text Box 58"/>
            <p:cNvSpPr txBox="1">
              <a:spLocks noChangeArrowheads="1"/>
            </p:cNvSpPr>
            <p:nvPr/>
          </p:nvSpPr>
          <p:spPr bwMode="auto">
            <a:xfrm>
              <a:off x="4009" y="2171"/>
              <a:ext cx="402" cy="288"/>
            </a:xfrm>
            <a:prstGeom prst="rect">
              <a:avLst/>
            </a:prstGeom>
            <a:noFill/>
            <a:ln w="9525">
              <a:noFill/>
              <a:miter lim="800000"/>
              <a:headEnd/>
              <a:tailEnd/>
            </a:ln>
          </p:spPr>
          <p:txBody>
            <a:bodyPr>
              <a:spAutoFit/>
            </a:bodyPr>
            <a:lstStyle/>
            <a:p>
              <a:r>
                <a:rPr lang="en-US" altLang="en-US" i="1"/>
                <a:t>Mg</a:t>
              </a:r>
            </a:p>
          </p:txBody>
        </p:sp>
        <p:sp>
          <p:nvSpPr>
            <p:cNvPr id="19482" name="Line 59"/>
            <p:cNvSpPr>
              <a:spLocks noChangeShapeType="1"/>
            </p:cNvSpPr>
            <p:nvPr/>
          </p:nvSpPr>
          <p:spPr bwMode="auto">
            <a:xfrm>
              <a:off x="4214" y="1701"/>
              <a:ext cx="0" cy="485"/>
            </a:xfrm>
            <a:prstGeom prst="line">
              <a:avLst/>
            </a:prstGeom>
            <a:noFill/>
            <a:ln w="76200">
              <a:solidFill>
                <a:schemeClr val="tx1"/>
              </a:solidFill>
              <a:round/>
              <a:headEnd/>
              <a:tailEnd type="arrow" w="med" len="med"/>
            </a:ln>
          </p:spPr>
          <p:txBody>
            <a:bodyPr/>
            <a:lstStyle/>
            <a:p>
              <a:endParaRPr lang="en-US"/>
            </a:p>
          </p:txBody>
        </p:sp>
      </p:grpSp>
      <p:sp>
        <p:nvSpPr>
          <p:cNvPr id="111" name="Oval 60"/>
          <p:cNvSpPr>
            <a:spLocks noChangeArrowheads="1"/>
          </p:cNvSpPr>
          <p:nvPr/>
        </p:nvSpPr>
        <p:spPr bwMode="auto">
          <a:xfrm>
            <a:off x="5673725" y="5399088"/>
            <a:ext cx="115888" cy="115887"/>
          </a:xfrm>
          <a:prstGeom prst="ellipse">
            <a:avLst/>
          </a:prstGeom>
          <a:solidFill>
            <a:srgbClr val="FF3300"/>
          </a:solidFill>
          <a:ln w="9525">
            <a:solidFill>
              <a:schemeClr val="tx1"/>
            </a:solidFill>
            <a:round/>
            <a:headEnd/>
            <a:tailEnd/>
          </a:ln>
        </p:spPr>
        <p:txBody>
          <a:bodyPr wrap="none" anchor="ctr"/>
          <a:lstStyle/>
          <a:p>
            <a:endParaRPr lang="en-US" altLang="en-US"/>
          </a:p>
        </p:txBody>
      </p:sp>
      <p:sp>
        <p:nvSpPr>
          <p:cNvPr id="112" name="Text Box 61"/>
          <p:cNvSpPr txBox="1">
            <a:spLocks noChangeArrowheads="1"/>
          </p:cNvSpPr>
          <p:nvPr/>
        </p:nvSpPr>
        <p:spPr bwMode="auto">
          <a:xfrm>
            <a:off x="6203950" y="4511675"/>
            <a:ext cx="792163" cy="460375"/>
          </a:xfrm>
          <a:prstGeom prst="rect">
            <a:avLst/>
          </a:prstGeom>
          <a:noFill/>
          <a:ln w="9525">
            <a:noFill/>
            <a:miter lim="800000"/>
            <a:headEnd/>
            <a:tailEnd/>
          </a:ln>
        </p:spPr>
        <p:txBody>
          <a:bodyPr wrap="none">
            <a:spAutoFit/>
          </a:bodyPr>
          <a:lstStyle/>
          <a:p>
            <a:r>
              <a:rPr lang="en-US" altLang="en-US" i="1"/>
              <a:t>L /</a:t>
            </a:r>
            <a:r>
              <a:rPr lang="en-US" altLang="en-US"/>
              <a:t> 2</a:t>
            </a:r>
            <a:endParaRPr lang="en-US" altLang="en-US" i="1"/>
          </a:p>
        </p:txBody>
      </p:sp>
      <p:sp>
        <p:nvSpPr>
          <p:cNvPr id="113" name="Text Box 62"/>
          <p:cNvSpPr txBox="1">
            <a:spLocks noChangeArrowheads="1"/>
          </p:cNvSpPr>
          <p:nvPr/>
        </p:nvSpPr>
        <p:spPr bwMode="auto">
          <a:xfrm>
            <a:off x="6897688" y="4333875"/>
            <a:ext cx="338137" cy="461963"/>
          </a:xfrm>
          <a:prstGeom prst="rect">
            <a:avLst/>
          </a:prstGeom>
          <a:noFill/>
          <a:ln w="9525">
            <a:noFill/>
            <a:miter lim="800000"/>
            <a:headEnd/>
            <a:tailEnd/>
          </a:ln>
        </p:spPr>
        <p:txBody>
          <a:bodyPr wrap="none">
            <a:spAutoFit/>
          </a:bodyPr>
          <a:lstStyle/>
          <a:p>
            <a:r>
              <a:rPr lang="en-US" altLang="en-US" i="1"/>
              <a:t>x</a:t>
            </a:r>
          </a:p>
        </p:txBody>
      </p:sp>
      <p:sp>
        <p:nvSpPr>
          <p:cNvPr id="114" name="Text Box 63"/>
          <p:cNvSpPr txBox="1">
            <a:spLocks noChangeArrowheads="1"/>
          </p:cNvSpPr>
          <p:nvPr/>
        </p:nvSpPr>
        <p:spPr bwMode="auto">
          <a:xfrm>
            <a:off x="7129463" y="4244975"/>
            <a:ext cx="355600" cy="461963"/>
          </a:xfrm>
          <a:prstGeom prst="rect">
            <a:avLst/>
          </a:prstGeom>
          <a:noFill/>
          <a:ln w="9525">
            <a:noFill/>
            <a:miter lim="800000"/>
            <a:headEnd/>
            <a:tailEnd/>
          </a:ln>
        </p:spPr>
        <p:txBody>
          <a:bodyPr wrap="none">
            <a:spAutoFit/>
          </a:bodyPr>
          <a:lstStyle/>
          <a:p>
            <a:r>
              <a:rPr lang="el-GR" altLang="en-US"/>
              <a:t>θ</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down)">
                                      <p:cBhvr>
                                        <p:cTn id="22" dur="500"/>
                                        <p:tgtEl>
                                          <p:spTgt spid="94"/>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500"/>
                                        <p:tgtEl>
                                          <p:spTgt spid="77"/>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93187">
                                            <p:txEl>
                                              <p:pRg st="2" end="2"/>
                                            </p:txEl>
                                          </p:spTgt>
                                        </p:tgtEl>
                                        <p:attrNameLst>
                                          <p:attrName>style.visibility</p:attrName>
                                        </p:attrNameLst>
                                      </p:cBhvr>
                                      <p:to>
                                        <p:strVal val="visible"/>
                                      </p:to>
                                    </p:set>
                                    <p:anim calcmode="lin" valueType="num">
                                      <p:cBhvr additive="base">
                                        <p:cTn id="6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3187">
                                            <p:txEl>
                                              <p:pRg st="3" end="3"/>
                                            </p:txEl>
                                          </p:spTgt>
                                        </p:tgtEl>
                                        <p:attrNameLst>
                                          <p:attrName>style.visibility</p:attrName>
                                        </p:attrNameLst>
                                      </p:cBhvr>
                                      <p:to>
                                        <p:strVal val="visible"/>
                                      </p:to>
                                    </p:set>
                                    <p:anim calcmode="lin" valueType="num">
                                      <p:cBhvr additive="base">
                                        <p:cTn id="68"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down)">
                                      <p:cBhvr>
                                        <p:cTn id="74" dur="500"/>
                                        <p:tgtEl>
                                          <p:spTgt spid="95"/>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500" fill="hold"/>
                                        <p:tgtEl>
                                          <p:spTgt spid="111"/>
                                        </p:tgtEl>
                                        <p:attrNameLst>
                                          <p:attrName>ppt_x</p:attrName>
                                        </p:attrNameLst>
                                      </p:cBhvr>
                                      <p:tavLst>
                                        <p:tav tm="0">
                                          <p:val>
                                            <p:strVal val="#ppt_x"/>
                                          </p:val>
                                        </p:tav>
                                        <p:tav tm="100000">
                                          <p:val>
                                            <p:strVal val="#ppt_x"/>
                                          </p:val>
                                        </p:tav>
                                      </p:tavLst>
                                    </p:anim>
                                    <p:anim calcmode="lin" valueType="num">
                                      <p:cBhvr additive="base">
                                        <p:cTn id="80"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right)">
                                      <p:cBhvr>
                                        <p:cTn id="85" dur="500"/>
                                        <p:tgtEl>
                                          <p:spTgt spid="12"/>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diamond(in)">
                                      <p:cBhvr>
                                        <p:cTn id="100" dur="500"/>
                                        <p:tgtEl>
                                          <p:spTgt spid="112"/>
                                        </p:tgtEl>
                                      </p:cBhvr>
                                    </p:animEffec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up)">
                                      <p:cBhvr>
                                        <p:cTn id="105" dur="500"/>
                                        <p:tgtEl>
                                          <p:spTgt spid="15"/>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diamond(in)">
                                      <p:cBhvr>
                                        <p:cTn id="110" dur="500"/>
                                        <p:tgtEl>
                                          <p:spTgt spid="113"/>
                                        </p:tgtEl>
                                      </p:cBhvr>
                                    </p:animEffect>
                                  </p:childTnLst>
                                  <p:subTnLst>
                                    <p:audio>
                                      <p:cMediaNode>
                                        <p:cTn display="0" masterRel="sameClick">
                                          <p:stCondLst>
                                            <p:cond evt="begin" delay="0">
                                              <p:tn val="108"/>
                                            </p:cond>
                                          </p:stCondLst>
                                          <p:endCondLst>
                                            <p:cond evt="onStopAudio" delay="0">
                                              <p:tgtEl>
                                                <p:sldTgt/>
                                              </p:tgtEl>
                                            </p:cond>
                                          </p:endCondLst>
                                        </p:cTn>
                                        <p:tgtEl>
                                          <p:sndTgt r:embed="rId6" name="hammer.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00"/>
                                        <p:tgtEl>
                                          <p:spTgt spid="14"/>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14"/>
                                        </p:tgtEl>
                                        <p:attrNameLst>
                                          <p:attrName>style.visibility</p:attrName>
                                        </p:attrNameLst>
                                      </p:cBhvr>
                                      <p:to>
                                        <p:strVal val="visible"/>
                                      </p:to>
                                    </p:set>
                                    <p:animEffect transition="in" filter="wipe(down)">
                                      <p:cBhvr>
                                        <p:cTn id="120" dur="500"/>
                                        <p:tgtEl>
                                          <p:spTgt spid="114"/>
                                        </p:tgtEl>
                                      </p:cBhvr>
                                    </p:animEffect>
                                  </p:childTnLst>
                                  <p:subTnLst>
                                    <p:audio>
                                      <p:cMediaNode>
                                        <p:cTn display="0" masterRel="sameClick">
                                          <p:stCondLst>
                                            <p:cond evt="begin" delay="0">
                                              <p:tn val="118"/>
                                            </p:cond>
                                          </p:stCondLst>
                                          <p:endCondLst>
                                            <p:cond evt="onStopAudio" delay="0">
                                              <p:tgtEl>
                                                <p:sldTgt/>
                                              </p:tgtEl>
                                            </p:cond>
                                          </p:endCondLst>
                                        </p:cTn>
                                        <p:tgtEl>
                                          <p:sndTgt r:embed="rId5" name="cashre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93187">
                                            <p:txEl>
                                              <p:pRg st="4" end="4"/>
                                            </p:txEl>
                                          </p:spTgt>
                                        </p:tgtEl>
                                        <p:attrNameLst>
                                          <p:attrName>style.visibility</p:attrName>
                                        </p:attrNameLst>
                                      </p:cBhvr>
                                      <p:to>
                                        <p:strVal val="visible"/>
                                      </p:to>
                                    </p:set>
                                    <p:anim calcmode="lin" valueType="num">
                                      <p:cBhvr additive="base">
                                        <p:cTn id="1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93187">
                                            <p:txEl>
                                              <p:pRg st="5" end="5"/>
                                            </p:txEl>
                                          </p:spTgt>
                                        </p:tgtEl>
                                        <p:attrNameLst>
                                          <p:attrName>style.visibility</p:attrName>
                                        </p:attrNameLst>
                                      </p:cBhvr>
                                      <p:to>
                                        <p:strVal val="visible"/>
                                      </p:to>
                                    </p:set>
                                    <p:anim calcmode="lin" valueType="num">
                                      <p:cBhvr additive="base">
                                        <p:cTn id="1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94" grpId="0"/>
      <p:bldP spid="95" grpId="0" animBg="1"/>
      <p:bldP spid="111" grpId="0" animBg="1"/>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Bef>
                <a:spcPts val="200"/>
              </a:spcBef>
              <a:spcAft>
                <a:spcPts val="200"/>
              </a:spcAft>
            </a:pPr>
            <a:r>
              <a:rPr lang="en-US" altLang="en-US">
                <a:sym typeface="Symbol" pitchFamily="18" charset="2"/>
              </a:rPr>
              <a:t></a:t>
            </a:r>
            <a:r>
              <a:rPr lang="en-US" altLang="en-US"/>
              <a:t>Suppose </a:t>
            </a:r>
            <a:r>
              <a:rPr lang="en-US" altLang="en-US" i="1"/>
              <a:t>M </a:t>
            </a:r>
            <a:r>
              <a:rPr lang="en-US" altLang="en-US"/>
              <a:t>= 400. kg, </a:t>
            </a:r>
            <a:r>
              <a:rPr lang="en-US" altLang="en-US" i="1"/>
              <a:t>m </a:t>
            </a:r>
            <a:r>
              <a:rPr lang="en-US" altLang="en-US"/>
              <a:t>= 200. kg,                                             </a:t>
            </a:r>
            <a:r>
              <a:rPr lang="en-US" altLang="en-US" i="1"/>
              <a:t>L </a:t>
            </a:r>
            <a:r>
              <a:rPr lang="en-US" altLang="en-US"/>
              <a:t>= 20.0 m, </a:t>
            </a:r>
            <a:r>
              <a:rPr lang="en-US" altLang="en-US" i="1"/>
              <a:t>x </a:t>
            </a:r>
            <a:r>
              <a:rPr lang="en-US" altLang="en-US"/>
              <a:t>= 15.0 m, and </a:t>
            </a:r>
            <a:r>
              <a:rPr lang="en-US" altLang="en-US">
                <a:sym typeface="Symbol" pitchFamily="18" charset="2"/>
              </a:rPr>
              <a:t> = 30.</a:t>
            </a:r>
          </a:p>
          <a:p>
            <a:pPr>
              <a:spcBef>
                <a:spcPts val="200"/>
              </a:spcBef>
              <a:spcAft>
                <a:spcPts val="200"/>
              </a:spcAft>
            </a:pPr>
            <a:r>
              <a:rPr lang="en-US" altLang="en-US">
                <a:sym typeface="Symbol" pitchFamily="18" charset="2"/>
              </a:rPr>
              <a:t></a:t>
            </a:r>
            <a:r>
              <a:rPr lang="en-US" altLang="en-US"/>
              <a:t>Then our diagram reduces to:</a:t>
            </a:r>
          </a:p>
          <a:p>
            <a:pPr>
              <a:spcBef>
                <a:spcPts val="200"/>
              </a:spcBef>
              <a:spcAft>
                <a:spcPts val="200"/>
              </a:spcAft>
            </a:pPr>
            <a:r>
              <a:rPr lang="en-US" altLang="en-US">
                <a:sym typeface="Symbol" pitchFamily="18" charset="2"/>
              </a:rPr>
              <a:t></a:t>
            </a:r>
            <a:r>
              <a:rPr lang="en-US" altLang="en-US"/>
              <a:t>Note that the angles between                                        the black forces and the boom are 60</a:t>
            </a:r>
            <a:r>
              <a:rPr lang="en-US" altLang="en-US">
                <a:sym typeface="Symbol" pitchFamily="18" charset="2"/>
              </a:rPr>
              <a:t>.</a:t>
            </a:r>
          </a:p>
          <a:p>
            <a:pPr>
              <a:spcBef>
                <a:spcPts val="200"/>
              </a:spcBef>
              <a:spcAft>
                <a:spcPts val="200"/>
              </a:spcAft>
            </a:pPr>
            <a:r>
              <a:rPr lang="en-US" altLang="en-US">
                <a:sym typeface="Symbol" pitchFamily="18" charset="2"/>
              </a:rPr>
              <a:t></a:t>
            </a:r>
            <a:r>
              <a:rPr lang="en-US" altLang="en-US"/>
              <a:t>From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 we see that </a:t>
            </a:r>
            <a:r>
              <a:rPr lang="en-US" altLang="en-US" i="1">
                <a:solidFill>
                  <a:srgbClr val="000000"/>
                </a:solidFill>
                <a:ea typeface="Times New Roman" pitchFamily="18" charset="0"/>
                <a:cs typeface="Courier New" pitchFamily="49" charset="0"/>
                <a:sym typeface="Symbol" pitchFamily="18" charset="2"/>
              </a:rPr>
              <a:t>F</a:t>
            </a:r>
            <a:r>
              <a:rPr lang="en-US" altLang="en-US" baseline="-25000">
                <a:solidFill>
                  <a:srgbClr val="000000"/>
                </a:solidFill>
                <a:ea typeface="Times New Roman" pitchFamily="18" charset="0"/>
                <a:cs typeface="Courier New" pitchFamily="49" charset="0"/>
                <a:sym typeface="Symbol" pitchFamily="18" charset="2"/>
              </a:rPr>
              <a:t>V</a:t>
            </a:r>
            <a:r>
              <a:rPr lang="en-US" altLang="en-US">
                <a:solidFill>
                  <a:srgbClr val="000000"/>
                </a:solidFill>
                <a:ea typeface="Times New Roman" pitchFamily="18" charset="0"/>
                <a:cs typeface="Courier New" pitchFamily="49" charset="0"/>
                <a:sym typeface="Symbol" pitchFamily="18" charset="2"/>
              </a:rPr>
              <a:t> = 6000 N.</a:t>
            </a:r>
          </a:p>
          <a:p>
            <a:pPr>
              <a:spcBef>
                <a:spcPts val="200"/>
              </a:spcBef>
              <a:spcAft>
                <a:spcPts val="200"/>
              </a:spcAft>
            </a:pPr>
            <a:r>
              <a:rPr lang="en-US" altLang="en-US">
                <a:sym typeface="Symbol" pitchFamily="18" charset="2"/>
              </a:rPr>
              <a:t>We also see that </a:t>
            </a:r>
            <a:r>
              <a:rPr lang="en-US" altLang="en-US" i="1">
                <a:sym typeface="Symbol" pitchFamily="18" charset="2"/>
              </a:rPr>
              <a:t>F</a:t>
            </a:r>
            <a:r>
              <a:rPr lang="en-US" altLang="en-US" baseline="-25000">
                <a:sym typeface="Symbol" pitchFamily="18" charset="2"/>
              </a:rPr>
              <a:t>H</a:t>
            </a:r>
            <a:r>
              <a:rPr lang="en-US" altLang="en-US">
                <a:sym typeface="Symbol" pitchFamily="18" charset="2"/>
              </a:rPr>
              <a:t> = </a:t>
            </a:r>
            <a:r>
              <a:rPr lang="en-US" altLang="en-US" i="1">
                <a:sym typeface="Symbol" pitchFamily="18" charset="2"/>
              </a:rPr>
              <a:t>T</a:t>
            </a:r>
            <a:r>
              <a:rPr lang="en-US" altLang="en-US">
                <a:sym typeface="Symbol" pitchFamily="18" charset="2"/>
              </a:rPr>
              <a:t>.</a:t>
            </a:r>
          </a:p>
          <a:p>
            <a:pPr>
              <a:spcBef>
                <a:spcPts val="200"/>
              </a:spcBef>
              <a:spcAft>
                <a:spcPts val="200"/>
              </a:spcAft>
            </a:pPr>
            <a:r>
              <a:rPr lang="en-US" altLang="en-US">
                <a:sym typeface="Symbol" pitchFamily="18" charset="2"/>
              </a:rPr>
              <a:t></a:t>
            </a:r>
            <a:r>
              <a:rPr lang="en-US" altLang="en-US"/>
              <a:t>For the torques, lets choose the location                               of the two pin forces as our pivot, cw = (+):</a:t>
            </a:r>
          </a:p>
          <a:p>
            <a:pPr>
              <a:spcBef>
                <a:spcPts val="200"/>
              </a:spcBef>
              <a:spcAft>
                <a:spcPts val="200"/>
              </a:spcAft>
            </a:pPr>
            <a:r>
              <a:rPr lang="en-US" altLang="en-US">
                <a:sym typeface="Symbol" pitchFamily="18" charset="2"/>
              </a:rPr>
              <a:t></a:t>
            </a:r>
            <a:r>
              <a:rPr lang="en-US" altLang="en-US"/>
              <a:t>From </a:t>
            </a: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a:t>
            </a:r>
            <a:r>
              <a:rPr lang="en-US" altLang="en-US" b="1" i="1">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0 we see that</a:t>
            </a:r>
          </a:p>
          <a:p>
            <a:pPr algn="ctr">
              <a:spcBef>
                <a:spcPts val="200"/>
              </a:spcBef>
              <a:spcAft>
                <a:spcPts val="200"/>
              </a:spcAft>
            </a:pPr>
            <a:r>
              <a:rPr lang="en-US" altLang="en-US">
                <a:solidFill>
                  <a:srgbClr val="000000"/>
                </a:solidFill>
                <a:cs typeface="Courier New" pitchFamily="49" charset="0"/>
                <a:sym typeface="Symbol" pitchFamily="18" charset="2"/>
              </a:rPr>
              <a:t>400010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60 + 2000 15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60 </a:t>
            </a:r>
            <a:r>
              <a:rPr lang="en-US" altLang="en-US" i="1">
                <a:sym typeface="Symbol" pitchFamily="18" charset="2"/>
              </a:rPr>
              <a:t>–</a:t>
            </a: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30 = 0</a:t>
            </a:r>
          </a:p>
          <a:p>
            <a:pPr algn="ctr">
              <a:spcBef>
                <a:spcPts val="200"/>
              </a:spcBef>
              <a:spcAft>
                <a:spcPts val="200"/>
              </a:spcAft>
            </a:pPr>
            <a:r>
              <a:rPr lang="en-US" altLang="en-US" i="1">
                <a:solidFill>
                  <a:srgbClr val="000000"/>
                </a:solidFill>
                <a:cs typeface="Courier New" pitchFamily="49" charset="0"/>
                <a:sym typeface="Symbol" pitchFamily="18" charset="2"/>
              </a:rPr>
              <a:t>T</a:t>
            </a:r>
            <a:r>
              <a:rPr lang="en-US" altLang="en-US">
                <a:solidFill>
                  <a:srgbClr val="000000"/>
                </a:solidFill>
                <a:cs typeface="Courier New" pitchFamily="49" charset="0"/>
                <a:sym typeface="Symbol" pitchFamily="18" charset="2"/>
              </a:rPr>
              <a:t> = 121000 N = </a:t>
            </a:r>
            <a:r>
              <a:rPr lang="en-US" altLang="en-US" i="1">
                <a:solidFill>
                  <a:srgbClr val="000000"/>
                </a:solidFill>
                <a:cs typeface="Courier New" pitchFamily="49" charset="0"/>
                <a:sym typeface="Symbol" pitchFamily="18" charset="2"/>
              </a:rPr>
              <a:t>F</a:t>
            </a:r>
            <a:r>
              <a:rPr lang="en-US" altLang="en-US" baseline="-25000">
                <a:solidFill>
                  <a:srgbClr val="000000"/>
                </a:solidFill>
                <a:cs typeface="Courier New" pitchFamily="49" charset="0"/>
                <a:sym typeface="Symbol" pitchFamily="18" charset="2"/>
              </a:rPr>
              <a:t>H</a:t>
            </a:r>
            <a:r>
              <a:rPr lang="en-US" altLang="en-US">
                <a:solidFill>
                  <a:srgbClr val="000000"/>
                </a:solidFill>
                <a:cs typeface="Courier New" pitchFamily="49" charset="0"/>
                <a:sym typeface="Symbol" pitchFamily="18" charset="2"/>
              </a:rPr>
              <a:t>.</a:t>
            </a:r>
            <a:endParaRPr lang="en-US" altLang="en-US" i="1"/>
          </a:p>
        </p:txBody>
      </p:sp>
      <p:sp>
        <p:nvSpPr>
          <p:cNvPr id="2048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95" name="Line 44"/>
          <p:cNvSpPr>
            <a:spLocks noChangeShapeType="1"/>
          </p:cNvSpPr>
          <p:nvPr/>
        </p:nvSpPr>
        <p:spPr bwMode="auto">
          <a:xfrm flipV="1">
            <a:off x="6573838" y="1911350"/>
            <a:ext cx="2103437" cy="1074738"/>
          </a:xfrm>
          <a:prstGeom prst="line">
            <a:avLst/>
          </a:prstGeom>
          <a:noFill/>
          <a:ln w="76200">
            <a:solidFill>
              <a:schemeClr val="accent2"/>
            </a:solidFill>
            <a:round/>
            <a:headEnd/>
            <a:tailEnd/>
          </a:ln>
        </p:spPr>
        <p:txBody>
          <a:bodyPr/>
          <a:lstStyle/>
          <a:p>
            <a:endParaRPr lang="en-US"/>
          </a:p>
        </p:txBody>
      </p:sp>
      <p:grpSp>
        <p:nvGrpSpPr>
          <p:cNvPr id="2" name="Group 45"/>
          <p:cNvGrpSpPr>
            <a:grpSpLocks/>
          </p:cNvGrpSpPr>
          <p:nvPr/>
        </p:nvGrpSpPr>
        <p:grpSpPr bwMode="auto">
          <a:xfrm>
            <a:off x="7204075" y="1482725"/>
            <a:ext cx="1508125" cy="457200"/>
            <a:chOff x="3877" y="1078"/>
            <a:chExt cx="950" cy="288"/>
          </a:xfrm>
        </p:grpSpPr>
        <p:sp>
          <p:nvSpPr>
            <p:cNvPr id="20507" name="Line 46"/>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20508" name="Text Box 47"/>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i="1">
                  <a:solidFill>
                    <a:srgbClr val="009900"/>
                  </a:solidFill>
                </a:rPr>
                <a:t>T</a:t>
              </a:r>
            </a:p>
          </p:txBody>
        </p:sp>
      </p:grpSp>
      <p:grpSp>
        <p:nvGrpSpPr>
          <p:cNvPr id="3" name="Group 48"/>
          <p:cNvGrpSpPr>
            <a:grpSpLocks/>
          </p:cNvGrpSpPr>
          <p:nvPr/>
        </p:nvGrpSpPr>
        <p:grpSpPr bwMode="auto">
          <a:xfrm>
            <a:off x="5068888" y="2451100"/>
            <a:ext cx="1525587" cy="527050"/>
            <a:chOff x="2532" y="1688"/>
            <a:chExt cx="961" cy="332"/>
          </a:xfrm>
        </p:grpSpPr>
        <p:sp>
          <p:nvSpPr>
            <p:cNvPr id="20505" name="Line 49"/>
            <p:cNvSpPr>
              <a:spLocks noChangeShapeType="1"/>
            </p:cNvSpPr>
            <p:nvPr/>
          </p:nvSpPr>
          <p:spPr bwMode="auto">
            <a:xfrm>
              <a:off x="2557" y="2016"/>
              <a:ext cx="936" cy="4"/>
            </a:xfrm>
            <a:prstGeom prst="line">
              <a:avLst/>
            </a:prstGeom>
            <a:noFill/>
            <a:ln w="76200">
              <a:solidFill>
                <a:srgbClr val="009900"/>
              </a:solidFill>
              <a:round/>
              <a:headEnd/>
              <a:tailEnd type="arrow" w="med" len="med"/>
            </a:ln>
          </p:spPr>
          <p:txBody>
            <a:bodyPr/>
            <a:lstStyle/>
            <a:p>
              <a:endParaRPr lang="en-US"/>
            </a:p>
          </p:txBody>
        </p:sp>
        <p:sp>
          <p:nvSpPr>
            <p:cNvPr id="20506" name="Text Box 50"/>
            <p:cNvSpPr txBox="1">
              <a:spLocks noChangeArrowheads="1"/>
            </p:cNvSpPr>
            <p:nvPr/>
          </p:nvSpPr>
          <p:spPr bwMode="auto">
            <a:xfrm>
              <a:off x="2532" y="1688"/>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4" name="Group 51"/>
          <p:cNvGrpSpPr>
            <a:grpSpLocks/>
          </p:cNvGrpSpPr>
          <p:nvPr/>
        </p:nvGrpSpPr>
        <p:grpSpPr bwMode="auto">
          <a:xfrm>
            <a:off x="6581775" y="2963863"/>
            <a:ext cx="704850" cy="2043112"/>
            <a:chOff x="3493" y="2021"/>
            <a:chExt cx="444" cy="1287"/>
          </a:xfrm>
        </p:grpSpPr>
        <p:sp>
          <p:nvSpPr>
            <p:cNvPr id="20503" name="Line 52"/>
            <p:cNvSpPr>
              <a:spLocks noChangeShapeType="1"/>
            </p:cNvSpPr>
            <p:nvPr/>
          </p:nvSpPr>
          <p:spPr bwMode="auto">
            <a:xfrm>
              <a:off x="3493" y="2021"/>
              <a:ext cx="4" cy="1275"/>
            </a:xfrm>
            <a:prstGeom prst="line">
              <a:avLst/>
            </a:prstGeom>
            <a:noFill/>
            <a:ln w="76200">
              <a:solidFill>
                <a:srgbClr val="009900"/>
              </a:solidFill>
              <a:round/>
              <a:headEnd type="arrow" w="med" len="med"/>
              <a:tailEnd/>
            </a:ln>
          </p:spPr>
          <p:txBody>
            <a:bodyPr/>
            <a:lstStyle/>
            <a:p>
              <a:endParaRPr lang="en-US"/>
            </a:p>
          </p:txBody>
        </p:sp>
        <p:sp>
          <p:nvSpPr>
            <p:cNvPr id="20504" name="Text Box 53"/>
            <p:cNvSpPr txBox="1">
              <a:spLocks noChangeArrowheads="1"/>
            </p:cNvSpPr>
            <p:nvPr/>
          </p:nvSpPr>
          <p:spPr bwMode="auto">
            <a:xfrm>
              <a:off x="3517" y="3020"/>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5" name="Group 54"/>
          <p:cNvGrpSpPr>
            <a:grpSpLocks/>
          </p:cNvGrpSpPr>
          <p:nvPr/>
        </p:nvGrpSpPr>
        <p:grpSpPr bwMode="auto">
          <a:xfrm>
            <a:off x="8170863" y="2171700"/>
            <a:ext cx="1054100" cy="869950"/>
            <a:chOff x="4315" y="1755"/>
            <a:chExt cx="664" cy="548"/>
          </a:xfrm>
        </p:grpSpPr>
        <p:sp>
          <p:nvSpPr>
            <p:cNvPr id="20501" name="Line 55"/>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20502" name="Text Box 56"/>
            <p:cNvSpPr txBox="1">
              <a:spLocks noChangeArrowheads="1"/>
            </p:cNvSpPr>
            <p:nvPr/>
          </p:nvSpPr>
          <p:spPr bwMode="auto">
            <a:xfrm>
              <a:off x="4385" y="2012"/>
              <a:ext cx="594" cy="291"/>
            </a:xfrm>
            <a:prstGeom prst="rect">
              <a:avLst/>
            </a:prstGeom>
            <a:noFill/>
            <a:ln w="9525">
              <a:noFill/>
              <a:miter lim="800000"/>
              <a:headEnd/>
              <a:tailEnd/>
            </a:ln>
          </p:spPr>
          <p:txBody>
            <a:bodyPr>
              <a:spAutoFit/>
            </a:bodyPr>
            <a:lstStyle/>
            <a:p>
              <a:r>
                <a:rPr lang="en-US" altLang="en-US"/>
                <a:t>2000</a:t>
              </a:r>
            </a:p>
          </p:txBody>
        </p:sp>
      </p:grpSp>
      <p:grpSp>
        <p:nvGrpSpPr>
          <p:cNvPr id="6" name="Group 57"/>
          <p:cNvGrpSpPr>
            <a:grpSpLocks/>
          </p:cNvGrpSpPr>
          <p:nvPr/>
        </p:nvGrpSpPr>
        <p:grpSpPr bwMode="auto">
          <a:xfrm>
            <a:off x="7669213" y="2441575"/>
            <a:ext cx="1000125" cy="1576388"/>
            <a:chOff x="4214" y="1701"/>
            <a:chExt cx="630" cy="919"/>
          </a:xfrm>
        </p:grpSpPr>
        <p:sp>
          <p:nvSpPr>
            <p:cNvPr id="20499" name="Text Box 58"/>
            <p:cNvSpPr txBox="1">
              <a:spLocks noChangeArrowheads="1"/>
            </p:cNvSpPr>
            <p:nvPr/>
          </p:nvSpPr>
          <p:spPr bwMode="auto">
            <a:xfrm>
              <a:off x="4238" y="2351"/>
              <a:ext cx="606" cy="269"/>
            </a:xfrm>
            <a:prstGeom prst="rect">
              <a:avLst/>
            </a:prstGeom>
            <a:noFill/>
            <a:ln w="9525">
              <a:noFill/>
              <a:miter lim="800000"/>
              <a:headEnd/>
              <a:tailEnd/>
            </a:ln>
          </p:spPr>
          <p:txBody>
            <a:bodyPr>
              <a:spAutoFit/>
            </a:bodyPr>
            <a:lstStyle/>
            <a:p>
              <a:r>
                <a:rPr lang="en-US" altLang="en-US"/>
                <a:t>4000</a:t>
              </a:r>
            </a:p>
          </p:txBody>
        </p:sp>
        <p:sp>
          <p:nvSpPr>
            <p:cNvPr id="20500" name="Line 59"/>
            <p:cNvSpPr>
              <a:spLocks noChangeShapeType="1"/>
            </p:cNvSpPr>
            <p:nvPr/>
          </p:nvSpPr>
          <p:spPr bwMode="auto">
            <a:xfrm>
              <a:off x="4214" y="1701"/>
              <a:ext cx="14" cy="850"/>
            </a:xfrm>
            <a:prstGeom prst="line">
              <a:avLst/>
            </a:prstGeom>
            <a:noFill/>
            <a:ln w="76200">
              <a:solidFill>
                <a:schemeClr val="tx1"/>
              </a:solidFill>
              <a:round/>
              <a:headEnd/>
              <a:tailEnd type="arrow" w="med" len="med"/>
            </a:ln>
          </p:spPr>
          <p:txBody>
            <a:bodyPr/>
            <a:lstStyle/>
            <a:p>
              <a:endParaRPr lang="en-US"/>
            </a:p>
          </p:txBody>
        </p:sp>
      </p:grpSp>
      <p:sp>
        <p:nvSpPr>
          <p:cNvPr id="111" name="Oval 60"/>
          <p:cNvSpPr>
            <a:spLocks noChangeArrowheads="1"/>
          </p:cNvSpPr>
          <p:nvPr/>
        </p:nvSpPr>
        <p:spPr bwMode="auto">
          <a:xfrm>
            <a:off x="6542088" y="2927350"/>
            <a:ext cx="115887" cy="115888"/>
          </a:xfrm>
          <a:prstGeom prst="ellipse">
            <a:avLst/>
          </a:prstGeom>
          <a:solidFill>
            <a:srgbClr val="FF3300"/>
          </a:solidFill>
          <a:ln w="9525">
            <a:solidFill>
              <a:schemeClr val="tx1"/>
            </a:solidFill>
            <a:round/>
            <a:headEnd/>
            <a:tailEnd/>
          </a:ln>
        </p:spPr>
        <p:txBody>
          <a:bodyPr wrap="none" anchor="ctr"/>
          <a:lstStyle/>
          <a:p>
            <a:endParaRPr lang="en-US" altLang="en-US"/>
          </a:p>
        </p:txBody>
      </p:sp>
      <p:sp>
        <p:nvSpPr>
          <p:cNvPr id="112" name="Text Box 61"/>
          <p:cNvSpPr txBox="1">
            <a:spLocks noChangeArrowheads="1"/>
          </p:cNvSpPr>
          <p:nvPr/>
        </p:nvSpPr>
        <p:spPr bwMode="auto">
          <a:xfrm>
            <a:off x="7234238" y="2133600"/>
            <a:ext cx="469900" cy="400050"/>
          </a:xfrm>
          <a:prstGeom prst="rect">
            <a:avLst/>
          </a:prstGeom>
          <a:noFill/>
          <a:ln w="9525">
            <a:noFill/>
            <a:miter lim="800000"/>
            <a:headEnd/>
            <a:tailEnd/>
          </a:ln>
        </p:spPr>
        <p:txBody>
          <a:bodyPr wrap="none">
            <a:spAutoFit/>
          </a:bodyPr>
          <a:lstStyle/>
          <a:p>
            <a:r>
              <a:rPr lang="en-US" altLang="en-US" sz="2000"/>
              <a:t>10</a:t>
            </a:r>
          </a:p>
        </p:txBody>
      </p:sp>
      <p:sp>
        <p:nvSpPr>
          <p:cNvPr id="113" name="Text Box 62"/>
          <p:cNvSpPr txBox="1">
            <a:spLocks noChangeArrowheads="1"/>
          </p:cNvSpPr>
          <p:nvPr/>
        </p:nvSpPr>
        <p:spPr bwMode="auto">
          <a:xfrm>
            <a:off x="7712075" y="1903413"/>
            <a:ext cx="469900" cy="400050"/>
          </a:xfrm>
          <a:prstGeom prst="rect">
            <a:avLst/>
          </a:prstGeom>
          <a:noFill/>
          <a:ln w="9525">
            <a:noFill/>
            <a:miter lim="800000"/>
            <a:headEnd/>
            <a:tailEnd/>
          </a:ln>
        </p:spPr>
        <p:txBody>
          <a:bodyPr wrap="none">
            <a:spAutoFit/>
          </a:bodyPr>
          <a:lstStyle/>
          <a:p>
            <a:r>
              <a:rPr lang="en-US" altLang="en-US" sz="2000"/>
              <a:t>15</a:t>
            </a:r>
          </a:p>
        </p:txBody>
      </p:sp>
      <p:sp>
        <p:nvSpPr>
          <p:cNvPr id="114" name="Text Box 63"/>
          <p:cNvSpPr txBox="1">
            <a:spLocks noChangeArrowheads="1"/>
          </p:cNvSpPr>
          <p:nvPr/>
        </p:nvSpPr>
        <p:spPr bwMode="auto">
          <a:xfrm>
            <a:off x="7997825" y="1774825"/>
            <a:ext cx="573088" cy="400050"/>
          </a:xfrm>
          <a:prstGeom prst="rect">
            <a:avLst/>
          </a:prstGeom>
          <a:noFill/>
          <a:ln w="9525">
            <a:noFill/>
            <a:miter lim="800000"/>
            <a:headEnd/>
            <a:tailEnd/>
          </a:ln>
        </p:spPr>
        <p:txBody>
          <a:bodyPr wrap="none">
            <a:spAutoFit/>
          </a:bodyPr>
          <a:lstStyle/>
          <a:p>
            <a:r>
              <a:rPr lang="en-US" altLang="en-US" sz="2000"/>
              <a:t>30</a:t>
            </a:r>
            <a:r>
              <a:rPr lang="en-US" altLang="en-US" sz="2000">
                <a:sym typeface="Symbol" pitchFamily="18" charset="2"/>
              </a:rPr>
              <a:t></a:t>
            </a:r>
            <a:endParaRPr lang="el-GR" altLang="en-US" sz="2000"/>
          </a:p>
        </p:txBody>
      </p:sp>
      <p:sp>
        <p:nvSpPr>
          <p:cNvPr id="115" name="Text Box 63"/>
          <p:cNvSpPr txBox="1">
            <a:spLocks noChangeArrowheads="1"/>
          </p:cNvSpPr>
          <p:nvPr/>
        </p:nvSpPr>
        <p:spPr bwMode="auto">
          <a:xfrm>
            <a:off x="7173913" y="2557463"/>
            <a:ext cx="571500" cy="400050"/>
          </a:xfrm>
          <a:prstGeom prst="rect">
            <a:avLst/>
          </a:prstGeom>
          <a:noFill/>
          <a:ln w="9525">
            <a:noFill/>
            <a:miter lim="800000"/>
            <a:headEnd/>
            <a:tailEnd/>
          </a:ln>
        </p:spPr>
        <p:txBody>
          <a:bodyPr wrap="none">
            <a:spAutoFit/>
          </a:bodyPr>
          <a:lstStyle/>
          <a:p>
            <a:r>
              <a:rPr lang="en-US" altLang="en-US" sz="2000"/>
              <a:t>60</a:t>
            </a:r>
            <a:r>
              <a:rPr lang="en-US" altLang="en-US" sz="2000">
                <a:sym typeface="Symbol" pitchFamily="18" charset="2"/>
              </a:rPr>
              <a:t></a:t>
            </a:r>
            <a:endParaRPr lang="el-GR" altLang="en-US" sz="2000"/>
          </a:p>
        </p:txBody>
      </p:sp>
      <p:sp>
        <p:nvSpPr>
          <p:cNvPr id="116" name="Text Box 63"/>
          <p:cNvSpPr txBox="1">
            <a:spLocks noChangeArrowheads="1"/>
          </p:cNvSpPr>
          <p:nvPr/>
        </p:nvSpPr>
        <p:spPr bwMode="auto">
          <a:xfrm>
            <a:off x="7686675" y="2268538"/>
            <a:ext cx="573088" cy="400050"/>
          </a:xfrm>
          <a:prstGeom prst="rect">
            <a:avLst/>
          </a:prstGeom>
          <a:noFill/>
          <a:ln w="9525">
            <a:noFill/>
            <a:miter lim="800000"/>
            <a:headEnd/>
            <a:tailEnd/>
          </a:ln>
        </p:spPr>
        <p:txBody>
          <a:bodyPr wrap="none">
            <a:spAutoFit/>
          </a:bodyPr>
          <a:lstStyle/>
          <a:p>
            <a:r>
              <a:rPr lang="en-US" altLang="en-US" sz="2000"/>
              <a:t>60</a:t>
            </a:r>
            <a:r>
              <a:rPr lang="en-US" altLang="en-US" sz="2000">
                <a:sym typeface="Symbol" pitchFamily="18" charset="2"/>
              </a:rPr>
              <a:t></a:t>
            </a:r>
            <a:endParaRPr lang="el-GR" altLang="en-US" sz="2000"/>
          </a:p>
        </p:txBody>
      </p:sp>
      <p:grpSp>
        <p:nvGrpSpPr>
          <p:cNvPr id="7" name="Group 36"/>
          <p:cNvGrpSpPr>
            <a:grpSpLocks/>
          </p:cNvGrpSpPr>
          <p:nvPr/>
        </p:nvGrpSpPr>
        <p:grpSpPr bwMode="auto">
          <a:xfrm rot="8156921">
            <a:off x="6570663" y="2527300"/>
            <a:ext cx="344487" cy="487363"/>
            <a:chOff x="836" y="1699"/>
            <a:chExt cx="217" cy="307"/>
          </a:xfrm>
        </p:grpSpPr>
        <p:sp>
          <p:nvSpPr>
            <p:cNvPr id="20497" name="Arc 37"/>
            <p:cNvSpPr>
              <a:spLocks/>
            </p:cNvSpPr>
            <p:nvPr/>
          </p:nvSpPr>
          <p:spPr bwMode="auto">
            <a:xfrm rot="10800000">
              <a:off x="962" y="1699"/>
              <a:ext cx="91" cy="181"/>
            </a:xfrm>
            <a:custGeom>
              <a:avLst/>
              <a:gdLst>
                <a:gd name="T0" fmla="*/ 0 w 21600"/>
                <a:gd name="T1" fmla="*/ 0 h 42865"/>
                <a:gd name="T2" fmla="*/ 0 w 21600"/>
                <a:gd name="T3" fmla="*/ 0 h 42865"/>
                <a:gd name="T4" fmla="*/ 0 w 21600"/>
                <a:gd name="T5" fmla="*/ 0 h 42865"/>
                <a:gd name="T6" fmla="*/ 0 60000 65536"/>
                <a:gd name="T7" fmla="*/ 0 60000 65536"/>
                <a:gd name="T8" fmla="*/ 0 60000 65536"/>
                <a:gd name="T9" fmla="*/ 0 w 21600"/>
                <a:gd name="T10" fmla="*/ 0 h 42865"/>
                <a:gd name="T11" fmla="*/ 21600 w 21600"/>
                <a:gd name="T12" fmla="*/ 42865 h 42865"/>
              </a:gdLst>
              <a:ahLst/>
              <a:cxnLst>
                <a:cxn ang="T6">
                  <a:pos x="T0" y="T1"/>
                </a:cxn>
                <a:cxn ang="T7">
                  <a:pos x="T2" y="T3"/>
                </a:cxn>
                <a:cxn ang="T8">
                  <a:pos x="T4" y="T5"/>
                </a:cxn>
              </a:cxnLst>
              <a:rect l="T9" t="T10" r="T11" b="T12"/>
              <a:pathLst>
                <a:path w="21600" h="42865" fill="none" extrusionOk="0">
                  <a:moveTo>
                    <a:pt x="-1" y="0"/>
                  </a:moveTo>
                  <a:cubicBezTo>
                    <a:pt x="11929" y="0"/>
                    <a:pt x="21600" y="9670"/>
                    <a:pt x="21600" y="21600"/>
                  </a:cubicBezTo>
                  <a:cubicBezTo>
                    <a:pt x="21600" y="32067"/>
                    <a:pt x="14094" y="41028"/>
                    <a:pt x="3789" y="42864"/>
                  </a:cubicBezTo>
                </a:path>
                <a:path w="21600" h="42865" stroke="0" extrusionOk="0">
                  <a:moveTo>
                    <a:pt x="-1" y="0"/>
                  </a:moveTo>
                  <a:cubicBezTo>
                    <a:pt x="11929" y="0"/>
                    <a:pt x="21600" y="9670"/>
                    <a:pt x="21600" y="21600"/>
                  </a:cubicBezTo>
                  <a:cubicBezTo>
                    <a:pt x="21600" y="32067"/>
                    <a:pt x="14094" y="41028"/>
                    <a:pt x="3789" y="42864"/>
                  </a:cubicBezTo>
                  <a:lnTo>
                    <a:pt x="0" y="21600"/>
                  </a:lnTo>
                  <a:lnTo>
                    <a:pt x="-1" y="0"/>
                  </a:lnTo>
                  <a:close/>
                </a:path>
              </a:pathLst>
            </a:custGeom>
            <a:noFill/>
            <a:ln w="28575">
              <a:solidFill>
                <a:srgbClr val="FF3300"/>
              </a:solidFill>
              <a:round/>
              <a:headEnd/>
              <a:tailEnd type="arrow" w="med" len="med"/>
            </a:ln>
          </p:spPr>
          <p:txBody>
            <a:bodyPr wrap="none" anchor="ctr"/>
            <a:lstStyle/>
            <a:p>
              <a:endParaRPr lang="en-US"/>
            </a:p>
          </p:txBody>
        </p:sp>
        <p:sp>
          <p:nvSpPr>
            <p:cNvPr id="20498" name="Text Box 38"/>
            <p:cNvSpPr txBox="1">
              <a:spLocks noChangeArrowheads="1"/>
            </p:cNvSpPr>
            <p:nvPr/>
          </p:nvSpPr>
          <p:spPr bwMode="auto">
            <a:xfrm>
              <a:off x="836" y="1814"/>
              <a:ext cx="172" cy="192"/>
            </a:xfrm>
            <a:prstGeom prst="rect">
              <a:avLst/>
            </a:prstGeom>
            <a:noFill/>
            <a:ln w="9525">
              <a:noFill/>
              <a:miter lim="800000"/>
              <a:headEnd/>
              <a:tailEnd/>
            </a:ln>
          </p:spPr>
          <p:txBody>
            <a:bodyPr wrap="none">
              <a:spAutoFit/>
            </a:bodyPr>
            <a:lstStyle/>
            <a:p>
              <a:r>
                <a:rPr lang="en-US" altLang="en-US" sz="1400">
                  <a:solidFill>
                    <a:srgbClr val="FF3300"/>
                  </a:solidFill>
                </a:rPr>
                <a:t>x</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down)">
                                      <p:cBhvr>
                                        <p:cTn id="19" dur="500"/>
                                        <p:tgtEl>
                                          <p:spTgt spid="9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1"/>
                                        </p:tgtEl>
                                        <p:attrNameLst>
                                          <p:attrName>style.visibility</p:attrName>
                                        </p:attrNameLst>
                                      </p:cBhvr>
                                      <p:to>
                                        <p:strVal val="visible"/>
                                      </p:to>
                                    </p:set>
                                    <p:anim calcmode="lin" valueType="num">
                                      <p:cBhvr additive="base">
                                        <p:cTn id="24" dur="500" fill="hold"/>
                                        <p:tgtEl>
                                          <p:spTgt spid="111"/>
                                        </p:tgtEl>
                                        <p:attrNameLst>
                                          <p:attrName>ppt_x</p:attrName>
                                        </p:attrNameLst>
                                      </p:cBhvr>
                                      <p:tavLst>
                                        <p:tav tm="0">
                                          <p:val>
                                            <p:strVal val="#ppt_x"/>
                                          </p:val>
                                        </p:tav>
                                        <p:tav tm="100000">
                                          <p:val>
                                            <p:strVal val="#ppt_x"/>
                                          </p:val>
                                        </p:tav>
                                      </p:tavLst>
                                    </p:anim>
                                    <p:anim calcmode="lin" valueType="num">
                                      <p:cBhvr additive="base">
                                        <p:cTn id="25"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diamond(in)">
                                      <p:cBhvr>
                                        <p:cTn id="45" dur="500"/>
                                        <p:tgtEl>
                                          <p:spTgt spid="112"/>
                                        </p:tgtEl>
                                      </p:cBhvr>
                                    </p:animEffect>
                                  </p:childTnLst>
                                  <p:subTnLst>
                                    <p:audio>
                                      <p:cMediaNode>
                                        <p:cTn display="0" masterRel="sameClick">
                                          <p:stCondLst>
                                            <p:cond evt="begin" delay="0">
                                              <p:tn val="43"/>
                                            </p:cond>
                                          </p:stCondLst>
                                          <p:endCondLst>
                                            <p:cond evt="onStopAudio" delay="0">
                                              <p:tgtEl>
                                                <p:sldTgt/>
                                              </p:tgtEl>
                                            </p:cond>
                                          </p:endCondLst>
                                        </p:cTn>
                                        <p:tgtEl>
                                          <p:sndTgt r:embed="rId6" name="hammer.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diamond(in)">
                                      <p:cBhvr>
                                        <p:cTn id="55" dur="500"/>
                                        <p:tgtEl>
                                          <p:spTgt spid="113"/>
                                        </p:tgtEl>
                                      </p:cBhvr>
                                    </p:animEffect>
                                  </p:childTnLst>
                                  <p:subTnLst>
                                    <p:audio>
                                      <p:cMediaNode>
                                        <p:cTn display="0" masterRel="sameClick">
                                          <p:stCondLst>
                                            <p:cond evt="begin" delay="0">
                                              <p:tn val="53"/>
                                            </p:cond>
                                          </p:stCondLst>
                                          <p:endCondLst>
                                            <p:cond evt="onStopAudio" delay="0">
                                              <p:tgtEl>
                                                <p:sldTgt/>
                                              </p:tgtEl>
                                            </p:cond>
                                          </p:endCondLst>
                                        </p:cTn>
                                        <p:tgtEl>
                                          <p:sndTgt r:embed="rId6" name="hammer.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down)">
                                      <p:cBhvr>
                                        <p:cTn id="65" dur="500"/>
                                        <p:tgtEl>
                                          <p:spTgt spid="114"/>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93187">
                                            <p:txEl>
                                              <p:pRg st="3" end="3"/>
                                            </p:txEl>
                                          </p:spTgt>
                                        </p:tgtEl>
                                        <p:attrNameLst>
                                          <p:attrName>style.visibility</p:attrName>
                                        </p:attrNameLst>
                                      </p:cBhvr>
                                      <p:to>
                                        <p:strVal val="visible"/>
                                      </p:to>
                                    </p:set>
                                    <p:anim calcmode="lin" valueType="num">
                                      <p:cBhvr additive="base">
                                        <p:cTn id="7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wipe(down)">
                                      <p:cBhvr>
                                        <p:cTn id="76" dur="500"/>
                                        <p:tgtEl>
                                          <p:spTgt spid="115"/>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wipe(down)">
                                      <p:cBhvr>
                                        <p:cTn id="81" dur="500"/>
                                        <p:tgtEl>
                                          <p:spTgt spid="116"/>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93187">
                                            <p:txEl>
                                              <p:pRg st="4" end="4"/>
                                            </p:txEl>
                                          </p:spTgt>
                                        </p:tgtEl>
                                        <p:attrNameLst>
                                          <p:attrName>style.visibility</p:attrName>
                                        </p:attrNameLst>
                                      </p:cBhvr>
                                      <p:to>
                                        <p:strVal val="visible"/>
                                      </p:to>
                                    </p:set>
                                    <p:anim calcmode="lin" valueType="num">
                                      <p:cBhvr additive="base">
                                        <p:cTn id="8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93187">
                                            <p:txEl>
                                              <p:pRg st="5" end="5"/>
                                            </p:txEl>
                                          </p:spTgt>
                                        </p:tgtEl>
                                        <p:attrNameLst>
                                          <p:attrName>style.visibility</p:attrName>
                                        </p:attrNameLst>
                                      </p:cBhvr>
                                      <p:to>
                                        <p:strVal val="visible"/>
                                      </p:to>
                                    </p:set>
                                    <p:anim calcmode="lin" valueType="num">
                                      <p:cBhvr additive="base">
                                        <p:cTn id="9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93187">
                                            <p:txEl>
                                              <p:pRg st="6" end="6"/>
                                            </p:txEl>
                                          </p:spTgt>
                                        </p:tgtEl>
                                        <p:attrNameLst>
                                          <p:attrName>style.visibility</p:attrName>
                                        </p:attrNameLst>
                                      </p:cBhvr>
                                      <p:to>
                                        <p:strVal val="visible"/>
                                      </p:to>
                                    </p:set>
                                    <p:anim calcmode="lin" valueType="num">
                                      <p:cBhvr additive="base">
                                        <p:cTn id="9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3" fill="hold" nodeType="clickEffect">
                                  <p:stCondLst>
                                    <p:cond delay="0"/>
                                  </p:stCondLst>
                                  <p:childTnLst>
                                    <p:set>
                                      <p:cBhvr>
                                        <p:cTn id="103" dur="1" fill="hold">
                                          <p:stCondLst>
                                            <p:cond delay="0"/>
                                          </p:stCondLst>
                                        </p:cTn>
                                        <p:tgtEl>
                                          <p:spTgt spid="7"/>
                                        </p:tgtEl>
                                        <p:attrNameLst>
                                          <p:attrName>style.visibility</p:attrName>
                                        </p:attrNameLst>
                                      </p:cBhvr>
                                      <p:to>
                                        <p:strVal val="visible"/>
                                      </p:to>
                                    </p:set>
                                    <p:anim calcmode="lin" valueType="num">
                                      <p:cBhvr additive="base">
                                        <p:cTn id="104" dur="500" fill="hold"/>
                                        <p:tgtEl>
                                          <p:spTgt spid="7"/>
                                        </p:tgtEl>
                                        <p:attrNameLst>
                                          <p:attrName>ppt_x</p:attrName>
                                        </p:attrNameLst>
                                      </p:cBhvr>
                                      <p:tavLst>
                                        <p:tav tm="0">
                                          <p:val>
                                            <p:strVal val="1+#ppt_w/2"/>
                                          </p:val>
                                        </p:tav>
                                        <p:tav tm="100000">
                                          <p:val>
                                            <p:strVal val="#ppt_x"/>
                                          </p:val>
                                        </p:tav>
                                      </p:tavLst>
                                    </p:anim>
                                    <p:anim calcmode="lin" valueType="num">
                                      <p:cBhvr additive="base">
                                        <p:cTn id="105"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93187">
                                            <p:txEl>
                                              <p:pRg st="7" end="7"/>
                                            </p:txEl>
                                          </p:spTgt>
                                        </p:tgtEl>
                                        <p:attrNameLst>
                                          <p:attrName>style.visibility</p:attrName>
                                        </p:attrNameLst>
                                      </p:cBhvr>
                                      <p:to>
                                        <p:strVal val="visible"/>
                                      </p:to>
                                    </p:set>
                                    <p:anim calcmode="lin" valueType="num">
                                      <p:cBhvr additive="base">
                                        <p:cTn id="110"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93187">
                                            <p:txEl>
                                              <p:pRg st="8" end="8"/>
                                            </p:txEl>
                                          </p:spTgt>
                                        </p:tgtEl>
                                        <p:attrNameLst>
                                          <p:attrName>style.visibility</p:attrName>
                                        </p:attrNameLst>
                                      </p:cBhvr>
                                      <p:to>
                                        <p:strVal val="visible"/>
                                      </p:to>
                                    </p:set>
                                    <p:anim calcmode="lin" valueType="num">
                                      <p:cBhvr additive="base">
                                        <p:cTn id="116"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93187">
                                            <p:txEl>
                                              <p:pRg st="9" end="9"/>
                                            </p:txEl>
                                          </p:spTgt>
                                        </p:tgtEl>
                                        <p:attrNameLst>
                                          <p:attrName>style.visibility</p:attrName>
                                        </p:attrNameLst>
                                      </p:cBhvr>
                                      <p:to>
                                        <p:strVal val="visible"/>
                                      </p:to>
                                    </p:set>
                                    <p:anim calcmode="lin" valueType="num">
                                      <p:cBhvr additive="base">
                                        <p:cTn id="122"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1" grpId="0" animBg="1"/>
      <p:bldP spid="112" grpId="0"/>
      <p:bldP spid="113" grpId="0"/>
      <p:bldP spid="114"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687638"/>
          </a:xfrm>
          <a:prstGeom prst="rect">
            <a:avLst/>
          </a:prstGeom>
          <a:solidFill>
            <a:srgbClr val="EAEAEA"/>
          </a:solidFill>
          <a:ln w="9525">
            <a:noFill/>
            <a:miter lim="800000"/>
            <a:headEnd/>
            <a:tailEnd/>
          </a:ln>
        </p:spPr>
        <p:txBody>
          <a:bodyPr/>
          <a:lstStyle/>
          <a:p>
            <a:pPr marL="625475" indent="-625475"/>
            <a:r>
              <a:rPr lang="en-US" altLang="en-US" b="1"/>
              <a:t>Nature of science: </a:t>
            </a:r>
            <a:r>
              <a:rPr lang="en-US" altLang="en-US"/>
              <a:t>Modelling: The use of models has different purposes and has allowed scientists to identify, simplify and analyze a problem within a given context to tackle it successfully. The extension of the point particle model to actually consider the dimensions of an object led to many groundbreaking developments in engineering. </a:t>
            </a:r>
          </a:p>
        </p:txBody>
      </p:sp>
      <p:sp>
        <p:nvSpPr>
          <p:cNvPr id="30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6"/>
          <p:cNvSpPr>
            <a:spLocks noChangeArrowheads="1"/>
          </p:cNvSpPr>
          <p:nvPr/>
        </p:nvSpPr>
        <p:spPr bwMode="auto">
          <a:xfrm>
            <a:off x="698500" y="6084888"/>
            <a:ext cx="7764463" cy="773112"/>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stable equilibrium has a </a:t>
            </a:r>
            <a:r>
              <a:rPr lang="en-US" altLang="en-US" b="1">
                <a:sym typeface="Symbol" pitchFamily="18" charset="2"/>
              </a:rPr>
              <a:t>restoring force</a:t>
            </a:r>
            <a:r>
              <a:rPr lang="en-US" altLang="en-US">
                <a:sym typeface="Symbol" pitchFamily="18" charset="2"/>
              </a:rPr>
              <a:t>.</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471963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 </a:t>
            </a:r>
            <a:r>
              <a:rPr lang="en-US" altLang="en-US">
                <a:solidFill>
                  <a:schemeClr val="accent2"/>
                </a:solidFill>
              </a:rPr>
              <a:t>– stability</a:t>
            </a:r>
          </a:p>
          <a:p>
            <a:pPr>
              <a:spcAft>
                <a:spcPts val="200"/>
              </a:spcAft>
            </a:pPr>
            <a:r>
              <a:rPr lang="en-US" altLang="en-US">
                <a:sym typeface="Symbol" pitchFamily="18" charset="2"/>
              </a:rPr>
              <a:t></a:t>
            </a:r>
            <a:r>
              <a:rPr lang="en-US" altLang="en-US"/>
              <a:t>Consider the following three scenarios:</a:t>
            </a:r>
          </a:p>
          <a:p>
            <a:pPr>
              <a:spcAft>
                <a:spcPts val="200"/>
              </a:spcAft>
            </a:pPr>
            <a:r>
              <a:rPr lang="en-US" altLang="en-US">
                <a:sym typeface="Symbol" pitchFamily="18" charset="2"/>
              </a:rPr>
              <a:t></a:t>
            </a:r>
            <a:r>
              <a:rPr lang="en-US" altLang="en-US"/>
              <a:t>Two bowls and one flat surface.</a:t>
            </a:r>
          </a:p>
          <a:p>
            <a:pPr>
              <a:spcAft>
                <a:spcPts val="200"/>
              </a:spcAft>
            </a:pPr>
            <a:r>
              <a:rPr lang="en-US" altLang="en-US">
                <a:sym typeface="Symbol" pitchFamily="18" charset="2"/>
              </a:rPr>
              <a:t></a:t>
            </a:r>
            <a:r>
              <a:rPr lang="en-US" altLang="en-US"/>
              <a:t>A marble is carefully placed on each surface so that it remains at rest: All marbles are in static equilibrium.</a:t>
            </a:r>
          </a:p>
          <a:p>
            <a:pPr>
              <a:spcAft>
                <a:spcPts val="200"/>
              </a:spcAft>
            </a:pPr>
            <a:r>
              <a:rPr lang="en-US" altLang="en-US">
                <a:sym typeface="Symbol" pitchFamily="18" charset="2"/>
              </a:rPr>
              <a:t>Each ball is displaced a small amount.</a:t>
            </a:r>
          </a:p>
          <a:p>
            <a:pPr>
              <a:spcAft>
                <a:spcPts val="200"/>
              </a:spcAft>
            </a:pPr>
            <a:r>
              <a:rPr lang="en-US" altLang="en-US">
                <a:sym typeface="Symbol" pitchFamily="18" charset="2"/>
              </a:rPr>
              <a:t>The three different types of equilibrium are illustrated.</a:t>
            </a:r>
            <a:endParaRPr lang="en-US" altLang="en-US"/>
          </a:p>
          <a:p>
            <a:pPr>
              <a:spcAft>
                <a:spcPts val="200"/>
              </a:spcAft>
            </a:pPr>
            <a:r>
              <a:rPr lang="en-US" altLang="en-US">
                <a:solidFill>
                  <a:schemeClr val="accent2"/>
                </a:solidFill>
              </a:rPr>
              <a:t> </a:t>
            </a:r>
          </a:p>
        </p:txBody>
      </p:sp>
      <p:sp>
        <p:nvSpPr>
          <p:cNvPr id="2150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13" name="Arc 57"/>
          <p:cNvSpPr>
            <a:spLocks/>
          </p:cNvSpPr>
          <p:nvPr/>
        </p:nvSpPr>
        <p:spPr bwMode="auto">
          <a:xfrm rot="10800000">
            <a:off x="962025" y="4283075"/>
            <a:ext cx="2238375" cy="1119188"/>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63"/>
                </a:moveTo>
                <a:cubicBezTo>
                  <a:pt x="20" y="9648"/>
                  <a:pt x="9685" y="0"/>
                  <a:pt x="21600" y="0"/>
                </a:cubicBezTo>
                <a:cubicBezTo>
                  <a:pt x="33529" y="0"/>
                  <a:pt x="43200" y="9670"/>
                  <a:pt x="43200" y="21600"/>
                </a:cubicBezTo>
              </a:path>
              <a:path w="43200" h="21600" stroke="0" extrusionOk="0">
                <a:moveTo>
                  <a:pt x="0" y="21563"/>
                </a:moveTo>
                <a:cubicBezTo>
                  <a:pt x="20" y="9648"/>
                  <a:pt x="9685" y="0"/>
                  <a:pt x="21600" y="0"/>
                </a:cubicBezTo>
                <a:cubicBezTo>
                  <a:pt x="33529" y="0"/>
                  <a:pt x="43200" y="9670"/>
                  <a:pt x="43200" y="21600"/>
                </a:cubicBezTo>
                <a:lnTo>
                  <a:pt x="21600" y="21600"/>
                </a:lnTo>
                <a:lnTo>
                  <a:pt x="0" y="21563"/>
                </a:lnTo>
                <a:close/>
              </a:path>
            </a:pathLst>
          </a:custGeom>
          <a:noFill/>
          <a:ln w="76200">
            <a:solidFill>
              <a:schemeClr val="bg2"/>
            </a:solidFill>
            <a:round/>
            <a:headEnd/>
            <a:tailEnd/>
          </a:ln>
        </p:spPr>
        <p:txBody>
          <a:bodyPr wrap="none" anchor="ctr"/>
          <a:lstStyle/>
          <a:p>
            <a:endParaRPr lang="en-US"/>
          </a:p>
        </p:txBody>
      </p:sp>
      <p:sp>
        <p:nvSpPr>
          <p:cNvPr id="14" name="Line 59"/>
          <p:cNvSpPr>
            <a:spLocks noChangeShapeType="1"/>
          </p:cNvSpPr>
          <p:nvPr/>
        </p:nvSpPr>
        <p:spPr bwMode="auto">
          <a:xfrm>
            <a:off x="3582988" y="5397500"/>
            <a:ext cx="1689100" cy="0"/>
          </a:xfrm>
          <a:prstGeom prst="line">
            <a:avLst/>
          </a:prstGeom>
          <a:noFill/>
          <a:ln w="76200">
            <a:solidFill>
              <a:schemeClr val="bg2"/>
            </a:solidFill>
            <a:round/>
            <a:headEnd/>
            <a:tailEnd/>
          </a:ln>
        </p:spPr>
        <p:txBody>
          <a:bodyPr/>
          <a:lstStyle/>
          <a:p>
            <a:endParaRPr lang="en-US"/>
          </a:p>
        </p:txBody>
      </p:sp>
      <p:sp>
        <p:nvSpPr>
          <p:cNvPr id="15" name="Arc 62"/>
          <p:cNvSpPr>
            <a:spLocks/>
          </p:cNvSpPr>
          <p:nvPr/>
        </p:nvSpPr>
        <p:spPr bwMode="auto">
          <a:xfrm rot="10800000" flipV="1">
            <a:off x="5724525" y="5397500"/>
            <a:ext cx="2238375" cy="1119188"/>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63"/>
                </a:moveTo>
                <a:cubicBezTo>
                  <a:pt x="20" y="9648"/>
                  <a:pt x="9685" y="0"/>
                  <a:pt x="21600" y="0"/>
                </a:cubicBezTo>
                <a:cubicBezTo>
                  <a:pt x="33529" y="0"/>
                  <a:pt x="43200" y="9670"/>
                  <a:pt x="43200" y="21600"/>
                </a:cubicBezTo>
              </a:path>
              <a:path w="43200" h="21600" stroke="0" extrusionOk="0">
                <a:moveTo>
                  <a:pt x="0" y="21563"/>
                </a:moveTo>
                <a:cubicBezTo>
                  <a:pt x="20" y="9648"/>
                  <a:pt x="9685" y="0"/>
                  <a:pt x="21600" y="0"/>
                </a:cubicBezTo>
                <a:cubicBezTo>
                  <a:pt x="33529" y="0"/>
                  <a:pt x="43200" y="9670"/>
                  <a:pt x="43200" y="21600"/>
                </a:cubicBezTo>
                <a:lnTo>
                  <a:pt x="21600" y="21600"/>
                </a:lnTo>
                <a:lnTo>
                  <a:pt x="0" y="21563"/>
                </a:lnTo>
                <a:close/>
              </a:path>
            </a:pathLst>
          </a:custGeom>
          <a:noFill/>
          <a:ln w="76200">
            <a:solidFill>
              <a:schemeClr val="bg2"/>
            </a:solidFill>
            <a:round/>
            <a:headEnd/>
            <a:tailEnd/>
          </a:ln>
        </p:spPr>
        <p:txBody>
          <a:bodyPr wrap="none" anchor="ctr"/>
          <a:lstStyle/>
          <a:p>
            <a:endParaRPr lang="en-US"/>
          </a:p>
        </p:txBody>
      </p:sp>
      <p:sp>
        <p:nvSpPr>
          <p:cNvPr id="16" name="Oval 63"/>
          <p:cNvSpPr>
            <a:spLocks noChangeArrowheads="1"/>
          </p:cNvSpPr>
          <p:nvPr/>
        </p:nvSpPr>
        <p:spPr bwMode="auto">
          <a:xfrm>
            <a:off x="1990725" y="5175250"/>
            <a:ext cx="185738"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7" name="Oval 65"/>
          <p:cNvSpPr>
            <a:spLocks noChangeArrowheads="1"/>
          </p:cNvSpPr>
          <p:nvPr/>
        </p:nvSpPr>
        <p:spPr bwMode="auto">
          <a:xfrm>
            <a:off x="4284663" y="5172075"/>
            <a:ext cx="185737"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8" name="Oval 66"/>
          <p:cNvSpPr>
            <a:spLocks noChangeArrowheads="1"/>
          </p:cNvSpPr>
          <p:nvPr/>
        </p:nvSpPr>
        <p:spPr bwMode="auto">
          <a:xfrm>
            <a:off x="6734175" y="5168900"/>
            <a:ext cx="185738"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9" name="Text Box 68"/>
          <p:cNvSpPr txBox="1">
            <a:spLocks noChangeArrowheads="1"/>
          </p:cNvSpPr>
          <p:nvPr/>
        </p:nvSpPr>
        <p:spPr bwMode="auto">
          <a:xfrm>
            <a:off x="850900" y="4143375"/>
            <a:ext cx="1685925" cy="461963"/>
          </a:xfrm>
          <a:prstGeom prst="rect">
            <a:avLst/>
          </a:prstGeom>
          <a:noFill/>
          <a:ln w="9525">
            <a:noFill/>
            <a:miter lim="800000"/>
            <a:headEnd/>
            <a:tailEnd/>
          </a:ln>
        </p:spPr>
        <p:txBody>
          <a:bodyPr>
            <a:spAutoFit/>
          </a:bodyPr>
          <a:lstStyle/>
          <a:p>
            <a:pPr algn="ctr"/>
            <a:r>
              <a:rPr lang="en-US" altLang="en-US">
                <a:solidFill>
                  <a:srgbClr val="0070C0"/>
                </a:solidFill>
              </a:rPr>
              <a:t>STABLE</a:t>
            </a:r>
          </a:p>
        </p:txBody>
      </p:sp>
      <p:sp>
        <p:nvSpPr>
          <p:cNvPr id="20" name="Text Box 69"/>
          <p:cNvSpPr txBox="1">
            <a:spLocks noChangeArrowheads="1"/>
          </p:cNvSpPr>
          <p:nvPr/>
        </p:nvSpPr>
        <p:spPr bwMode="auto">
          <a:xfrm>
            <a:off x="3305175" y="4127500"/>
            <a:ext cx="1663700" cy="461963"/>
          </a:xfrm>
          <a:prstGeom prst="rect">
            <a:avLst/>
          </a:prstGeom>
          <a:noFill/>
          <a:ln w="9525">
            <a:noFill/>
            <a:miter lim="800000"/>
            <a:headEnd/>
            <a:tailEnd/>
          </a:ln>
        </p:spPr>
        <p:txBody>
          <a:bodyPr>
            <a:spAutoFit/>
          </a:bodyPr>
          <a:lstStyle/>
          <a:p>
            <a:pPr algn="ctr"/>
            <a:r>
              <a:rPr lang="en-US" altLang="en-US">
                <a:solidFill>
                  <a:srgbClr val="0070C0"/>
                </a:solidFill>
              </a:rPr>
              <a:t>NEUTRAL</a:t>
            </a:r>
          </a:p>
        </p:txBody>
      </p:sp>
      <p:sp>
        <p:nvSpPr>
          <p:cNvPr id="21" name="Text Box 70"/>
          <p:cNvSpPr txBox="1">
            <a:spLocks noChangeArrowheads="1"/>
          </p:cNvSpPr>
          <p:nvPr/>
        </p:nvSpPr>
        <p:spPr bwMode="auto">
          <a:xfrm>
            <a:off x="5689600" y="4127500"/>
            <a:ext cx="2006600" cy="461963"/>
          </a:xfrm>
          <a:prstGeom prst="rect">
            <a:avLst/>
          </a:prstGeom>
          <a:noFill/>
          <a:ln w="9525">
            <a:noFill/>
            <a:miter lim="800000"/>
            <a:headEnd/>
            <a:tailEnd/>
          </a:ln>
        </p:spPr>
        <p:txBody>
          <a:bodyPr>
            <a:spAutoFit/>
          </a:bodyPr>
          <a:lstStyle/>
          <a:p>
            <a:pPr algn="ctr"/>
            <a:r>
              <a:rPr lang="en-US" altLang="en-US">
                <a:solidFill>
                  <a:srgbClr val="0070C0"/>
                </a:solidFill>
              </a:rPr>
              <a:t>UNSTABLE</a:t>
            </a:r>
          </a:p>
        </p:txBody>
      </p:sp>
      <p:sp>
        <p:nvSpPr>
          <p:cNvPr id="22" name="Text Box 71"/>
          <p:cNvSpPr txBox="1">
            <a:spLocks noChangeArrowheads="1"/>
          </p:cNvSpPr>
          <p:nvPr/>
        </p:nvSpPr>
        <p:spPr bwMode="auto">
          <a:xfrm>
            <a:off x="1019175" y="4484688"/>
            <a:ext cx="2185988" cy="461962"/>
          </a:xfrm>
          <a:prstGeom prst="rect">
            <a:avLst/>
          </a:prstGeom>
          <a:noFill/>
          <a:ln w="9525">
            <a:noFill/>
            <a:miter lim="800000"/>
            <a:headEnd/>
            <a:tailEnd/>
          </a:ln>
        </p:spPr>
        <p:txBody>
          <a:bodyPr wrap="none">
            <a:spAutoFit/>
          </a:bodyPr>
          <a:lstStyle/>
          <a:p>
            <a:r>
              <a:rPr lang="en-US" altLang="en-US">
                <a:solidFill>
                  <a:srgbClr val="0070C0"/>
                </a:solidFill>
              </a:rPr>
              <a:t>EQUILIBRIUM</a:t>
            </a:r>
          </a:p>
        </p:txBody>
      </p:sp>
      <p:sp>
        <p:nvSpPr>
          <p:cNvPr id="23" name="Text Box 72"/>
          <p:cNvSpPr txBox="1">
            <a:spLocks noChangeArrowheads="1"/>
          </p:cNvSpPr>
          <p:nvPr/>
        </p:nvSpPr>
        <p:spPr bwMode="auto">
          <a:xfrm>
            <a:off x="3311525" y="4468813"/>
            <a:ext cx="2185988" cy="461962"/>
          </a:xfrm>
          <a:prstGeom prst="rect">
            <a:avLst/>
          </a:prstGeom>
          <a:noFill/>
          <a:ln w="9525">
            <a:noFill/>
            <a:miter lim="800000"/>
            <a:headEnd/>
            <a:tailEnd/>
          </a:ln>
        </p:spPr>
        <p:txBody>
          <a:bodyPr wrap="none">
            <a:spAutoFit/>
          </a:bodyPr>
          <a:lstStyle/>
          <a:p>
            <a:r>
              <a:rPr lang="en-US" altLang="en-US">
                <a:solidFill>
                  <a:srgbClr val="0070C0"/>
                </a:solidFill>
              </a:rPr>
              <a:t>EQUILIBRIUM</a:t>
            </a:r>
          </a:p>
        </p:txBody>
      </p:sp>
      <p:sp>
        <p:nvSpPr>
          <p:cNvPr id="24" name="Text Box 73"/>
          <p:cNvSpPr txBox="1">
            <a:spLocks noChangeArrowheads="1"/>
          </p:cNvSpPr>
          <p:nvPr/>
        </p:nvSpPr>
        <p:spPr bwMode="auto">
          <a:xfrm>
            <a:off x="5788025" y="4468813"/>
            <a:ext cx="2482850" cy="461962"/>
          </a:xfrm>
          <a:prstGeom prst="rect">
            <a:avLst/>
          </a:prstGeom>
          <a:noFill/>
          <a:ln w="9525">
            <a:noFill/>
            <a:miter lim="800000"/>
            <a:headEnd/>
            <a:tailEnd/>
          </a:ln>
        </p:spPr>
        <p:txBody>
          <a:bodyPr>
            <a:spAutoFit/>
          </a:bodyPr>
          <a:lstStyle/>
          <a:p>
            <a:r>
              <a:rPr lang="en-US" altLang="en-US">
                <a:solidFill>
                  <a:srgbClr val="0070C0"/>
                </a:solidFill>
              </a:rPr>
              <a:t>EQUILIBRIUM</a:t>
            </a:r>
          </a:p>
        </p:txBody>
      </p:sp>
      <p:pic>
        <p:nvPicPr>
          <p:cNvPr id="25" name="Picture 77" descr="bd05378_[1]"/>
          <p:cNvPicPr>
            <a:picLocks noChangeAspect="1" noChangeArrowheads="1"/>
          </p:cNvPicPr>
          <p:nvPr/>
        </p:nvPicPr>
        <p:blipFill>
          <a:blip r:embed="rId6" cstate="print"/>
          <a:srcRect/>
          <a:stretch>
            <a:fillRect/>
          </a:stretch>
        </p:blipFill>
        <p:spPr bwMode="auto">
          <a:xfrm>
            <a:off x="5910263" y="5205413"/>
            <a:ext cx="839787" cy="509587"/>
          </a:xfrm>
          <a:prstGeom prst="rect">
            <a:avLst/>
          </a:prstGeom>
          <a:ln>
            <a:noFill/>
          </a:ln>
          <a:effectLst>
            <a:outerShdw blurRad="292100" dist="139700" dir="2700000" algn="tl" rotWithShape="0">
              <a:srgbClr val="333333">
                <a:alpha val="65000"/>
              </a:srgbClr>
            </a:outerShdw>
          </a:effectLst>
          <a:extLst/>
        </p:spPr>
      </p:pic>
      <p:pic>
        <p:nvPicPr>
          <p:cNvPr id="26" name="Picture 78" descr="bd05378_[1]"/>
          <p:cNvPicPr>
            <a:picLocks noChangeAspect="1" noChangeArrowheads="1"/>
          </p:cNvPicPr>
          <p:nvPr/>
        </p:nvPicPr>
        <p:blipFill>
          <a:blip r:embed="rId6" cstate="print"/>
          <a:srcRect/>
          <a:stretch>
            <a:fillRect/>
          </a:stretch>
        </p:blipFill>
        <p:spPr bwMode="auto">
          <a:xfrm>
            <a:off x="3452813" y="5222875"/>
            <a:ext cx="839787" cy="509588"/>
          </a:xfrm>
          <a:prstGeom prst="rect">
            <a:avLst/>
          </a:prstGeom>
          <a:ln>
            <a:noFill/>
          </a:ln>
          <a:effectLst>
            <a:outerShdw blurRad="292100" dist="139700" dir="2700000" algn="tl" rotWithShape="0">
              <a:srgbClr val="333333">
                <a:alpha val="65000"/>
              </a:srgbClr>
            </a:outerShdw>
          </a:effectLst>
          <a:extLst/>
        </p:spPr>
      </p:pic>
      <p:pic>
        <p:nvPicPr>
          <p:cNvPr id="27" name="Picture 79" descr="bd05378_[1]"/>
          <p:cNvPicPr>
            <a:picLocks noChangeAspect="1" noChangeArrowheads="1"/>
          </p:cNvPicPr>
          <p:nvPr/>
        </p:nvPicPr>
        <p:blipFill>
          <a:blip r:embed="rId6" cstate="print"/>
          <a:srcRect/>
          <a:stretch>
            <a:fillRect/>
          </a:stretch>
        </p:blipFill>
        <p:spPr bwMode="auto">
          <a:xfrm>
            <a:off x="1152525" y="5207000"/>
            <a:ext cx="839788" cy="50958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3187">
                                            <p:txEl>
                                              <p:pRg st="3" end="3"/>
                                            </p:txEl>
                                          </p:spTgt>
                                        </p:tgtEl>
                                        <p:attrNameLst>
                                          <p:attrName>style.visibility</p:attrName>
                                        </p:attrNameLst>
                                      </p:cBhvr>
                                      <p:to>
                                        <p:strVal val="visible"/>
                                      </p:to>
                                    </p:set>
                                    <p:anim calcmode="lin" valueType="num">
                                      <p:cBhvr additive="base">
                                        <p:cTn id="3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000" fill="hold"/>
                                        <p:tgtEl>
                                          <p:spTgt spid="16"/>
                                        </p:tgtEl>
                                        <p:attrNameLst>
                                          <p:attrName>ppt_x</p:attrName>
                                        </p:attrNameLst>
                                      </p:cBhvr>
                                      <p:tavLst>
                                        <p:tav tm="0">
                                          <p:val>
                                            <p:strVal val="#ppt_x"/>
                                          </p:val>
                                        </p:tav>
                                        <p:tav tm="100000">
                                          <p:val>
                                            <p:strVal val="#ppt_x"/>
                                          </p:val>
                                        </p:tav>
                                      </p:tavLst>
                                    </p:anim>
                                    <p:anim calcmode="lin" valueType="num">
                                      <p:cBhvr additive="base">
                                        <p:cTn id="37" dur="20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2000" fill="hold"/>
                                        <p:tgtEl>
                                          <p:spTgt spid="17"/>
                                        </p:tgtEl>
                                        <p:attrNameLst>
                                          <p:attrName>ppt_x</p:attrName>
                                        </p:attrNameLst>
                                      </p:cBhvr>
                                      <p:tavLst>
                                        <p:tav tm="0">
                                          <p:val>
                                            <p:strVal val="#ppt_x"/>
                                          </p:val>
                                        </p:tav>
                                        <p:tav tm="100000">
                                          <p:val>
                                            <p:strVal val="#ppt_x"/>
                                          </p:val>
                                        </p:tav>
                                      </p:tavLst>
                                    </p:anim>
                                    <p:anim calcmode="lin" valueType="num">
                                      <p:cBhvr additive="base">
                                        <p:cTn id="41" dur="2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0" fill="hold"/>
                                        <p:tgtEl>
                                          <p:spTgt spid="18"/>
                                        </p:tgtEl>
                                        <p:attrNameLst>
                                          <p:attrName>ppt_x</p:attrName>
                                        </p:attrNameLst>
                                      </p:cBhvr>
                                      <p:tavLst>
                                        <p:tav tm="0">
                                          <p:val>
                                            <p:strVal val="#ppt_x"/>
                                          </p:val>
                                        </p:tav>
                                        <p:tav tm="100000">
                                          <p:val>
                                            <p:strVal val="#ppt_x"/>
                                          </p:val>
                                        </p:tav>
                                      </p:tavLst>
                                    </p:anim>
                                    <p:anim calcmode="lin" valueType="num">
                                      <p:cBhvr additive="base">
                                        <p:cTn id="45" dur="2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3187">
                                            <p:txEl>
                                              <p:pRg st="4" end="4"/>
                                            </p:txEl>
                                          </p:spTgt>
                                        </p:tgtEl>
                                        <p:attrNameLst>
                                          <p:attrName>style.visibility</p:attrName>
                                        </p:attrNameLst>
                                      </p:cBhvr>
                                      <p:to>
                                        <p:strVal val="visible"/>
                                      </p:to>
                                    </p:set>
                                    <p:anim calcmode="lin" valueType="num">
                                      <p:cBhvr additive="base">
                                        <p:cTn id="68"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2000" fill="hold"/>
                                        <p:tgtEl>
                                          <p:spTgt spid="27"/>
                                        </p:tgtEl>
                                        <p:attrNameLst>
                                          <p:attrName>ppt_x</p:attrName>
                                        </p:attrNameLst>
                                      </p:cBhvr>
                                      <p:tavLst>
                                        <p:tav tm="0">
                                          <p:val>
                                            <p:strVal val="0-#ppt_w/2"/>
                                          </p:val>
                                        </p:tav>
                                        <p:tav tm="100000">
                                          <p:val>
                                            <p:strVal val="#ppt_x"/>
                                          </p:val>
                                        </p:tav>
                                      </p:tavLst>
                                    </p:anim>
                                    <p:anim calcmode="lin" valueType="num">
                                      <p:cBhvr additive="base">
                                        <p:cTn id="75" dur="2000" fill="hold"/>
                                        <p:tgtEl>
                                          <p:spTgt spid="27"/>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000"/>
                            </p:stCondLst>
                            <p:childTnLst>
                              <p:par>
                                <p:cTn id="77" presetID="0" presetClass="path" presetSubtype="0" repeatCount="indefinite" fill="hold" grpId="1" nodeType="afterEffect">
                                  <p:stCondLst>
                                    <p:cond delay="0"/>
                                  </p:stCondLst>
                                  <p:childTnLst>
                                    <p:animMotion origin="layout" path="M -0.00087 -0.0007 C 0.01007 -0.00232 0.02864 -0.00672 0.04045 -0.01366 C 0.05225 -0.02061 0.07031 -0.04375 0.06979 -0.04306 C 0.06927 -0.04237 0.05104 -0.01644 0.0368 -0.0088 C 0.02257 -0.00116 -0.00191 0.00393 -0.01563 0.00254 C -0.02934 0.00115 -0.03854 -0.01158 -0.04601 -0.0169 C -0.05347 -0.02223 -0.06424 -0.03218 -0.06077 -0.0301 C -0.05729 -0.02801 -0.03525 -0.0088 -0.02535 -0.00394 C -0.01545 0.00092 -0.01181 0.00092 -0.00087 -0.0007 Z " pathEditMode="relative" rAng="0" ptsTypes="AAAAAAAAA">
                                      <p:cBhvr>
                                        <p:cTn id="78" dur="2000" fill="hold"/>
                                        <p:tgtEl>
                                          <p:spTgt spid="16"/>
                                        </p:tgtEl>
                                        <p:attrNameLst>
                                          <p:attrName>ppt_x</p:attrName>
                                          <p:attrName>ppt_y</p:attrName>
                                        </p:attrNameLst>
                                      </p:cBhvr>
                                      <p:rCtr x="5" y="-2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2000" fill="hold"/>
                                        <p:tgtEl>
                                          <p:spTgt spid="26"/>
                                        </p:tgtEl>
                                        <p:attrNameLst>
                                          <p:attrName>ppt_x</p:attrName>
                                        </p:attrNameLst>
                                      </p:cBhvr>
                                      <p:tavLst>
                                        <p:tav tm="0">
                                          <p:val>
                                            <p:strVal val="0-#ppt_w/2"/>
                                          </p:val>
                                        </p:tav>
                                        <p:tav tm="100000">
                                          <p:val>
                                            <p:strVal val="#ppt_x"/>
                                          </p:val>
                                        </p:tav>
                                      </p:tavLst>
                                    </p:anim>
                                    <p:anim calcmode="lin" valueType="num">
                                      <p:cBhvr additive="base">
                                        <p:cTn id="84" dur="2000" fill="hold"/>
                                        <p:tgtEl>
                                          <p:spTgt spid="26"/>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2000"/>
                            </p:stCondLst>
                            <p:childTnLst>
                              <p:par>
                                <p:cTn id="86" presetID="0" presetClass="path" presetSubtype="0" accel="50000" decel="50000" fill="hold" grpId="1" nodeType="afterEffect">
                                  <p:stCondLst>
                                    <p:cond delay="0"/>
                                  </p:stCondLst>
                                  <p:childTnLst>
                                    <p:animMotion origin="layout" path="M -0.00052 -0.00023 L 0.05798 -0.00023 " pathEditMode="relative" rAng="0" ptsTypes="AA">
                                      <p:cBhvr>
                                        <p:cTn id="87" dur="2000" fill="hold"/>
                                        <p:tgtEl>
                                          <p:spTgt spid="17"/>
                                        </p:tgtEl>
                                        <p:attrNameLst>
                                          <p:attrName>ppt_x</p:attrName>
                                          <p:attrName>ppt_y</p:attrName>
                                        </p:attrNameLst>
                                      </p:cBhvr>
                                      <p:rCtr x="29" y="0"/>
                                    </p:animMotion>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8"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2000" fill="hold"/>
                                        <p:tgtEl>
                                          <p:spTgt spid="25"/>
                                        </p:tgtEl>
                                        <p:attrNameLst>
                                          <p:attrName>ppt_x</p:attrName>
                                        </p:attrNameLst>
                                      </p:cBhvr>
                                      <p:tavLst>
                                        <p:tav tm="0">
                                          <p:val>
                                            <p:strVal val="0-#ppt_w/2"/>
                                          </p:val>
                                        </p:tav>
                                        <p:tav tm="100000">
                                          <p:val>
                                            <p:strVal val="#ppt_x"/>
                                          </p:val>
                                        </p:tav>
                                      </p:tavLst>
                                    </p:anim>
                                    <p:anim calcmode="lin" valueType="num">
                                      <p:cBhvr additive="base">
                                        <p:cTn id="93" dur="2000" fill="hold"/>
                                        <p:tgtEl>
                                          <p:spTgt spid="25"/>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0" presetClass="path" presetSubtype="0" accel="50000" decel="50000" fill="hold" grpId="1" nodeType="afterEffect">
                                  <p:stCondLst>
                                    <p:cond delay="0"/>
                                  </p:stCondLst>
                                  <p:childTnLst>
                                    <p:animMotion origin="layout" path="M 2.22222E-6 3.7037E-7 C 0.0191 0.00069 0.03837 0.00162 0.05486 0.00972 C 0.07135 0.01782 0.08524 0.03171 0.09878 0.04884 C 0.11232 0.06597 0.12344 0.08472 0.13663 0.11227 C 0.14982 0.13981 0.16319 0.16597 0.17795 0.21458 C 0.19271 0.26319 0.20903 0.3331 0.22552 0.40324 " pathEditMode="relative" rAng="0" ptsTypes="AAAAAA">
                                      <p:cBhvr>
                                        <p:cTn id="96" dur="2000" fill="hold"/>
                                        <p:tgtEl>
                                          <p:spTgt spid="18"/>
                                        </p:tgtEl>
                                        <p:attrNameLst>
                                          <p:attrName>ppt_x</p:attrName>
                                          <p:attrName>ppt_y</p:attrName>
                                        </p:attrNameLst>
                                      </p:cBhvr>
                                      <p:rCtr x="113" y="202"/>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93187">
                                            <p:txEl>
                                              <p:pRg st="5" end="5"/>
                                            </p:txEl>
                                          </p:spTgt>
                                        </p:tgtEl>
                                        <p:attrNameLst>
                                          <p:attrName>style.visibility</p:attrName>
                                        </p:attrNameLst>
                                      </p:cBhvr>
                                      <p:to>
                                        <p:strVal val="visible"/>
                                      </p:to>
                                    </p:set>
                                    <p:anim calcmode="lin" valueType="num">
                                      <p:cBhvr additive="base">
                                        <p:cTn id="10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1+#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fill="hold"/>
                                        <p:tgtEl>
                                          <p:spTgt spid="20"/>
                                        </p:tgtEl>
                                        <p:attrNameLst>
                                          <p:attrName>ppt_x</p:attrName>
                                        </p:attrNameLst>
                                      </p:cBhvr>
                                      <p:tavLst>
                                        <p:tav tm="0">
                                          <p:val>
                                            <p:strVal val="1+#ppt_w/2"/>
                                          </p:val>
                                        </p:tav>
                                        <p:tav tm="100000">
                                          <p:val>
                                            <p:strVal val="#ppt_x"/>
                                          </p:val>
                                        </p:tav>
                                      </p:tavLst>
                                    </p:anim>
                                    <p:anim calcmode="lin" valueType="num">
                                      <p:cBhvr additive="base">
                                        <p:cTn id="114"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1+#ppt_w/2"/>
                                          </p:val>
                                        </p:tav>
                                        <p:tav tm="100000">
                                          <p:val>
                                            <p:strVal val="#ppt_x"/>
                                          </p:val>
                                        </p:tav>
                                      </p:tavLst>
                                    </p:anim>
                                    <p:anim calcmode="lin" valueType="num">
                                      <p:cBhvr additive="base">
                                        <p:cTn id="120"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28">
                                            <p:txEl>
                                              <p:pRg st="1" end="1"/>
                                            </p:txEl>
                                          </p:spTgt>
                                        </p:tgtEl>
                                        <p:attrNameLst>
                                          <p:attrName>style.visibility</p:attrName>
                                        </p:attrNameLst>
                                      </p:cBhvr>
                                      <p:to>
                                        <p:strVal val="visible"/>
                                      </p:to>
                                    </p:set>
                                    <p:anim calcmode="lin" valueType="num">
                                      <p:cBhvr additive="base">
                                        <p:cTn id="125"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6" grpId="1" animBg="1"/>
      <p:bldP spid="17" grpId="0" animBg="1"/>
      <p:bldP spid="17" grpId="1" animBg="1"/>
      <p:bldP spid="18" grpId="0" animBg="1"/>
      <p:bldP spid="18" grpId="1" animBg="1"/>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Up to this point we have talked about                           moving particles, and moving bodies                           comprised of many particles (atoms)                               moving as a group </a:t>
            </a:r>
            <a:r>
              <a:rPr lang="en-US" altLang="en-US" i="1"/>
              <a:t>without rotation</a:t>
            </a:r>
            <a:r>
              <a:rPr lang="en-US" altLang="en-US"/>
              <a:t>.</a:t>
            </a:r>
          </a:p>
          <a:p>
            <a:r>
              <a:rPr lang="en-US" altLang="en-US">
                <a:sym typeface="Symbol" pitchFamily="18" charset="2"/>
              </a:rPr>
              <a:t></a:t>
            </a:r>
            <a:r>
              <a:rPr lang="en-US" altLang="en-US"/>
              <a:t>In this topic we will discuss the characteristics of a set of particles, moving as a group </a:t>
            </a:r>
            <a:r>
              <a:rPr lang="en-US" altLang="en-US" i="1"/>
              <a:t>with rotation</a:t>
            </a:r>
            <a:r>
              <a:rPr lang="en-US" altLang="en-US"/>
              <a:t>.</a:t>
            </a:r>
          </a:p>
          <a:p>
            <a:r>
              <a:rPr lang="en-US" altLang="en-US">
                <a:sym typeface="Symbol" pitchFamily="18" charset="2"/>
              </a:rPr>
              <a:t></a:t>
            </a:r>
            <a:r>
              <a:rPr lang="en-US" altLang="en-US"/>
              <a:t>In order to make our analysis easier, we will review the idea of the center of mass (cm) - the “balance point” of an extended body, or set of particles.</a:t>
            </a:r>
          </a:p>
          <a:p>
            <a:r>
              <a:rPr lang="en-US" altLang="en-US">
                <a:sym typeface="Symbol" pitchFamily="18" charset="2"/>
              </a:rPr>
              <a:t></a:t>
            </a:r>
            <a:r>
              <a:rPr lang="en-US" altLang="en-US"/>
              <a:t>To illustrate cm, consider Albert the physics cat who has been thrown as shown:</a:t>
            </a:r>
          </a:p>
        </p:txBody>
      </p:sp>
      <p:sp>
        <p:nvSpPr>
          <p:cNvPr id="2253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167"/>
          <p:cNvGrpSpPr>
            <a:grpSpLocks/>
          </p:cNvGrpSpPr>
          <p:nvPr/>
        </p:nvGrpSpPr>
        <p:grpSpPr bwMode="auto">
          <a:xfrm>
            <a:off x="6227763" y="1595438"/>
            <a:ext cx="2005012" cy="1624012"/>
            <a:chOff x="4094" y="0"/>
            <a:chExt cx="1589" cy="1308"/>
          </a:xfrm>
        </p:grpSpPr>
        <p:pic>
          <p:nvPicPr>
            <p:cNvPr id="5" name="Picture 168" descr="MCj03302490000[1]"/>
            <p:cNvPicPr>
              <a:picLocks noChangeAspect="1" noChangeArrowheads="1"/>
            </p:cNvPicPr>
            <p:nvPr/>
          </p:nvPicPr>
          <p:blipFill>
            <a:blip r:embed="rId7" cstate="print"/>
            <a:srcRect/>
            <a:stretch>
              <a:fillRect/>
            </a:stretch>
          </p:blipFill>
          <p:spPr bwMode="auto">
            <a:xfrm>
              <a:off x="4137" y="0"/>
              <a:ext cx="1144" cy="1025"/>
            </a:xfrm>
            <a:prstGeom prst="rect">
              <a:avLst/>
            </a:prstGeom>
            <a:ln>
              <a:noFill/>
            </a:ln>
            <a:effectLst>
              <a:outerShdw blurRad="292100" dist="139700" dir="2700000" algn="tl" rotWithShape="0">
                <a:srgbClr val="333333">
                  <a:alpha val="65000"/>
                </a:srgbClr>
              </a:outerShdw>
            </a:effectLst>
            <a:extLst/>
          </p:spPr>
        </p:pic>
        <p:sp>
          <p:nvSpPr>
            <p:cNvPr id="22535" name="Text Box 169"/>
            <p:cNvSpPr txBox="1">
              <a:spLocks noChangeArrowheads="1"/>
            </p:cNvSpPr>
            <p:nvPr/>
          </p:nvSpPr>
          <p:spPr bwMode="auto">
            <a:xfrm>
              <a:off x="4094" y="988"/>
              <a:ext cx="1589" cy="320"/>
            </a:xfrm>
            <a:prstGeom prst="rect">
              <a:avLst/>
            </a:prstGeom>
            <a:noFill/>
            <a:ln w="9525">
              <a:noFill/>
              <a:miter lim="800000"/>
              <a:headEnd/>
              <a:tailEnd/>
            </a:ln>
          </p:spPr>
          <p:txBody>
            <a:bodyPr wrap="none">
              <a:spAutoFit/>
            </a:bodyPr>
            <a:lstStyle/>
            <a:p>
              <a:r>
                <a:rPr lang="en-US" altLang="en-US" sz="2000">
                  <a:latin typeface="Blackadder ITC" pitchFamily="82" charset="0"/>
                </a:rPr>
                <a:t>Albert the physics cat</a:t>
              </a:r>
            </a:p>
          </p:txBody>
        </p:sp>
      </p:grpSp>
      <p:pic>
        <p:nvPicPr>
          <p:cNvPr id="19" name="Picture 168" descr="MCj03302490000[1]"/>
          <p:cNvPicPr>
            <a:picLocks noChangeAspect="1" noChangeArrowheads="1"/>
          </p:cNvPicPr>
          <p:nvPr/>
        </p:nvPicPr>
        <p:blipFill>
          <a:blip r:embed="rId7" cstate="print"/>
          <a:srcRect/>
          <a:stretch>
            <a:fillRect/>
          </a:stretch>
        </p:blipFill>
        <p:spPr bwMode="auto">
          <a:xfrm>
            <a:off x="1004888" y="5811838"/>
            <a:ext cx="1185862" cy="104616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Albert conten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additive="base">
                                        <p:cTn id="2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 calcmode="lin" valueType="num">
                                      <p:cBhvr additive="base">
                                        <p:cTn id="2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additive="base">
                                        <p:cTn id="3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subTnLst>
                                    <p:audio>
                                      <p:cMediaNode>
                                        <p:cTn display="0" masterRel="sameClick">
                                          <p:stCondLst>
                                            <p:cond evt="begin" delay="0">
                                              <p:tn val="39"/>
                                            </p:cond>
                                          </p:stCondLst>
                                          <p:endCondLst>
                                            <p:cond evt="onStopAudio" delay="0">
                                              <p:tgtEl>
                                                <p:sldTgt/>
                                              </p:tgtEl>
                                            </p:cond>
                                          </p:endCondLst>
                                        </p:cTn>
                                        <p:tgtEl>
                                          <p:sndTgt r:embed="rId5" name="Albert content.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path" presetSubtype="0" fill="hold" nodeType="clickEffect">
                                  <p:stCondLst>
                                    <p:cond delay="0"/>
                                  </p:stCondLst>
                                  <p:childTnLst>
                                    <p:animMotion origin="layout" path="M -2.77778E-6 -1.11111E-6 L 0.17518 -0.36574 C 0.21198 -0.44815 0.26684 -0.49236 0.32413 -0.49236 C 0.38941 -0.49236 0.44167 -0.44815 0.47848 -0.36574 L 0.65382 -1.11111E-6 " pathEditMode="relative" rAng="0" ptsTypes="AAAAA">
                                      <p:cBhvr>
                                        <p:cTn id="45" dur="5000" fill="hold"/>
                                        <p:tgtEl>
                                          <p:spTgt spid="19"/>
                                        </p:tgtEl>
                                        <p:attrNameLst>
                                          <p:attrName>ppt_x</p:attrName>
                                          <p:attrName>ppt_y</p:attrName>
                                        </p:attrNameLst>
                                      </p:cBhvr>
                                      <p:rCtr x="32700" y="-24600"/>
                                    </p:animMotion>
                                  </p:childTnLst>
                                  <p:subTnLst>
                                    <p:audio>
                                      <p:cMediaNode>
                                        <p:cTn display="0" masterRel="sameClick">
                                          <p:stCondLst>
                                            <p:cond evt="begin" delay="0">
                                              <p:tn val="44"/>
                                            </p:cond>
                                          </p:stCondLst>
                                          <p:endCondLst>
                                            <p:cond evt="onStopAudio" delay="0">
                                              <p:tgtEl>
                                                <p:sldTgt/>
                                              </p:tgtEl>
                                            </p:cond>
                                          </p:endCondLst>
                                        </p:cTn>
                                        <p:tgtEl>
                                          <p:sndTgt r:embed="rId6" name="Albert mad.wav"/>
                                        </p:tgtEl>
                                      </p:cMediaNode>
                                    </p:audio>
                                  </p:subTnLst>
                                </p:cTn>
                              </p:par>
                              <p:par>
                                <p:cTn id="46" presetID="8" presetClass="emph" presetSubtype="0" fill="hold" nodeType="withEffect">
                                  <p:stCondLst>
                                    <p:cond delay="0"/>
                                  </p:stCondLst>
                                  <p:childTnLst>
                                    <p:animRot by="43200000">
                                      <p:cBhvr>
                                        <p:cTn id="47" dur="5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Suppose we place a </a:t>
            </a:r>
            <a:r>
              <a:rPr lang="en-US" altLang="en-US">
                <a:solidFill>
                  <a:srgbClr val="00B0F0"/>
                </a:solidFill>
              </a:rPr>
              <a:t>blue dot on Albert’s cm</a:t>
            </a:r>
            <a:r>
              <a:rPr lang="en-US" altLang="en-US"/>
              <a:t> (his balance point) and a </a:t>
            </a:r>
            <a:r>
              <a:rPr lang="en-US" altLang="en-US">
                <a:solidFill>
                  <a:srgbClr val="FF0000"/>
                </a:solidFill>
              </a:rPr>
              <a:t>red dot Albert’s tail</a:t>
            </a:r>
            <a:r>
              <a:rPr lang="en-US" altLang="en-US"/>
              <a:t> and we give him another toss:</a:t>
            </a:r>
          </a:p>
          <a:p>
            <a:r>
              <a:rPr lang="en-US" altLang="en-US">
                <a:sym typeface="Symbol" pitchFamily="18" charset="2"/>
              </a:rPr>
              <a:t></a:t>
            </a:r>
            <a:r>
              <a:rPr lang="en-US" altLang="en-US"/>
              <a:t>Note that Albert’s cm follows a perfect parabolic trajectory, whereas his tail does not.</a:t>
            </a:r>
          </a:p>
          <a:p>
            <a:r>
              <a:rPr lang="en-US" altLang="en-US">
                <a:sym typeface="Symbol" pitchFamily="18" charset="2"/>
              </a:rPr>
              <a:t></a:t>
            </a:r>
            <a:r>
              <a:rPr lang="en-US" altLang="en-US"/>
              <a:t>Furthermore, every point on Albert will have a different equation of motion.</a:t>
            </a:r>
          </a:p>
          <a:p>
            <a:r>
              <a:rPr lang="en-US" altLang="en-US">
                <a:sym typeface="Symbol" pitchFamily="18" charset="2"/>
              </a:rPr>
              <a:t></a:t>
            </a:r>
            <a:r>
              <a:rPr lang="en-US" altLang="en-US"/>
              <a:t>Add to this yet another level of complexity: Albert can change his shape!</a:t>
            </a:r>
          </a:p>
          <a:p>
            <a:r>
              <a:rPr lang="en-US" altLang="en-US">
                <a:sym typeface="Symbol" pitchFamily="18" charset="2"/>
              </a:rPr>
              <a:t></a:t>
            </a:r>
            <a:r>
              <a:rPr lang="en-US" altLang="en-US"/>
              <a:t>Looks to me like we are entering a whole new world of hurt…</a:t>
            </a:r>
          </a:p>
        </p:txBody>
      </p:sp>
      <p:sp>
        <p:nvSpPr>
          <p:cNvPr id="2" name="Freeform 1"/>
          <p:cNvSpPr/>
          <p:nvPr/>
        </p:nvSpPr>
        <p:spPr>
          <a:xfrm>
            <a:off x="1587500" y="2967038"/>
            <a:ext cx="6000750" cy="3352800"/>
          </a:xfrm>
          <a:custGeom>
            <a:avLst/>
            <a:gdLst>
              <a:gd name="connsiteX0" fmla="*/ 0 w 5999748"/>
              <a:gd name="connsiteY0" fmla="*/ 3352825 h 3352825"/>
              <a:gd name="connsiteX1" fmla="*/ 930443 w 5999748"/>
              <a:gd name="connsiteY1" fmla="*/ 1925078 h 3352825"/>
              <a:gd name="connsiteX2" fmla="*/ 1844843 w 5999748"/>
              <a:gd name="connsiteY2" fmla="*/ 529415 h 3352825"/>
              <a:gd name="connsiteX3" fmla="*/ 2983832 w 5999748"/>
              <a:gd name="connsiteY3" fmla="*/ 25 h 3352825"/>
              <a:gd name="connsiteX4" fmla="*/ 4170948 w 5999748"/>
              <a:gd name="connsiteY4" fmla="*/ 545457 h 3352825"/>
              <a:gd name="connsiteX5" fmla="*/ 4957011 w 5999748"/>
              <a:gd name="connsiteY5" fmla="*/ 1764657 h 3352825"/>
              <a:gd name="connsiteX6" fmla="*/ 5999748 w 5999748"/>
              <a:gd name="connsiteY6" fmla="*/ 3352825 h 335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748" h="3352825">
                <a:moveTo>
                  <a:pt x="0" y="3352825"/>
                </a:moveTo>
                <a:lnTo>
                  <a:pt x="930443" y="1925078"/>
                </a:lnTo>
                <a:cubicBezTo>
                  <a:pt x="1237917" y="1454510"/>
                  <a:pt x="1502612" y="850257"/>
                  <a:pt x="1844843" y="529415"/>
                </a:cubicBezTo>
                <a:cubicBezTo>
                  <a:pt x="2187074" y="208573"/>
                  <a:pt x="2596148" y="-2649"/>
                  <a:pt x="2983832" y="25"/>
                </a:cubicBezTo>
                <a:cubicBezTo>
                  <a:pt x="3371516" y="2699"/>
                  <a:pt x="3842085" y="251352"/>
                  <a:pt x="4170948" y="545457"/>
                </a:cubicBezTo>
                <a:cubicBezTo>
                  <a:pt x="4499811" y="839562"/>
                  <a:pt x="4652211" y="1296762"/>
                  <a:pt x="4957011" y="1764657"/>
                </a:cubicBezTo>
                <a:cubicBezTo>
                  <a:pt x="5261811" y="2232552"/>
                  <a:pt x="5630779" y="2792688"/>
                  <a:pt x="5999748" y="3352825"/>
                </a:cubicBezTo>
              </a:path>
            </a:pathLst>
          </a:custGeom>
          <a:noFill/>
          <a:ln w="57150">
            <a:solidFill>
              <a:srgbClr val="00B0F0">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5" name="Picture 4"/>
          <p:cNvPicPr>
            <a:picLocks noChangeAspect="1"/>
          </p:cNvPicPr>
          <p:nvPr/>
        </p:nvPicPr>
        <p:blipFill>
          <a:blip r:embed="rId8" cstate="print">
            <a:clrChange>
              <a:clrFrom>
                <a:srgbClr val="FFFFFF"/>
              </a:clrFrom>
              <a:clrTo>
                <a:srgbClr val="FFFFFF">
                  <a:alpha val="0"/>
                </a:srgbClr>
              </a:clrTo>
            </a:clrChange>
          </a:blip>
          <a:stretch>
            <a:fillRect/>
          </a:stretch>
        </p:blipFill>
        <p:spPr>
          <a:xfrm>
            <a:off x="939800" y="5753100"/>
            <a:ext cx="1200150" cy="1104900"/>
          </a:xfrm>
          <a:prstGeom prst="rect">
            <a:avLst/>
          </a:prstGeom>
          <a:ln>
            <a:noFill/>
          </a:ln>
          <a:effectLst>
            <a:outerShdw blurRad="292100" dist="139700" dir="2700000" algn="tl" rotWithShape="0">
              <a:srgbClr val="333333">
                <a:alpha val="65000"/>
              </a:srgbClr>
            </a:outerShdw>
          </a:effectLst>
        </p:spPr>
      </p:pic>
      <p:sp>
        <p:nvSpPr>
          <p:cNvPr id="8" name="Freeform 7"/>
          <p:cNvSpPr/>
          <p:nvPr/>
        </p:nvSpPr>
        <p:spPr>
          <a:xfrm>
            <a:off x="2052638" y="2371725"/>
            <a:ext cx="6048375" cy="3603625"/>
          </a:xfrm>
          <a:custGeom>
            <a:avLst/>
            <a:gdLst>
              <a:gd name="connsiteX0" fmla="*/ 0 w 6047874"/>
              <a:gd name="connsiteY0" fmla="*/ 3419699 h 3603428"/>
              <a:gd name="connsiteX1" fmla="*/ 481264 w 6047874"/>
              <a:gd name="connsiteY1" fmla="*/ 3355531 h 3603428"/>
              <a:gd name="connsiteX2" fmla="*/ 770022 w 6047874"/>
              <a:gd name="connsiteY2" fmla="*/ 3403657 h 3603428"/>
              <a:gd name="connsiteX3" fmla="*/ 786064 w 6047874"/>
              <a:gd name="connsiteY3" fmla="*/ 3564078 h 3603428"/>
              <a:gd name="connsiteX4" fmla="*/ 625643 w 6047874"/>
              <a:gd name="connsiteY4" fmla="*/ 3483867 h 3603428"/>
              <a:gd name="connsiteX5" fmla="*/ 352927 w 6047874"/>
              <a:gd name="connsiteY5" fmla="*/ 2376962 h 3603428"/>
              <a:gd name="connsiteX6" fmla="*/ 593558 w 6047874"/>
              <a:gd name="connsiteY6" fmla="*/ 1173804 h 3603428"/>
              <a:gd name="connsiteX7" fmla="*/ 1491916 w 6047874"/>
              <a:gd name="connsiteY7" fmla="*/ 227320 h 3603428"/>
              <a:gd name="connsiteX8" fmla="*/ 2454443 w 6047874"/>
              <a:gd name="connsiteY8" fmla="*/ 2731 h 3603428"/>
              <a:gd name="connsiteX9" fmla="*/ 3304674 w 6047874"/>
              <a:gd name="connsiteY9" fmla="*/ 131067 h 3603428"/>
              <a:gd name="connsiteX10" fmla="*/ 3946358 w 6047874"/>
              <a:gd name="connsiteY10" fmla="*/ 532120 h 3603428"/>
              <a:gd name="connsiteX11" fmla="*/ 4331369 w 6047874"/>
              <a:gd name="connsiteY11" fmla="*/ 1109636 h 3603428"/>
              <a:gd name="connsiteX12" fmla="*/ 4331369 w 6047874"/>
              <a:gd name="connsiteY12" fmla="*/ 2088204 h 3603428"/>
              <a:gd name="connsiteX13" fmla="*/ 4106779 w 6047874"/>
              <a:gd name="connsiteY13" fmla="*/ 2681762 h 3603428"/>
              <a:gd name="connsiteX14" fmla="*/ 3898232 w 6047874"/>
              <a:gd name="connsiteY14" fmla="*/ 2697804 h 3603428"/>
              <a:gd name="connsiteX15" fmla="*/ 4058653 w 6047874"/>
              <a:gd name="connsiteY15" fmla="*/ 2585510 h 3603428"/>
              <a:gd name="connsiteX16" fmla="*/ 4860758 w 6047874"/>
              <a:gd name="connsiteY16" fmla="*/ 2665720 h 3603428"/>
              <a:gd name="connsiteX17" fmla="*/ 5678906 w 6047874"/>
              <a:gd name="connsiteY17" fmla="*/ 3082815 h 3603428"/>
              <a:gd name="connsiteX18" fmla="*/ 6047874 w 6047874"/>
              <a:gd name="connsiteY18" fmla="*/ 3499910 h 36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7874" h="3603428">
                <a:moveTo>
                  <a:pt x="0" y="3419699"/>
                </a:moveTo>
                <a:cubicBezTo>
                  <a:pt x="176463" y="3388952"/>
                  <a:pt x="352927" y="3358205"/>
                  <a:pt x="481264" y="3355531"/>
                </a:cubicBezTo>
                <a:cubicBezTo>
                  <a:pt x="609601" y="3352857"/>
                  <a:pt x="719222" y="3368899"/>
                  <a:pt x="770022" y="3403657"/>
                </a:cubicBezTo>
                <a:cubicBezTo>
                  <a:pt x="820822" y="3438415"/>
                  <a:pt x="810127" y="3550710"/>
                  <a:pt x="786064" y="3564078"/>
                </a:cubicBezTo>
                <a:cubicBezTo>
                  <a:pt x="762001" y="3577446"/>
                  <a:pt x="697833" y="3681720"/>
                  <a:pt x="625643" y="3483867"/>
                </a:cubicBezTo>
                <a:cubicBezTo>
                  <a:pt x="553454" y="3286014"/>
                  <a:pt x="358275" y="2761972"/>
                  <a:pt x="352927" y="2376962"/>
                </a:cubicBezTo>
                <a:cubicBezTo>
                  <a:pt x="347580" y="1991951"/>
                  <a:pt x="403727" y="1532078"/>
                  <a:pt x="593558" y="1173804"/>
                </a:cubicBezTo>
                <a:cubicBezTo>
                  <a:pt x="783390" y="815530"/>
                  <a:pt x="1181769" y="422499"/>
                  <a:pt x="1491916" y="227320"/>
                </a:cubicBezTo>
                <a:cubicBezTo>
                  <a:pt x="1802063" y="32141"/>
                  <a:pt x="2152317" y="18773"/>
                  <a:pt x="2454443" y="2731"/>
                </a:cubicBezTo>
                <a:cubicBezTo>
                  <a:pt x="2756569" y="-13311"/>
                  <a:pt x="3056022" y="42835"/>
                  <a:pt x="3304674" y="131067"/>
                </a:cubicBezTo>
                <a:cubicBezTo>
                  <a:pt x="3553327" y="219298"/>
                  <a:pt x="3775242" y="369025"/>
                  <a:pt x="3946358" y="532120"/>
                </a:cubicBezTo>
                <a:cubicBezTo>
                  <a:pt x="4117474" y="695215"/>
                  <a:pt x="4267201" y="850289"/>
                  <a:pt x="4331369" y="1109636"/>
                </a:cubicBezTo>
                <a:cubicBezTo>
                  <a:pt x="4395537" y="1368983"/>
                  <a:pt x="4368801" y="1826183"/>
                  <a:pt x="4331369" y="2088204"/>
                </a:cubicBezTo>
                <a:cubicBezTo>
                  <a:pt x="4293937" y="2350225"/>
                  <a:pt x="4178968" y="2580162"/>
                  <a:pt x="4106779" y="2681762"/>
                </a:cubicBezTo>
                <a:cubicBezTo>
                  <a:pt x="4034590" y="2783362"/>
                  <a:pt x="3906253" y="2713846"/>
                  <a:pt x="3898232" y="2697804"/>
                </a:cubicBezTo>
                <a:cubicBezTo>
                  <a:pt x="3890211" y="2681762"/>
                  <a:pt x="3898232" y="2590857"/>
                  <a:pt x="4058653" y="2585510"/>
                </a:cubicBezTo>
                <a:cubicBezTo>
                  <a:pt x="4219074" y="2580163"/>
                  <a:pt x="4590716" y="2582836"/>
                  <a:pt x="4860758" y="2665720"/>
                </a:cubicBezTo>
                <a:cubicBezTo>
                  <a:pt x="5130800" y="2748604"/>
                  <a:pt x="5481053" y="2943783"/>
                  <a:pt x="5678906" y="3082815"/>
                </a:cubicBezTo>
                <a:cubicBezTo>
                  <a:pt x="5876759" y="3221847"/>
                  <a:pt x="5962316" y="3360878"/>
                  <a:pt x="6047874" y="3499910"/>
                </a:cubicBezTo>
              </a:path>
            </a:pathLst>
          </a:custGeom>
          <a:noFill/>
          <a:ln w="57150">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conten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path" presetSubtype="0" fill="hold" nodeType="clickEffect">
                                  <p:stCondLst>
                                    <p:cond delay="0"/>
                                  </p:stCondLst>
                                  <p:childTnLst>
                                    <p:animMotion origin="layout" path="M -2.77778E-6 -4.44444E-6 L 0.17726 -0.36157 C 0.21441 -0.44305 0.26997 -0.4868 0.32795 -0.4868 C 0.3941 -0.4868 0.44688 -0.44305 0.48403 -0.36157 L 0.66146 -4.44444E-6 " pathEditMode="relative" rAng="0" ptsTypes="AAAAA">
                                      <p:cBhvr>
                                        <p:cTn id="16" dur="5000" fill="hold"/>
                                        <p:tgtEl>
                                          <p:spTgt spid="5"/>
                                        </p:tgtEl>
                                        <p:attrNameLst>
                                          <p:attrName>ppt_x</p:attrName>
                                          <p:attrName>ppt_y</p:attrName>
                                        </p:attrNameLst>
                                      </p:cBhvr>
                                      <p:rCtr x="33100" y="-24400"/>
                                    </p:animMotion>
                                  </p:childTnLst>
                                  <p:subTnLst>
                                    <p:audio>
                                      <p:cMediaNode>
                                        <p:cTn display="0" masterRel="sameClick">
                                          <p:stCondLst>
                                            <p:cond evt="begin" delay="0">
                                              <p:tn val="15"/>
                                            </p:cond>
                                          </p:stCondLst>
                                          <p:endCondLst>
                                            <p:cond evt="onStopAudio" delay="0">
                                              <p:tgtEl>
                                                <p:sldTgt/>
                                              </p:tgtEl>
                                            </p:cond>
                                          </p:endCondLst>
                                        </p:cTn>
                                        <p:tgtEl>
                                          <p:sndTgt r:embed="rId6" name="Albert mad.wav"/>
                                        </p:tgtEl>
                                      </p:cMediaNode>
                                    </p:audio>
                                  </p:sub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0"/>
                                        <p:tgtEl>
                                          <p:spTgt spid="2"/>
                                        </p:tgtEl>
                                      </p:cBhvr>
                                    </p:animEffect>
                                  </p:childTnLst>
                                </p:cTn>
                              </p:par>
                              <p:par>
                                <p:cTn id="20" presetID="8" presetClass="emph" presetSubtype="0" fill="hold" nodeType="withEffect">
                                  <p:stCondLst>
                                    <p:cond delay="0"/>
                                  </p:stCondLst>
                                  <p:childTnLst>
                                    <p:animRot by="43200000">
                                      <p:cBhvr>
                                        <p:cTn id="21" dur="5000" fill="hold"/>
                                        <p:tgtEl>
                                          <p:spTgt spid="5"/>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 calcmode="lin" valueType="num">
                                      <p:cBhvr additive="base">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 calcmode="lin" valueType="num">
                                      <p:cBhvr additive="base">
                                        <p:cTn id="3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4" end="4"/>
                                            </p:txEl>
                                          </p:spTgt>
                                        </p:tgtEl>
                                        <p:attrNameLst>
                                          <p:attrName>style.visibility</p:attrName>
                                        </p:attrNameLst>
                                      </p:cBhvr>
                                      <p:to>
                                        <p:strVal val="visible"/>
                                      </p:to>
                                    </p:set>
                                    <p:anim calcmode="lin" valueType="num">
                                      <p:cBhvr additive="base">
                                        <p:cTn id="4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5" end="5"/>
                                            </p:txEl>
                                          </p:spTgt>
                                        </p:tgtEl>
                                        <p:attrNameLst>
                                          <p:attrName>style.visibility</p:attrName>
                                        </p:attrNameLst>
                                      </p:cBhvr>
                                      <p:to>
                                        <p:strVal val="visible"/>
                                      </p:to>
                                    </p:set>
                                    <p:anim calcmode="lin" valueType="num">
                                      <p:cBhvr additive="base">
                                        <p:cTn id="4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MIB-HandleOnTheMome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We call Albert a </a:t>
            </a:r>
            <a:r>
              <a:rPr lang="en-US" altLang="en-US" b="1"/>
              <a:t>non-rigid extended body</a:t>
            </a:r>
            <a:r>
              <a:rPr lang="en-US" altLang="en-US"/>
              <a:t>                  because he can change his shape.</a:t>
            </a:r>
          </a:p>
          <a:p>
            <a:r>
              <a:rPr lang="en-US" altLang="en-US">
                <a:sym typeface="Symbol" pitchFamily="18" charset="2"/>
              </a:rPr>
              <a:t></a:t>
            </a:r>
            <a:r>
              <a:rPr lang="en-US" altLang="en-US"/>
              <a:t>A wrench, on the other hand, is a </a:t>
            </a:r>
            <a:r>
              <a:rPr lang="en-US" altLang="en-US" b="1"/>
              <a:t>rigid                            extended body</a:t>
            </a:r>
            <a:r>
              <a:rPr lang="en-US" altLang="en-US"/>
              <a:t>, because its shape does                              not change.</a:t>
            </a:r>
          </a:p>
          <a:p>
            <a:r>
              <a:rPr lang="en-US" altLang="en-US">
                <a:sym typeface="Symbol" pitchFamily="18" charset="2"/>
              </a:rPr>
              <a:t></a:t>
            </a:r>
            <a:r>
              <a:rPr lang="en-US" altLang="en-US"/>
              <a:t>A wrench can be </a:t>
            </a:r>
            <a:r>
              <a:rPr lang="en-US" altLang="en-US" b="1"/>
              <a:t>translated</a:t>
            </a:r>
            <a:r>
              <a:rPr lang="en-US" altLang="en-US"/>
              <a:t> (moved without rotation)…</a:t>
            </a:r>
          </a:p>
          <a:p>
            <a:endParaRPr lang="en-US" altLang="en-US"/>
          </a:p>
          <a:p>
            <a:endParaRPr lang="en-US" altLang="en-US"/>
          </a:p>
          <a:p>
            <a:pPr>
              <a:spcBef>
                <a:spcPts val="1800"/>
              </a:spcBef>
            </a:pPr>
            <a:r>
              <a:rPr lang="en-US" altLang="en-US">
                <a:sym typeface="Symbol" pitchFamily="18" charset="2"/>
              </a:rPr>
              <a:t></a:t>
            </a:r>
            <a:r>
              <a:rPr lang="en-US" altLang="en-US"/>
              <a:t>Note that </a:t>
            </a:r>
            <a:r>
              <a:rPr lang="en-US" altLang="en-US" i="1"/>
              <a:t>every point </a:t>
            </a:r>
            <a:r>
              <a:rPr lang="en-US" altLang="en-US"/>
              <a:t>in the wrench has the same velocity (this includes speed and direction).</a:t>
            </a:r>
          </a:p>
          <a:p>
            <a:r>
              <a:rPr lang="en-US" altLang="en-US">
                <a:sym typeface="Symbol" pitchFamily="18" charset="2"/>
              </a:rPr>
              <a:t></a:t>
            </a:r>
            <a:r>
              <a:rPr lang="en-US" altLang="en-US"/>
              <a:t>This is why in the past we could treat an extended mass in translation as a single </a:t>
            </a:r>
            <a:r>
              <a:rPr lang="en-US" altLang="en-US" b="1"/>
              <a:t>particle</a:t>
            </a:r>
            <a:r>
              <a:rPr lang="en-US" altLang="en-US"/>
              <a:t>.</a:t>
            </a:r>
          </a:p>
          <a:p>
            <a:endParaRPr lang="en-US" altLang="en-US"/>
          </a:p>
        </p:txBody>
      </p:sp>
      <p:sp>
        <p:nvSpPr>
          <p:cNvPr id="2457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3" name="Picture 2"/>
          <p:cNvPicPr>
            <a:picLocks noChangeAspect="1"/>
          </p:cNvPicPr>
          <p:nvPr/>
        </p:nvPicPr>
        <p:blipFill>
          <a:blip r:embed="rId8" cstate="print">
            <a:clrChange>
              <a:clrFrom>
                <a:srgbClr val="00A2E8"/>
              </a:clrFrom>
              <a:clrTo>
                <a:srgbClr val="00A2E8">
                  <a:alpha val="0"/>
                </a:srgbClr>
              </a:clrTo>
            </a:clrChange>
          </a:blip>
          <a:stretch>
            <a:fillRect/>
          </a:stretch>
        </p:blipFill>
        <p:spPr>
          <a:xfrm rot="6848404">
            <a:off x="7477125" y="2373313"/>
            <a:ext cx="447675" cy="1457325"/>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9" cstate="print">
            <a:clrChange>
              <a:clrFrom>
                <a:srgbClr val="FFFFFF"/>
              </a:clrFrom>
              <a:clrTo>
                <a:srgbClr val="FFFFFF">
                  <a:alpha val="0"/>
                </a:srgbClr>
              </a:clrTo>
            </a:clrChange>
          </a:blip>
          <a:stretch>
            <a:fillRect/>
          </a:stretch>
        </p:blipFill>
        <p:spPr>
          <a:xfrm>
            <a:off x="7100888" y="1366838"/>
            <a:ext cx="1200150" cy="1104900"/>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clrChange>
              <a:clrFrom>
                <a:srgbClr val="00A2E8"/>
              </a:clrFrom>
              <a:clrTo>
                <a:srgbClr val="00A2E8">
                  <a:alpha val="0"/>
                </a:srgbClr>
              </a:clrTo>
            </a:clrChange>
          </a:blip>
          <a:stretch>
            <a:fillRect/>
          </a:stretch>
        </p:blipFill>
        <p:spPr>
          <a:xfrm rot="12273633">
            <a:off x="1128713" y="3960813"/>
            <a:ext cx="447675" cy="1457325"/>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flipV="1">
            <a:off x="1427163" y="4491038"/>
            <a:ext cx="6176962" cy="17462"/>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66800" y="5253038"/>
            <a:ext cx="6176963" cy="1746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conten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6" name="hamm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 calcmode="lin" valueType="num">
                                      <p:cBhvr additive="base">
                                        <p:cTn id="2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6" name="hamm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repeatCount="indefinite" decel="71000" fill="hold" nodeType="clickEffect">
                                  <p:stCondLst>
                                    <p:cond delay="0"/>
                                  </p:stCondLst>
                                  <p:childTnLst>
                                    <p:animMotion origin="layout" path="M 3.33333E-6 3.7037E-6 L 0.67309 -0.0007 " pathEditMode="relative" rAng="0" ptsTypes="AA">
                                      <p:cBhvr>
                                        <p:cTn id="36" dur="2000" fill="hold"/>
                                        <p:tgtEl>
                                          <p:spTgt spid="28"/>
                                        </p:tgtEl>
                                        <p:attrNameLst>
                                          <p:attrName>ppt_x</p:attrName>
                                          <p:attrName>ppt_y</p:attrName>
                                        </p:attrNameLst>
                                      </p:cBhvr>
                                      <p:rCtr x="336" y="0"/>
                                    </p:animMotion>
                                  </p:childTnLst>
                                  <p:subTnLst>
                                    <p:audio>
                                      <p:cMediaNode>
                                        <p:cTn display="0" masterRel="sameClick">
                                          <p:stCondLst>
                                            <p:cond evt="begin" delay="0">
                                              <p:tn val="35"/>
                                            </p:cond>
                                          </p:stCondLst>
                                          <p:endCondLst>
                                            <p:cond evt="onStopAudio" delay="0">
                                              <p:tgtEl>
                                                <p:sldTgt/>
                                              </p:tgtEl>
                                            </p:cond>
                                          </p:endCondLst>
                                        </p:cTn>
                                        <p:tgtEl>
                                          <p:sndTgt r:embed="rId7"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6" end="6"/>
                                            </p:txEl>
                                          </p:spTgt>
                                        </p:tgtEl>
                                        <p:attrNameLst>
                                          <p:attrName>style.visibility</p:attrName>
                                        </p:attrNameLst>
                                      </p:cBhvr>
                                      <p:to>
                                        <p:strVal val="visible"/>
                                      </p:to>
                                    </p:set>
                                    <p:anim calcmode="lin" valueType="num">
                                      <p:cBhvr additive="base">
                                        <p:cTn id="4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2000"/>
                                        <p:tgtEl>
                                          <p:spTgt spid="6"/>
                                        </p:tgtEl>
                                      </p:cBhvr>
                                    </p:animEffect>
                                  </p:childTnLst>
                                </p:cTn>
                              </p:par>
                            </p:childTnLst>
                          </p:cTn>
                        </p:par>
                        <p:par>
                          <p:cTn id="47" fill="hold" nodeType="afterGroup">
                            <p:stCondLst>
                              <p:cond delay="2500"/>
                            </p:stCondLst>
                            <p:childTnLst>
                              <p:par>
                                <p:cTn id="48" presetID="22" presetClass="entr" presetSubtype="8"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2000"/>
                                        <p:tgtEl>
                                          <p:spTgt spid="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7" end="7"/>
                                            </p:txEl>
                                          </p:spTgt>
                                        </p:tgtEl>
                                        <p:attrNameLst>
                                          <p:attrName>style.visibility</p:attrName>
                                        </p:attrNameLst>
                                      </p:cBhvr>
                                      <p:to>
                                        <p:strVal val="visible"/>
                                      </p:to>
                                    </p:set>
                                    <p:anim calcmode="lin" valueType="num">
                                      <p:cBhvr additive="base">
                                        <p:cTn id="55"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Extended bodies</a:t>
            </a:r>
          </a:p>
          <a:p>
            <a:pPr>
              <a:spcAft>
                <a:spcPts val="200"/>
              </a:spcAft>
            </a:pPr>
            <a:r>
              <a:rPr lang="en-US" altLang="en-US">
                <a:sym typeface="Symbol" pitchFamily="18" charset="2"/>
              </a:rPr>
              <a:t></a:t>
            </a:r>
            <a:r>
              <a:rPr lang="en-US" altLang="en-US"/>
              <a:t>A wrench can be </a:t>
            </a:r>
            <a:r>
              <a:rPr lang="en-US" altLang="en-US" b="1"/>
              <a:t>rotated</a:t>
            </a:r>
            <a:r>
              <a:rPr lang="en-US" altLang="en-US"/>
              <a:t> without translation.</a:t>
            </a:r>
          </a:p>
          <a:p>
            <a:pPr>
              <a:spcAft>
                <a:spcPts val="200"/>
              </a:spcAft>
            </a:pPr>
            <a:r>
              <a:rPr lang="en-US" altLang="en-US">
                <a:sym typeface="Symbol" pitchFamily="18" charset="2"/>
              </a:rPr>
              <a:t></a:t>
            </a:r>
            <a:r>
              <a:rPr lang="en-US" altLang="en-US"/>
              <a:t>Note that </a:t>
            </a:r>
            <a:r>
              <a:rPr lang="en-US" altLang="en-US" b="1"/>
              <a:t>every point</a:t>
            </a:r>
            <a:r>
              <a:rPr lang="en-US" altLang="en-US"/>
              <a:t> in the wrench has a                       different velocity (speed and direction).</a:t>
            </a:r>
          </a:p>
          <a:p>
            <a:pPr>
              <a:spcAft>
                <a:spcPts val="200"/>
              </a:spcAft>
            </a:pPr>
            <a:r>
              <a:rPr lang="en-US" altLang="en-US">
                <a:sym typeface="Symbol" pitchFamily="18" charset="2"/>
              </a:rPr>
              <a:t></a:t>
            </a:r>
            <a:r>
              <a:rPr lang="en-US" altLang="en-US"/>
              <a:t>We have already studied this sort of                                circular motion in Topic 6.</a:t>
            </a:r>
          </a:p>
          <a:p>
            <a:pPr>
              <a:spcAft>
                <a:spcPts val="200"/>
              </a:spcAft>
            </a:pPr>
            <a:r>
              <a:rPr lang="en-US" altLang="en-US">
                <a:sym typeface="Symbol" pitchFamily="18" charset="2"/>
              </a:rPr>
              <a:t></a:t>
            </a:r>
            <a:r>
              <a:rPr lang="en-US" altLang="en-US"/>
              <a:t>And if we rotate </a:t>
            </a:r>
            <a:r>
              <a:rPr lang="en-US" altLang="en-US" i="1"/>
              <a:t>and</a:t>
            </a:r>
            <a:r>
              <a:rPr lang="en-US" altLang="en-US"/>
              <a:t> translate a body, we get this:</a:t>
            </a:r>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r>
              <a:rPr lang="en-US" altLang="en-US">
                <a:sym typeface="Symbol" pitchFamily="18" charset="2"/>
              </a:rPr>
              <a:t></a:t>
            </a:r>
            <a:r>
              <a:rPr lang="en-US" altLang="en-US"/>
              <a:t>Just as we studied </a:t>
            </a:r>
            <a:r>
              <a:rPr lang="en-US" altLang="en-US" b="1"/>
              <a:t>pure</a:t>
            </a:r>
            <a:r>
              <a:rPr lang="en-US" altLang="en-US"/>
              <a:t> </a:t>
            </a:r>
            <a:r>
              <a:rPr lang="en-US" altLang="en-US" b="1"/>
              <a:t>translational dynamics</a:t>
            </a:r>
            <a:r>
              <a:rPr lang="en-US" altLang="en-US"/>
              <a:t> in the core, we will now study </a:t>
            </a:r>
            <a:r>
              <a:rPr lang="en-US" altLang="en-US" b="1"/>
              <a:t>pure rotational dynamics.</a:t>
            </a:r>
            <a:endParaRPr lang="en-US" altLang="en-US"/>
          </a:p>
        </p:txBody>
      </p:sp>
      <p:sp>
        <p:nvSpPr>
          <p:cNvPr id="2560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4" name="Picture 3"/>
          <p:cNvPicPr>
            <a:picLocks noChangeAspect="1"/>
          </p:cNvPicPr>
          <p:nvPr/>
        </p:nvPicPr>
        <p:blipFill>
          <a:blip r:embed="rId7" cstate="print">
            <a:clrChange>
              <a:clrFrom>
                <a:srgbClr val="00A2E8"/>
              </a:clrFrom>
              <a:clrTo>
                <a:srgbClr val="00A2E8">
                  <a:alpha val="0"/>
                </a:srgbClr>
              </a:clrTo>
            </a:clrChange>
          </a:blip>
          <a:srcRect/>
          <a:stretch>
            <a:fillRect/>
          </a:stretch>
        </p:blipFill>
        <p:spPr bwMode="auto">
          <a:xfrm>
            <a:off x="7870825" y="1397000"/>
            <a:ext cx="447675" cy="1857375"/>
          </a:xfrm>
          <a:prstGeom prst="rect">
            <a:avLst/>
          </a:prstGeom>
          <a:noFill/>
          <a:ln w="9525">
            <a:noFill/>
            <a:miter lim="800000"/>
            <a:headEnd/>
            <a:tailEnd/>
          </a:ln>
        </p:spPr>
      </p:pic>
      <p:pic>
        <p:nvPicPr>
          <p:cNvPr id="11" name="Picture 10"/>
          <p:cNvPicPr>
            <a:picLocks noChangeAspect="1"/>
          </p:cNvPicPr>
          <p:nvPr/>
        </p:nvPicPr>
        <p:blipFill>
          <a:blip r:embed="rId7" cstate="print">
            <a:clrChange>
              <a:clrFrom>
                <a:srgbClr val="00A2E8"/>
              </a:clrFrom>
              <a:clrTo>
                <a:srgbClr val="00A2E8">
                  <a:alpha val="0"/>
                </a:srgbClr>
              </a:clrTo>
            </a:clrChange>
          </a:blip>
          <a:srcRect/>
          <a:stretch>
            <a:fillRect/>
          </a:stretch>
        </p:blipFill>
        <p:spPr bwMode="auto">
          <a:xfrm>
            <a:off x="733425" y="4167188"/>
            <a:ext cx="447675" cy="1857375"/>
          </a:xfrm>
          <a:prstGeom prst="rect">
            <a:avLst/>
          </a:prstGeom>
          <a:noFill/>
          <a:ln w="9525">
            <a:noFill/>
            <a:miter lim="800000"/>
            <a:headEnd/>
            <a:tailEnd/>
          </a:ln>
        </p:spPr>
      </p:pic>
      <p:grpSp>
        <p:nvGrpSpPr>
          <p:cNvPr id="2" name="Group 11"/>
          <p:cNvGrpSpPr>
            <a:grpSpLocks/>
          </p:cNvGrpSpPr>
          <p:nvPr/>
        </p:nvGrpSpPr>
        <p:grpSpPr bwMode="auto">
          <a:xfrm>
            <a:off x="909638" y="4259263"/>
            <a:ext cx="7404100" cy="1765300"/>
            <a:chOff x="909637" y="4948990"/>
            <a:chExt cx="7404560" cy="1764632"/>
          </a:xfrm>
        </p:grpSpPr>
        <p:sp>
          <p:nvSpPr>
            <p:cNvPr id="10" name="Freeform 9"/>
            <p:cNvSpPr/>
            <p:nvPr/>
          </p:nvSpPr>
          <p:spPr>
            <a:xfrm>
              <a:off x="909637" y="4948990"/>
              <a:ext cx="3673703" cy="1764632"/>
            </a:xfrm>
            <a:custGeom>
              <a:avLst/>
              <a:gdLst>
                <a:gd name="connsiteX0" fmla="*/ 0 w 3673642"/>
                <a:gd name="connsiteY0" fmla="*/ 0 h 1764632"/>
                <a:gd name="connsiteX1" fmla="*/ 753979 w 3673642"/>
                <a:gd name="connsiteY1" fmla="*/ 48127 h 1764632"/>
                <a:gd name="connsiteX2" fmla="*/ 1620253 w 3673642"/>
                <a:gd name="connsiteY2" fmla="*/ 240632 h 1764632"/>
                <a:gd name="connsiteX3" fmla="*/ 2662990 w 3673642"/>
                <a:gd name="connsiteY3" fmla="*/ 770021 h 1764632"/>
                <a:gd name="connsiteX4" fmla="*/ 3352800 w 3673642"/>
                <a:gd name="connsiteY4" fmla="*/ 1363579 h 1764632"/>
                <a:gd name="connsiteX5" fmla="*/ 3673642 w 3673642"/>
                <a:gd name="connsiteY5" fmla="*/ 1764632 h 17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642" h="1764632">
                  <a:moveTo>
                    <a:pt x="0" y="0"/>
                  </a:moveTo>
                  <a:cubicBezTo>
                    <a:pt x="241968" y="4011"/>
                    <a:pt x="483937" y="8022"/>
                    <a:pt x="753979" y="48127"/>
                  </a:cubicBezTo>
                  <a:cubicBezTo>
                    <a:pt x="1024021" y="88232"/>
                    <a:pt x="1302085" y="120316"/>
                    <a:pt x="1620253" y="240632"/>
                  </a:cubicBezTo>
                  <a:cubicBezTo>
                    <a:pt x="1938422" y="360948"/>
                    <a:pt x="2374232" y="582863"/>
                    <a:pt x="2662990" y="770021"/>
                  </a:cubicBezTo>
                  <a:cubicBezTo>
                    <a:pt x="2951748" y="957179"/>
                    <a:pt x="3184358" y="1197811"/>
                    <a:pt x="3352800" y="1363579"/>
                  </a:cubicBezTo>
                  <a:cubicBezTo>
                    <a:pt x="3521242" y="1529348"/>
                    <a:pt x="3597442" y="1646990"/>
                    <a:pt x="3673642" y="1764632"/>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flipH="1">
              <a:off x="4640494" y="4948990"/>
              <a:ext cx="3673703" cy="1764632"/>
            </a:xfrm>
            <a:custGeom>
              <a:avLst/>
              <a:gdLst>
                <a:gd name="connsiteX0" fmla="*/ 0 w 3673642"/>
                <a:gd name="connsiteY0" fmla="*/ 0 h 1764632"/>
                <a:gd name="connsiteX1" fmla="*/ 753979 w 3673642"/>
                <a:gd name="connsiteY1" fmla="*/ 48127 h 1764632"/>
                <a:gd name="connsiteX2" fmla="*/ 1620253 w 3673642"/>
                <a:gd name="connsiteY2" fmla="*/ 240632 h 1764632"/>
                <a:gd name="connsiteX3" fmla="*/ 2662990 w 3673642"/>
                <a:gd name="connsiteY3" fmla="*/ 770021 h 1764632"/>
                <a:gd name="connsiteX4" fmla="*/ 3352800 w 3673642"/>
                <a:gd name="connsiteY4" fmla="*/ 1363579 h 1764632"/>
                <a:gd name="connsiteX5" fmla="*/ 3673642 w 3673642"/>
                <a:gd name="connsiteY5" fmla="*/ 1764632 h 17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642" h="1764632">
                  <a:moveTo>
                    <a:pt x="0" y="0"/>
                  </a:moveTo>
                  <a:cubicBezTo>
                    <a:pt x="241968" y="4011"/>
                    <a:pt x="483937" y="8022"/>
                    <a:pt x="753979" y="48127"/>
                  </a:cubicBezTo>
                  <a:cubicBezTo>
                    <a:pt x="1024021" y="88232"/>
                    <a:pt x="1302085" y="120316"/>
                    <a:pt x="1620253" y="240632"/>
                  </a:cubicBezTo>
                  <a:cubicBezTo>
                    <a:pt x="1938422" y="360948"/>
                    <a:pt x="2374232" y="582863"/>
                    <a:pt x="2662990" y="770021"/>
                  </a:cubicBezTo>
                  <a:cubicBezTo>
                    <a:pt x="2951748" y="957179"/>
                    <a:pt x="3184358" y="1197811"/>
                    <a:pt x="3352800" y="1363579"/>
                  </a:cubicBezTo>
                  <a:cubicBezTo>
                    <a:pt x="3521242" y="1529348"/>
                    <a:pt x="3597442" y="1646990"/>
                    <a:pt x="3673642" y="1764632"/>
                  </a:cubicBezTo>
                </a:path>
              </a:pathLst>
            </a:custGeom>
            <a:noFill/>
            <a:ln>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6" name="Straight Connector 15"/>
          <p:cNvCxnSpPr/>
          <p:nvPr/>
        </p:nvCxnSpPr>
        <p:spPr>
          <a:xfrm>
            <a:off x="949325" y="5100638"/>
            <a:ext cx="7364413" cy="0"/>
          </a:xfrm>
          <a:prstGeom prst="line">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7164388" y="1460500"/>
            <a:ext cx="1844675" cy="1793875"/>
          </a:xfrm>
          <a:prstGeom prst="arc">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Arc 23"/>
          <p:cNvSpPr/>
          <p:nvPr/>
        </p:nvSpPr>
        <p:spPr>
          <a:xfrm>
            <a:off x="7645400" y="1922463"/>
            <a:ext cx="946150" cy="873125"/>
          </a:xfrm>
          <a:prstGeom prst="arc">
            <a:avLst/>
          </a:prstGeom>
          <a:ln>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repeatCount="indefinite" fill="hold" nodeType="clickEffect">
                                  <p:stCondLst>
                                    <p:cond delay="0"/>
                                  </p:stCondLst>
                                  <p:childTnLst>
                                    <p:animRot by="21600000">
                                      <p:cBhvr>
                                        <p:cTn id="16" dur="2000" fill="hold"/>
                                        <p:tgtEl>
                                          <p:spTgt spid="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6" name="whoosh.wav"/>
                                        </p:tgtEl>
                                      </p:cMediaNode>
                                    </p:audio>
                                  </p:sub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3187">
                                            <p:txEl>
                                              <p:pRg st="2" end="2"/>
                                            </p:txEl>
                                          </p:spTgt>
                                        </p:tgtEl>
                                        <p:attrNameLst>
                                          <p:attrName>style.visibility</p:attrName>
                                        </p:attrNameLst>
                                      </p:cBhvr>
                                      <p:to>
                                        <p:strVal val="visible"/>
                                      </p:to>
                                    </p:set>
                                    <p:anim calcmode="lin" valueType="num">
                                      <p:cBhvr additive="base">
                                        <p:cTn id="2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3187">
                                            <p:txEl>
                                              <p:pRg st="3" end="3"/>
                                            </p:txEl>
                                          </p:spTgt>
                                        </p:tgtEl>
                                        <p:attrNameLst>
                                          <p:attrName>style.visibility</p:attrName>
                                        </p:attrNameLst>
                                      </p:cBhvr>
                                      <p:to>
                                        <p:strVal val="visible"/>
                                      </p:to>
                                    </p:set>
                                    <p:anim calcmode="lin" valueType="num">
                                      <p:cBhvr additive="base">
                                        <p:cTn id="3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4" end="4"/>
                                            </p:txEl>
                                          </p:spTgt>
                                        </p:tgtEl>
                                        <p:attrNameLst>
                                          <p:attrName>style.visibility</p:attrName>
                                        </p:attrNameLst>
                                      </p:cBhvr>
                                      <p:to>
                                        <p:strVal val="visible"/>
                                      </p:to>
                                    </p:set>
                                    <p:anim calcmode="lin" valueType="num">
                                      <p:cBhvr additive="base">
                                        <p:cTn id="3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subTnLst>
                                    <p:audio>
                                      <p:cMediaNode>
                                        <p:cTn display="0" masterRel="sameClick">
                                          <p:stCondLst>
                                            <p:cond evt="begin" delay="0">
                                              <p:tn val="42"/>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2000" fill="hold"/>
                                        <p:tgtEl>
                                          <p:spTgt spid="11"/>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6" name="whoosh.wav"/>
                                        </p:tgtEl>
                                      </p:cMediaNode>
                                    </p:audio>
                                  </p:subTnLst>
                                </p:cTn>
                              </p:par>
                              <p:par>
                                <p:cTn id="49" presetID="63" presetClass="path" presetSubtype="0" repeatCount="indefinite" fill="hold" nodeType="withEffect">
                                  <p:stCondLst>
                                    <p:cond delay="0"/>
                                  </p:stCondLst>
                                  <p:childTnLst>
                                    <p:animMotion origin="layout" path="M 2.5E-6 4.44444E-6 L 0.79705 0.00092 " pathEditMode="relative" rAng="0" ptsTypes="AA">
                                      <p:cBhvr>
                                        <p:cTn id="50" dur="2000" fill="hold"/>
                                        <p:tgtEl>
                                          <p:spTgt spid="11"/>
                                        </p:tgtEl>
                                        <p:attrNameLst>
                                          <p:attrName>ppt_x</p:attrName>
                                          <p:attrName>ppt_y</p:attrName>
                                        </p:attrNameLst>
                                      </p:cBhvr>
                                      <p:rCtr x="398" y="0"/>
                                    </p:animMotion>
                                  </p:childTnLst>
                                </p:cTn>
                              </p:par>
                            </p:childTnLst>
                          </p:cTn>
                        </p:par>
                        <p:par>
                          <p:cTn id="51" fill="hold" nodeType="afterGroup">
                            <p:stCondLst>
                              <p:cond delay="2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2000"/>
                                        <p:tgtEl>
                                          <p:spTgt spid="16"/>
                                        </p:tgtEl>
                                      </p:cBhvr>
                                    </p:animEffect>
                                  </p:childTnLst>
                                </p:cTn>
                              </p:par>
                              <p:par>
                                <p:cTn id="55" presetID="22" presetClass="entr" presetSubtype="8"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93187">
                                            <p:txEl>
                                              <p:pRg st="10" end="10"/>
                                            </p:txEl>
                                          </p:spTgt>
                                        </p:tgtEl>
                                        <p:attrNameLst>
                                          <p:attrName>style.visibility</p:attrName>
                                        </p:attrNameLst>
                                      </p:cBhvr>
                                      <p:to>
                                        <p:strVal val="visible"/>
                                      </p:to>
                                    </p:set>
                                    <p:anim calcmode="lin" valueType="num">
                                      <p:cBhvr additive="base">
                                        <p:cTn id="6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dirty="0">
                <a:solidFill>
                  <a:schemeClr val="accent2"/>
                </a:solidFill>
              </a:rPr>
              <a:t>Rotational inertia I (moment of inertia)</a:t>
            </a:r>
            <a:endParaRPr lang="en-US" altLang="en-US" dirty="0">
              <a:solidFill>
                <a:schemeClr val="accent2"/>
              </a:solidFill>
            </a:endParaRPr>
          </a:p>
          <a:p>
            <a:pPr>
              <a:spcAft>
                <a:spcPts val="200"/>
              </a:spcAft>
            </a:pPr>
            <a:r>
              <a:rPr lang="en-US" altLang="en-US" dirty="0">
                <a:sym typeface="Symbol" pitchFamily="18" charset="2"/>
              </a:rPr>
              <a:t></a:t>
            </a:r>
            <a:r>
              <a:rPr lang="en-US" altLang="en-US" dirty="0"/>
              <a:t>Consider a bowling ball on a table top:</a:t>
            </a:r>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Bef>
                <a:spcPts val="1800"/>
              </a:spcBef>
              <a:spcAft>
                <a:spcPts val="200"/>
              </a:spcAft>
            </a:pPr>
            <a:r>
              <a:rPr lang="en-US" altLang="en-US" dirty="0">
                <a:sym typeface="Symbol" pitchFamily="18" charset="2"/>
              </a:rPr>
              <a:t></a:t>
            </a:r>
            <a:r>
              <a:rPr lang="en-US" altLang="en-US" dirty="0"/>
              <a:t>Neither ball is rolling, so both have a </a:t>
            </a:r>
            <a:r>
              <a:rPr lang="en-US" altLang="en-US" b="1" dirty="0"/>
              <a:t>translational kinetic energy</a:t>
            </a:r>
            <a:r>
              <a:rPr lang="en-US" altLang="en-US" dirty="0"/>
              <a:t> equal to zero.</a:t>
            </a:r>
          </a:p>
          <a:p>
            <a:pPr>
              <a:spcBef>
                <a:spcPts val="600"/>
              </a:spcBef>
              <a:spcAft>
                <a:spcPts val="200"/>
              </a:spcAft>
            </a:pPr>
            <a:r>
              <a:rPr lang="en-US" altLang="en-US" dirty="0">
                <a:sym typeface="Symbol" pitchFamily="18" charset="2"/>
              </a:rPr>
              <a:t></a:t>
            </a:r>
            <a:r>
              <a:rPr lang="en-US" altLang="en-US" dirty="0"/>
              <a:t>The second ball has </a:t>
            </a:r>
            <a:r>
              <a:rPr lang="en-US" altLang="en-US" u="sng" dirty="0"/>
              <a:t>only</a:t>
            </a:r>
            <a:r>
              <a:rPr lang="en-US" altLang="en-US" dirty="0"/>
              <a:t> </a:t>
            </a:r>
            <a:r>
              <a:rPr lang="en-US" altLang="en-US" b="1" dirty="0"/>
              <a:t>rotational kinetic energy.</a:t>
            </a:r>
            <a:r>
              <a:rPr lang="en-US" altLang="en-US" dirty="0"/>
              <a:t>		</a:t>
            </a:r>
            <a:r>
              <a:rPr lang="en-US" altLang="en-US" i="1" dirty="0"/>
              <a:t>        </a:t>
            </a:r>
          </a:p>
        </p:txBody>
      </p:sp>
      <p:sp>
        <p:nvSpPr>
          <p:cNvPr id="2662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890588" y="2144713"/>
            <a:ext cx="3489325" cy="3503612"/>
          </a:xfrm>
          <a:prstGeom prst="rect">
            <a:avLst/>
          </a:prstGeom>
          <a:noFill/>
          <a:ln w="9525">
            <a:noFill/>
            <a:miter lim="800000"/>
            <a:headEnd/>
            <a:tailEnd/>
          </a:ln>
        </p:spPr>
      </p:pic>
      <p:pic>
        <p:nvPicPr>
          <p:cNvPr id="5"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4683125" y="2141538"/>
            <a:ext cx="3489325" cy="3503612"/>
          </a:xfrm>
          <a:prstGeom prst="rect">
            <a:avLst/>
          </a:prstGeom>
          <a:noFill/>
          <a:ln w="9525">
            <a:noFill/>
            <a:miter lim="800000"/>
            <a:headEnd/>
            <a:tailEnd/>
          </a:ln>
        </p:spPr>
      </p:pic>
      <p:sp>
        <p:nvSpPr>
          <p:cNvPr id="6" name="TextBox 5"/>
          <p:cNvSpPr txBox="1">
            <a:spLocks noChangeArrowheads="1"/>
          </p:cNvSpPr>
          <p:nvPr/>
        </p:nvSpPr>
        <p:spPr bwMode="auto">
          <a:xfrm>
            <a:off x="1689100" y="3803650"/>
            <a:ext cx="1739900" cy="830263"/>
          </a:xfrm>
          <a:prstGeom prst="rect">
            <a:avLst/>
          </a:prstGeom>
          <a:noFill/>
          <a:ln w="9525">
            <a:noFill/>
            <a:miter lim="800000"/>
            <a:headEnd/>
            <a:tailEnd/>
          </a:ln>
        </p:spPr>
        <p:txBody>
          <a:bodyPr wrap="none">
            <a:spAutoFit/>
          </a:bodyPr>
          <a:lstStyle/>
          <a:p>
            <a:pPr algn="ctr"/>
            <a:r>
              <a:rPr lang="en-US" altLang="en-US">
                <a:solidFill>
                  <a:schemeClr val="bg1"/>
                </a:solidFill>
              </a:rPr>
              <a:t>Stationary  </a:t>
            </a:r>
          </a:p>
          <a:p>
            <a:pPr algn="ctr"/>
            <a:r>
              <a:rPr lang="en-US" altLang="en-US" i="1">
                <a:solidFill>
                  <a:schemeClr val="bg1"/>
                </a:solidFill>
              </a:rPr>
              <a:t>E</a:t>
            </a:r>
            <a:r>
              <a:rPr lang="en-US" altLang="en-US" baseline="-25000">
                <a:solidFill>
                  <a:schemeClr val="bg1"/>
                </a:solidFill>
              </a:rPr>
              <a:t>K</a:t>
            </a:r>
            <a:r>
              <a:rPr lang="en-US" altLang="en-US">
                <a:solidFill>
                  <a:schemeClr val="bg1"/>
                </a:solidFill>
              </a:rPr>
              <a:t> = 0.</a:t>
            </a:r>
          </a:p>
        </p:txBody>
      </p:sp>
      <p:sp>
        <p:nvSpPr>
          <p:cNvPr id="9" name="TextBox 8"/>
          <p:cNvSpPr txBox="1">
            <a:spLocks noChangeArrowheads="1"/>
          </p:cNvSpPr>
          <p:nvPr/>
        </p:nvSpPr>
        <p:spPr bwMode="auto">
          <a:xfrm>
            <a:off x="4872038" y="3838575"/>
            <a:ext cx="2906712" cy="1200150"/>
          </a:xfrm>
          <a:prstGeom prst="rect">
            <a:avLst/>
          </a:prstGeom>
          <a:noFill/>
          <a:ln w="9525">
            <a:noFill/>
            <a:miter lim="800000"/>
            <a:headEnd/>
            <a:tailEnd/>
          </a:ln>
        </p:spPr>
        <p:txBody>
          <a:bodyPr>
            <a:spAutoFit/>
          </a:bodyPr>
          <a:lstStyle/>
          <a:p>
            <a:pPr algn="ctr"/>
            <a:r>
              <a:rPr lang="en-US" altLang="en-US">
                <a:solidFill>
                  <a:schemeClr val="bg1"/>
                </a:solidFill>
              </a:rPr>
              <a:t>Spinning in place (perhaps on ice) </a:t>
            </a:r>
          </a:p>
          <a:p>
            <a:pPr algn="ctr"/>
            <a:r>
              <a:rPr lang="en-US" altLang="en-US" i="1">
                <a:solidFill>
                  <a:schemeClr val="bg1"/>
                </a:solidFill>
              </a:rPr>
              <a:t>E</a:t>
            </a:r>
            <a:r>
              <a:rPr lang="en-US" altLang="en-US" baseline="-25000">
                <a:solidFill>
                  <a:schemeClr val="bg1"/>
                </a:solidFill>
              </a:rPr>
              <a:t>K</a:t>
            </a:r>
            <a:r>
              <a:rPr lang="en-US" altLang="en-US">
                <a:solidFill>
                  <a:schemeClr val="bg1"/>
                </a:solidFill>
              </a:rPr>
              <a:t> ≠ 0.</a:t>
            </a:r>
          </a:p>
        </p:txBody>
      </p:sp>
      <p:sp>
        <p:nvSpPr>
          <p:cNvPr id="11" name="TextBox 10"/>
          <p:cNvSpPr txBox="1">
            <a:spLocks noChangeArrowheads="1"/>
          </p:cNvSpPr>
          <p:nvPr/>
        </p:nvSpPr>
        <p:spPr bwMode="auto">
          <a:xfrm>
            <a:off x="3697288" y="5164138"/>
            <a:ext cx="1668462" cy="461962"/>
          </a:xfrm>
          <a:prstGeom prst="rect">
            <a:avLst/>
          </a:prstGeom>
          <a:noFill/>
          <a:ln w="9525">
            <a:noFill/>
            <a:miter lim="800000"/>
            <a:headEnd/>
            <a:tailEnd/>
          </a:ln>
        </p:spPr>
        <p:txBody>
          <a:bodyPr wrap="none">
            <a:spAutoFit/>
          </a:bodyPr>
          <a:lstStyle/>
          <a:p>
            <a:pPr algn="ctr"/>
            <a:r>
              <a:rPr lang="en-US" altLang="en-US" i="1">
                <a:solidFill>
                  <a:srgbClr val="FF0000"/>
                </a:solidFill>
              </a:rPr>
              <a:t>TOP 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repeatCount="indefinite" fill="hold" nodeType="clickEffect">
                                  <p:stCondLst>
                                    <p:cond delay="0"/>
                                  </p:stCondLst>
                                  <p:childTnLst>
                                    <p:animRot by="21600000">
                                      <p:cBhvr>
                                        <p:cTn id="42" dur="1000" fill="hold"/>
                                        <p:tgtEl>
                                          <p:spTgt spid="5"/>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93187">
                                            <p:txEl>
                                              <p:pRg st="10" end="10"/>
                                            </p:txEl>
                                          </p:spTgt>
                                        </p:tgtEl>
                                        <p:attrNameLst>
                                          <p:attrName>style.visibility</p:attrName>
                                        </p:attrNameLst>
                                      </p:cBhvr>
                                      <p:to>
                                        <p:strVal val="visible"/>
                                      </p:to>
                                    </p:set>
                                    <p:anim calcmode="lin" valueType="num">
                                      <p:cBhvr additive="base">
                                        <p:cTn id="54"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93187">
                                            <p:txEl>
                                              <p:pRg st="11" end="11"/>
                                            </p:txEl>
                                          </p:spTgt>
                                        </p:tgtEl>
                                        <p:attrNameLst>
                                          <p:attrName>style.visibility</p:attrName>
                                        </p:attrNameLst>
                                      </p:cBhvr>
                                      <p:to>
                                        <p:strVal val="visible"/>
                                      </p:to>
                                    </p:set>
                                    <p:anim calcmode="lin" valueType="num">
                                      <p:cBhvr additive="base">
                                        <p:cTn id="60"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4657725"/>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Even though the center of                                                    mass of the spinning bowling                                                                   ball is not moving, each                                                          particle in the ball not in the                                                  center has a tangential                                                      velocity and thus has kinetic                                              energy.</a:t>
            </a:r>
          </a:p>
          <a:p>
            <a:pPr>
              <a:spcAft>
                <a:spcPts val="200"/>
              </a:spcAft>
            </a:pPr>
            <a:r>
              <a:rPr lang="en-US" altLang="en-US">
                <a:sym typeface="Symbol" pitchFamily="18" charset="2"/>
              </a:rPr>
              <a:t></a:t>
            </a:r>
            <a:r>
              <a:rPr lang="en-US" altLang="en-US"/>
              <a:t>In translation every mass                                                    particle has the same velocity.</a:t>
            </a:r>
          </a:p>
          <a:p>
            <a:pPr>
              <a:spcBef>
                <a:spcPts val="600"/>
              </a:spcBef>
              <a:spcAft>
                <a:spcPts val="200"/>
              </a:spcAft>
            </a:pPr>
            <a:r>
              <a:rPr lang="en-US" altLang="en-US">
                <a:sym typeface="Symbol" pitchFamily="18" charset="2"/>
              </a:rPr>
              <a:t></a:t>
            </a:r>
            <a:r>
              <a:rPr lang="en-US" altLang="en-US"/>
              <a:t>Not so in rotation. Each mass has a velocity that is proportional to its radius from the axis of rotation.		</a:t>
            </a:r>
            <a:r>
              <a:rPr lang="en-US" altLang="en-US" i="1"/>
              <a:t>        </a:t>
            </a:r>
          </a:p>
        </p:txBody>
      </p:sp>
      <p:sp>
        <p:nvSpPr>
          <p:cNvPr id="276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16"/>
          <p:cNvGrpSpPr>
            <a:grpSpLocks/>
          </p:cNvGrpSpPr>
          <p:nvPr/>
        </p:nvGrpSpPr>
        <p:grpSpPr bwMode="auto">
          <a:xfrm>
            <a:off x="5014913" y="1716088"/>
            <a:ext cx="3489325" cy="3503612"/>
            <a:chOff x="5029966" y="1715869"/>
            <a:chExt cx="3489325" cy="3503612"/>
          </a:xfrm>
        </p:grpSpPr>
        <p:pic>
          <p:nvPicPr>
            <p:cNvPr id="27656"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029966" y="1715869"/>
              <a:ext cx="3489325" cy="3503612"/>
            </a:xfrm>
            <a:prstGeom prst="rect">
              <a:avLst/>
            </a:prstGeom>
            <a:noFill/>
            <a:ln w="9525">
              <a:noFill/>
              <a:miter lim="800000"/>
              <a:headEnd/>
              <a:tailEnd/>
            </a:ln>
          </p:spPr>
        </p:pic>
        <p:sp>
          <p:nvSpPr>
            <p:cNvPr id="3" name="Oval 2"/>
            <p:cNvSpPr/>
            <p:nvPr/>
          </p:nvSpPr>
          <p:spPr>
            <a:xfrm>
              <a:off x="7520753" y="2554069"/>
              <a:ext cx="236538" cy="236537"/>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6811141" y="2663606"/>
              <a:ext cx="819150" cy="7731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53" name="Group 15"/>
          <p:cNvGrpSpPr>
            <a:grpSpLocks/>
          </p:cNvGrpSpPr>
          <p:nvPr/>
        </p:nvGrpSpPr>
        <p:grpSpPr bwMode="auto">
          <a:xfrm>
            <a:off x="4981575" y="1703388"/>
            <a:ext cx="3516313" cy="3546475"/>
            <a:chOff x="5013434" y="1702676"/>
            <a:chExt cx="3515711" cy="3547241"/>
          </a:xfrm>
        </p:grpSpPr>
        <p:cxnSp>
          <p:nvCxnSpPr>
            <p:cNvPr id="7" name="Straight Connector 6"/>
            <p:cNvCxnSpPr/>
            <p:nvPr/>
          </p:nvCxnSpPr>
          <p:spPr>
            <a:xfrm>
              <a:off x="5013434" y="3452479"/>
              <a:ext cx="351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8432" y="1702676"/>
              <a:ext cx="0" cy="354724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 calcmode="lin" valueType="num">
                                      <p:cBhvr additive="base">
                                        <p:cTn id="11"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In fact, if you recall that for                                                 circular motion </a:t>
            </a:r>
            <a:r>
              <a:rPr lang="en-US" altLang="en-US" i="1"/>
              <a:t>v</a:t>
            </a:r>
            <a:r>
              <a:rPr lang="en-US" altLang="en-US"/>
              <a:t> = </a:t>
            </a:r>
            <a:r>
              <a:rPr lang="en-US" altLang="en-US" i="1"/>
              <a:t>r</a:t>
            </a:r>
            <a:r>
              <a:rPr lang="en-US" altLang="en-US" i="1" baseline="-25000"/>
              <a:t> </a:t>
            </a:r>
            <a:r>
              <a:rPr lang="en-US" altLang="en-US">
                <a:sym typeface="Symbol" pitchFamily="18" charset="2"/>
              </a:rPr>
              <a:t>, we see                                                    that for each particle in a                                                         rotating extended mass</a:t>
            </a:r>
          </a:p>
          <a:p>
            <a:pPr>
              <a:spcAft>
                <a:spcPts val="200"/>
              </a:spcAft>
            </a:pPr>
            <a:r>
              <a:rPr lang="en-US" altLang="en-US" i="1">
                <a:sym typeface="Symbol" pitchFamily="18" charset="2"/>
              </a:rPr>
              <a:t>     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 </a:t>
            </a:r>
            <a:r>
              <a:rPr lang="en-US" altLang="en-US" baseline="30000">
                <a:sym typeface="Symbol" pitchFamily="18" charset="2"/>
              </a:rPr>
              <a:t>2</a:t>
            </a:r>
          </a:p>
          <a:p>
            <a:pPr>
              <a:spcAft>
                <a:spcPts val="200"/>
              </a:spcAft>
            </a:pPr>
            <a:r>
              <a:rPr lang="en-US" altLang="en-US" i="1">
                <a:sym typeface="Symbol" pitchFamily="18" charset="2"/>
              </a:rPr>
              <a:t>	</a:t>
            </a:r>
            <a:r>
              <a:rPr lang="en-US" altLang="en-US">
                <a:sym typeface="Symbol" pitchFamily="18" charset="2"/>
              </a:rPr>
              <a:t>= (1/2)</a:t>
            </a:r>
            <a:r>
              <a:rPr lang="en-US" altLang="en-US" i="1">
                <a:sym typeface="Symbol" pitchFamily="18" charset="2"/>
              </a:rPr>
              <a:t>m</a:t>
            </a:r>
            <a:r>
              <a:rPr lang="en-US" altLang="en-US">
                <a:sym typeface="Symbol" pitchFamily="18" charset="2"/>
              </a:rPr>
              <a:t>(</a:t>
            </a:r>
            <a:r>
              <a:rPr lang="en-US" altLang="en-US" i="1">
                <a:sym typeface="Symbol" pitchFamily="18" charset="2"/>
              </a:rPr>
              <a:t>r</a:t>
            </a:r>
            <a:r>
              <a:rPr lang="en-US" altLang="en-US" baseline="-25000">
                <a:sym typeface="Symbol" pitchFamily="18" charset="2"/>
              </a:rPr>
              <a:t> </a:t>
            </a:r>
            <a:r>
              <a:rPr lang="en-US" altLang="en-US">
                <a:sym typeface="Symbol" pitchFamily="18" charset="2"/>
              </a:rPr>
              <a:t>)</a:t>
            </a:r>
            <a:r>
              <a:rPr lang="en-US" altLang="en-US" baseline="30000">
                <a:sym typeface="Symbol" pitchFamily="18" charset="2"/>
              </a:rPr>
              <a:t>2</a:t>
            </a:r>
          </a:p>
          <a:p>
            <a:pPr>
              <a:spcAft>
                <a:spcPts val="200"/>
              </a:spcAft>
            </a:pPr>
            <a:r>
              <a:rPr lang="en-US" altLang="en-US">
                <a:sym typeface="Symbol" pitchFamily="18" charset="2"/>
              </a:rPr>
              <a:t>	= (1/2)</a:t>
            </a:r>
            <a:r>
              <a:rPr lang="en-US" altLang="en-US" baseline="-25000">
                <a:sym typeface="Symbol" pitchFamily="18" charset="2"/>
              </a:rPr>
              <a:t> </a:t>
            </a:r>
            <a:r>
              <a:rPr lang="en-US" altLang="en-US">
                <a:sym typeface="Symbol" pitchFamily="18" charset="2"/>
              </a:rPr>
              <a:t>(</a:t>
            </a:r>
            <a:r>
              <a:rPr lang="en-US" altLang="en-US" i="1">
                <a:sym typeface="Symbol" pitchFamily="18" charset="2"/>
              </a:rPr>
              <a:t>mr</a:t>
            </a:r>
            <a:r>
              <a:rPr lang="en-US" altLang="en-US" baseline="30000">
                <a:sym typeface="Symbol" pitchFamily="18" charset="2"/>
              </a:rPr>
              <a:t> 2</a:t>
            </a:r>
            <a:r>
              <a:rPr lang="en-US" altLang="en-US">
                <a:sym typeface="Symbol" pitchFamily="18" charset="2"/>
              </a:rPr>
              <a:t>)</a:t>
            </a:r>
            <a:r>
              <a:rPr lang="en-US" altLang="en-US" baseline="-25000">
                <a:sym typeface="Symbol" pitchFamily="18" charset="2"/>
              </a:rPr>
              <a:t> </a:t>
            </a:r>
            <a:r>
              <a:rPr lang="en-US" altLang="en-US">
                <a:sym typeface="Symbol" pitchFamily="18" charset="2"/>
              </a:rPr>
              <a:t></a:t>
            </a:r>
            <a:r>
              <a:rPr lang="en-US" altLang="en-US" baseline="30000">
                <a:sym typeface="Symbol" pitchFamily="18" charset="2"/>
              </a:rPr>
              <a:t>2</a:t>
            </a:r>
            <a:r>
              <a:rPr lang="en-US" altLang="en-US">
                <a:sym typeface="Symbol" pitchFamily="18" charset="2"/>
              </a:rPr>
              <a:t>.</a:t>
            </a:r>
            <a:endParaRPr lang="en-US" altLang="en-US"/>
          </a:p>
          <a:p>
            <a:pPr>
              <a:spcAft>
                <a:spcPts val="200"/>
              </a:spcAft>
            </a:pPr>
            <a:r>
              <a:rPr lang="en-US" altLang="en-US">
                <a:sym typeface="Symbol" pitchFamily="18" charset="2"/>
              </a:rPr>
              <a:t></a:t>
            </a:r>
            <a:r>
              <a:rPr lang="en-US" altLang="en-US"/>
              <a:t>Given that the </a:t>
            </a:r>
            <a:r>
              <a:rPr lang="en-US" altLang="en-US">
                <a:sym typeface="Symbol" pitchFamily="18" charset="2"/>
              </a:rPr>
              <a:t> is the same                                                      for all particles in a </a:t>
            </a:r>
            <a:r>
              <a:rPr lang="en-US" altLang="en-US" i="1">
                <a:sym typeface="Symbol" pitchFamily="18" charset="2"/>
              </a:rPr>
              <a:t>rigid</a:t>
            </a:r>
            <a:r>
              <a:rPr lang="en-US" altLang="en-US">
                <a:sym typeface="Symbol" pitchFamily="18" charset="2"/>
              </a:rPr>
              <a:t> extended                                          body, clearly the total kinetic energy is given by</a:t>
            </a:r>
            <a:r>
              <a:rPr lang="en-US" altLang="en-US"/>
              <a:t>		</a:t>
            </a:r>
            <a:r>
              <a:rPr lang="en-US" altLang="en-US" i="1"/>
              <a:t>        </a:t>
            </a:r>
          </a:p>
        </p:txBody>
      </p:sp>
      <p:sp>
        <p:nvSpPr>
          <p:cNvPr id="286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16"/>
          <p:cNvGrpSpPr>
            <a:grpSpLocks/>
          </p:cNvGrpSpPr>
          <p:nvPr/>
        </p:nvGrpSpPr>
        <p:grpSpPr bwMode="auto">
          <a:xfrm>
            <a:off x="5014913" y="1716088"/>
            <a:ext cx="3489325" cy="3503612"/>
            <a:chOff x="5029966" y="1715869"/>
            <a:chExt cx="3489325" cy="3503612"/>
          </a:xfrm>
        </p:grpSpPr>
        <p:pic>
          <p:nvPicPr>
            <p:cNvPr id="28684"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029966" y="1715869"/>
              <a:ext cx="3489325" cy="3503612"/>
            </a:xfrm>
            <a:prstGeom prst="rect">
              <a:avLst/>
            </a:prstGeom>
            <a:noFill/>
            <a:ln w="9525">
              <a:noFill/>
              <a:miter lim="800000"/>
              <a:headEnd/>
              <a:tailEnd/>
            </a:ln>
          </p:spPr>
        </p:pic>
        <p:sp>
          <p:nvSpPr>
            <p:cNvPr id="3" name="Oval 2"/>
            <p:cNvSpPr/>
            <p:nvPr/>
          </p:nvSpPr>
          <p:spPr>
            <a:xfrm>
              <a:off x="7520753" y="2554069"/>
              <a:ext cx="236538" cy="236537"/>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6811141" y="2663606"/>
              <a:ext cx="819150" cy="7731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677" name="Group 15"/>
          <p:cNvGrpSpPr>
            <a:grpSpLocks/>
          </p:cNvGrpSpPr>
          <p:nvPr/>
        </p:nvGrpSpPr>
        <p:grpSpPr bwMode="auto">
          <a:xfrm>
            <a:off x="4981575" y="1703388"/>
            <a:ext cx="3516313" cy="3546475"/>
            <a:chOff x="5013434" y="1702676"/>
            <a:chExt cx="3515711" cy="3547241"/>
          </a:xfrm>
        </p:grpSpPr>
        <p:cxnSp>
          <p:nvCxnSpPr>
            <p:cNvPr id="7" name="Straight Connector 6"/>
            <p:cNvCxnSpPr/>
            <p:nvPr/>
          </p:nvCxnSpPr>
          <p:spPr>
            <a:xfrm>
              <a:off x="5013434" y="3452479"/>
              <a:ext cx="351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8432" y="1702676"/>
              <a:ext cx="0" cy="354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23"/>
          <p:cNvGrpSpPr>
            <a:grpSpLocks/>
          </p:cNvGrpSpPr>
          <p:nvPr/>
        </p:nvGrpSpPr>
        <p:grpSpPr bwMode="auto">
          <a:xfrm>
            <a:off x="873125" y="5705475"/>
            <a:ext cx="7369175" cy="830263"/>
            <a:chOff x="510" y="3951"/>
            <a:chExt cx="4642" cy="523"/>
          </a:xfrm>
        </p:grpSpPr>
        <p:sp>
          <p:nvSpPr>
            <p:cNvPr id="28679" name="Text Box 24"/>
            <p:cNvSpPr txBox="1">
              <a:spLocks noChangeArrowheads="1"/>
            </p:cNvSpPr>
            <p:nvPr/>
          </p:nvSpPr>
          <p:spPr bwMode="auto">
            <a:xfrm>
              <a:off x="4111" y="3951"/>
              <a:ext cx="1039"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moment of inertia </a:t>
              </a:r>
              <a:r>
                <a:rPr lang="en-US" altLang="en-US" i="1">
                  <a:solidFill>
                    <a:schemeClr val="bg1"/>
                  </a:solidFill>
                </a:rPr>
                <a:t>I</a:t>
              </a:r>
            </a:p>
          </p:txBody>
        </p:sp>
        <p:sp>
          <p:nvSpPr>
            <p:cNvPr id="28680"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2868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E</a:t>
              </a:r>
              <a:r>
                <a:rPr lang="en-US" altLang="en-US" baseline="-25000">
                  <a:ea typeface="Times New Roman" pitchFamily="18" charset="0"/>
                  <a:cs typeface="Courier New" pitchFamily="49" charset="0"/>
                  <a:sym typeface="Symbol" pitchFamily="18" charset="2"/>
                </a:rPr>
                <a:t>K</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ea typeface="Times New Roman" pitchFamily="18" charset="0"/>
                  <a:cs typeface="Courier New" pitchFamily="49" charset="0"/>
                  <a:sym typeface="Symbol" pitchFamily="18" charset="2"/>
                </a:rPr>
                <a:t> </a:t>
              </a:r>
              <a:r>
                <a:rPr lang="en-US" altLang="en-US" baseline="30000">
                  <a:ea typeface="Times New Roman" pitchFamily="18" charset="0"/>
                  <a:cs typeface="Courier New" pitchFamily="49" charset="0"/>
                  <a:sym typeface="Symbol" pitchFamily="18" charset="2"/>
                </a:rPr>
                <a:t>2</a:t>
              </a:r>
              <a:r>
                <a:rPr lang="en-US" altLang="en-US">
                  <a:ea typeface="Times New Roman" pitchFamily="18" charset="0"/>
                  <a:cs typeface="Courier New" pitchFamily="49" charset="0"/>
                  <a:sym typeface="Symbol" pitchFamily="18" charset="2"/>
                </a:rPr>
                <a:t> with </a:t>
              </a:r>
              <a:r>
                <a:rPr lang="en-US" altLang="en-US" i="1">
                  <a:ea typeface="Times New Roman" pitchFamily="18" charset="0"/>
                  <a:cs typeface="Courier New" pitchFamily="49" charset="0"/>
                  <a:sym typeface="Symbol" pitchFamily="18" charset="2"/>
                </a:rPr>
                <a:t>I</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a:ea typeface="Times New Roman" pitchFamily="18" charset="0"/>
                  <a:cs typeface="Courier New" pitchFamily="49" charset="0"/>
                  <a:sym typeface="Symbol" pitchFamily="18" charset="2"/>
                </a:rPr>
                <a:t>.</a:t>
              </a:r>
            </a:p>
            <a:p>
              <a:pPr>
                <a:lnSpc>
                  <a:spcPct val="90000"/>
                </a:lnSpc>
                <a:spcBef>
                  <a:spcPts val="200"/>
                </a:spcBef>
              </a:pPr>
              <a:r>
                <a:rPr lang="en-US" altLang="en-US">
                  <a:ea typeface="Times New Roman" pitchFamily="18" charset="0"/>
                  <a:cs typeface="Courier New" pitchFamily="49" charset="0"/>
                  <a:sym typeface="Symbol" pitchFamily="18" charset="2"/>
                </a:rPr>
                <a:t>           </a:t>
              </a:r>
              <a:r>
                <a:rPr lang="en-US" altLang="en-US" sz="2000">
                  <a:solidFill>
                    <a:srgbClr val="00B0F0"/>
                  </a:solidFill>
                  <a:ea typeface="Times New Roman" pitchFamily="18" charset="0"/>
                  <a:cs typeface="Courier New" pitchFamily="49" charset="0"/>
                  <a:sym typeface="Symbol" pitchFamily="18" charset="2"/>
                </a:rPr>
                <a:t>where </a:t>
              </a:r>
              <a:r>
                <a:rPr lang="en-US" altLang="en-US" sz="2000" i="1">
                  <a:solidFill>
                    <a:srgbClr val="00B0F0"/>
                  </a:solidFill>
                  <a:ea typeface="Times New Roman" pitchFamily="18" charset="0"/>
                  <a:cs typeface="Courier New" pitchFamily="49" charset="0"/>
                  <a:sym typeface="Symbol" pitchFamily="18" charset="2"/>
                </a:rPr>
                <a:t>I</a:t>
              </a:r>
              <a:r>
                <a:rPr lang="en-US" altLang="en-US" sz="2000">
                  <a:solidFill>
                    <a:srgbClr val="00B0F0"/>
                  </a:solidFill>
                  <a:ea typeface="Times New Roman" pitchFamily="18" charset="0"/>
                  <a:cs typeface="Courier New" pitchFamily="49" charset="0"/>
                  <a:sym typeface="Symbol" pitchFamily="18" charset="2"/>
                </a:rPr>
                <a:t> is the rotational inertia</a:t>
              </a:r>
              <a:endParaRPr lang="en-US" altLang="en-US" sz="2000" i="1" baseline="30000">
                <a:solidFill>
                  <a:srgbClr val="00B0F0"/>
                </a:solidFill>
                <a:ea typeface="Times New Roman" pitchFamily="18" charset="0"/>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 calcmode="lin" valueType="num">
                                      <p:cBhvr additive="base">
                                        <p:cTn id="11"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4" end="4"/>
                                            </p:txEl>
                                          </p:spTgt>
                                        </p:tgtEl>
                                        <p:attrNameLst>
                                          <p:attrName>style.visibility</p:attrName>
                                        </p:attrNameLst>
                                      </p:cBhvr>
                                      <p:to>
                                        <p:strVal val="visible"/>
                                      </p:to>
                                    </p:set>
                                    <p:anim calcmode="lin" valueType="num">
                                      <p:cBhvr additive="base">
                                        <p:cTn id="2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additive="base">
                                        <p:cTn id="3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669925" y="4051300"/>
            <a:ext cx="7772400" cy="28067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the                     dumbbell about its center. Each end has a                                 mass of 15.0 kg. Assume the 30.0-cm                                  handle is massless.</a:t>
            </a:r>
          </a:p>
          <a:p>
            <a:pPr>
              <a:spcAft>
                <a:spcPct val="20000"/>
              </a:spcAft>
            </a:pPr>
            <a:r>
              <a:rPr lang="en-US" altLang="en-US"/>
              <a:t>SOLUTION:</a:t>
            </a:r>
          </a:p>
          <a:p>
            <a:r>
              <a:rPr lang="en-US" altLang="en-US">
                <a:sym typeface="Symbol" pitchFamily="18" charset="2"/>
              </a:rPr>
              <a:t></a:t>
            </a:r>
            <a:r>
              <a:rPr lang="en-US" altLang="en-US"/>
              <a:t>Each mass is 0.15 m from the center of rotation. Thus</a:t>
            </a:r>
          </a:p>
          <a:p>
            <a:r>
              <a:rPr lang="en-US" altLang="en-US" i="1"/>
              <a:t>      I</a:t>
            </a:r>
            <a:r>
              <a:rPr lang="en-US" altLang="en-US"/>
              <a:t> =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i="1">
                <a:sym typeface="Symbol" pitchFamily="18" charset="2"/>
              </a:rPr>
              <a:t> </a:t>
            </a:r>
            <a:r>
              <a:rPr lang="en-US" altLang="en-US">
                <a:sym typeface="Symbol" pitchFamily="18" charset="2"/>
              </a:rPr>
              <a:t>= 15(0.15)</a:t>
            </a:r>
            <a:r>
              <a:rPr lang="en-US" altLang="en-US" baseline="30000">
                <a:sym typeface="Symbol" pitchFamily="18" charset="2"/>
              </a:rPr>
              <a:t>2</a:t>
            </a:r>
            <a:r>
              <a:rPr lang="en-US" altLang="en-US">
                <a:sym typeface="Symbol" pitchFamily="18" charset="2"/>
              </a:rPr>
              <a:t>  + 15(0.15)</a:t>
            </a:r>
            <a:r>
              <a:rPr lang="en-US" altLang="en-US" baseline="30000">
                <a:sym typeface="Symbol" pitchFamily="18" charset="2"/>
              </a:rPr>
              <a:t>2</a:t>
            </a:r>
            <a:r>
              <a:rPr lang="en-US" altLang="en-US">
                <a:sym typeface="Symbol" pitchFamily="18" charset="2"/>
              </a:rPr>
              <a:t> = 0.675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26860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It turns out that the </a:t>
            </a:r>
            <a:r>
              <a:rPr lang="en-US" altLang="en-US" b="1"/>
              <a:t>rotational inertia</a:t>
            </a:r>
            <a:r>
              <a:rPr lang="en-US" altLang="en-US"/>
              <a:t> </a:t>
            </a:r>
            <a:r>
              <a:rPr lang="en-US" altLang="en-US" i="1"/>
              <a:t>I</a:t>
            </a:r>
            <a:r>
              <a:rPr lang="en-US" altLang="en-US"/>
              <a:t> has the same function in rotation as the </a:t>
            </a:r>
            <a:r>
              <a:rPr lang="en-US" altLang="en-US" b="1"/>
              <a:t>translational inertia</a:t>
            </a:r>
            <a:r>
              <a:rPr lang="en-US" altLang="en-US"/>
              <a:t> </a:t>
            </a:r>
            <a:r>
              <a:rPr lang="en-US" altLang="en-US" i="1"/>
              <a:t>m</a:t>
            </a:r>
            <a:r>
              <a:rPr lang="en-US" altLang="en-US"/>
              <a:t> has in translational motion. Later we will see that all the translational kinematic and dynamic equations can be directly translated into their rotational counterparts by simple substitutions – one of which will be </a:t>
            </a:r>
            <a:r>
              <a:rPr lang="en-US" altLang="en-US" i="1"/>
              <a:t>I</a:t>
            </a:r>
            <a:r>
              <a:rPr lang="en-US" altLang="en-US"/>
              <a:t> </a:t>
            </a:r>
            <a:r>
              <a:rPr lang="en-US" altLang="en-US">
                <a:sym typeface="Symbol" pitchFamily="18" charset="2"/>
              </a:rPr>
              <a:t> </a:t>
            </a:r>
            <a:r>
              <a:rPr lang="en-US" altLang="en-US" i="1">
                <a:sym typeface="Symbol" pitchFamily="18" charset="2"/>
              </a:rPr>
              <a:t>m</a:t>
            </a:r>
            <a:r>
              <a:rPr lang="en-US" altLang="en-US">
                <a:sym typeface="Symbol" pitchFamily="18" charset="2"/>
              </a:rPr>
              <a:t>!</a:t>
            </a:r>
            <a:endParaRPr lang="en-US" altLang="en-US"/>
          </a:p>
        </p:txBody>
      </p:sp>
      <p:sp>
        <p:nvSpPr>
          <p:cNvPr id="29700"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6905625" y="4603750"/>
            <a:ext cx="2238375" cy="849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8" presetClass="emph" presetSubtype="0" repeatCount="indefinite" fill="hold" nodeType="withEffect">
                                  <p:stCondLst>
                                    <p:cond delay="0"/>
                                  </p:stCondLst>
                                  <p:childTnLst>
                                    <p:animRot by="21600000">
                                      <p:cBhvr>
                                        <p:cTn id="19" dur="2000" fill="hold"/>
                                        <p:tgtEl>
                                          <p:spTgt spid="2"/>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 calcmode="lin" valueType="num">
                                      <p:cBhvr additive="base">
                                        <p:cTn id="24"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 calcmode="lin" valueType="num">
                                      <p:cBhvr additive="base">
                                        <p:cTn id="3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 calcmode="lin" valueType="num">
                                      <p:cBhvr additive="base">
                                        <p:cTn id="3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698500" y="6054725"/>
            <a:ext cx="7764463" cy="803275"/>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You can verify that the unit is indeed J.</a:t>
            </a:r>
          </a:p>
        </p:txBody>
      </p:sp>
      <p:sp>
        <p:nvSpPr>
          <p:cNvPr id="18" name="Rectangle 4"/>
          <p:cNvSpPr>
            <a:spLocks noChangeArrowheads="1"/>
          </p:cNvSpPr>
          <p:nvPr/>
        </p:nvSpPr>
        <p:spPr bwMode="auto">
          <a:xfrm>
            <a:off x="701675" y="1860550"/>
            <a:ext cx="7772400" cy="4224338"/>
          </a:xfrm>
          <a:prstGeom prst="rect">
            <a:avLst/>
          </a:prstGeom>
          <a:solidFill>
            <a:srgbClr val="CCFFCC"/>
          </a:solidFill>
          <a:ln w="9525">
            <a:noFill/>
            <a:miter lim="800000"/>
            <a:headEnd/>
            <a:tailEnd/>
          </a:ln>
        </p:spPr>
        <p:txBody>
          <a:bodyPr/>
          <a:lstStyle/>
          <a:p>
            <a:pPr>
              <a:spcAft>
                <a:spcPct val="20000"/>
              </a:spcAft>
            </a:pPr>
            <a:r>
              <a:rPr lang="en-US" altLang="en-US"/>
              <a:t>PRACTICE: If the mass of the previous example rotates once in 2.0 seconds, what is its rotational kinetic energy?</a:t>
            </a:r>
          </a:p>
          <a:p>
            <a:pPr>
              <a:spcAft>
                <a:spcPct val="20000"/>
              </a:spcAft>
            </a:pPr>
            <a:r>
              <a:rPr lang="en-US" altLang="en-US"/>
              <a:t>SOLUTION:</a:t>
            </a:r>
          </a:p>
          <a:p>
            <a:r>
              <a:rPr lang="en-US" altLang="en-US">
                <a:sym typeface="Symbol" pitchFamily="18" charset="2"/>
              </a:rPr>
              <a:t></a:t>
            </a:r>
            <a:r>
              <a:rPr lang="en-US" altLang="en-US"/>
              <a:t>Use the </a:t>
            </a:r>
            <a:r>
              <a:rPr lang="en-US" altLang="en-US" i="1"/>
              <a:t>I</a:t>
            </a:r>
            <a:r>
              <a:rPr lang="en-US" altLang="en-US"/>
              <a:t> we just calculated and </a:t>
            </a:r>
            <a:r>
              <a:rPr lang="en-US" altLang="en-US" i="1">
                <a:sym typeface="Symbol" pitchFamily="18" charset="2"/>
              </a:rPr>
              <a:t>E</a:t>
            </a:r>
            <a:r>
              <a:rPr lang="en-US" altLang="en-US" baseline="-25000">
                <a:sym typeface="Symbol" pitchFamily="18" charset="2"/>
              </a:rPr>
              <a:t>K</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Courier New" pitchFamily="49" charset="0"/>
                <a:sym typeface="Symbol" pitchFamily="18" charset="2"/>
              </a:rPr>
              <a:t>        	=  </a:t>
            </a:r>
            <a:r>
              <a:rPr lang="en-US" altLang="en-US" i="1">
                <a:cs typeface="Courier New" pitchFamily="49" charset="0"/>
                <a:sym typeface="Symbol" pitchFamily="18" charset="2"/>
              </a:rPr>
              <a:t>/ t</a:t>
            </a:r>
            <a:r>
              <a:rPr lang="en-US" altLang="en-US">
                <a:cs typeface="Courier New" pitchFamily="49" charset="0"/>
                <a:sym typeface="Symbol" pitchFamily="18" charset="2"/>
              </a:rPr>
              <a:t> = 2 rad </a:t>
            </a:r>
            <a:r>
              <a:rPr lang="en-US" altLang="en-US" i="1">
                <a:cs typeface="Courier New" pitchFamily="49" charset="0"/>
                <a:sym typeface="Symbol" pitchFamily="18" charset="2"/>
              </a:rPr>
              <a:t>/ </a:t>
            </a:r>
            <a:r>
              <a:rPr lang="en-US" altLang="en-US">
                <a:cs typeface="Courier New" pitchFamily="49" charset="0"/>
                <a:sym typeface="Symbol" pitchFamily="18" charset="2"/>
              </a:rPr>
              <a:t>2 s = 3.14 rad s</a:t>
            </a:r>
            <a:r>
              <a:rPr lang="en-US" altLang="en-US" baseline="30000">
                <a:cs typeface="Courier New" pitchFamily="49" charset="0"/>
                <a:sym typeface="Symbol" pitchFamily="18" charset="2"/>
              </a:rPr>
              <a:t>-1</a:t>
            </a:r>
            <a:r>
              <a:rPr lang="en-US" altLang="en-US">
                <a:cs typeface="Courier New" pitchFamily="49" charset="0"/>
                <a:sym typeface="Symbol" pitchFamily="18" charset="2"/>
              </a:rPr>
              <a:t>.</a:t>
            </a:r>
            <a:endParaRPr lang="en-US" altLang="en-US"/>
          </a:p>
          <a:p>
            <a:r>
              <a:rPr lang="en-US" altLang="en-US" i="1"/>
              <a:t>        I</a:t>
            </a:r>
            <a:r>
              <a:rPr lang="en-US" altLang="en-US"/>
              <a:t> 	= </a:t>
            </a:r>
            <a:r>
              <a:rPr lang="en-US" altLang="en-US">
                <a:sym typeface="Symbol" pitchFamily="18" charset="2"/>
              </a:rPr>
              <a:t>0.675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p>
          <a:p>
            <a:r>
              <a:rPr lang="en-US" altLang="en-US">
                <a:sym typeface="Symbol" pitchFamily="18" charset="2"/>
              </a:rPr>
              <a:t></a:t>
            </a:r>
            <a:r>
              <a:rPr lang="en-US" altLang="en-US"/>
              <a:t>Thus</a:t>
            </a:r>
          </a:p>
          <a:p>
            <a:r>
              <a:rPr lang="en-US" altLang="en-US" i="1">
                <a:sym typeface="Symbol" pitchFamily="18" charset="2"/>
              </a:rPr>
              <a:t>     	     E</a:t>
            </a:r>
            <a:r>
              <a:rPr lang="en-US" altLang="en-US" baseline="-25000">
                <a:sym typeface="Symbol" pitchFamily="18" charset="2"/>
              </a:rPr>
              <a:t>K</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(1/2) </a:t>
            </a:r>
            <a:r>
              <a:rPr lang="en-US" altLang="en-US" i="1">
                <a:cs typeface="Times New Roman" pitchFamily="18"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(1/2)0.6753.14</a:t>
            </a:r>
            <a:r>
              <a:rPr lang="en-US" altLang="en-US" baseline="30000">
                <a:cs typeface="Times New Roman" pitchFamily="18" charset="0"/>
                <a:sym typeface="Symbol" pitchFamily="18" charset="2"/>
              </a:rPr>
              <a:t>2</a:t>
            </a:r>
            <a:endParaRPr lang="en-US" altLang="en-US">
              <a:cs typeface="Times New Roman" pitchFamily="18" charset="0"/>
              <a:sym typeface="Symbol" pitchFamily="18" charset="2"/>
            </a:endParaRPr>
          </a:p>
          <a:p>
            <a:r>
              <a:rPr lang="en-US" altLang="en-US">
                <a:cs typeface="Times New Roman" pitchFamily="18" charset="0"/>
                <a:sym typeface="Symbol" pitchFamily="18" charset="2"/>
              </a:rPr>
              <a:t>		= 3.3 J.</a:t>
            </a:r>
          </a:p>
        </p:txBody>
      </p:sp>
      <p:sp>
        <p:nvSpPr>
          <p:cNvPr id="30724"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sp>
        <p:nvSpPr>
          <p:cNvPr id="3072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6905625" y="4603750"/>
            <a:ext cx="2238375" cy="849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4" end="4"/>
                                            </p:txEl>
                                          </p:spTgt>
                                        </p:tgtEl>
                                        <p:attrNameLst>
                                          <p:attrName>style.visibility</p:attrName>
                                        </p:attrNameLst>
                                      </p:cBhvr>
                                      <p:to>
                                        <p:strVal val="visible"/>
                                      </p:to>
                                    </p:set>
                                    <p:anim calcmode="lin" valueType="num">
                                      <p:cBhvr additive="base">
                                        <p:cTn id="36"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 calcmode="lin" valueType="num">
                                      <p:cBhvr additive="base">
                                        <p:cTn id="4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8">
                                            <p:txEl>
                                              <p:pRg st="6" end="6"/>
                                            </p:txEl>
                                          </p:spTgt>
                                        </p:tgtEl>
                                        <p:attrNameLst>
                                          <p:attrName>style.visibility</p:attrName>
                                        </p:attrNameLst>
                                      </p:cBhvr>
                                      <p:to>
                                        <p:strVal val="visible"/>
                                      </p:to>
                                    </p:set>
                                    <p:anim calcmode="lin" valueType="num">
                                      <p:cBhvr additive="base">
                                        <p:cTn id="48"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8">
                                            <p:txEl>
                                              <p:pRg st="7" end="7"/>
                                            </p:txEl>
                                          </p:spTgt>
                                        </p:tgtEl>
                                        <p:attrNameLst>
                                          <p:attrName>style.visibility</p:attrName>
                                        </p:attrNameLst>
                                      </p:cBhvr>
                                      <p:to>
                                        <p:strVal val="visible"/>
                                      </p:to>
                                    </p:set>
                                    <p:anim calcmode="lin" valueType="num">
                                      <p:cBhvr additive="base">
                                        <p:cTn id="54"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8">
                                            <p:txEl>
                                              <p:pRg st="8" end="8"/>
                                            </p:txEl>
                                          </p:spTgt>
                                        </p:tgtEl>
                                        <p:attrNameLst>
                                          <p:attrName>style.visibility</p:attrName>
                                        </p:attrNameLst>
                                      </p:cBhvr>
                                      <p:to>
                                        <p:strVal val="visible"/>
                                      </p:to>
                                    </p:set>
                                    <p:anim calcmode="lin" valueType="num">
                                      <p:cBhvr additive="base">
                                        <p:cTn id="60"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 calcmode="lin" valueType="num">
                                      <p:cBhvr additive="base">
                                        <p:cTn id="6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403600"/>
          </a:xfrm>
          <a:prstGeom prst="rect">
            <a:avLst/>
          </a:prstGeom>
          <a:solidFill>
            <a:srgbClr val="EAEAEA"/>
          </a:solidFill>
          <a:ln w="9525">
            <a:noFill/>
            <a:miter lim="800000"/>
            <a:headEnd/>
            <a:tailEnd/>
          </a:ln>
        </p:spPr>
        <p:txBody>
          <a:bodyPr/>
          <a:lstStyle/>
          <a:p>
            <a:pPr marL="625475" indent="-625475"/>
            <a:r>
              <a:rPr lang="en-US" altLang="en-US" b="1">
                <a:solidFill>
                  <a:schemeClr val="accent2"/>
                </a:solidFill>
              </a:rPr>
              <a:t>Understandings: </a:t>
            </a:r>
            <a:endParaRPr lang="en-US" altLang="en-US">
              <a:solidFill>
                <a:schemeClr val="accent2"/>
              </a:solidFill>
            </a:endParaRPr>
          </a:p>
          <a:p>
            <a:pPr marL="625475" indent="-625475"/>
            <a:r>
              <a:rPr lang="en-US" altLang="en-US">
                <a:solidFill>
                  <a:schemeClr val="accent2"/>
                </a:solidFill>
              </a:rPr>
              <a:t>• Torque </a:t>
            </a:r>
          </a:p>
          <a:p>
            <a:pPr marL="625475" indent="-625475"/>
            <a:r>
              <a:rPr lang="en-US" altLang="en-US">
                <a:solidFill>
                  <a:schemeClr val="accent2"/>
                </a:solidFill>
              </a:rPr>
              <a:t>• Moment of inertia </a:t>
            </a:r>
          </a:p>
          <a:p>
            <a:pPr marL="625475" indent="-625475"/>
            <a:r>
              <a:rPr lang="en-US" altLang="en-US">
                <a:solidFill>
                  <a:schemeClr val="accent2"/>
                </a:solidFill>
              </a:rPr>
              <a:t>• Rotational and translational equilibrium </a:t>
            </a:r>
          </a:p>
          <a:p>
            <a:pPr marL="625475" indent="-625475"/>
            <a:r>
              <a:rPr lang="en-US" altLang="en-US">
                <a:solidFill>
                  <a:schemeClr val="accent2"/>
                </a:solidFill>
              </a:rPr>
              <a:t>• Angular acceleration </a:t>
            </a:r>
          </a:p>
          <a:p>
            <a:pPr marL="625475" indent="-625475"/>
            <a:r>
              <a:rPr lang="en-US" altLang="en-US">
                <a:solidFill>
                  <a:schemeClr val="accent2"/>
                </a:solidFill>
              </a:rPr>
              <a:t>• Equations of rotational motion for uniform angular acceleration </a:t>
            </a:r>
          </a:p>
          <a:p>
            <a:pPr marL="625475" indent="-625475"/>
            <a:r>
              <a:rPr lang="en-US" altLang="en-US">
                <a:solidFill>
                  <a:schemeClr val="accent2"/>
                </a:solidFill>
              </a:rPr>
              <a:t>• Newton’s second law applied to angular motion </a:t>
            </a:r>
          </a:p>
          <a:p>
            <a:pPr marL="625475" indent="-625475"/>
            <a:r>
              <a:rPr lang="en-US" altLang="en-US">
                <a:solidFill>
                  <a:schemeClr val="accent2"/>
                </a:solidFill>
              </a:rPr>
              <a:t>• Conservation of angular momentum </a:t>
            </a:r>
          </a:p>
        </p:txBody>
      </p:sp>
      <p:sp>
        <p:nvSpPr>
          <p:cNvPr id="409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701675" y="1844675"/>
            <a:ext cx="7772400" cy="4933950"/>
          </a:xfrm>
          <a:prstGeom prst="rect">
            <a:avLst/>
          </a:prstGeom>
          <a:solidFill>
            <a:srgbClr val="CCFFCC"/>
          </a:solidFill>
          <a:ln w="9525">
            <a:noFill/>
            <a:miter lim="800000"/>
            <a:headEnd/>
            <a:tailEnd/>
          </a:ln>
        </p:spPr>
        <p:txBody>
          <a:bodyPr/>
          <a:lstStyle/>
          <a:p>
            <a:pPr>
              <a:spcAft>
                <a:spcPct val="20000"/>
              </a:spcAft>
            </a:pPr>
            <a:r>
              <a:rPr lang="en-US" altLang="en-US"/>
              <a:t>PRACTICE: If the mass of the previous example not only rotates once in 2.0 seconds, but translates at 0.25 ms</a:t>
            </a:r>
            <a:r>
              <a:rPr lang="en-US" altLang="en-US" baseline="30000"/>
              <a:t>-1</a:t>
            </a:r>
            <a:r>
              <a:rPr lang="en-US" altLang="en-US"/>
              <a:t> to the left, what is its total kinetic energy?</a:t>
            </a:r>
          </a:p>
          <a:p>
            <a:pPr>
              <a:spcAft>
                <a:spcPct val="20000"/>
              </a:spcAft>
            </a:pPr>
            <a:r>
              <a:rPr lang="en-US" altLang="en-US"/>
              <a:t>SOLUTION:</a:t>
            </a:r>
          </a:p>
          <a:p>
            <a:r>
              <a:rPr lang="en-US" altLang="en-US">
                <a:sym typeface="Symbol" pitchFamily="18" charset="2"/>
              </a:rPr>
              <a:t></a:t>
            </a:r>
            <a:r>
              <a:rPr lang="en-US" altLang="en-US"/>
              <a:t>We just calculated that </a:t>
            </a:r>
            <a:r>
              <a:rPr lang="en-US" altLang="en-US" i="1">
                <a:sym typeface="Symbol" pitchFamily="18" charset="2"/>
              </a:rPr>
              <a:t>E</a:t>
            </a:r>
            <a:r>
              <a:rPr lang="en-US" altLang="en-US" baseline="-25000">
                <a:sym typeface="Symbol" pitchFamily="18" charset="2"/>
              </a:rPr>
              <a:t>K,rot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 3.3 J. </a:t>
            </a:r>
          </a:p>
          <a:p>
            <a:r>
              <a:rPr lang="en-US" altLang="en-US">
                <a:sym typeface="Symbol" pitchFamily="18" charset="2"/>
              </a:rPr>
              <a:t></a:t>
            </a:r>
            <a:r>
              <a:rPr lang="en-US" altLang="en-US"/>
              <a:t>The translational kinetic energy is the usual</a:t>
            </a:r>
          </a:p>
          <a:p>
            <a:r>
              <a:rPr lang="en-US" altLang="en-US" i="1">
                <a:sym typeface="Symbol" pitchFamily="18" charset="2"/>
              </a:rPr>
              <a:t>          E</a:t>
            </a:r>
            <a:r>
              <a:rPr lang="en-US" altLang="en-US" baseline="-25000">
                <a:sym typeface="Symbol" pitchFamily="18" charset="2"/>
              </a:rPr>
              <a:t>K,trans</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(1/2)</a:t>
            </a:r>
            <a:r>
              <a:rPr lang="en-US" altLang="en-US" i="1">
                <a:cs typeface="Times New Roman" pitchFamily="18" charset="0"/>
                <a:sym typeface="Symbol" pitchFamily="18" charset="2"/>
              </a:rPr>
              <a:t>m</a:t>
            </a:r>
            <a:r>
              <a:rPr lang="en-US" altLang="en-US" i="1">
                <a:sym typeface="Symbol" pitchFamily="18" charset="2"/>
              </a:rPr>
              <a:t>v</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(1/2)(15 + 15)0.25</a:t>
            </a:r>
            <a:r>
              <a:rPr lang="en-US" altLang="en-US" baseline="30000">
                <a:cs typeface="Times New Roman" pitchFamily="18" charset="0"/>
                <a:sym typeface="Symbol" pitchFamily="18" charset="2"/>
              </a:rPr>
              <a:t>2</a:t>
            </a:r>
            <a:endParaRPr lang="en-US" altLang="en-US">
              <a:cs typeface="Times New Roman" pitchFamily="18" charset="0"/>
              <a:sym typeface="Symbol" pitchFamily="18" charset="2"/>
            </a:endParaRPr>
          </a:p>
          <a:p>
            <a:r>
              <a:rPr lang="en-US" altLang="en-US">
                <a:cs typeface="Times New Roman" pitchFamily="18" charset="0"/>
                <a:sym typeface="Symbol" pitchFamily="18" charset="2"/>
              </a:rPr>
              <a:t>		= 0.94 J.</a:t>
            </a:r>
          </a:p>
          <a:p>
            <a:r>
              <a:rPr lang="en-US" altLang="en-US">
                <a:sym typeface="Symbol" pitchFamily="18" charset="2"/>
              </a:rPr>
              <a:t></a:t>
            </a:r>
            <a:r>
              <a:rPr lang="en-US" altLang="en-US"/>
              <a:t>The total kinetic energy is just the sum:</a:t>
            </a:r>
          </a:p>
          <a:p>
            <a:endParaRPr lang="en-US" altLang="en-US">
              <a:cs typeface="Times New Roman" pitchFamily="18" charset="0"/>
              <a:sym typeface="Symbol" pitchFamily="18" charset="2"/>
            </a:endParaRPr>
          </a:p>
          <a:p>
            <a:pPr>
              <a:spcBef>
                <a:spcPts val="1200"/>
              </a:spcBef>
            </a:pPr>
            <a:r>
              <a:rPr lang="en-US" altLang="en-US">
                <a:sym typeface="Symbol" pitchFamily="18" charset="2"/>
              </a:rPr>
              <a:t></a:t>
            </a:r>
            <a:r>
              <a:rPr lang="en-US" altLang="en-US">
                <a:cs typeface="Times New Roman" pitchFamily="18" charset="0"/>
                <a:sym typeface="Symbol" pitchFamily="18" charset="2"/>
              </a:rPr>
              <a:t>Then </a:t>
            </a:r>
            <a:r>
              <a:rPr lang="en-US" altLang="en-US" i="1">
                <a:cs typeface="Times New Roman" pitchFamily="18" charset="0"/>
                <a:sym typeface="Symbol" pitchFamily="18" charset="2"/>
              </a:rPr>
              <a:t>E</a:t>
            </a:r>
            <a:r>
              <a:rPr lang="en-US" altLang="en-US" baseline="-25000">
                <a:cs typeface="Times New Roman" pitchFamily="18" charset="0"/>
                <a:sym typeface="Symbol" pitchFamily="18" charset="2"/>
              </a:rPr>
              <a:t>K,tot</a:t>
            </a:r>
            <a:r>
              <a:rPr lang="en-US" altLang="en-US">
                <a:cs typeface="Times New Roman" pitchFamily="18" charset="0"/>
                <a:sym typeface="Symbol" pitchFamily="18" charset="2"/>
              </a:rPr>
              <a:t> = 3.3 + 0.94 = 4.2 J.</a:t>
            </a:r>
          </a:p>
        </p:txBody>
      </p:sp>
      <p:sp>
        <p:nvSpPr>
          <p:cNvPr id="3174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6921500" y="4556125"/>
            <a:ext cx="2238375" cy="849313"/>
          </a:xfrm>
          <a:prstGeom prst="rect">
            <a:avLst/>
          </a:prstGeom>
          <a:noFill/>
          <a:ln w="9525">
            <a:noFill/>
            <a:miter lim="800000"/>
            <a:headEnd/>
            <a:tailEnd/>
          </a:ln>
        </p:spPr>
      </p:pic>
      <p:grpSp>
        <p:nvGrpSpPr>
          <p:cNvPr id="3" name="Group 23"/>
          <p:cNvGrpSpPr>
            <a:grpSpLocks/>
          </p:cNvGrpSpPr>
          <p:nvPr/>
        </p:nvGrpSpPr>
        <p:grpSpPr bwMode="auto">
          <a:xfrm>
            <a:off x="889000" y="5721350"/>
            <a:ext cx="7380288" cy="461963"/>
            <a:chOff x="510" y="3951"/>
            <a:chExt cx="4649" cy="291"/>
          </a:xfrm>
        </p:grpSpPr>
        <p:sp>
          <p:nvSpPr>
            <p:cNvPr id="31751" name="Text Box 24"/>
            <p:cNvSpPr txBox="1">
              <a:spLocks noChangeArrowheads="1"/>
            </p:cNvSpPr>
            <p:nvPr/>
          </p:nvSpPr>
          <p:spPr bwMode="auto">
            <a:xfrm>
              <a:off x="4120" y="3951"/>
              <a:ext cx="1039"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Total </a:t>
              </a:r>
              <a:r>
                <a:rPr lang="en-US" altLang="en-US" i="1">
                  <a:solidFill>
                    <a:schemeClr val="bg1"/>
                  </a:solidFill>
                </a:rPr>
                <a:t>E</a:t>
              </a:r>
              <a:r>
                <a:rPr lang="en-US" altLang="en-US" baseline="-25000">
                  <a:solidFill>
                    <a:schemeClr val="bg1"/>
                  </a:solidFill>
                </a:rPr>
                <a:t>K</a:t>
              </a:r>
              <a:endParaRPr lang="en-US" altLang="en-US" i="1" baseline="-25000">
                <a:solidFill>
                  <a:schemeClr val="bg1"/>
                </a:solidFill>
              </a:endParaRPr>
            </a:p>
          </p:txBody>
        </p:sp>
        <p:sp>
          <p:nvSpPr>
            <p:cNvPr id="31752"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1753"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E</a:t>
              </a:r>
              <a:r>
                <a:rPr lang="en-US" altLang="en-US" baseline="-25000">
                  <a:ea typeface="Times New Roman" pitchFamily="18" charset="0"/>
                  <a:cs typeface="Courier New" pitchFamily="49" charset="0"/>
                  <a:sym typeface="Symbol" pitchFamily="18" charset="2"/>
                </a:rPr>
                <a:t>K,tot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E</a:t>
              </a:r>
              <a:r>
                <a:rPr lang="en-US" altLang="en-US" baseline="-25000">
                  <a:ea typeface="Times New Roman" pitchFamily="18" charset="0"/>
                  <a:cs typeface="Courier New" pitchFamily="49" charset="0"/>
                  <a:sym typeface="Symbol" pitchFamily="18" charset="2"/>
                </a:rPr>
                <a:t>K,rot</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E</a:t>
              </a:r>
              <a:r>
                <a:rPr lang="en-US" altLang="en-US" baseline="-25000">
                  <a:ea typeface="Times New Roman" pitchFamily="18" charset="0"/>
                  <a:cs typeface="Courier New" pitchFamily="49" charset="0"/>
                  <a:sym typeface="Symbol" pitchFamily="18" charset="2"/>
                </a:rPr>
                <a:t>K,trans</a:t>
              </a:r>
            </a:p>
          </p:txBody>
        </p:sp>
      </p:grpSp>
      <p:sp>
        <p:nvSpPr>
          <p:cNvPr id="31750"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par>
                                <p:cTn id="14" presetID="2" presetClass="exit" presetSubtype="8" repeatCount="indefinite" fill="hold" nodeType="withEffect">
                                  <p:stCondLst>
                                    <p:cond delay="0"/>
                                  </p:stCondLst>
                                  <p:childTnLst>
                                    <p:anim calcmode="lin" valueType="num">
                                      <p:cBhvr additive="base">
                                        <p:cTn id="15" dur="2000"/>
                                        <p:tgtEl>
                                          <p:spTgt spid="2"/>
                                        </p:tgtEl>
                                        <p:attrNameLst>
                                          <p:attrName>ppt_x</p:attrName>
                                        </p:attrNameLst>
                                      </p:cBhvr>
                                      <p:tavLst>
                                        <p:tav tm="0">
                                          <p:val>
                                            <p:strVal val="ppt_x"/>
                                          </p:val>
                                        </p:tav>
                                        <p:tav tm="100000">
                                          <p:val>
                                            <p:strVal val="0-ppt_w/2"/>
                                          </p:val>
                                        </p:tav>
                                      </p:tavLst>
                                    </p:anim>
                                    <p:anim calcmode="lin" valueType="num">
                                      <p:cBhvr additive="base">
                                        <p:cTn id="16" dur="2000"/>
                                        <p:tgtEl>
                                          <p:spTgt spid="2"/>
                                        </p:tgtEl>
                                        <p:attrNameLst>
                                          <p:attrName>ppt_y</p:attrName>
                                        </p:attrNameLst>
                                      </p:cBhvr>
                                      <p:tavLst>
                                        <p:tav tm="0">
                                          <p:val>
                                            <p:strVal val="ppt_y"/>
                                          </p:val>
                                        </p:tav>
                                        <p:tav tm="100000">
                                          <p:val>
                                            <p:strVal val="ppt_y"/>
                                          </p:val>
                                        </p:tav>
                                      </p:tavLst>
                                    </p:anim>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 calcmode="lin" valueType="num">
                                      <p:cBhvr additive="base">
                                        <p:cTn id="2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 calcmode="lin" valueType="num">
                                      <p:cBhvr additive="base">
                                        <p:cTn id="2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 calcmode="lin" valueType="num">
                                      <p:cBhvr additive="base">
                                        <p:cTn id="34"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 calcmode="lin" valueType="num">
                                      <p:cBhvr additive="base">
                                        <p:cTn id="40"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 calcmode="lin" valueType="num">
                                      <p:cBhvr additive="base">
                                        <p:cTn id="46"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18">
                                            <p:txEl>
                                              <p:pRg st="6" end="6"/>
                                            </p:txEl>
                                          </p:spTgt>
                                        </p:tgtEl>
                                        <p:attrNameLst>
                                          <p:attrName>style.visibility</p:attrName>
                                        </p:attrNameLst>
                                      </p:cBhvr>
                                      <p:to>
                                        <p:strVal val="visible"/>
                                      </p:to>
                                    </p:set>
                                    <p:anim calcmode="lin" valueType="num">
                                      <p:cBhvr additive="base">
                                        <p:cTn id="52"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childTnLst>
                                    <p:set>
                                      <p:cBhvr>
                                        <p:cTn id="57" dur="1" fill="hold">
                                          <p:stCondLst>
                                            <p:cond delay="0"/>
                                          </p:stCondLst>
                                        </p:cTn>
                                        <p:tgtEl>
                                          <p:spTgt spid="18">
                                            <p:txEl>
                                              <p:pRg st="7" end="7"/>
                                            </p:txEl>
                                          </p:spTgt>
                                        </p:tgtEl>
                                        <p:attrNameLst>
                                          <p:attrName>style.visibility</p:attrName>
                                        </p:attrNameLst>
                                      </p:cBhvr>
                                      <p:to>
                                        <p:strVal val="visible"/>
                                      </p:to>
                                    </p:set>
                                    <p:anim calcmode="lin" valueType="num">
                                      <p:cBhvr additive="base">
                                        <p:cTn id="58" dur="500" fill="hold"/>
                                        <p:tgtEl>
                                          <p:spTgt spid="18">
                                            <p:txEl>
                                              <p:pRg st="7" end="7"/>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8">
                                            <p:txEl>
                                              <p:pRg st="9" end="9"/>
                                            </p:txEl>
                                          </p:spTgt>
                                        </p:tgtEl>
                                        <p:attrNameLst>
                                          <p:attrName>style.visibility</p:attrName>
                                        </p:attrNameLst>
                                      </p:cBhvr>
                                      <p:to>
                                        <p:strVal val="visible"/>
                                      </p:to>
                                    </p:set>
                                    <p:anim calcmode="lin" valueType="num">
                                      <p:cBhvr additive="base">
                                        <p:cTn id="71"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6"/>
          <p:cNvSpPr>
            <a:spLocks noChangeArrowheads="1"/>
          </p:cNvSpPr>
          <p:nvPr/>
        </p:nvSpPr>
        <p:spPr bwMode="auto">
          <a:xfrm>
            <a:off x="698500" y="5345113"/>
            <a:ext cx="7764463" cy="1512887"/>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moment of inertia depends not only on the mass distribution (hence the geometry) but also on the axis of rotation. Be wary!</a:t>
            </a:r>
          </a:p>
        </p:txBody>
      </p:sp>
      <p:sp>
        <p:nvSpPr>
          <p:cNvPr id="18" name="Rectangle 4"/>
          <p:cNvSpPr>
            <a:spLocks noChangeArrowheads="1"/>
          </p:cNvSpPr>
          <p:nvPr/>
        </p:nvSpPr>
        <p:spPr bwMode="auto">
          <a:xfrm>
            <a:off x="701675" y="1828800"/>
            <a:ext cx="7772400" cy="3546475"/>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the dumbbell about                                                one of its ends. Each end has                                                    a mass of 15.0 kg. Assume the                                                    30.0-cm handle is massless.</a:t>
            </a:r>
          </a:p>
          <a:p>
            <a:pPr>
              <a:spcAft>
                <a:spcPct val="20000"/>
              </a:spcAft>
            </a:pPr>
            <a:r>
              <a:rPr lang="en-US" altLang="en-US"/>
              <a:t>SOLUTION:</a:t>
            </a:r>
          </a:p>
          <a:p>
            <a:r>
              <a:rPr lang="en-US" altLang="en-US">
                <a:sym typeface="Symbol" pitchFamily="18" charset="2"/>
              </a:rPr>
              <a:t></a:t>
            </a:r>
            <a:r>
              <a:rPr lang="en-US" altLang="en-US"/>
              <a:t>One mass is 0.00 m from the center of rotation. The other mass is 0.30 m from the center of rotation. Thus</a:t>
            </a:r>
          </a:p>
          <a:p>
            <a:r>
              <a:rPr lang="en-US" altLang="en-US" i="1"/>
              <a:t>      I</a:t>
            </a:r>
            <a:r>
              <a:rPr lang="en-US" altLang="en-US"/>
              <a:t> =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i="1">
                <a:sym typeface="Symbol" pitchFamily="18" charset="2"/>
              </a:rPr>
              <a:t> </a:t>
            </a:r>
            <a:r>
              <a:rPr lang="en-US" altLang="en-US">
                <a:sym typeface="Symbol" pitchFamily="18" charset="2"/>
              </a:rPr>
              <a:t>= 15(0.00)</a:t>
            </a:r>
            <a:r>
              <a:rPr lang="en-US" altLang="en-US" baseline="30000">
                <a:sym typeface="Symbol" pitchFamily="18" charset="2"/>
              </a:rPr>
              <a:t>2</a:t>
            </a:r>
            <a:r>
              <a:rPr lang="en-US" altLang="en-US">
                <a:sym typeface="Symbol" pitchFamily="18" charset="2"/>
              </a:rPr>
              <a:t>  + 15(0.30)</a:t>
            </a:r>
            <a:r>
              <a:rPr lang="en-US" altLang="en-US" baseline="30000">
                <a:sym typeface="Symbol" pitchFamily="18" charset="2"/>
              </a:rPr>
              <a:t>2</a:t>
            </a:r>
            <a:r>
              <a:rPr lang="en-US" altLang="en-US">
                <a:sym typeface="Symbol" pitchFamily="18" charset="2"/>
              </a:rPr>
              <a:t> = 1.35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endParaRPr lang="en-US" altLang="en-US">
              <a:cs typeface="Times New Roman" pitchFamily="18" charset="0"/>
              <a:sym typeface="Symbol" pitchFamily="18" charset="2"/>
            </a:endParaRPr>
          </a:p>
        </p:txBody>
      </p:sp>
      <p:sp>
        <p:nvSpPr>
          <p:cNvPr id="3277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277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grpSp>
        <p:nvGrpSpPr>
          <p:cNvPr id="4" name="Group 3"/>
          <p:cNvGrpSpPr>
            <a:grpSpLocks/>
          </p:cNvGrpSpPr>
          <p:nvPr/>
        </p:nvGrpSpPr>
        <p:grpSpPr bwMode="auto">
          <a:xfrm>
            <a:off x="5297488" y="2632075"/>
            <a:ext cx="3846512" cy="868363"/>
            <a:chOff x="2869324" y="4997660"/>
            <a:chExt cx="3846787" cy="867112"/>
          </a:xfrm>
        </p:grpSpPr>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4477576" y="4997660"/>
              <a:ext cx="2238535" cy="84967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869324" y="4997660"/>
              <a:ext cx="3846787" cy="86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repeatCount="indefinite" fill="hold" nodeType="withEffect">
                                  <p:stCondLst>
                                    <p:cond delay="0"/>
                                  </p:stCondLst>
                                  <p:childTnLst>
                                    <p:animRot by="21600000">
                                      <p:cBhvr>
                                        <p:cTn id="13" dur="2000" fill="hold"/>
                                        <p:tgtEl>
                                          <p:spTgt spid="4"/>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3795"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 </a:t>
            </a:r>
            <a:r>
              <a:rPr lang="en-US" altLang="en-US">
                <a:solidFill>
                  <a:schemeClr val="accent2"/>
                </a:solidFill>
              </a:rPr>
              <a:t>- samples</a:t>
            </a:r>
          </a:p>
        </p:txBody>
      </p:sp>
      <p:pic>
        <p:nvPicPr>
          <p:cNvPr id="5"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5125" y="1882775"/>
            <a:ext cx="4724400" cy="5086350"/>
          </a:xfrm>
          <a:prstGeom prst="rect">
            <a:avLst/>
          </a:prstGeom>
          <a:noFill/>
          <a:ln w="9525">
            <a:noFill/>
            <a:miter lim="800000"/>
            <a:headEnd/>
            <a:tailEnd/>
          </a:ln>
        </p:spPr>
      </p:pic>
      <p:pic>
        <p:nvPicPr>
          <p:cNvPr id="6" name="Picture 5"/>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870450" y="1855788"/>
            <a:ext cx="4038600" cy="49434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701675" y="1828800"/>
            <a:ext cx="7772400" cy="50292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a 7.27-kg bowling ball                                         about its center of mass. A                                              regulation bowling ball has a                                         diameter of 22 cm. If it revolves                                              twice each second, what is its                                               rotational kinetic energy?</a:t>
            </a:r>
          </a:p>
          <a:p>
            <a:pPr>
              <a:spcAft>
                <a:spcPct val="20000"/>
              </a:spcAft>
            </a:pPr>
            <a:r>
              <a:rPr lang="en-US" altLang="en-US"/>
              <a:t>SOLUTION:</a:t>
            </a:r>
          </a:p>
          <a:p>
            <a:r>
              <a:rPr lang="en-US" altLang="en-US">
                <a:sym typeface="Symbol" pitchFamily="18" charset="2"/>
              </a:rPr>
              <a:t></a:t>
            </a:r>
            <a:r>
              <a:rPr lang="en-US" altLang="en-US"/>
              <a:t>Use the rotational inertia formula for a solid sphere.</a:t>
            </a:r>
          </a:p>
          <a:p>
            <a:r>
              <a:rPr lang="en-US" altLang="en-US" i="1">
                <a:cs typeface="Times New Roman" pitchFamily="18" charset="0"/>
                <a:sym typeface="Symbol" pitchFamily="18" charset="2"/>
              </a:rPr>
              <a:t>        I</a:t>
            </a:r>
            <a:r>
              <a:rPr lang="en-US" altLang="en-US">
                <a:cs typeface="Times New Roman" pitchFamily="18" charset="0"/>
                <a:sym typeface="Symbol" pitchFamily="18" charset="2"/>
              </a:rPr>
              <a:t> 	= (2/5)</a:t>
            </a:r>
            <a:r>
              <a:rPr lang="en-US" altLang="en-US" i="1">
                <a:cs typeface="Times New Roman" pitchFamily="18" charset="0"/>
                <a:sym typeface="Symbol" pitchFamily="18" charset="2"/>
              </a:rPr>
              <a:t>MR</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(2/5)7.270.11</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0.035 kg m</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a:t>
            </a:r>
          </a:p>
          <a:p>
            <a:r>
              <a:rPr lang="en-US" altLang="en-US" i="1">
                <a:cs typeface="Times New Roman" pitchFamily="18" charset="0"/>
                <a:sym typeface="Symbol" pitchFamily="18" charset="2"/>
              </a:rPr>
              <a:t>     E</a:t>
            </a:r>
            <a:r>
              <a:rPr lang="en-US" altLang="en-US" baseline="-25000">
                <a:cs typeface="Times New Roman" pitchFamily="18" charset="0"/>
                <a:sym typeface="Symbol" pitchFamily="18" charset="2"/>
              </a:rPr>
              <a:t>K</a:t>
            </a:r>
            <a:r>
              <a:rPr lang="en-US" altLang="en-US">
                <a:cs typeface="Times New Roman" pitchFamily="18" charset="0"/>
                <a:sym typeface="Symbol" pitchFamily="18" charset="2"/>
              </a:rPr>
              <a:t> 	= (1/2)</a:t>
            </a:r>
            <a:r>
              <a:rPr lang="en-US" altLang="en-US" i="1">
                <a:cs typeface="Times New Roman" pitchFamily="18" charset="0"/>
                <a:sym typeface="Symbol" pitchFamily="18" charset="2"/>
              </a:rPr>
              <a:t>I</a:t>
            </a:r>
            <a:r>
              <a:rPr lang="en-US" altLang="en-US">
                <a:cs typeface="Times New Roman" pitchFamily="18" charset="0"/>
                <a:sym typeface="Symbol" pitchFamily="18" charset="2"/>
              </a:rPr>
              <a:t></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(1/2)0.035(2 </a:t>
            </a:r>
            <a:r>
              <a:rPr lang="en-US" altLang="en-US" i="1">
                <a:cs typeface="Times New Roman" pitchFamily="18" charset="0"/>
                <a:sym typeface="Symbol" pitchFamily="18" charset="2"/>
              </a:rPr>
              <a:t>/ </a:t>
            </a:r>
            <a:r>
              <a:rPr lang="en-US" altLang="en-US">
                <a:cs typeface="Times New Roman" pitchFamily="18" charset="0"/>
                <a:sym typeface="Symbol" pitchFamily="18" charset="2"/>
              </a:rPr>
              <a:t>0.5)</a:t>
            </a:r>
            <a:r>
              <a:rPr lang="en-US" altLang="en-US" baseline="30000">
                <a:cs typeface="Times New Roman" pitchFamily="18" charset="0"/>
                <a:sym typeface="Symbol" pitchFamily="18" charset="2"/>
              </a:rPr>
              <a:t>2</a:t>
            </a:r>
          </a:p>
          <a:p>
            <a:r>
              <a:rPr lang="en-US" altLang="en-US" i="1">
                <a:cs typeface="Times New Roman" pitchFamily="18" charset="0"/>
                <a:sym typeface="Symbol" pitchFamily="18" charset="2"/>
              </a:rPr>
              <a:t>	</a:t>
            </a:r>
            <a:r>
              <a:rPr lang="en-US" altLang="en-US">
                <a:cs typeface="Times New Roman" pitchFamily="18" charset="0"/>
                <a:sym typeface="Symbol" pitchFamily="18" charset="2"/>
              </a:rPr>
              <a:t>= 2.8 J</a:t>
            </a:r>
          </a:p>
        </p:txBody>
      </p:sp>
      <p:sp>
        <p:nvSpPr>
          <p:cNvPr id="348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4820"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pic>
        <p:nvPicPr>
          <p:cNvPr id="9" name="Picture 8"/>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903913" y="1846263"/>
            <a:ext cx="2281237" cy="229076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8" presetClass="emph" presetSubtype="0" repeatCount="indefinite" fill="hold" nodeType="withEffect">
                                  <p:stCondLst>
                                    <p:cond delay="0"/>
                                  </p:stCondLst>
                                  <p:childTnLst>
                                    <p:animRot by="21600000">
                                      <p:cBhvr>
                                        <p:cTn id="14" dur="1000" fill="hold"/>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 calcmode="lin" valueType="num">
                                      <p:cBhvr additive="base">
                                        <p:cTn id="3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 calcmode="lin" valueType="num">
                                      <p:cBhvr additive="base">
                                        <p:cTn id="43"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6" end="6"/>
                                            </p:txEl>
                                          </p:spTgt>
                                        </p:tgtEl>
                                        <p:attrNameLst>
                                          <p:attrName>style.visibility</p:attrName>
                                        </p:attrNameLst>
                                      </p:cBhvr>
                                      <p:to>
                                        <p:strVal val="visible"/>
                                      </p:to>
                                    </p:set>
                                    <p:anim calcmode="lin" valueType="num">
                                      <p:cBhvr additive="base">
                                        <p:cTn id="49"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584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 </a:t>
            </a:r>
            <a:r>
              <a:rPr lang="en-US" altLang="en-US">
                <a:solidFill>
                  <a:schemeClr val="accent2"/>
                </a:solidFill>
              </a:rPr>
              <a:t>- samples</a:t>
            </a:r>
          </a:p>
        </p:txBody>
      </p:sp>
      <p:pic>
        <p:nvPicPr>
          <p:cNvPr id="2" name="Picture 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50825" y="2433638"/>
            <a:ext cx="4953000" cy="4010025"/>
          </a:xfrm>
          <a:prstGeom prst="rect">
            <a:avLst/>
          </a:prstGeom>
          <a:noFill/>
          <a:ln w="9525">
            <a:noFill/>
            <a:miter lim="800000"/>
            <a:headEnd/>
            <a:tailEnd/>
          </a:ln>
        </p:spPr>
      </p:pic>
      <p:pic>
        <p:nvPicPr>
          <p:cNvPr id="3" name="Picture 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326063" y="3270250"/>
            <a:ext cx="3286125" cy="3219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6"/>
          <p:cNvSpPr>
            <a:spLocks noChangeArrowheads="1"/>
          </p:cNvSpPr>
          <p:nvPr/>
        </p:nvSpPr>
        <p:spPr bwMode="auto">
          <a:xfrm>
            <a:off x="714375" y="4965700"/>
            <a:ext cx="7764463" cy="189230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moment of inertia about the end of the ruler is more than that about its center. Why?</a:t>
            </a:r>
          </a:p>
          <a:p>
            <a:pPr eaLnBrk="1" hangingPunct="1">
              <a:lnSpc>
                <a:spcPct val="95000"/>
              </a:lnSpc>
            </a:pPr>
            <a:r>
              <a:rPr lang="en-US" altLang="en-US">
                <a:sym typeface="Symbol" pitchFamily="18" charset="2"/>
              </a:rPr>
              <a:t>Because the mass making up the ruler is, on average, farther from the pivot point in the former case.</a:t>
            </a:r>
          </a:p>
        </p:txBody>
      </p:sp>
      <p:sp>
        <p:nvSpPr>
          <p:cNvPr id="18" name="Rectangle 4"/>
          <p:cNvSpPr>
            <a:spLocks noChangeArrowheads="1"/>
          </p:cNvSpPr>
          <p:nvPr/>
        </p:nvSpPr>
        <p:spPr bwMode="auto">
          <a:xfrm>
            <a:off x="701675" y="1828800"/>
            <a:ext cx="7772400" cy="31369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a 125-gram meter                                                  stick about its end.</a:t>
            </a:r>
          </a:p>
          <a:p>
            <a:pPr>
              <a:spcAft>
                <a:spcPct val="20000"/>
              </a:spcAft>
            </a:pPr>
            <a:r>
              <a:rPr lang="en-US" altLang="en-US"/>
              <a:t>SOLUTION:</a:t>
            </a:r>
          </a:p>
          <a:p>
            <a:r>
              <a:rPr lang="en-US" altLang="en-US">
                <a:sym typeface="Symbol" pitchFamily="18" charset="2"/>
              </a:rPr>
              <a:t></a:t>
            </a:r>
            <a:r>
              <a:rPr lang="en-US" altLang="en-US"/>
              <a:t>Use the rotational inertia formula for a thin rod about its end.</a:t>
            </a:r>
          </a:p>
          <a:p>
            <a:r>
              <a:rPr lang="en-US" altLang="en-US" i="1">
                <a:cs typeface="Times New Roman" pitchFamily="18" charset="0"/>
                <a:sym typeface="Symbol" pitchFamily="18" charset="2"/>
              </a:rPr>
              <a:t>        I</a:t>
            </a:r>
            <a:r>
              <a:rPr lang="en-US" altLang="en-US">
                <a:cs typeface="Times New Roman" pitchFamily="18" charset="0"/>
                <a:sym typeface="Symbol" pitchFamily="18" charset="2"/>
              </a:rPr>
              <a:t> 	= (1/3)</a:t>
            </a:r>
            <a:r>
              <a:rPr lang="en-US" altLang="en-US" i="1">
                <a:cs typeface="Times New Roman" pitchFamily="18" charset="0"/>
                <a:sym typeface="Symbol" pitchFamily="18" charset="2"/>
              </a:rPr>
              <a:t>ML</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(1/3)0.1251.00</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0.042 kg m</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a:t>
            </a:r>
          </a:p>
        </p:txBody>
      </p:sp>
      <p:sp>
        <p:nvSpPr>
          <p:cNvPr id="3686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6869"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rot="7376579">
            <a:off x="5705476" y="1133475"/>
            <a:ext cx="2400300" cy="2352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 calcmode="lin" valueType="num">
                                      <p:cBhvr additive="base">
                                        <p:cTn id="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 calcmode="lin" valueType="num">
                                      <p:cBhvr additive="base">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 calcmode="lin" valueType="num">
                                      <p:cBhvr additive="base">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 calcmode="lin" valueType="num">
                                      <p:cBhvr additive="base">
                                        <p:cTn id="3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additive="base">
                                        <p:cTn id="4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additive="base">
                                        <p:cTn id="4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6"/>
          <p:cNvSpPr>
            <a:spLocks noChangeArrowheads="1"/>
          </p:cNvSpPr>
          <p:nvPr/>
        </p:nvSpPr>
        <p:spPr bwMode="auto">
          <a:xfrm>
            <a:off x="714375" y="5140325"/>
            <a:ext cx="7764463" cy="1717675"/>
          </a:xfrm>
          <a:prstGeom prst="rect">
            <a:avLst/>
          </a:prstGeom>
          <a:solidFill>
            <a:srgbClr val="FFCCCC"/>
          </a:solidFill>
          <a:ln w="9525">
            <a:noFill/>
            <a:miter lim="800000"/>
            <a:headEnd/>
            <a:tailEnd/>
          </a:ln>
        </p:spPr>
        <p:txBody>
          <a:bodyPr/>
          <a:lstStyle/>
          <a:p>
            <a:pPr eaLnBrk="1" hangingPunct="1">
              <a:lnSpc>
                <a:spcPct val="90000"/>
              </a:lnSpc>
              <a:defRPr/>
            </a:pPr>
            <a:r>
              <a:rPr lang="en-US" altLang="en-US" b="1" i="1" dirty="0"/>
              <a:t>FYI</a:t>
            </a:r>
          </a:p>
          <a:p>
            <a:pPr eaLnBrk="1" hangingPunct="1">
              <a:lnSpc>
                <a:spcPct val="90000"/>
              </a:lnSpc>
              <a:defRPr/>
            </a:pPr>
            <a:r>
              <a:rPr lang="en-US" altLang="en-US" dirty="0">
                <a:sym typeface="Symbol" pitchFamily="18" charset="2"/>
              </a:rPr>
              <a:t>To use the PAT you need two things: </a:t>
            </a:r>
          </a:p>
          <a:p>
            <a:pPr marL="457200" indent="-457200" eaLnBrk="1" hangingPunct="1">
              <a:lnSpc>
                <a:spcPct val="90000"/>
              </a:lnSpc>
              <a:defRPr/>
            </a:pPr>
            <a:r>
              <a:rPr lang="en-US" altLang="en-US" dirty="0">
                <a:sym typeface="Symbol" pitchFamily="18" charset="2"/>
              </a:rPr>
              <a:t>	(1) </a:t>
            </a:r>
            <a:r>
              <a:rPr lang="en-US" altLang="en-US" i="1" dirty="0">
                <a:sym typeface="Symbol" pitchFamily="18" charset="2"/>
              </a:rPr>
              <a:t>I</a:t>
            </a:r>
            <a:r>
              <a:rPr lang="en-US" altLang="en-US" baseline="-25000" dirty="0">
                <a:sym typeface="Symbol" pitchFamily="18" charset="2"/>
              </a:rPr>
              <a:t>CM</a:t>
            </a:r>
            <a:r>
              <a:rPr lang="en-US" altLang="en-US" dirty="0">
                <a:sym typeface="Symbol" pitchFamily="18" charset="2"/>
              </a:rPr>
              <a:t>, </a:t>
            </a:r>
          </a:p>
          <a:p>
            <a:pPr marL="457200" indent="-457200" eaLnBrk="1" hangingPunct="1">
              <a:lnSpc>
                <a:spcPct val="90000"/>
              </a:lnSpc>
              <a:defRPr/>
            </a:pPr>
            <a:r>
              <a:rPr lang="en-US" altLang="en-US" dirty="0">
                <a:sym typeface="Symbol" pitchFamily="18" charset="2"/>
              </a:rPr>
              <a:t>	(2) the distance </a:t>
            </a:r>
            <a:r>
              <a:rPr lang="en-US" altLang="en-US" i="1" dirty="0">
                <a:sym typeface="Symbol" pitchFamily="18" charset="2"/>
              </a:rPr>
              <a:t>d</a:t>
            </a:r>
            <a:r>
              <a:rPr lang="en-US" altLang="en-US" dirty="0">
                <a:sym typeface="Symbol" pitchFamily="18" charset="2"/>
              </a:rPr>
              <a:t> that the new </a:t>
            </a:r>
            <a:r>
              <a:rPr lang="en-US" altLang="en-US" b="1" dirty="0">
                <a:sym typeface="Symbol" pitchFamily="18" charset="2"/>
              </a:rPr>
              <a:t>parallel</a:t>
            </a:r>
            <a:r>
              <a:rPr lang="en-US" altLang="en-US" dirty="0">
                <a:sym typeface="Symbol" pitchFamily="18" charset="2"/>
              </a:rPr>
              <a:t> axis is from   	the CM axis.</a:t>
            </a:r>
          </a:p>
        </p:txBody>
      </p:sp>
      <p:sp>
        <p:nvSpPr>
          <p:cNvPr id="3789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74757" name="Rectangle 3"/>
          <p:cNvSpPr>
            <a:spLocks noChangeArrowheads="1"/>
          </p:cNvSpPr>
          <p:nvPr/>
        </p:nvSpPr>
        <p:spPr bwMode="auto">
          <a:xfrm>
            <a:off x="685800" y="1397000"/>
            <a:ext cx="7772400" cy="37703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a:t>
            </a:r>
            <a:r>
              <a:rPr lang="en-US" altLang="en-US">
                <a:solidFill>
                  <a:schemeClr val="accent2"/>
                </a:solidFill>
              </a:rPr>
              <a:t>– the parallel axis theorem</a:t>
            </a:r>
          </a:p>
          <a:p>
            <a:pPr eaLnBrk="1" hangingPunct="1">
              <a:lnSpc>
                <a:spcPct val="95000"/>
              </a:lnSpc>
            </a:pPr>
            <a:r>
              <a:rPr lang="en-US" altLang="en-US">
                <a:sym typeface="Symbol" pitchFamily="18" charset="2"/>
              </a:rPr>
              <a:t>Suppose instead of rotating the ruler about its end (for which we have a formula) or its center (for which we also have a formula), we wish to rotate it about a point one-quarter of a meter from the end (for which we </a:t>
            </a:r>
            <a:r>
              <a:rPr lang="en-US" altLang="en-US" i="1">
                <a:sym typeface="Symbol" pitchFamily="18" charset="2"/>
              </a:rPr>
              <a:t>don’t</a:t>
            </a:r>
            <a:r>
              <a:rPr lang="en-US" altLang="en-US">
                <a:sym typeface="Symbol" pitchFamily="18" charset="2"/>
              </a:rPr>
              <a:t> have a formula.</a:t>
            </a:r>
          </a:p>
          <a:p>
            <a:pPr eaLnBrk="1" hangingPunct="1">
              <a:lnSpc>
                <a:spcPct val="95000"/>
              </a:lnSpc>
            </a:pPr>
            <a:r>
              <a:rPr lang="en-US" altLang="en-US">
                <a:sym typeface="Symbol" pitchFamily="18" charset="2"/>
              </a:rPr>
              <a:t>Instead of having an infinite number of formulae for each extended mass shape, we have the </a:t>
            </a:r>
            <a:r>
              <a:rPr lang="en-US" altLang="en-US" b="1">
                <a:sym typeface="Symbol" pitchFamily="18" charset="2"/>
              </a:rPr>
              <a:t>parallel axis theorem</a:t>
            </a:r>
            <a:r>
              <a:rPr lang="en-US" altLang="en-US">
                <a:sym typeface="Symbol" pitchFamily="18" charset="2"/>
              </a:rPr>
              <a:t>, presented without proof here:</a:t>
            </a:r>
          </a:p>
          <a:p>
            <a:pPr>
              <a:spcAft>
                <a:spcPts val="200"/>
              </a:spcAft>
            </a:pPr>
            <a:endParaRPr lang="en-US" altLang="en-US">
              <a:solidFill>
                <a:schemeClr val="accent2"/>
              </a:solidFill>
            </a:endParaRPr>
          </a:p>
        </p:txBody>
      </p:sp>
      <p:grpSp>
        <p:nvGrpSpPr>
          <p:cNvPr id="2" name="Group 23"/>
          <p:cNvGrpSpPr>
            <a:grpSpLocks/>
          </p:cNvGrpSpPr>
          <p:nvPr/>
        </p:nvGrpSpPr>
        <p:grpSpPr bwMode="auto">
          <a:xfrm>
            <a:off x="889000" y="4613275"/>
            <a:ext cx="7369175" cy="461963"/>
            <a:chOff x="510" y="3951"/>
            <a:chExt cx="4642" cy="291"/>
          </a:xfrm>
        </p:grpSpPr>
        <p:sp>
          <p:nvSpPr>
            <p:cNvPr id="37894" name="Text Box 24"/>
            <p:cNvSpPr txBox="1">
              <a:spLocks noChangeArrowheads="1"/>
            </p:cNvSpPr>
            <p:nvPr/>
          </p:nvSpPr>
          <p:spPr bwMode="auto">
            <a:xfrm>
              <a:off x="3144" y="3951"/>
              <a:ext cx="200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parallel axis theorem</a:t>
              </a:r>
              <a:endParaRPr lang="en-US" altLang="en-US" i="1" baseline="-25000">
                <a:solidFill>
                  <a:schemeClr val="bg1"/>
                </a:solidFill>
              </a:endParaRPr>
            </a:p>
          </p:txBody>
        </p:sp>
        <p:sp>
          <p:nvSpPr>
            <p:cNvPr id="37895"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7896"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I</a:t>
              </a:r>
              <a:r>
                <a:rPr lang="en-US" altLang="en-US" baseline="-25000">
                  <a:ea typeface="Times New Roman" pitchFamily="18" charset="0"/>
                  <a:cs typeface="Courier New" pitchFamily="49" charset="0"/>
                  <a:sym typeface="Symbol" pitchFamily="18" charset="2"/>
                </a:rPr>
                <a:t>P</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I</a:t>
              </a:r>
              <a:r>
                <a:rPr lang="en-US" altLang="en-US" baseline="-25000">
                  <a:ea typeface="Times New Roman" pitchFamily="18" charset="0"/>
                  <a:cs typeface="Courier New" pitchFamily="49" charset="0"/>
                  <a:sym typeface="Symbol" pitchFamily="18" charset="2"/>
                </a:rPr>
                <a:t>CM</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Md</a:t>
              </a:r>
              <a:r>
                <a:rPr lang="en-US" altLang="en-US" baseline="30000">
                  <a:ea typeface="Times New Roman" pitchFamily="18" charset="0"/>
                  <a:cs typeface="Courier New" pitchFamily="49" charset="0"/>
                  <a:sym typeface="Symbol" pitchFamily="18" charset="2"/>
                </a:rPr>
                <a:t> 2</a:t>
              </a:r>
              <a:endParaRPr lang="en-US" altLang="en-US" baseline="-25000">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7">
                                            <p:txEl>
                                              <p:pRg st="1" end="1"/>
                                            </p:txEl>
                                          </p:spTgt>
                                        </p:tgtEl>
                                        <p:attrNameLst>
                                          <p:attrName>style.visibility</p:attrName>
                                        </p:attrNameLst>
                                      </p:cBhvr>
                                      <p:to>
                                        <p:strVal val="visible"/>
                                      </p:to>
                                    </p:set>
                                    <p:anim calcmode="lin" valueType="num">
                                      <p:cBhvr additive="base">
                                        <p:cTn id="7" dur="500" fill="hold"/>
                                        <p:tgtEl>
                                          <p:spTgt spid="7475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7">
                                            <p:txEl>
                                              <p:pRg st="2" end="2"/>
                                            </p:txEl>
                                          </p:spTgt>
                                        </p:tgtEl>
                                        <p:attrNameLst>
                                          <p:attrName>style.visibility</p:attrName>
                                        </p:attrNameLst>
                                      </p:cBhvr>
                                      <p:to>
                                        <p:strVal val="visible"/>
                                      </p:to>
                                    </p:set>
                                    <p:anim calcmode="lin" valueType="num">
                                      <p:cBhvr additive="base">
                                        <p:cTn id="13" dur="500" fill="hold"/>
                                        <p:tgtEl>
                                          <p:spTgt spid="7475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38915" name="Rectangle 3"/>
          <p:cNvSpPr>
            <a:spLocks noChangeArrowheads="1"/>
          </p:cNvSpPr>
          <p:nvPr/>
        </p:nvSpPr>
        <p:spPr bwMode="auto">
          <a:xfrm>
            <a:off x="685800" y="1397000"/>
            <a:ext cx="7772400" cy="98583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a:t>
            </a:r>
            <a:r>
              <a:rPr lang="en-US" altLang="en-US">
                <a:solidFill>
                  <a:schemeClr val="accent2"/>
                </a:solidFill>
              </a:rPr>
              <a:t>– the parallel axis theorem</a:t>
            </a:r>
          </a:p>
          <a:p>
            <a:pPr eaLnBrk="1" hangingPunct="1">
              <a:lnSpc>
                <a:spcPct val="95000"/>
              </a:lnSpc>
            </a:pPr>
            <a:endParaRPr lang="en-US" altLang="en-US">
              <a:sym typeface="Symbol" pitchFamily="18" charset="2"/>
            </a:endParaRPr>
          </a:p>
        </p:txBody>
      </p:sp>
      <p:grpSp>
        <p:nvGrpSpPr>
          <p:cNvPr id="2" name="Group 23"/>
          <p:cNvGrpSpPr>
            <a:grpSpLocks/>
          </p:cNvGrpSpPr>
          <p:nvPr/>
        </p:nvGrpSpPr>
        <p:grpSpPr bwMode="auto">
          <a:xfrm>
            <a:off x="889000" y="1841500"/>
            <a:ext cx="7369175" cy="461963"/>
            <a:chOff x="510" y="3951"/>
            <a:chExt cx="4642" cy="291"/>
          </a:xfrm>
        </p:grpSpPr>
        <p:sp>
          <p:nvSpPr>
            <p:cNvPr id="38919" name="Text Box 24"/>
            <p:cNvSpPr txBox="1">
              <a:spLocks noChangeArrowheads="1"/>
            </p:cNvSpPr>
            <p:nvPr/>
          </p:nvSpPr>
          <p:spPr bwMode="auto">
            <a:xfrm>
              <a:off x="3144" y="3951"/>
              <a:ext cx="200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parallel axis theorem</a:t>
              </a:r>
              <a:endParaRPr lang="en-US" altLang="en-US" i="1" baseline="-25000">
                <a:solidFill>
                  <a:schemeClr val="bg1"/>
                </a:solidFill>
              </a:endParaRPr>
            </a:p>
          </p:txBody>
        </p:sp>
        <p:sp>
          <p:nvSpPr>
            <p:cNvPr id="38920"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89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I</a:t>
              </a:r>
              <a:r>
                <a:rPr lang="en-US" altLang="en-US" baseline="-25000">
                  <a:ea typeface="Times New Roman" pitchFamily="18" charset="0"/>
                  <a:cs typeface="Courier New" pitchFamily="49" charset="0"/>
                  <a:sym typeface="Symbol" pitchFamily="18" charset="2"/>
                </a:rPr>
                <a:t>P</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I</a:t>
              </a:r>
              <a:r>
                <a:rPr lang="en-US" altLang="en-US" baseline="-25000">
                  <a:ea typeface="Times New Roman" pitchFamily="18" charset="0"/>
                  <a:cs typeface="Courier New" pitchFamily="49" charset="0"/>
                  <a:sym typeface="Symbol" pitchFamily="18" charset="2"/>
                </a:rPr>
                <a:t>CM</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Md</a:t>
              </a:r>
              <a:r>
                <a:rPr lang="en-US" altLang="en-US" baseline="30000">
                  <a:ea typeface="Times New Roman" pitchFamily="18" charset="0"/>
                  <a:cs typeface="Courier New" pitchFamily="49" charset="0"/>
                  <a:sym typeface="Symbol" pitchFamily="18" charset="2"/>
                </a:rPr>
                <a:t> 2</a:t>
              </a:r>
              <a:endParaRPr lang="en-US" altLang="en-US" baseline="-25000">
                <a:ea typeface="Times New Roman" pitchFamily="18" charset="0"/>
                <a:cs typeface="Courier New" pitchFamily="49" charset="0"/>
                <a:sym typeface="Symbol" pitchFamily="18" charset="2"/>
              </a:endParaRPr>
            </a:p>
          </p:txBody>
        </p:sp>
      </p:grpSp>
      <p:sp>
        <p:nvSpPr>
          <p:cNvPr id="13" name="Rectangle 4"/>
          <p:cNvSpPr>
            <a:spLocks noChangeArrowheads="1"/>
          </p:cNvSpPr>
          <p:nvPr/>
        </p:nvSpPr>
        <p:spPr bwMode="auto">
          <a:xfrm>
            <a:off x="701675" y="2382838"/>
            <a:ext cx="7772400" cy="4475162"/>
          </a:xfrm>
          <a:prstGeom prst="rect">
            <a:avLst/>
          </a:prstGeom>
          <a:solidFill>
            <a:srgbClr val="CCFFCC"/>
          </a:solidFill>
          <a:ln w="9525">
            <a:noFill/>
            <a:miter lim="800000"/>
            <a:headEnd/>
            <a:tailEnd/>
          </a:ln>
        </p:spPr>
        <p:txBody>
          <a:bodyPr/>
          <a:lstStyle/>
          <a:p>
            <a:pPr>
              <a:spcAft>
                <a:spcPct val="20000"/>
              </a:spcAft>
            </a:pPr>
            <a:r>
              <a:rPr lang="en-US" altLang="en-US" dirty="0"/>
              <a:t>PRACTICE: Find the moment of                                         inertia of a rod about its end if it                                                   has a solid sphere on the other end.</a:t>
            </a:r>
          </a:p>
          <a:p>
            <a:pPr>
              <a:spcAft>
                <a:spcPct val="20000"/>
              </a:spcAft>
            </a:pPr>
            <a:r>
              <a:rPr lang="en-US" altLang="en-US" dirty="0"/>
              <a:t>SOLUTION:</a:t>
            </a:r>
          </a:p>
          <a:p>
            <a:r>
              <a:rPr lang="en-US" altLang="en-US" dirty="0">
                <a:sym typeface="Symbol" pitchFamily="18" charset="2"/>
              </a:rPr>
              <a:t></a:t>
            </a:r>
            <a:r>
              <a:rPr lang="en-US" altLang="en-US" dirty="0"/>
              <a:t>Start with the formula for a thin rod about its end:</a:t>
            </a:r>
          </a:p>
          <a:p>
            <a:r>
              <a:rPr lang="en-US" altLang="en-US" i="1" dirty="0">
                <a:cs typeface="Times New Roman" pitchFamily="18" charset="0"/>
                <a:sym typeface="Symbol" pitchFamily="18" charset="2"/>
              </a:rPr>
              <a:t>   I</a:t>
            </a:r>
            <a:r>
              <a:rPr lang="en-US" altLang="en-US" baseline="-25000" dirty="0">
                <a:cs typeface="Times New Roman" pitchFamily="18" charset="0"/>
                <a:sym typeface="Symbol" pitchFamily="18" charset="2"/>
              </a:rPr>
              <a:t>ROD</a:t>
            </a:r>
            <a:r>
              <a:rPr lang="en-US" altLang="en-US" dirty="0">
                <a:cs typeface="Times New Roman" pitchFamily="18" charset="0"/>
                <a:sym typeface="Symbol" pitchFamily="18" charset="2"/>
              </a:rPr>
              <a:t>	= (1/3)</a:t>
            </a:r>
            <a:r>
              <a:rPr lang="en-US" altLang="en-US" i="1" dirty="0">
                <a:cs typeface="Times New Roman" pitchFamily="18" charset="0"/>
                <a:sym typeface="Symbol" pitchFamily="18" charset="2"/>
              </a:rPr>
              <a:t>ML</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(1/3)128.0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256 kg m</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a:t>
            </a:r>
          </a:p>
          <a:p>
            <a:r>
              <a:rPr lang="en-US" altLang="en-US" dirty="0">
                <a:sym typeface="Symbol" pitchFamily="18" charset="2"/>
              </a:rPr>
              <a:t></a:t>
            </a:r>
            <a:r>
              <a:rPr lang="en-US" altLang="en-US" dirty="0"/>
              <a:t>For the solid sphere </a:t>
            </a:r>
          </a:p>
          <a:p>
            <a:r>
              <a:rPr lang="en-US" altLang="en-US" i="1" dirty="0"/>
              <a:t>     I</a:t>
            </a:r>
            <a:r>
              <a:rPr lang="en-US" altLang="en-US" baseline="-25000" dirty="0"/>
              <a:t>CM</a:t>
            </a:r>
            <a:r>
              <a:rPr lang="en-US" altLang="en-US" dirty="0"/>
              <a:t>	= (2/5)</a:t>
            </a:r>
            <a:r>
              <a:rPr lang="en-US" altLang="en-US" i="1" dirty="0"/>
              <a:t>MR</a:t>
            </a:r>
            <a:r>
              <a:rPr lang="en-US" altLang="en-US" baseline="30000" dirty="0"/>
              <a:t>2</a:t>
            </a:r>
            <a:r>
              <a:rPr lang="en-US" altLang="en-US" dirty="0"/>
              <a:t> = (2/5)</a:t>
            </a:r>
            <a:r>
              <a:rPr lang="en-US" altLang="en-US" dirty="0">
                <a:cs typeface="Times New Roman" pitchFamily="18" charset="0"/>
                <a:sym typeface="Symbol" pitchFamily="18" charset="2"/>
              </a:rPr>
              <a:t>151.0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6.0 kg m</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a:t>
            </a:r>
          </a:p>
          <a:p>
            <a:r>
              <a:rPr lang="en-US" altLang="en-US" dirty="0">
                <a:sym typeface="Symbol" pitchFamily="18" charset="2"/>
              </a:rPr>
              <a:t></a:t>
            </a:r>
            <a:r>
              <a:rPr lang="en-US" altLang="en-US" dirty="0"/>
              <a:t>Using the PAT for the sphere, where </a:t>
            </a:r>
            <a:r>
              <a:rPr lang="en-US" altLang="en-US" i="1" dirty="0"/>
              <a:t>d</a:t>
            </a:r>
            <a:r>
              <a:rPr lang="en-US" altLang="en-US" dirty="0"/>
              <a:t> = 9.0 m:</a:t>
            </a:r>
          </a:p>
          <a:p>
            <a:r>
              <a:rPr lang="en-US" altLang="en-US" i="1" dirty="0">
                <a:cs typeface="Times New Roman" pitchFamily="18" charset="0"/>
                <a:sym typeface="Symbol" pitchFamily="18" charset="2"/>
              </a:rPr>
              <a:t>       I</a:t>
            </a:r>
            <a:r>
              <a:rPr lang="en-US" altLang="en-US" baseline="-25000" dirty="0">
                <a:cs typeface="Times New Roman" pitchFamily="18" charset="0"/>
                <a:sym typeface="Symbol" pitchFamily="18" charset="2"/>
              </a:rPr>
              <a:t>P</a:t>
            </a:r>
            <a:r>
              <a:rPr lang="en-US" altLang="en-US" i="1" dirty="0">
                <a:solidFill>
                  <a:srgbClr val="000000"/>
                </a:solidFill>
                <a:ea typeface="Times New Roman" pitchFamily="18" charset="0"/>
                <a:cs typeface="Courier New" pitchFamily="49" charset="0"/>
                <a:sym typeface="Symbol" pitchFamily="18" charset="2"/>
              </a:rPr>
              <a:t> 	</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I</a:t>
            </a:r>
            <a:r>
              <a:rPr lang="en-US" altLang="en-US" baseline="-25000" dirty="0">
                <a:ea typeface="Times New Roman" pitchFamily="18" charset="0"/>
                <a:cs typeface="Courier New" pitchFamily="49" charset="0"/>
                <a:sym typeface="Symbol" pitchFamily="18" charset="2"/>
              </a:rPr>
              <a:t>CM</a:t>
            </a:r>
            <a:r>
              <a:rPr lang="en-US" altLang="en-US" dirty="0">
                <a:ea typeface="Times New Roman" pitchFamily="18" charset="0"/>
                <a:cs typeface="Courier New" pitchFamily="49" charset="0"/>
                <a:sym typeface="Symbol" pitchFamily="18" charset="2"/>
              </a:rPr>
              <a:t> + </a:t>
            </a:r>
            <a:r>
              <a:rPr lang="en-US" altLang="en-US" i="1" dirty="0" err="1">
                <a:ea typeface="Times New Roman" pitchFamily="18" charset="0"/>
                <a:cs typeface="Courier New" pitchFamily="49" charset="0"/>
                <a:sym typeface="Symbol" pitchFamily="18" charset="2"/>
              </a:rPr>
              <a:t>Md</a:t>
            </a:r>
            <a:r>
              <a:rPr lang="en-US" altLang="en-US" baseline="30000" dirty="0">
                <a:ea typeface="Times New Roman" pitchFamily="18" charset="0"/>
                <a:cs typeface="Courier New" pitchFamily="49" charset="0"/>
                <a:sym typeface="Symbol" pitchFamily="18" charset="2"/>
              </a:rPr>
              <a:t> 2</a:t>
            </a:r>
            <a:r>
              <a:rPr lang="en-US" altLang="en-US" dirty="0"/>
              <a:t> = 6.0 + </a:t>
            </a:r>
            <a:r>
              <a:rPr lang="en-US" altLang="en-US" dirty="0">
                <a:cs typeface="Times New Roman" pitchFamily="18" charset="0"/>
                <a:sym typeface="Symbol" pitchFamily="18" charset="2"/>
              </a:rPr>
              <a:t>159.0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a:t>
            </a:r>
            <a:r>
              <a:rPr lang="en-US" altLang="en-US" dirty="0"/>
              <a:t>= 1221 kg m</a:t>
            </a:r>
            <a:r>
              <a:rPr lang="en-US" altLang="en-US" baseline="30000" dirty="0"/>
              <a:t>2</a:t>
            </a:r>
            <a:r>
              <a:rPr lang="en-US" altLang="en-US" dirty="0"/>
              <a:t>.</a:t>
            </a:r>
          </a:p>
          <a:p>
            <a:r>
              <a:rPr lang="en-US" altLang="en-US" dirty="0">
                <a:sym typeface="Symbol" pitchFamily="18" charset="2"/>
              </a:rPr>
              <a:t></a:t>
            </a:r>
            <a:r>
              <a:rPr lang="en-US" altLang="en-US" dirty="0"/>
              <a:t>Finally, </a:t>
            </a:r>
            <a:r>
              <a:rPr lang="en-US" altLang="en-US" i="1" dirty="0"/>
              <a:t>I</a:t>
            </a:r>
            <a:r>
              <a:rPr lang="en-US" altLang="en-US" baseline="-25000" dirty="0"/>
              <a:t>TOT</a:t>
            </a:r>
            <a:r>
              <a:rPr lang="en-US" altLang="en-US" dirty="0"/>
              <a:t> = </a:t>
            </a:r>
            <a:r>
              <a:rPr lang="en-US" altLang="en-US" i="1" dirty="0"/>
              <a:t>I</a:t>
            </a:r>
            <a:r>
              <a:rPr lang="en-US" altLang="en-US" baseline="-25000" dirty="0"/>
              <a:t>ROD</a:t>
            </a:r>
            <a:r>
              <a:rPr lang="en-US" altLang="en-US" dirty="0"/>
              <a:t> + </a:t>
            </a:r>
            <a:r>
              <a:rPr lang="en-US" altLang="en-US" i="1" dirty="0"/>
              <a:t>I</a:t>
            </a:r>
            <a:r>
              <a:rPr lang="en-US" altLang="en-US" baseline="-25000" dirty="0"/>
              <a:t>P</a:t>
            </a:r>
            <a:r>
              <a:rPr lang="en-US" altLang="en-US" dirty="0"/>
              <a:t> = 256 + 1221 = 1500 kg m</a:t>
            </a:r>
            <a:r>
              <a:rPr lang="en-US" altLang="en-US" baseline="30000" dirty="0"/>
              <a:t>2</a:t>
            </a:r>
            <a:r>
              <a:rPr lang="en-US" altLang="en-US" dirty="0"/>
              <a:t>.</a:t>
            </a:r>
            <a:endParaRPr lang="en-US" altLang="en-US" baseline="-25000" dirty="0">
              <a:cs typeface="Times New Roman" pitchFamily="18" charset="0"/>
              <a:sym typeface="Symbol" pitchFamily="18" charset="2"/>
            </a:endParaRPr>
          </a:p>
          <a:p>
            <a:endParaRPr lang="en-US" altLang="en-US" dirty="0">
              <a:cs typeface="Times New Roman" pitchFamily="18" charset="0"/>
              <a:sym typeface="Symbol" pitchFamily="18" charset="2"/>
            </a:endParaRPr>
          </a:p>
        </p:txBody>
      </p:sp>
      <p:pic>
        <p:nvPicPr>
          <p:cNvPr id="11264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1938" y="2316163"/>
            <a:ext cx="3914775" cy="1176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12642"/>
                                        </p:tgtEl>
                                        <p:attrNameLst>
                                          <p:attrName>style.visibility</p:attrName>
                                        </p:attrNameLst>
                                      </p:cBhvr>
                                      <p:to>
                                        <p:strVal val="visible"/>
                                      </p:to>
                                    </p:set>
                                    <p:animEffect transition="in" filter="fade">
                                      <p:cBhvr>
                                        <p:cTn id="18" dur="2000"/>
                                        <p:tgtEl>
                                          <p:spTgt spid="11264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anim calcmode="lin" valueType="num">
                                      <p:cBhvr additive="base">
                                        <p:cTn id="4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 calcmode="lin" valueType="num">
                                      <p:cBhvr additive="base">
                                        <p:cTn id="4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 calcmode="lin" valueType="num">
                                      <p:cBhvr additive="base">
                                        <p:cTn id="5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 calcmode="lin" valueType="num">
                                      <p:cBhvr additive="base">
                                        <p:cTn id="5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xEl>
                                              <p:pRg st="8" end="8"/>
                                            </p:txEl>
                                          </p:spTgt>
                                        </p:tgtEl>
                                        <p:attrNameLst>
                                          <p:attrName>style.visibility</p:attrName>
                                        </p:attrNameLst>
                                      </p:cBhvr>
                                      <p:to>
                                        <p:strVal val="visible"/>
                                      </p:to>
                                    </p:set>
                                    <p:anim calcmode="lin" valueType="num">
                                      <p:cBhvr additive="base">
                                        <p:cTn id="6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a:p>
            <a:pPr>
              <a:spcAft>
                <a:spcPts val="200"/>
              </a:spcAft>
            </a:pPr>
            <a:r>
              <a:rPr lang="en-US" altLang="en-US">
                <a:sym typeface="Symbol" pitchFamily="18" charset="2"/>
              </a:rPr>
              <a:t></a:t>
            </a:r>
            <a:r>
              <a:rPr lang="en-US" altLang="en-US"/>
              <a:t>Recall from Topic 6 that arc length is given by the following simple relationship:</a:t>
            </a:r>
          </a:p>
          <a:p>
            <a:pPr>
              <a:spcAft>
                <a:spcPts val="200"/>
              </a:spcAft>
            </a:pPr>
            <a:endParaRPr lang="en-US" altLang="en-US"/>
          </a:p>
          <a:p>
            <a:pPr>
              <a:spcBef>
                <a:spcPts val="600"/>
              </a:spcBef>
              <a:spcAft>
                <a:spcPts val="200"/>
              </a:spcAft>
            </a:pPr>
            <a:endParaRPr lang="en-US" altLang="en-US">
              <a:sym typeface="Symbol" pitchFamily="18" charset="2"/>
            </a:endParaRPr>
          </a:p>
          <a:p>
            <a:pPr>
              <a:spcBef>
                <a:spcPts val="600"/>
              </a:spcBef>
              <a:spcAft>
                <a:spcPts val="200"/>
              </a:spcAft>
            </a:pPr>
            <a:r>
              <a:rPr lang="en-US" altLang="en-US">
                <a:sym typeface="Symbol" pitchFamily="18" charset="2"/>
              </a:rPr>
              <a:t></a:t>
            </a:r>
            <a:r>
              <a:rPr lang="en-US" altLang="en-US"/>
              <a:t>Recall from Topic 2 that </a:t>
            </a:r>
            <a:r>
              <a:rPr lang="en-US" altLang="en-US" i="1"/>
              <a:t>v</a:t>
            </a:r>
            <a:r>
              <a:rPr lang="en-US" altLang="en-US"/>
              <a:t> = </a:t>
            </a:r>
            <a:r>
              <a:rPr lang="en-US" altLang="en-US">
                <a:sym typeface="Symbol" pitchFamily="18" charset="2"/>
              </a:rPr>
              <a:t></a:t>
            </a:r>
            <a:r>
              <a:rPr lang="en-US" altLang="en-US" i="1">
                <a:sym typeface="Symbol" pitchFamily="18" charset="2"/>
              </a:rPr>
              <a:t>s / </a:t>
            </a:r>
            <a:r>
              <a:rPr lang="en-US" altLang="en-US">
                <a:sym typeface="Symbol" pitchFamily="18" charset="2"/>
              </a:rPr>
              <a:t></a:t>
            </a:r>
            <a:r>
              <a:rPr lang="en-US" altLang="en-US" i="1">
                <a:sym typeface="Symbol" pitchFamily="18" charset="2"/>
              </a:rPr>
              <a:t>t</a:t>
            </a:r>
            <a:r>
              <a:rPr lang="en-US" altLang="en-US">
                <a:sym typeface="Symbol" pitchFamily="18" charset="2"/>
              </a:rPr>
              <a:t> and from Topic 6 that  =  </a:t>
            </a:r>
            <a:r>
              <a:rPr lang="en-US" altLang="en-US" i="1">
                <a:sym typeface="Symbol" pitchFamily="18" charset="2"/>
              </a:rPr>
              <a:t>/</a:t>
            </a:r>
            <a:r>
              <a:rPr lang="en-US" altLang="en-US">
                <a:sym typeface="Symbol" pitchFamily="18" charset="2"/>
              </a:rPr>
              <a:t> </a:t>
            </a:r>
            <a:r>
              <a:rPr lang="en-US" altLang="en-US" i="1">
                <a:sym typeface="Symbol" pitchFamily="18" charset="2"/>
              </a:rPr>
              <a:t>t</a:t>
            </a:r>
            <a:r>
              <a:rPr lang="en-US" altLang="en-US">
                <a:sym typeface="Symbol" pitchFamily="18" charset="2"/>
              </a:rPr>
              <a:t>. Then the following is true:</a:t>
            </a:r>
          </a:p>
          <a:p>
            <a:pPr>
              <a:spcAft>
                <a:spcPts val="200"/>
              </a:spcAft>
            </a:pPr>
            <a:r>
              <a:rPr lang="en-US" altLang="en-US" i="1">
                <a:sym typeface="Symbol" pitchFamily="18" charset="2"/>
              </a:rPr>
              <a:t>       v</a:t>
            </a:r>
            <a:r>
              <a:rPr lang="en-US" altLang="en-US">
                <a:sym typeface="Symbol" pitchFamily="18" charset="2"/>
              </a:rPr>
              <a:t> 	= </a:t>
            </a:r>
            <a:r>
              <a:rPr lang="en-US" altLang="en-US" i="1">
                <a:sym typeface="Symbol" pitchFamily="18" charset="2"/>
              </a:rPr>
              <a:t>s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definition of linear velocity</a:t>
            </a:r>
          </a:p>
          <a:p>
            <a:pPr>
              <a:spcAft>
                <a:spcPts val="200"/>
              </a:spcAft>
            </a:pPr>
            <a:r>
              <a:rPr lang="en-US" altLang="en-US">
                <a:sym typeface="Symbol" pitchFamily="18" charset="2"/>
              </a:rPr>
              <a:t>	=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a:sym typeface="Symbol" pitchFamily="18" charset="2"/>
              </a:rPr>
              <a:t>)</a:t>
            </a:r>
            <a:r>
              <a:rPr lang="en-US" altLang="en-US" i="1">
                <a:sym typeface="Symbol" pitchFamily="18" charset="2"/>
              </a:rPr>
              <a:t>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substitution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a:t>
            </a:r>
            <a:r>
              <a:rPr lang="en-US" altLang="en-US">
                <a:cs typeface="Times New Roman" pitchFamily="18" charset="0"/>
                <a:sym typeface="Symbol" pitchFamily="18" charset="2"/>
              </a:rPr>
              <a:t></a:t>
            </a:r>
            <a:r>
              <a:rPr lang="en-US" altLang="en-US">
                <a:sym typeface="Symbol" pitchFamily="18" charset="2"/>
              </a:rPr>
              <a:t> </a:t>
            </a:r>
            <a:r>
              <a:rPr lang="en-US" altLang="en-US" i="1">
                <a:sym typeface="Symbol" pitchFamily="18" charset="2"/>
              </a:rPr>
              <a:t>/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i="1">
                <a:solidFill>
                  <a:srgbClr val="0070C0"/>
                </a:solidFill>
                <a:sym typeface="Symbol" pitchFamily="18" charset="2"/>
              </a:rPr>
              <a:t>r</a:t>
            </a:r>
            <a:r>
              <a:rPr lang="en-US" altLang="en-US">
                <a:solidFill>
                  <a:srgbClr val="0070C0"/>
                </a:solidFill>
                <a:sym typeface="Symbol" pitchFamily="18" charset="2"/>
              </a:rPr>
              <a:t> constant during rigid body rotation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a:solidFill>
                  <a:srgbClr val="0070C0"/>
                </a:solidFill>
                <a:sym typeface="Symbol" pitchFamily="18" charset="2"/>
              </a:rPr>
              <a:t>definition of angular velocity</a:t>
            </a:r>
          </a:p>
          <a:p>
            <a:pPr>
              <a:spcAft>
                <a:spcPts val="200"/>
              </a:spcAft>
            </a:pPr>
            <a:endParaRPr lang="en-US" altLang="en-US">
              <a:solidFill>
                <a:srgbClr val="0070C0"/>
              </a:solidFill>
              <a:sym typeface="Symbol" pitchFamily="18" charset="2"/>
            </a:endParaRPr>
          </a:p>
          <a:p>
            <a:pPr>
              <a:spcAft>
                <a:spcPts val="200"/>
              </a:spcAft>
            </a:pPr>
            <a:endParaRPr lang="en-US" altLang="en-US"/>
          </a:p>
        </p:txBody>
      </p:sp>
      <p:sp>
        <p:nvSpPr>
          <p:cNvPr id="3993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73125" y="2625725"/>
            <a:ext cx="7369175" cy="830263"/>
            <a:chOff x="510" y="3951"/>
            <a:chExt cx="4642" cy="523"/>
          </a:xfrm>
        </p:grpSpPr>
        <p:sp>
          <p:nvSpPr>
            <p:cNvPr id="39945" name="Text Box 24"/>
            <p:cNvSpPr txBox="1">
              <a:spLocks noChangeArrowheads="1"/>
            </p:cNvSpPr>
            <p:nvPr/>
          </p:nvSpPr>
          <p:spPr bwMode="auto">
            <a:xfrm>
              <a:off x="3389" y="3951"/>
              <a:ext cx="1761"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displacement</a:t>
              </a:r>
            </a:p>
          </p:txBody>
        </p:sp>
        <p:sp>
          <p:nvSpPr>
            <p:cNvPr id="39946"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9947"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s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a:t>
              </a:r>
            </a:p>
          </p:txBody>
        </p:sp>
      </p:grpSp>
      <p:grpSp>
        <p:nvGrpSpPr>
          <p:cNvPr id="3" name="Group 23"/>
          <p:cNvGrpSpPr>
            <a:grpSpLocks/>
          </p:cNvGrpSpPr>
          <p:nvPr/>
        </p:nvGrpSpPr>
        <p:grpSpPr bwMode="auto">
          <a:xfrm>
            <a:off x="869950" y="5872163"/>
            <a:ext cx="7380288" cy="830262"/>
            <a:chOff x="510" y="3951"/>
            <a:chExt cx="4649" cy="523"/>
          </a:xfrm>
        </p:grpSpPr>
        <p:sp>
          <p:nvSpPr>
            <p:cNvPr id="39942" name="Text Box 24"/>
            <p:cNvSpPr txBox="1">
              <a:spLocks noChangeArrowheads="1"/>
            </p:cNvSpPr>
            <p:nvPr/>
          </p:nvSpPr>
          <p:spPr bwMode="auto">
            <a:xfrm>
              <a:off x="3391" y="3951"/>
              <a:ext cx="1768"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velocity</a:t>
              </a:r>
            </a:p>
          </p:txBody>
        </p:sp>
        <p:sp>
          <p:nvSpPr>
            <p:cNvPr id="39943"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9944" name="Rectangle 26"/>
            <p:cNvSpPr>
              <a:spLocks noChangeArrowheads="1"/>
            </p:cNvSpPr>
            <p:nvPr/>
          </p:nvSpPr>
          <p:spPr bwMode="auto">
            <a:xfrm>
              <a:off x="679" y="3960"/>
              <a:ext cx="2705"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v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4" end="4"/>
                                            </p:txEl>
                                          </p:spTgt>
                                        </p:tgtEl>
                                        <p:attrNameLst>
                                          <p:attrName>style.visibility</p:attrName>
                                        </p:attrNameLst>
                                      </p:cBhvr>
                                      <p:to>
                                        <p:strVal val="visible"/>
                                      </p:to>
                                    </p:set>
                                    <p:anim calcmode="lin" valueType="num">
                                      <p:cBhvr additive="base">
                                        <p:cTn id="2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 calcmode="lin" valueType="num">
                                      <p:cBhvr additive="base">
                                        <p:cTn id="3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6" end="6"/>
                                            </p:txEl>
                                          </p:spTgt>
                                        </p:tgtEl>
                                        <p:attrNameLst>
                                          <p:attrName>style.visibility</p:attrName>
                                        </p:attrNameLst>
                                      </p:cBhvr>
                                      <p:to>
                                        <p:strVal val="visible"/>
                                      </p:to>
                                    </p:set>
                                    <p:anim calcmode="lin" valueType="num">
                                      <p:cBhvr additive="base">
                                        <p:cTn id="3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7" end="7"/>
                                            </p:txEl>
                                          </p:spTgt>
                                        </p:tgtEl>
                                        <p:attrNameLst>
                                          <p:attrName>style.visibility</p:attrName>
                                        </p:attrNameLst>
                                      </p:cBhvr>
                                      <p:to>
                                        <p:strVal val="visible"/>
                                      </p:to>
                                    </p:set>
                                    <p:anim calcmode="lin" valueType="num">
                                      <p:cBhvr additive="base">
                                        <p:cTn id="4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93187">
                                            <p:txEl>
                                              <p:pRg st="8" end="8"/>
                                            </p:txEl>
                                          </p:spTgt>
                                        </p:tgtEl>
                                        <p:attrNameLst>
                                          <p:attrName>style.visibility</p:attrName>
                                        </p:attrNameLst>
                                      </p:cBhvr>
                                      <p:to>
                                        <p:strVal val="visible"/>
                                      </p:to>
                                    </p:set>
                                    <p:anim calcmode="lin" valueType="num">
                                      <p:cBhvr additive="base">
                                        <p:cTn id="5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a:p>
            <a:pPr>
              <a:spcAft>
                <a:spcPts val="200"/>
              </a:spcAft>
            </a:pPr>
            <a:r>
              <a:rPr lang="en-US" altLang="en-US">
                <a:sym typeface="Symbol" pitchFamily="18" charset="2"/>
              </a:rPr>
              <a:t></a:t>
            </a:r>
            <a:r>
              <a:rPr lang="en-US" altLang="en-US" b="1"/>
              <a:t>Angular</a:t>
            </a:r>
            <a:r>
              <a:rPr lang="en-US" altLang="en-US"/>
              <a:t> </a:t>
            </a:r>
            <a:r>
              <a:rPr lang="en-US" altLang="en-US" b="1"/>
              <a:t>velocity</a:t>
            </a:r>
            <a:r>
              <a:rPr lang="en-US" altLang="en-US"/>
              <a:t> implies a direction. It is given by yet another right hand rule: </a:t>
            </a:r>
          </a:p>
          <a:p>
            <a:pPr>
              <a:spcAft>
                <a:spcPts val="200"/>
              </a:spcAft>
            </a:pPr>
            <a:r>
              <a:rPr lang="en-US" altLang="en-US">
                <a:sym typeface="Symbol" pitchFamily="18" charset="2"/>
              </a:rPr>
              <a:t></a:t>
            </a:r>
            <a:r>
              <a:rPr lang="en-US" altLang="en-US"/>
              <a:t>Grasp the axis of rotation with the right hand, with your fingers curled in the direction of rotation. Your extended thumb points in the direction of</a:t>
            </a:r>
            <a:r>
              <a:rPr lang="en-US" altLang="en-US">
                <a:sym typeface="Symbol" pitchFamily="18" charset="2"/>
              </a:rPr>
              <a:t></a:t>
            </a:r>
            <a:r>
              <a:rPr lang="en-US" altLang="en-US" b="1">
                <a:sym typeface="Symbol" pitchFamily="18" charset="2"/>
              </a:rPr>
              <a:t></a:t>
            </a:r>
            <a:r>
              <a:rPr lang="en-US" altLang="en-US">
                <a:sym typeface="Symbol" pitchFamily="18" charset="2"/>
              </a:rPr>
              <a:t>.</a:t>
            </a:r>
            <a:endParaRPr lang="en-US" altLang="en-US"/>
          </a:p>
        </p:txBody>
      </p:sp>
      <p:sp>
        <p:nvSpPr>
          <p:cNvPr id="4096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3" name="Picture 2"/>
          <p:cNvPicPr>
            <a:picLocks noChangeAspect="1"/>
          </p:cNvPicPr>
          <p:nvPr/>
        </p:nvPicPr>
        <p:blipFill>
          <a:blip r:embed="rId5" cstate="print"/>
          <a:stretch>
            <a:fillRect/>
          </a:stretch>
        </p:blipFill>
        <p:spPr>
          <a:xfrm>
            <a:off x="1352550" y="3768725"/>
            <a:ext cx="6429375" cy="2957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784600"/>
          </a:xfrm>
          <a:prstGeom prst="rect">
            <a:avLst/>
          </a:prstGeom>
          <a:solidFill>
            <a:srgbClr val="EAEAEA"/>
          </a:solidFill>
          <a:ln w="9525">
            <a:noFill/>
            <a:miter lim="800000"/>
            <a:headEnd/>
            <a:tailEnd/>
          </a:ln>
        </p:spPr>
        <p:txBody>
          <a:bodyPr/>
          <a:lstStyle/>
          <a:p>
            <a:pPr marL="625475" indent="-625475"/>
            <a:r>
              <a:rPr lang="en-US" altLang="en-US" b="1">
                <a:solidFill>
                  <a:schemeClr val="accent2"/>
                </a:solidFill>
              </a:rPr>
              <a:t>Applications and skills: </a:t>
            </a:r>
            <a:endParaRPr lang="en-US" altLang="en-US">
              <a:solidFill>
                <a:schemeClr val="accent2"/>
              </a:solidFill>
            </a:endParaRPr>
          </a:p>
          <a:p>
            <a:pPr marL="625475" indent="-625475"/>
            <a:r>
              <a:rPr lang="en-US" altLang="en-US">
                <a:solidFill>
                  <a:schemeClr val="accent2"/>
                </a:solidFill>
              </a:rPr>
              <a:t>• Calculating torque for single forces and couples </a:t>
            </a:r>
          </a:p>
          <a:p>
            <a:pPr marL="625475" indent="-625475"/>
            <a:r>
              <a:rPr lang="en-US" altLang="en-US">
                <a:solidFill>
                  <a:schemeClr val="accent2"/>
                </a:solidFill>
              </a:rPr>
              <a:t>• Solving problems involving moment of inertia, torque and angular acceleration </a:t>
            </a:r>
          </a:p>
          <a:p>
            <a:pPr marL="625475" indent="-625475"/>
            <a:r>
              <a:rPr lang="en-US" altLang="en-US">
                <a:solidFill>
                  <a:schemeClr val="accent2"/>
                </a:solidFill>
              </a:rPr>
              <a:t>• Solving problems in which objects are in both rotational and translational equilibrium </a:t>
            </a:r>
          </a:p>
          <a:p>
            <a:pPr marL="625475" indent="-625475"/>
            <a:r>
              <a:rPr lang="en-US" altLang="en-US">
                <a:solidFill>
                  <a:schemeClr val="accent2"/>
                </a:solidFill>
              </a:rPr>
              <a:t>• Solving problems using rotational quantities analogous to linear quantities </a:t>
            </a:r>
          </a:p>
          <a:p>
            <a:pPr marL="625475" indent="-625475"/>
            <a:r>
              <a:rPr lang="en-US" altLang="en-US">
                <a:solidFill>
                  <a:schemeClr val="accent2"/>
                </a:solidFill>
              </a:rPr>
              <a:t>• Sketching and interpreting graphs of rotational motion </a:t>
            </a:r>
          </a:p>
          <a:p>
            <a:pPr marL="625475" indent="-625475"/>
            <a:r>
              <a:rPr lang="en-US" altLang="en-US">
                <a:solidFill>
                  <a:schemeClr val="accent2"/>
                </a:solidFill>
              </a:rPr>
              <a:t>• Solving problems involving rolling without slipping </a:t>
            </a:r>
          </a:p>
        </p:txBody>
      </p:sp>
      <p:sp>
        <p:nvSpPr>
          <p:cNvPr id="512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685800" y="1397000"/>
            <a:ext cx="7772400" cy="45878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p:txBody>
      </p:sp>
      <p:sp>
        <p:nvSpPr>
          <p:cNvPr id="4198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5" name="Rectangle 4"/>
          <p:cNvSpPr>
            <a:spLocks noChangeArrowheads="1"/>
          </p:cNvSpPr>
          <p:nvPr/>
        </p:nvSpPr>
        <p:spPr bwMode="auto">
          <a:xfrm>
            <a:off x="687388" y="1828800"/>
            <a:ext cx="7772400" cy="5029200"/>
          </a:xfrm>
          <a:prstGeom prst="rect">
            <a:avLst/>
          </a:prstGeom>
          <a:solidFill>
            <a:srgbClr val="CCFFCC"/>
          </a:solidFill>
          <a:ln w="9525">
            <a:noFill/>
            <a:miter lim="800000"/>
            <a:headEnd/>
            <a:tailEnd/>
          </a:ln>
        </p:spPr>
        <p:txBody>
          <a:bodyPr/>
          <a:lstStyle/>
          <a:p>
            <a:pPr>
              <a:spcAft>
                <a:spcPct val="20000"/>
              </a:spcAft>
            </a:pPr>
            <a:r>
              <a:rPr lang="en-US" altLang="en-US"/>
              <a:t>PRACTICE: Find the angular                                            velocity of Earth.</a:t>
            </a:r>
          </a:p>
          <a:p>
            <a:pPr>
              <a:spcAft>
                <a:spcPct val="20000"/>
              </a:spcAft>
            </a:pPr>
            <a:r>
              <a:rPr lang="en-US" altLang="en-US"/>
              <a:t>SOLUTION:</a:t>
            </a:r>
          </a:p>
          <a:p>
            <a:r>
              <a:rPr lang="en-US" altLang="en-US">
                <a:sym typeface="Symbol" pitchFamily="18" charset="2"/>
              </a:rPr>
              <a:t> = 2 rad. </a:t>
            </a:r>
          </a:p>
          <a:p>
            <a:r>
              <a:rPr lang="en-US" altLang="en-US">
                <a:sym typeface="Symbol" pitchFamily="18" charset="2"/>
              </a:rPr>
              <a:t></a:t>
            </a:r>
            <a:r>
              <a:rPr lang="en-US" altLang="en-US" i="1">
                <a:sym typeface="Symbol" pitchFamily="18" charset="2"/>
              </a:rPr>
              <a:t>t</a:t>
            </a:r>
            <a:r>
              <a:rPr lang="en-US" altLang="en-US">
                <a:sym typeface="Symbol" pitchFamily="18" charset="2"/>
              </a:rPr>
              <a:t> = 24 h (3600 s h</a:t>
            </a:r>
            <a:r>
              <a:rPr lang="en-US" altLang="en-US" baseline="30000">
                <a:sym typeface="Symbol" pitchFamily="18" charset="2"/>
              </a:rPr>
              <a:t>-1</a:t>
            </a:r>
            <a:r>
              <a:rPr lang="en-US" altLang="en-US">
                <a:sym typeface="Symbol" pitchFamily="18" charset="2"/>
              </a:rPr>
              <a:t>) = 86400 s. </a:t>
            </a:r>
          </a:p>
          <a:p>
            <a:r>
              <a:rPr lang="en-US" altLang="en-US">
                <a:sym typeface="Symbol" pitchFamily="18" charset="2"/>
              </a:rPr>
              <a:t></a:t>
            </a:r>
            <a:r>
              <a:rPr lang="en-US" altLang="en-US"/>
              <a:t>From </a:t>
            </a:r>
            <a:r>
              <a:rPr lang="en-US" altLang="en-US">
                <a:sym typeface="Symbol" pitchFamily="18" charset="2"/>
              </a:rPr>
              <a:t> =  </a:t>
            </a:r>
            <a:r>
              <a:rPr lang="en-US" altLang="en-US" i="1">
                <a:sym typeface="Symbol" pitchFamily="18" charset="2"/>
              </a:rPr>
              <a:t>/</a:t>
            </a:r>
            <a:r>
              <a:rPr lang="en-US" altLang="en-US">
                <a:sym typeface="Symbol" pitchFamily="18" charset="2"/>
              </a:rPr>
              <a:t> </a:t>
            </a:r>
            <a:r>
              <a:rPr lang="en-US" altLang="en-US" i="1">
                <a:sym typeface="Symbol" pitchFamily="18" charset="2"/>
              </a:rPr>
              <a:t>t</a:t>
            </a:r>
            <a:r>
              <a:rPr lang="en-US" altLang="en-US">
                <a:sym typeface="Symbol" pitchFamily="18" charset="2"/>
              </a:rPr>
              <a:t> we see that </a:t>
            </a:r>
          </a:p>
          <a:p>
            <a:r>
              <a:rPr lang="en-US" altLang="en-US">
                <a:sym typeface="Symbol" pitchFamily="18" charset="2"/>
              </a:rPr>
              <a:t>        	= 2 rad </a:t>
            </a:r>
            <a:r>
              <a:rPr lang="en-US" altLang="en-US" i="1">
                <a:sym typeface="Symbol" pitchFamily="18" charset="2"/>
              </a:rPr>
              <a:t>/</a:t>
            </a:r>
            <a:r>
              <a:rPr lang="en-US" altLang="en-US">
                <a:sym typeface="Symbol" pitchFamily="18" charset="2"/>
              </a:rPr>
              <a:t> 86400 s </a:t>
            </a:r>
          </a:p>
          <a:p>
            <a:r>
              <a:rPr lang="en-US" altLang="en-US">
                <a:sym typeface="Symbol" pitchFamily="18" charset="2"/>
              </a:rPr>
              <a:t>	= 7.2710</a:t>
            </a:r>
            <a:r>
              <a:rPr lang="en-US" altLang="en-US" baseline="30000">
                <a:sym typeface="Symbol" pitchFamily="18" charset="2"/>
              </a:rPr>
              <a:t>-5</a:t>
            </a:r>
            <a:r>
              <a:rPr lang="en-US" altLang="en-US">
                <a:sym typeface="Symbol" pitchFamily="18" charset="2"/>
              </a:rPr>
              <a:t> rad s</a:t>
            </a:r>
            <a:r>
              <a:rPr lang="en-US" altLang="en-US" baseline="30000">
                <a:sym typeface="Symbol" pitchFamily="18" charset="2"/>
              </a:rPr>
              <a:t>-1</a:t>
            </a:r>
            <a:r>
              <a:rPr lang="en-US" altLang="en-US">
                <a:sym typeface="Symbol" pitchFamily="18" charset="2"/>
              </a:rPr>
              <a:t>.</a:t>
            </a:r>
          </a:p>
          <a:p>
            <a:r>
              <a:rPr lang="en-US" altLang="en-US">
                <a:sym typeface="Symbol" pitchFamily="18" charset="2"/>
              </a:rPr>
              <a:t>This small angular speed is why                                           we can’t feel the earth spinning.</a:t>
            </a:r>
          </a:p>
          <a:p>
            <a:r>
              <a:rPr lang="en-US" altLang="en-US">
                <a:sym typeface="Symbol" pitchFamily="18" charset="2"/>
              </a:rPr>
              <a:t></a:t>
            </a:r>
            <a:r>
              <a:rPr lang="en-US" altLang="en-US"/>
              <a:t>From the right hand rule for spin                                               we see that the angular velocity points north.</a:t>
            </a:r>
            <a:endParaRPr lang="en-US" altLang="en-US">
              <a:cs typeface="Times New Roman" pitchFamily="18" charset="0"/>
              <a:sym typeface="Symbol" pitchFamily="18" charset="2"/>
            </a:endParaRPr>
          </a:p>
        </p:txBody>
      </p:sp>
      <p:pic>
        <p:nvPicPr>
          <p:cNvPr id="13" name="Picture 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54713" y="1958975"/>
            <a:ext cx="2149475" cy="3824288"/>
          </a:xfrm>
          <a:prstGeom prst="rect">
            <a:avLst/>
          </a:prstGeom>
          <a:noFill/>
          <a:ln w="9525">
            <a:noFill/>
            <a:miter lim="800000"/>
            <a:headEnd/>
            <a:tailEnd/>
          </a:ln>
        </p:spPr>
      </p:pic>
      <p:pic>
        <p:nvPicPr>
          <p:cNvPr id="2" name="Picture 1"/>
          <p:cNvPicPr>
            <a:picLocks noChangeAspect="1"/>
          </p:cNvPicPr>
          <p:nvPr/>
        </p:nvPicPr>
        <p:blipFill>
          <a:blip r:embed="rId8" cstate="print"/>
          <a:stretch>
            <a:fillRect/>
          </a:stretch>
        </p:blipFill>
        <p:spPr>
          <a:xfrm>
            <a:off x="6170613" y="3441700"/>
            <a:ext cx="2828925" cy="2828925"/>
          </a:xfrm>
          <a:prstGeom prst="rect">
            <a:avLst/>
          </a:prstGeom>
          <a:ln>
            <a:noFill/>
          </a:ln>
          <a:effectLst>
            <a:outerShdw blurRad="292100" dist="139700" dir="2700000" algn="tl" rotWithShape="0">
              <a:srgbClr val="333333">
                <a:alpha val="65000"/>
              </a:srgbClr>
            </a:outerShdw>
          </a:effectLst>
        </p:spPr>
      </p:pic>
      <p:pic>
        <p:nvPicPr>
          <p:cNvPr id="17" name="Picture 7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965825" y="3644900"/>
            <a:ext cx="1912938" cy="2147888"/>
          </a:xfrm>
          <a:prstGeom prst="rect">
            <a:avLst/>
          </a:prstGeom>
          <a:noFill/>
          <a:ln w="9525">
            <a:noFill/>
            <a:miter lim="800000"/>
            <a:headEnd/>
            <a:tailEnd/>
          </a:ln>
        </p:spPr>
      </p:pic>
      <p:grpSp>
        <p:nvGrpSpPr>
          <p:cNvPr id="3" name="Group 63"/>
          <p:cNvGrpSpPr>
            <a:grpSpLocks/>
          </p:cNvGrpSpPr>
          <p:nvPr/>
        </p:nvGrpSpPr>
        <p:grpSpPr bwMode="auto">
          <a:xfrm>
            <a:off x="7248525" y="2687638"/>
            <a:ext cx="354013" cy="895350"/>
            <a:chOff x="3630" y="2016"/>
            <a:chExt cx="223" cy="564"/>
          </a:xfrm>
        </p:grpSpPr>
        <p:sp>
          <p:nvSpPr>
            <p:cNvPr id="41993" name="Line 64"/>
            <p:cNvSpPr>
              <a:spLocks noChangeShapeType="1"/>
            </p:cNvSpPr>
            <p:nvPr/>
          </p:nvSpPr>
          <p:spPr bwMode="auto">
            <a:xfrm>
              <a:off x="3853" y="2016"/>
              <a:ext cx="0" cy="564"/>
            </a:xfrm>
            <a:prstGeom prst="line">
              <a:avLst/>
            </a:prstGeom>
            <a:noFill/>
            <a:ln w="57150">
              <a:solidFill>
                <a:srgbClr val="FF0000"/>
              </a:solidFill>
              <a:round/>
              <a:headEnd type="triangle" w="med" len="med"/>
              <a:tailEnd type="none" w="med" len="lg"/>
            </a:ln>
          </p:spPr>
          <p:txBody>
            <a:bodyPr/>
            <a:lstStyle/>
            <a:p>
              <a:endParaRPr lang="en-US"/>
            </a:p>
          </p:txBody>
        </p:sp>
        <p:sp>
          <p:nvSpPr>
            <p:cNvPr id="41994" name="Text Box 65"/>
            <p:cNvSpPr txBox="1">
              <a:spLocks noChangeArrowheads="1"/>
            </p:cNvSpPr>
            <p:nvPr/>
          </p:nvSpPr>
          <p:spPr bwMode="auto">
            <a:xfrm>
              <a:off x="3630" y="2200"/>
              <a:ext cx="216" cy="233"/>
            </a:xfrm>
            <a:prstGeom prst="rect">
              <a:avLst/>
            </a:prstGeom>
            <a:noFill/>
            <a:ln w="9525">
              <a:noFill/>
              <a:miter lim="800000"/>
              <a:headEnd/>
              <a:tailEnd/>
            </a:ln>
          </p:spPr>
          <p:txBody>
            <a:bodyPr wrap="none">
              <a:spAutoFit/>
            </a:bodyPr>
            <a:lstStyle/>
            <a:p>
              <a:pPr eaLnBrk="1" hangingPunct="1"/>
              <a:r>
                <a:rPr lang="en-US" altLang="en-US" sz="1800" b="1">
                  <a:sym typeface="Symbol" pitchFamily="18" charset="2"/>
                </a:rPr>
                <a:t></a:t>
              </a:r>
              <a:endParaRPr lang="en-US" altLang="en-US" sz="1800" b="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000"/>
                                        <p:tgtEl>
                                          <p:spTgt spid="13"/>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wav"/>
                                        </p:tgtEl>
                                      </p:cMediaNode>
                                    </p:audio>
                                  </p:sub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 calcmode="lin" valueType="num">
                                      <p:cBhvr additive="base">
                                        <p:cTn id="7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acceleration</a:t>
            </a:r>
            <a:endParaRPr lang="en-US" altLang="en-US">
              <a:solidFill>
                <a:schemeClr val="accent2"/>
              </a:solidFill>
            </a:endParaRPr>
          </a:p>
          <a:p>
            <a:pPr>
              <a:spcAft>
                <a:spcPts val="200"/>
              </a:spcAft>
            </a:pPr>
            <a:r>
              <a:rPr lang="en-US" altLang="en-US">
                <a:sym typeface="Symbol" pitchFamily="18" charset="2"/>
              </a:rPr>
              <a:t></a:t>
            </a:r>
            <a:r>
              <a:rPr lang="en-US" altLang="en-US"/>
              <a:t>Recall from Topic 2 that acceleration was defined as   </a:t>
            </a:r>
            <a:r>
              <a:rPr lang="en-US" altLang="en-US" i="1"/>
              <a:t>a</a:t>
            </a:r>
            <a:r>
              <a:rPr lang="en-US" altLang="en-US"/>
              <a:t> = </a:t>
            </a:r>
            <a:r>
              <a:rPr lang="en-US" altLang="en-US">
                <a:sym typeface="Symbol" pitchFamily="18" charset="2"/>
              </a:rPr>
              <a:t></a:t>
            </a:r>
            <a:r>
              <a:rPr lang="en-US" altLang="en-US" i="1">
                <a:sym typeface="Symbol" pitchFamily="18" charset="2"/>
              </a:rPr>
              <a:t>v / </a:t>
            </a:r>
            <a:r>
              <a:rPr lang="en-US" altLang="en-US">
                <a:sym typeface="Symbol" pitchFamily="18" charset="2"/>
              </a:rPr>
              <a:t></a:t>
            </a:r>
            <a:r>
              <a:rPr lang="en-US" altLang="en-US" i="1">
                <a:sym typeface="Symbol" pitchFamily="18" charset="2"/>
              </a:rPr>
              <a:t>t</a:t>
            </a:r>
            <a:r>
              <a:rPr lang="en-US" altLang="en-US">
                <a:sym typeface="Symbol" pitchFamily="18" charset="2"/>
              </a:rPr>
              <a:t>. In a similar manner we define </a:t>
            </a:r>
            <a:r>
              <a:rPr lang="en-US" altLang="en-US" b="1">
                <a:sym typeface="Symbol" pitchFamily="18" charset="2"/>
              </a:rPr>
              <a:t>angular acceleration </a:t>
            </a:r>
            <a:r>
              <a:rPr lang="en-US" altLang="en-US">
                <a:sym typeface="Symbol" pitchFamily="18" charset="2"/>
              </a:rPr>
              <a:t> as</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But since </a:t>
            </a:r>
            <a:r>
              <a:rPr lang="en-US" altLang="en-US" i="1">
                <a:sym typeface="Symbol" pitchFamily="18" charset="2"/>
              </a:rPr>
              <a:t>v</a:t>
            </a:r>
            <a:r>
              <a:rPr lang="en-US" altLang="en-US">
                <a:sym typeface="Symbol" pitchFamily="18" charset="2"/>
              </a:rPr>
              <a:t> = </a:t>
            </a:r>
            <a:r>
              <a:rPr lang="en-US" altLang="en-US" i="1">
                <a:sym typeface="Symbol" pitchFamily="18" charset="2"/>
              </a:rPr>
              <a:t>r</a:t>
            </a:r>
            <a:r>
              <a:rPr lang="en-US" altLang="en-US">
                <a:sym typeface="Symbol" pitchFamily="18" charset="2"/>
              </a:rPr>
              <a:t>  we can then write</a:t>
            </a:r>
          </a:p>
          <a:p>
            <a:pPr>
              <a:spcAft>
                <a:spcPts val="200"/>
              </a:spcAft>
            </a:pPr>
            <a:r>
              <a:rPr lang="en-US" altLang="en-US" i="1">
                <a:sym typeface="Symbol" pitchFamily="18" charset="2"/>
              </a:rPr>
              <a:t>       a</a:t>
            </a:r>
            <a:r>
              <a:rPr lang="en-US" altLang="en-US">
                <a:sym typeface="Symbol" pitchFamily="18" charset="2"/>
              </a:rPr>
              <a:t> 	= </a:t>
            </a:r>
            <a:r>
              <a:rPr lang="en-US" altLang="en-US" i="1">
                <a:sym typeface="Symbol" pitchFamily="18" charset="2"/>
              </a:rPr>
              <a:t>v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definition of linear acceleration</a:t>
            </a:r>
          </a:p>
          <a:p>
            <a:pPr>
              <a:spcAft>
                <a:spcPts val="200"/>
              </a:spcAft>
            </a:pPr>
            <a:r>
              <a:rPr lang="en-US" altLang="en-US">
                <a:sym typeface="Symbol" pitchFamily="18" charset="2"/>
              </a:rPr>
              <a:t>	=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sym typeface="Symbol" pitchFamily="18" charset="2"/>
              </a:rPr>
              <a:t>)</a:t>
            </a:r>
            <a:r>
              <a:rPr lang="en-US" altLang="en-US" i="1">
                <a:sym typeface="Symbol" pitchFamily="18" charset="2"/>
              </a:rPr>
              <a:t>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substitution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i="1">
                <a:sym typeface="Symbol" pitchFamily="18" charset="2"/>
              </a:rPr>
              <a:t>/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i="1">
                <a:solidFill>
                  <a:srgbClr val="0070C0"/>
                </a:solidFill>
                <a:sym typeface="Symbol" pitchFamily="18" charset="2"/>
              </a:rPr>
              <a:t>r</a:t>
            </a:r>
            <a:r>
              <a:rPr lang="en-US" altLang="en-US">
                <a:solidFill>
                  <a:srgbClr val="0070C0"/>
                </a:solidFill>
                <a:sym typeface="Symbol" pitchFamily="18" charset="2"/>
              </a:rPr>
              <a:t> constant during rigid body rotation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a:solidFill>
                  <a:srgbClr val="0070C0"/>
                </a:solidFill>
                <a:sym typeface="Symbol" pitchFamily="18" charset="2"/>
              </a:rPr>
              <a:t>definition of angular acceleration</a:t>
            </a:r>
          </a:p>
          <a:p>
            <a:pPr>
              <a:spcAft>
                <a:spcPts val="200"/>
              </a:spcAft>
            </a:pPr>
            <a:endParaRPr lang="en-US" altLang="en-US">
              <a:solidFill>
                <a:srgbClr val="0070C0"/>
              </a:solidFill>
              <a:sym typeface="Symbol" pitchFamily="18" charset="2"/>
            </a:endParaRPr>
          </a:p>
          <a:p>
            <a:pPr>
              <a:spcAft>
                <a:spcPts val="200"/>
              </a:spcAft>
            </a:pPr>
            <a:endParaRPr lang="en-US" altLang="en-US"/>
          </a:p>
        </p:txBody>
      </p:sp>
      <p:sp>
        <p:nvSpPr>
          <p:cNvPr id="4301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69950" y="2911475"/>
            <a:ext cx="7380288" cy="830263"/>
            <a:chOff x="510" y="3951"/>
            <a:chExt cx="4649" cy="523"/>
          </a:xfrm>
        </p:grpSpPr>
        <p:sp>
          <p:nvSpPr>
            <p:cNvPr id="43017" name="Text Box 24"/>
            <p:cNvSpPr txBox="1">
              <a:spLocks noChangeArrowheads="1"/>
            </p:cNvSpPr>
            <p:nvPr/>
          </p:nvSpPr>
          <p:spPr bwMode="auto">
            <a:xfrm>
              <a:off x="3875" y="3951"/>
              <a:ext cx="12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angular acceleration</a:t>
              </a:r>
            </a:p>
          </p:txBody>
        </p:sp>
        <p:sp>
          <p:nvSpPr>
            <p:cNvPr id="43018"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3019"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t</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squared</a:t>
              </a:r>
            </a:p>
          </p:txBody>
        </p:sp>
      </p:grpSp>
      <p:grpSp>
        <p:nvGrpSpPr>
          <p:cNvPr id="3" name="Group 23"/>
          <p:cNvGrpSpPr>
            <a:grpSpLocks/>
          </p:cNvGrpSpPr>
          <p:nvPr/>
        </p:nvGrpSpPr>
        <p:grpSpPr bwMode="auto">
          <a:xfrm>
            <a:off x="869950" y="5727700"/>
            <a:ext cx="7380288" cy="830263"/>
            <a:chOff x="510" y="3951"/>
            <a:chExt cx="4649" cy="523"/>
          </a:xfrm>
        </p:grpSpPr>
        <p:sp>
          <p:nvSpPr>
            <p:cNvPr id="43014" name="Text Box 24"/>
            <p:cNvSpPr txBox="1">
              <a:spLocks noChangeArrowheads="1"/>
            </p:cNvSpPr>
            <p:nvPr/>
          </p:nvSpPr>
          <p:spPr bwMode="auto">
            <a:xfrm>
              <a:off x="3409" y="3951"/>
              <a:ext cx="1750"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acceleration</a:t>
              </a:r>
            </a:p>
          </p:txBody>
        </p:sp>
        <p:sp>
          <p:nvSpPr>
            <p:cNvPr id="43015"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3016" name="Rectangle 26"/>
            <p:cNvSpPr>
              <a:spLocks noChangeArrowheads="1"/>
            </p:cNvSpPr>
            <p:nvPr/>
          </p:nvSpPr>
          <p:spPr bwMode="auto">
            <a:xfrm>
              <a:off x="679" y="3960"/>
              <a:ext cx="2723"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a:t>
              </a:r>
              <a:r>
                <a:rPr lang="en-US" altLang="en-US" baseline="-25000">
                  <a:solidFill>
                    <a:srgbClr val="000000"/>
                  </a:solidFill>
                  <a:ea typeface="Times New Roman" pitchFamily="18" charset="0"/>
                  <a:cs typeface="Courier New" pitchFamily="49" charset="0"/>
                  <a:sym typeface="Symbol" pitchFamily="18" charset="2"/>
                </a:rPr>
                <a:t>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squared</a:t>
              </a:r>
            </a:p>
            <a:p>
              <a:pPr>
                <a:lnSpc>
                  <a:spcPct val="90000"/>
                </a:lnSpc>
                <a:spcBef>
                  <a:spcPts val="200"/>
                </a:spcBef>
              </a:pPr>
              <a:endParaRPr lang="en-US" altLang="en-US" sz="2000">
                <a:solidFill>
                  <a:srgbClr val="0070C0"/>
                </a:solidFill>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4" end="4"/>
                                            </p:txEl>
                                          </p:spTgt>
                                        </p:tgtEl>
                                        <p:attrNameLst>
                                          <p:attrName>style.visibility</p:attrName>
                                        </p:attrNameLst>
                                      </p:cBhvr>
                                      <p:to>
                                        <p:strVal val="visible"/>
                                      </p:to>
                                    </p:set>
                                    <p:anim calcmode="lin" valueType="num">
                                      <p:cBhvr additive="base">
                                        <p:cTn id="2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 calcmode="lin" valueType="num">
                                      <p:cBhvr additive="base">
                                        <p:cTn id="3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6" end="6"/>
                                            </p:txEl>
                                          </p:spTgt>
                                        </p:tgtEl>
                                        <p:attrNameLst>
                                          <p:attrName>style.visibility</p:attrName>
                                        </p:attrNameLst>
                                      </p:cBhvr>
                                      <p:to>
                                        <p:strVal val="visible"/>
                                      </p:to>
                                    </p:set>
                                    <p:anim calcmode="lin" valueType="num">
                                      <p:cBhvr additive="base">
                                        <p:cTn id="3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7" end="7"/>
                                            </p:txEl>
                                          </p:spTgt>
                                        </p:tgtEl>
                                        <p:attrNameLst>
                                          <p:attrName>style.visibility</p:attrName>
                                        </p:attrNameLst>
                                      </p:cBhvr>
                                      <p:to>
                                        <p:strVal val="visible"/>
                                      </p:to>
                                    </p:set>
                                    <p:anim calcmode="lin" valueType="num">
                                      <p:cBhvr additive="base">
                                        <p:cTn id="4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93187">
                                            <p:txEl>
                                              <p:pRg st="8" end="8"/>
                                            </p:txEl>
                                          </p:spTgt>
                                        </p:tgtEl>
                                        <p:attrNameLst>
                                          <p:attrName>style.visibility</p:attrName>
                                        </p:attrNameLst>
                                      </p:cBhvr>
                                      <p:to>
                                        <p:strVal val="visible"/>
                                      </p:to>
                                    </p:set>
                                    <p:anim calcmode="lin" valueType="num">
                                      <p:cBhvr additive="base">
                                        <p:cTn id="5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Centripetal and tangential acceleration</a:t>
            </a:r>
            <a:endParaRPr lang="en-US" altLang="en-US">
              <a:solidFill>
                <a:schemeClr val="accent2"/>
              </a:solidFill>
            </a:endParaRPr>
          </a:p>
          <a:p>
            <a:pPr>
              <a:spcAft>
                <a:spcPts val="200"/>
              </a:spcAft>
            </a:pPr>
            <a:r>
              <a:rPr lang="en-US" altLang="en-US">
                <a:sym typeface="Symbol" pitchFamily="18" charset="2"/>
              </a:rPr>
              <a:t></a:t>
            </a:r>
            <a:r>
              <a:rPr lang="en-US" altLang="en-US"/>
              <a:t>Recall from Topic 6 that </a:t>
            </a:r>
            <a:r>
              <a:rPr lang="en-US" altLang="en-US" b="1"/>
              <a:t>centripetal acceleration </a:t>
            </a:r>
            <a:r>
              <a:rPr lang="en-US" altLang="en-US" i="1">
                <a:solidFill>
                  <a:srgbClr val="FF0000"/>
                </a:solidFill>
              </a:rPr>
              <a:t>a</a:t>
            </a:r>
            <a:r>
              <a:rPr lang="en-US" altLang="en-US" baseline="-25000">
                <a:solidFill>
                  <a:srgbClr val="FF0000"/>
                </a:solidFill>
              </a:rPr>
              <a:t>c</a:t>
            </a:r>
            <a:r>
              <a:rPr lang="en-US" altLang="en-US"/>
              <a:t> was a center-pointing acceleration given by</a:t>
            </a:r>
            <a:endParaRPr lang="en-US" altLang="en-US">
              <a:sym typeface="Symbol" pitchFamily="18" charset="2"/>
            </a:endParaRPr>
          </a:p>
          <a:p>
            <a:pPr>
              <a:spcAft>
                <a:spcPts val="200"/>
              </a:spcAft>
            </a:pPr>
            <a:endParaRPr lang="en-US" altLang="en-US">
              <a:sym typeface="Symbol" pitchFamily="18" charset="2"/>
            </a:endParaRPr>
          </a:p>
          <a:p>
            <a:pPr>
              <a:spcBef>
                <a:spcPts val="800"/>
              </a:spcBef>
              <a:spcAft>
                <a:spcPts val="200"/>
              </a:spcAft>
            </a:pPr>
            <a:r>
              <a:rPr lang="en-US" altLang="en-US">
                <a:sym typeface="Symbol" pitchFamily="18" charset="2"/>
              </a:rPr>
              <a:t>The formula </a:t>
            </a:r>
            <a:r>
              <a:rPr lang="en-US" altLang="en-US" i="1">
                <a:solidFill>
                  <a:srgbClr val="00B0F0"/>
                </a:solidFill>
                <a:ea typeface="Times New Roman" pitchFamily="18" charset="0"/>
                <a:cs typeface="Courier New" pitchFamily="49" charset="0"/>
                <a:sym typeface="Symbol" pitchFamily="18" charset="2"/>
              </a:rPr>
              <a:t>a</a:t>
            </a:r>
            <a:r>
              <a:rPr lang="en-US" altLang="en-US" baseline="-25000">
                <a:solidFill>
                  <a:srgbClr val="00B0F0"/>
                </a:solidFill>
                <a:ea typeface="Times New Roman" pitchFamily="18" charset="0"/>
                <a:cs typeface="Courier New" pitchFamily="49" charset="0"/>
                <a:sym typeface="Symbol" pitchFamily="18" charset="2"/>
              </a:rPr>
              <a:t>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cs typeface="Times New Roman" pitchFamily="18" charset="0"/>
                <a:sym typeface="Symbol" pitchFamily="18" charset="2"/>
              </a:rPr>
              <a:t> represents                                            the </a:t>
            </a:r>
            <a:r>
              <a:rPr lang="en-US" altLang="en-US" b="1">
                <a:cs typeface="Times New Roman" pitchFamily="18" charset="0"/>
                <a:sym typeface="Symbol" pitchFamily="18" charset="2"/>
              </a:rPr>
              <a:t>tangential acceleration</a:t>
            </a:r>
            <a:r>
              <a:rPr lang="en-US" altLang="en-US">
                <a:cs typeface="Times New Roman" pitchFamily="18" charset="0"/>
                <a:sym typeface="Symbol" pitchFamily="18" charset="2"/>
              </a:rPr>
              <a:t>.</a:t>
            </a:r>
          </a:p>
          <a:p>
            <a:pPr>
              <a:spcAft>
                <a:spcPts val="200"/>
              </a:spcAft>
            </a:pPr>
            <a:r>
              <a:rPr lang="en-US" altLang="en-US">
                <a:sym typeface="Symbol" pitchFamily="18" charset="2"/>
              </a:rPr>
              <a:t>The </a:t>
            </a:r>
            <a:r>
              <a:rPr lang="en-US" altLang="en-US">
                <a:solidFill>
                  <a:srgbClr val="00B0F0"/>
                </a:solidFill>
                <a:sym typeface="Symbol" pitchFamily="18" charset="2"/>
              </a:rPr>
              <a:t>tangential</a:t>
            </a:r>
            <a:r>
              <a:rPr lang="en-US" altLang="en-US">
                <a:sym typeface="Symbol" pitchFamily="18" charset="2"/>
              </a:rPr>
              <a:t> and                                                       </a:t>
            </a:r>
            <a:r>
              <a:rPr lang="en-US" altLang="en-US">
                <a:solidFill>
                  <a:srgbClr val="FF0000"/>
                </a:solidFill>
                <a:sym typeface="Symbol" pitchFamily="18" charset="2"/>
              </a:rPr>
              <a:t>centripetal</a:t>
            </a:r>
            <a:r>
              <a:rPr lang="en-US" altLang="en-US">
                <a:sym typeface="Symbol" pitchFamily="18" charset="2"/>
              </a:rPr>
              <a:t> accelerations                                                      are mutually perpendicular.</a:t>
            </a:r>
          </a:p>
          <a:p>
            <a:pPr>
              <a:spcAft>
                <a:spcPts val="200"/>
              </a:spcAft>
            </a:pPr>
            <a:r>
              <a:rPr lang="en-US" altLang="en-US">
                <a:sym typeface="Symbol" pitchFamily="18" charset="2"/>
              </a:rPr>
              <a:t>The </a:t>
            </a:r>
            <a:r>
              <a:rPr lang="en-US" altLang="en-US" b="1">
                <a:solidFill>
                  <a:srgbClr val="009900"/>
                </a:solidFill>
                <a:sym typeface="Symbol" pitchFamily="18" charset="2"/>
              </a:rPr>
              <a:t>net acceleration</a:t>
            </a:r>
            <a:r>
              <a:rPr lang="en-US" altLang="en-US">
                <a:sym typeface="Symbol" pitchFamily="18" charset="2"/>
              </a:rPr>
              <a:t> is                                                           the vector sum of </a:t>
            </a:r>
            <a:r>
              <a:rPr lang="en-US" altLang="en-US" b="1">
                <a:solidFill>
                  <a:srgbClr val="FF0000"/>
                </a:solidFill>
                <a:sym typeface="Symbol" pitchFamily="18" charset="2"/>
              </a:rPr>
              <a:t>a</a:t>
            </a:r>
            <a:r>
              <a:rPr lang="en-US" altLang="en-US" baseline="-25000">
                <a:solidFill>
                  <a:srgbClr val="FF0000"/>
                </a:solidFill>
                <a:sym typeface="Symbol" pitchFamily="18" charset="2"/>
              </a:rPr>
              <a:t>c</a:t>
            </a:r>
            <a:r>
              <a:rPr lang="en-US" altLang="en-US">
                <a:sym typeface="Symbol" pitchFamily="18" charset="2"/>
              </a:rPr>
              <a:t> and </a:t>
            </a:r>
            <a:r>
              <a:rPr lang="en-US" altLang="en-US" b="1">
                <a:solidFill>
                  <a:srgbClr val="00B0F0"/>
                </a:solidFill>
                <a:sym typeface="Symbol" pitchFamily="18" charset="2"/>
              </a:rPr>
              <a:t>a</a:t>
            </a:r>
            <a:r>
              <a:rPr lang="en-US" altLang="en-US" baseline="-25000">
                <a:solidFill>
                  <a:srgbClr val="00B0F0"/>
                </a:solidFill>
                <a:sym typeface="Symbol" pitchFamily="18" charset="2"/>
              </a:rPr>
              <a:t>t</a:t>
            </a:r>
            <a:r>
              <a:rPr lang="en-US" altLang="en-US">
                <a:sym typeface="Symbol" pitchFamily="18" charset="2"/>
              </a:rPr>
              <a:t>.</a:t>
            </a:r>
          </a:p>
          <a:p>
            <a:pPr>
              <a:spcAft>
                <a:spcPts val="200"/>
              </a:spcAft>
            </a:pPr>
            <a:r>
              <a:rPr lang="en-US" altLang="en-US">
                <a:sym typeface="Symbol" pitchFamily="18" charset="2"/>
              </a:rPr>
              <a:t>Note that </a:t>
            </a:r>
            <a:r>
              <a:rPr lang="en-US" altLang="en-US" i="1">
                <a:solidFill>
                  <a:srgbClr val="008000"/>
                </a:solidFill>
                <a:sym typeface="Symbol" pitchFamily="18" charset="2"/>
              </a:rPr>
              <a:t>a</a:t>
            </a:r>
            <a:r>
              <a:rPr lang="en-US" altLang="en-US" baseline="30000">
                <a:sym typeface="Symbol" pitchFamily="18" charset="2"/>
              </a:rPr>
              <a:t>2</a:t>
            </a:r>
            <a:r>
              <a:rPr lang="en-US" altLang="en-US">
                <a:sym typeface="Symbol" pitchFamily="18" charset="2"/>
              </a:rPr>
              <a:t> = </a:t>
            </a:r>
            <a:r>
              <a:rPr lang="en-US" altLang="en-US" i="1">
                <a:solidFill>
                  <a:srgbClr val="FF0000"/>
                </a:solidFill>
                <a:sym typeface="Symbol" pitchFamily="18" charset="2"/>
              </a:rPr>
              <a:t>a</a:t>
            </a:r>
            <a:r>
              <a:rPr lang="en-US" altLang="en-US" baseline="-25000">
                <a:solidFill>
                  <a:srgbClr val="FF0000"/>
                </a:solidFill>
                <a:sym typeface="Symbol" pitchFamily="18" charset="2"/>
              </a:rPr>
              <a:t>c</a:t>
            </a:r>
            <a:r>
              <a:rPr lang="en-US" altLang="en-US" baseline="30000">
                <a:sym typeface="Symbol" pitchFamily="18" charset="2"/>
              </a:rPr>
              <a:t>2</a:t>
            </a:r>
            <a:r>
              <a:rPr lang="en-US" altLang="en-US">
                <a:sym typeface="Symbol" pitchFamily="18" charset="2"/>
              </a:rPr>
              <a:t> + </a:t>
            </a:r>
            <a:r>
              <a:rPr lang="en-US" altLang="en-US" i="1">
                <a:solidFill>
                  <a:srgbClr val="00B0F0"/>
                </a:solidFill>
                <a:sym typeface="Symbol" pitchFamily="18" charset="2"/>
              </a:rPr>
              <a:t>a</a:t>
            </a:r>
            <a:r>
              <a:rPr lang="en-US" altLang="en-US" baseline="-25000">
                <a:solidFill>
                  <a:srgbClr val="00B0F0"/>
                </a:solidFill>
                <a:sym typeface="Symbol" pitchFamily="18" charset="2"/>
              </a:rPr>
              <a:t>t</a:t>
            </a:r>
            <a:r>
              <a:rPr lang="en-US" altLang="en-US" baseline="30000">
                <a:sym typeface="Symbol" pitchFamily="18" charset="2"/>
              </a:rPr>
              <a:t>2</a:t>
            </a:r>
            <a:r>
              <a:rPr lang="en-US" altLang="en-US">
                <a:sym typeface="Symbol" pitchFamily="18" charset="2"/>
              </a:rPr>
              <a:t>.</a:t>
            </a:r>
            <a:r>
              <a:rPr lang="en-US" altLang="en-US" i="1">
                <a:sym typeface="Symbol" pitchFamily="18" charset="2"/>
              </a:rPr>
              <a:t>  </a:t>
            </a:r>
          </a:p>
          <a:p>
            <a:pPr>
              <a:spcAft>
                <a:spcPts val="200"/>
              </a:spcAft>
            </a:pPr>
            <a:r>
              <a:rPr lang="en-US" altLang="en-US">
                <a:sym typeface="Symbol" pitchFamily="18" charset="2"/>
              </a:rPr>
              <a:t>Once the wheel reaches                                               operational speed, </a:t>
            </a:r>
            <a:r>
              <a:rPr lang="en-US" altLang="en-US" i="1">
                <a:solidFill>
                  <a:srgbClr val="00B0F0"/>
                </a:solidFill>
                <a:sym typeface="Symbol" pitchFamily="18" charset="2"/>
              </a:rPr>
              <a:t>a</a:t>
            </a:r>
            <a:r>
              <a:rPr lang="en-US" altLang="en-US" baseline="-25000">
                <a:solidFill>
                  <a:srgbClr val="00B0F0"/>
                </a:solidFill>
                <a:sym typeface="Symbol" pitchFamily="18" charset="2"/>
              </a:rPr>
              <a:t>t</a:t>
            </a:r>
            <a:r>
              <a:rPr lang="en-US" altLang="en-US">
                <a:sym typeface="Symbol" pitchFamily="18" charset="2"/>
              </a:rPr>
              <a:t> = 0 and only </a:t>
            </a:r>
            <a:r>
              <a:rPr lang="en-US" altLang="en-US" i="1">
                <a:solidFill>
                  <a:srgbClr val="FF0000"/>
                </a:solidFill>
                <a:sym typeface="Symbol" pitchFamily="18" charset="2"/>
              </a:rPr>
              <a:t>a</a:t>
            </a:r>
            <a:r>
              <a:rPr lang="en-US" altLang="en-US" baseline="-25000">
                <a:solidFill>
                  <a:srgbClr val="FF0000"/>
                </a:solidFill>
                <a:sym typeface="Symbol" pitchFamily="18" charset="2"/>
              </a:rPr>
              <a:t>c</a:t>
            </a:r>
            <a:r>
              <a:rPr lang="en-US" altLang="en-US">
                <a:sym typeface="Symbol" pitchFamily="18" charset="2"/>
              </a:rPr>
              <a:t> remains. </a:t>
            </a:r>
            <a:r>
              <a:rPr lang="en-US" altLang="en-US" i="1">
                <a:sym typeface="Symbol" pitchFamily="18" charset="2"/>
              </a:rPr>
              <a:t> </a:t>
            </a:r>
            <a:endParaRPr lang="en-US" altLang="en-US"/>
          </a:p>
        </p:txBody>
      </p:sp>
      <p:sp>
        <p:nvSpPr>
          <p:cNvPr id="4403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89000" y="2609850"/>
            <a:ext cx="7380288" cy="703263"/>
            <a:chOff x="510" y="3951"/>
            <a:chExt cx="4649" cy="443"/>
          </a:xfrm>
        </p:grpSpPr>
        <p:sp>
          <p:nvSpPr>
            <p:cNvPr id="44048" name="Text Box 24"/>
            <p:cNvSpPr txBox="1">
              <a:spLocks noChangeArrowheads="1"/>
            </p:cNvSpPr>
            <p:nvPr/>
          </p:nvSpPr>
          <p:spPr bwMode="auto">
            <a:xfrm>
              <a:off x="3038" y="3951"/>
              <a:ext cx="2121"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centripetal acceleration</a:t>
              </a:r>
            </a:p>
          </p:txBody>
        </p:sp>
        <p:sp>
          <p:nvSpPr>
            <p:cNvPr id="44049"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4050"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dirty="0">
                  <a:solidFill>
                    <a:srgbClr val="000000"/>
                  </a:solidFill>
                  <a:ea typeface="Times New Roman" pitchFamily="18" charset="0"/>
                  <a:cs typeface="Courier New" pitchFamily="49" charset="0"/>
                  <a:sym typeface="Symbol" pitchFamily="18" charset="2"/>
                </a:rPr>
                <a:t></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a</a:t>
              </a:r>
              <a:r>
                <a:rPr lang="en-US" altLang="en-US" baseline="-25000" dirty="0">
                  <a:ea typeface="Times New Roman" pitchFamily="18" charset="0"/>
                  <a:cs typeface="Courier New" pitchFamily="49" charset="0"/>
                  <a:sym typeface="Symbol" pitchFamily="18" charset="2"/>
                </a:rPr>
                <a:t>c</a:t>
              </a:r>
              <a:r>
                <a:rPr lang="en-US" altLang="en-US" i="1" dirty="0">
                  <a:solidFill>
                    <a:srgbClr val="000000"/>
                  </a:solidFill>
                  <a:ea typeface="Times New Roman" pitchFamily="18" charset="0"/>
                  <a:cs typeface="Courier New" pitchFamily="49" charset="0"/>
                  <a:sym typeface="Symbol" pitchFamily="18" charset="2"/>
                </a:rPr>
                <a:t> </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v</a:t>
              </a:r>
              <a:r>
                <a:rPr lang="en-US" altLang="en-US" baseline="30000" dirty="0">
                  <a:ea typeface="Times New Roman" pitchFamily="18" charset="0"/>
                  <a:cs typeface="Courier New" pitchFamily="49" charset="0"/>
                  <a:sym typeface="Symbol" pitchFamily="18" charset="2"/>
                </a:rPr>
                <a:t> 2</a:t>
              </a:r>
              <a:r>
                <a:rPr lang="en-US" altLang="en-US" i="1" dirty="0">
                  <a:ea typeface="Times New Roman" pitchFamily="18" charset="0"/>
                  <a:cs typeface="Courier New" pitchFamily="49" charset="0"/>
                  <a:sym typeface="Symbol" pitchFamily="18" charset="2"/>
                </a:rPr>
                <a:t>/ r</a:t>
              </a:r>
              <a:r>
                <a:rPr lang="en-US" altLang="en-US" dirty="0">
                  <a:ea typeface="Times New Roman" pitchFamily="18" charset="0"/>
                  <a:cs typeface="Courier New" pitchFamily="49" charset="0"/>
                  <a:sym typeface="Symbol" pitchFamily="18" charset="2"/>
                </a:rPr>
                <a:t> = </a:t>
              </a:r>
              <a:r>
                <a:rPr lang="en-US" altLang="en-US" i="1" dirty="0">
                  <a:ea typeface="Times New Roman" pitchFamily="18" charset="0"/>
                  <a:cs typeface="Courier New" pitchFamily="49" charset="0"/>
                  <a:sym typeface="Symbol" pitchFamily="18" charset="2"/>
                </a:rPr>
                <a:t>r</a:t>
              </a:r>
              <a:r>
                <a:rPr lang="en-US" altLang="en-US" dirty="0">
                  <a:ea typeface="Times New Roman" pitchFamily="18" charset="0"/>
                  <a:cs typeface="Courier New" pitchFamily="49" charset="0"/>
                  <a:sym typeface="Symbol"/>
                </a:rPr>
                <a:t></a:t>
              </a:r>
              <a:r>
                <a:rPr lang="en-US" altLang="en-US" baseline="30000" dirty="0">
                  <a:ea typeface="Times New Roman" pitchFamily="18" charset="0"/>
                  <a:cs typeface="Courier New" pitchFamily="49" charset="0"/>
                  <a:sym typeface="Symbol"/>
                </a:rPr>
                <a:t>2</a:t>
              </a:r>
              <a:endParaRPr lang="en-US" altLang="en-US" sz="2000" i="1" baseline="30000" dirty="0">
                <a:solidFill>
                  <a:srgbClr val="0070C0"/>
                </a:solidFill>
                <a:ea typeface="Times New Roman" pitchFamily="18" charset="0"/>
                <a:cs typeface="Courier New" pitchFamily="49" charset="0"/>
                <a:sym typeface="Symbol" pitchFamily="18" charset="2"/>
              </a:endParaRPr>
            </a:p>
          </p:txBody>
        </p:sp>
      </p:grpSp>
      <p:grpSp>
        <p:nvGrpSpPr>
          <p:cNvPr id="3" name="Group 1"/>
          <p:cNvGrpSpPr>
            <a:grpSpLocks/>
          </p:cNvGrpSpPr>
          <p:nvPr/>
        </p:nvGrpSpPr>
        <p:grpSpPr bwMode="auto">
          <a:xfrm>
            <a:off x="4776788" y="2990850"/>
            <a:ext cx="4200525" cy="3925888"/>
            <a:chOff x="4513263" y="3082925"/>
            <a:chExt cx="4464050" cy="4170363"/>
          </a:xfrm>
        </p:grpSpPr>
        <p:pic>
          <p:nvPicPr>
            <p:cNvPr id="44038"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077347" y="3486029"/>
              <a:ext cx="3332639" cy="3348822"/>
            </a:xfrm>
            <a:prstGeom prst="rect">
              <a:avLst/>
            </a:prstGeom>
            <a:noFill/>
            <a:ln w="9525">
              <a:noFill/>
              <a:miter lim="800000"/>
              <a:headEnd/>
              <a:tailEnd/>
            </a:ln>
          </p:spPr>
        </p:pic>
        <p:sp>
          <p:nvSpPr>
            <p:cNvPr id="44039" name="TextBox 21"/>
            <p:cNvSpPr txBox="1">
              <a:spLocks noChangeArrowheads="1"/>
            </p:cNvSpPr>
            <p:nvPr/>
          </p:nvSpPr>
          <p:spPr bwMode="auto">
            <a:xfrm>
              <a:off x="7810238" y="3352542"/>
              <a:ext cx="413808" cy="461747"/>
            </a:xfrm>
            <a:prstGeom prst="rect">
              <a:avLst/>
            </a:prstGeom>
            <a:noFill/>
            <a:ln w="9525">
              <a:noFill/>
              <a:miter lim="800000"/>
              <a:headEnd/>
              <a:tailEnd/>
            </a:ln>
          </p:spPr>
          <p:txBody>
            <a:bodyPr wrap="none">
              <a:spAutoFit/>
            </a:bodyPr>
            <a:lstStyle/>
            <a:p>
              <a:r>
                <a:rPr lang="en-US" altLang="en-US">
                  <a:solidFill>
                    <a:srgbClr val="00B0F0"/>
                  </a:solidFill>
                </a:rPr>
                <a:t>a</a:t>
              </a:r>
              <a:r>
                <a:rPr lang="en-US" altLang="en-US" baseline="-25000">
                  <a:solidFill>
                    <a:srgbClr val="00B0F0"/>
                  </a:solidFill>
                </a:rPr>
                <a:t>t</a:t>
              </a:r>
            </a:p>
          </p:txBody>
        </p:sp>
        <p:sp>
          <p:nvSpPr>
            <p:cNvPr id="13" name="Rectangle 12"/>
            <p:cNvSpPr/>
            <p:nvPr/>
          </p:nvSpPr>
          <p:spPr bwMode="auto">
            <a:xfrm>
              <a:off x="6682866" y="3592205"/>
              <a:ext cx="1126979" cy="9089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bwMode="auto">
            <a:xfrm>
              <a:off x="6655872" y="3592205"/>
              <a:ext cx="1153972"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a:off x="6682866" y="3583774"/>
              <a:ext cx="21932" cy="917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43" name="TextBox 7"/>
            <p:cNvSpPr txBox="1">
              <a:spLocks noChangeArrowheads="1"/>
            </p:cNvSpPr>
            <p:nvPr/>
          </p:nvSpPr>
          <p:spPr bwMode="auto">
            <a:xfrm>
              <a:off x="6284911" y="4260774"/>
              <a:ext cx="458683" cy="461747"/>
            </a:xfrm>
            <a:prstGeom prst="rect">
              <a:avLst/>
            </a:prstGeom>
            <a:noFill/>
            <a:ln w="9525">
              <a:noFill/>
              <a:miter lim="800000"/>
              <a:headEnd/>
              <a:tailEnd/>
            </a:ln>
          </p:spPr>
          <p:txBody>
            <a:bodyPr wrap="none">
              <a:spAutoFit/>
            </a:bodyPr>
            <a:lstStyle/>
            <a:p>
              <a:r>
                <a:rPr lang="en-US" altLang="en-US">
                  <a:solidFill>
                    <a:srgbClr val="FF0000"/>
                  </a:solidFill>
                </a:rPr>
                <a:t>a</a:t>
              </a:r>
              <a:r>
                <a:rPr lang="en-US" altLang="en-US" baseline="-25000">
                  <a:solidFill>
                    <a:srgbClr val="FF0000"/>
                  </a:solidFill>
                </a:rPr>
                <a:t>c</a:t>
              </a:r>
            </a:p>
          </p:txBody>
        </p:sp>
        <p:cxnSp>
          <p:nvCxnSpPr>
            <p:cNvPr id="15" name="Straight Arrow Connector 14"/>
            <p:cNvCxnSpPr/>
            <p:nvPr/>
          </p:nvCxnSpPr>
          <p:spPr bwMode="auto">
            <a:xfrm>
              <a:off x="6682866" y="3592205"/>
              <a:ext cx="1126979" cy="908947"/>
            </a:xfrm>
            <a:prstGeom prst="straightConnector1">
              <a:avLst/>
            </a:prstGeom>
            <a:ln w="762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44045" name="TextBox 26"/>
            <p:cNvSpPr txBox="1">
              <a:spLocks noChangeArrowheads="1"/>
            </p:cNvSpPr>
            <p:nvPr/>
          </p:nvSpPr>
          <p:spPr bwMode="auto">
            <a:xfrm>
              <a:off x="7802554" y="4262654"/>
              <a:ext cx="356113" cy="461747"/>
            </a:xfrm>
            <a:prstGeom prst="rect">
              <a:avLst/>
            </a:prstGeom>
            <a:noFill/>
            <a:ln w="9525">
              <a:noFill/>
              <a:miter lim="800000"/>
              <a:headEnd/>
              <a:tailEnd/>
            </a:ln>
          </p:spPr>
          <p:txBody>
            <a:bodyPr wrap="none">
              <a:spAutoFit/>
            </a:bodyPr>
            <a:lstStyle/>
            <a:p>
              <a:r>
                <a:rPr lang="en-US" altLang="en-US" dirty="0">
                  <a:solidFill>
                    <a:srgbClr val="00B050"/>
                  </a:solidFill>
                </a:rPr>
                <a:t>a</a:t>
              </a:r>
              <a:endParaRPr lang="en-US" altLang="en-US" baseline="-25000" dirty="0">
                <a:solidFill>
                  <a:srgbClr val="00B050"/>
                </a:solidFill>
              </a:endParaRPr>
            </a:p>
          </p:txBody>
        </p:sp>
        <p:sp>
          <p:nvSpPr>
            <p:cNvPr id="18" name="Rectangle 17"/>
            <p:cNvSpPr/>
            <p:nvPr/>
          </p:nvSpPr>
          <p:spPr bwMode="auto">
            <a:xfrm>
              <a:off x="4513263" y="3082925"/>
              <a:ext cx="4464050" cy="417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47" name="Picture 3"/>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197247" y="3206208"/>
              <a:ext cx="1013505" cy="801761"/>
            </a:xfrm>
            <a:prstGeom prst="rect">
              <a:avLst/>
            </a:prstGeom>
            <a:noFill/>
            <a:ln w="9525">
              <a:noFill/>
              <a:miter lim="800000"/>
              <a:headEnd/>
              <a:tailEnd/>
            </a:ln>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repeatCount="indefinite" accel="50000" fill="hold" nodeType="clickEffect">
                                  <p:stCondLst>
                                    <p:cond delay="0"/>
                                  </p:stCondLst>
                                  <p:childTnLst>
                                    <p:animRot by="43200000">
                                      <p:cBhvr>
                                        <p:cTn id="30" dur="5000" fill="hold"/>
                                        <p:tgtEl>
                                          <p:spTgt spid="3"/>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 calcmode="lin" valueType="num">
                                      <p:cBhvr additive="base">
                                        <p:cTn id="3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4" end="4"/>
                                            </p:txEl>
                                          </p:spTgt>
                                        </p:tgtEl>
                                        <p:attrNameLst>
                                          <p:attrName>style.visibility</p:attrName>
                                        </p:attrNameLst>
                                      </p:cBhvr>
                                      <p:to>
                                        <p:strVal val="visible"/>
                                      </p:to>
                                    </p:set>
                                    <p:anim calcmode="lin" valueType="num">
                                      <p:cBhvr additive="base">
                                        <p:cTn id="4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5" end="5"/>
                                            </p:txEl>
                                          </p:spTgt>
                                        </p:tgtEl>
                                        <p:attrNameLst>
                                          <p:attrName>style.visibility</p:attrName>
                                        </p:attrNameLst>
                                      </p:cBhvr>
                                      <p:to>
                                        <p:strVal val="visible"/>
                                      </p:to>
                                    </p:set>
                                    <p:anim calcmode="lin" valueType="num">
                                      <p:cBhvr additive="base">
                                        <p:cTn id="4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3187">
                                            <p:txEl>
                                              <p:pRg st="6" end="6"/>
                                            </p:txEl>
                                          </p:spTgt>
                                        </p:tgtEl>
                                        <p:attrNameLst>
                                          <p:attrName>style.visibility</p:attrName>
                                        </p:attrNameLst>
                                      </p:cBhvr>
                                      <p:to>
                                        <p:strVal val="visible"/>
                                      </p:to>
                                    </p:set>
                                    <p:anim calcmode="lin" valueType="num">
                                      <p:cBhvr additive="base">
                                        <p:cTn id="5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7" end="7"/>
                                            </p:txEl>
                                          </p:spTgt>
                                        </p:tgtEl>
                                        <p:attrNameLst>
                                          <p:attrName>style.visibility</p:attrName>
                                        </p:attrNameLst>
                                      </p:cBhvr>
                                      <p:to>
                                        <p:strVal val="visible"/>
                                      </p:to>
                                    </p:set>
                                    <p:anim calcmode="lin" valueType="num">
                                      <p:cBhvr additive="base">
                                        <p:cTn id="5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a:p>
            <a:pPr>
              <a:spcAft>
                <a:spcPts val="200"/>
              </a:spcAft>
            </a:pPr>
            <a:r>
              <a:rPr lang="en-US" altLang="en-US">
                <a:sym typeface="Symbol" pitchFamily="18" charset="2"/>
              </a:rPr>
              <a:t></a:t>
            </a:r>
            <a:r>
              <a:rPr lang="en-US" altLang="en-US"/>
              <a:t>Recall the kinematic equations from Topic 2.1:		</a:t>
            </a:r>
            <a:r>
              <a:rPr lang="en-US" altLang="en-US" i="1"/>
              <a:t>        </a:t>
            </a: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r>
              <a:rPr lang="en-US" altLang="en-US">
                <a:sym typeface="Symbol" pitchFamily="18" charset="2"/>
              </a:rPr>
              <a:t></a:t>
            </a:r>
            <a:r>
              <a:rPr lang="en-US" altLang="en-US"/>
              <a:t>And the following conversions :</a:t>
            </a:r>
          </a:p>
          <a:p>
            <a:pPr>
              <a:spcAft>
                <a:spcPts val="200"/>
              </a:spcAft>
            </a:pPr>
            <a:r>
              <a:rPr lang="en-US" altLang="en-US" i="1"/>
              <a:t>		       </a:t>
            </a: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r>
              <a:rPr lang="en-US" altLang="en-US">
                <a:sym typeface="Symbol" pitchFamily="18" charset="2"/>
              </a:rPr>
              <a:t></a:t>
            </a:r>
            <a:r>
              <a:rPr lang="en-US" altLang="en-US"/>
              <a:t>It is left as an exercise to prove the following:</a:t>
            </a:r>
          </a:p>
        </p:txBody>
      </p:sp>
      <p:sp>
        <p:nvSpPr>
          <p:cNvPr id="4505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89000" y="2200275"/>
            <a:ext cx="7380288" cy="1258888"/>
            <a:chOff x="510" y="3940"/>
            <a:chExt cx="4649" cy="793"/>
          </a:xfrm>
        </p:grpSpPr>
        <p:sp>
          <p:nvSpPr>
            <p:cNvPr id="4506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(translational)</a:t>
              </a:r>
            </a:p>
          </p:txBody>
        </p:sp>
        <p:sp>
          <p:nvSpPr>
            <p:cNvPr id="4507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71" name="Rectangle 26"/>
            <p:cNvSpPr>
              <a:spLocks noChangeArrowheads="1"/>
            </p:cNvSpPr>
            <p:nvPr/>
          </p:nvSpPr>
          <p:spPr bwMode="auto">
            <a:xfrm>
              <a:off x="519" y="3940"/>
              <a:ext cx="3202" cy="793"/>
            </a:xfrm>
            <a:prstGeom prst="rect">
              <a:avLst/>
            </a:prstGeom>
            <a:noFill/>
            <a:ln w="9525">
              <a:noFill/>
              <a:miter lim="800000"/>
              <a:headEnd/>
              <a:tailEnd/>
            </a:ln>
          </p:spPr>
          <p:txBody>
            <a:bodyPr/>
            <a:lstStyle/>
            <a:p>
              <a:pPr marL="342900" indent="-342900">
                <a:spcAft>
                  <a:spcPts val="200"/>
                </a:spcAft>
                <a:buFont typeface="Symbol" pitchFamily="18" charset="2"/>
                <a:buChar char=" "/>
              </a:pPr>
              <a:r>
                <a:rPr lang="en-US" altLang="en-US" i="1"/>
                <a:t>  s</a:t>
              </a:r>
              <a:r>
                <a:rPr lang="en-US" altLang="en-US"/>
                <a:t> = </a:t>
              </a:r>
              <a:r>
                <a:rPr lang="en-US" altLang="en-US" i="1"/>
                <a:t>ut</a:t>
              </a:r>
              <a:r>
                <a:rPr lang="en-US" altLang="en-US"/>
                <a:t> + (1/2)</a:t>
              </a:r>
              <a:r>
                <a:rPr lang="en-US" altLang="en-US" i="1"/>
                <a:t>at</a:t>
              </a:r>
              <a:r>
                <a:rPr lang="en-US" altLang="en-US" baseline="30000"/>
                <a:t> 2</a:t>
              </a:r>
            </a:p>
            <a:p>
              <a:pPr marL="342900" indent="-342900">
                <a:spcAft>
                  <a:spcPts val="200"/>
                </a:spcAft>
                <a:buFont typeface="Symbol" pitchFamily="18" charset="2"/>
                <a:buChar char=" "/>
              </a:pPr>
              <a:r>
                <a:rPr lang="en-US" altLang="en-US" i="1"/>
                <a:t>  v </a:t>
              </a:r>
              <a:r>
                <a:rPr lang="en-US" altLang="en-US"/>
                <a:t>=</a:t>
              </a:r>
              <a:r>
                <a:rPr lang="en-US" altLang="en-US" i="1"/>
                <a:t> u</a:t>
              </a:r>
              <a:r>
                <a:rPr lang="en-US" altLang="en-US"/>
                <a:t> + </a:t>
              </a:r>
              <a:r>
                <a:rPr lang="en-US" altLang="en-US" i="1"/>
                <a:t>at</a:t>
              </a:r>
              <a:endParaRPr lang="en-US" altLang="en-US"/>
            </a:p>
            <a:p>
              <a:pPr marL="342900" indent="-342900">
                <a:spcAft>
                  <a:spcPts val="200"/>
                </a:spcAft>
                <a:buFont typeface="Symbol" pitchFamily="18" charset="2"/>
                <a:buChar char=" "/>
              </a:pPr>
              <a:r>
                <a:rPr lang="en-US" altLang="en-US" i="1"/>
                <a:t>v</a:t>
              </a:r>
              <a:r>
                <a:rPr lang="en-US" altLang="en-US" baseline="30000"/>
                <a:t> 2</a:t>
              </a:r>
              <a:r>
                <a:rPr lang="en-US" altLang="en-US"/>
                <a:t> = </a:t>
              </a:r>
              <a:r>
                <a:rPr lang="en-US" altLang="en-US" i="1"/>
                <a:t>u</a:t>
              </a:r>
              <a:r>
                <a:rPr lang="en-US" altLang="en-US" baseline="30000"/>
                <a:t> 2</a:t>
              </a:r>
              <a:r>
                <a:rPr lang="en-US" altLang="en-US"/>
                <a:t> + 2</a:t>
              </a:r>
              <a:r>
                <a:rPr lang="en-US" altLang="en-US" i="1"/>
                <a:t>as</a:t>
              </a:r>
              <a:endParaRPr lang="en-US" altLang="en-US" baseline="30000"/>
            </a:p>
          </p:txBody>
        </p:sp>
      </p:grpSp>
      <p:grpSp>
        <p:nvGrpSpPr>
          <p:cNvPr id="3" name="Group 23"/>
          <p:cNvGrpSpPr>
            <a:grpSpLocks/>
          </p:cNvGrpSpPr>
          <p:nvPr/>
        </p:nvGrpSpPr>
        <p:grpSpPr bwMode="auto">
          <a:xfrm>
            <a:off x="903288" y="3738563"/>
            <a:ext cx="7380287" cy="1258887"/>
            <a:chOff x="510" y="3937"/>
            <a:chExt cx="4649" cy="793"/>
          </a:xfrm>
        </p:grpSpPr>
        <p:sp>
          <p:nvSpPr>
            <p:cNvPr id="45066" name="Text Box 24"/>
            <p:cNvSpPr txBox="1">
              <a:spLocks noChangeArrowheads="1"/>
            </p:cNvSpPr>
            <p:nvPr/>
          </p:nvSpPr>
          <p:spPr bwMode="auto">
            <a:xfrm>
              <a:off x="3730" y="3955"/>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translational / rotational conversions</a:t>
              </a:r>
            </a:p>
          </p:txBody>
        </p:sp>
        <p:sp>
          <p:nvSpPr>
            <p:cNvPr id="45067"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68" name="Rectangle 26"/>
            <p:cNvSpPr>
              <a:spLocks noChangeArrowheads="1"/>
            </p:cNvSpPr>
            <p:nvPr/>
          </p:nvSpPr>
          <p:spPr bwMode="auto">
            <a:xfrm>
              <a:off x="748" y="3937"/>
              <a:ext cx="2958" cy="793"/>
            </a:xfrm>
            <a:prstGeom prst="rect">
              <a:avLst/>
            </a:prstGeom>
            <a:noFill/>
            <a:ln w="9525">
              <a:noFill/>
              <a:miter lim="800000"/>
              <a:headEnd/>
              <a:tailEnd/>
            </a:ln>
          </p:spPr>
          <p:txBody>
            <a:bodyPr/>
            <a:lstStyle/>
            <a:p>
              <a:pPr>
                <a:spcAft>
                  <a:spcPts val="200"/>
                </a:spcAft>
              </a:pPr>
              <a:r>
                <a:rPr lang="en-US" altLang="en-US" i="1"/>
                <a:t>s </a:t>
              </a:r>
              <a:r>
                <a:rPr lang="en-US" altLang="en-US"/>
                <a:t>=</a:t>
              </a:r>
              <a:r>
                <a:rPr lang="en-US" altLang="en-US" i="1"/>
                <a:t> r</a:t>
              </a:r>
              <a:r>
                <a:rPr lang="en-US" altLang="en-US" i="1" baseline="-25000"/>
                <a:t> </a:t>
              </a:r>
              <a:r>
                <a:rPr lang="en-US" altLang="en-US">
                  <a:sym typeface="Symbol" pitchFamily="18" charset="2"/>
                </a:rPr>
                <a:t></a:t>
              </a:r>
            </a:p>
            <a:p>
              <a:pPr>
                <a:spcAft>
                  <a:spcPts val="200"/>
                </a:spcAft>
              </a:pPr>
              <a:r>
                <a:rPr lang="en-US" altLang="en-US" i="1">
                  <a:sym typeface="Symbol" pitchFamily="18" charset="2"/>
                </a:rPr>
                <a:t>v </a:t>
              </a:r>
              <a:r>
                <a:rPr lang="en-US" altLang="en-US">
                  <a:sym typeface="Symbol" pitchFamily="18" charset="2"/>
                </a:rPr>
                <a:t>=</a:t>
              </a:r>
              <a:r>
                <a:rPr lang="en-US" altLang="en-US" i="1">
                  <a:sym typeface="Symbol" pitchFamily="18" charset="2"/>
                </a:rPr>
                <a:t> r</a:t>
              </a:r>
              <a:r>
                <a:rPr lang="en-US" altLang="en-US" i="1" baseline="-25000">
                  <a:sym typeface="Symbol" pitchFamily="18" charset="2"/>
                </a:rPr>
                <a:t> </a:t>
              </a:r>
              <a:r>
                <a:rPr lang="en-US" altLang="en-US">
                  <a:sym typeface="Symbol" pitchFamily="18" charset="2"/>
                </a:rPr>
                <a:t></a:t>
              </a:r>
            </a:p>
            <a:p>
              <a:pPr>
                <a:spcAft>
                  <a:spcPts val="200"/>
                </a:spcAft>
              </a:pPr>
              <a:r>
                <a:rPr lang="en-US" altLang="en-US" i="1">
                  <a:sym typeface="Symbol" pitchFamily="18" charset="2"/>
                </a:rPr>
                <a:t>a</a:t>
              </a:r>
              <a:r>
                <a:rPr lang="en-US" altLang="en-US">
                  <a:sym typeface="Symbol" pitchFamily="18" charset="2"/>
                </a:rPr>
                <a:t> = </a:t>
              </a:r>
              <a:r>
                <a:rPr lang="en-US" altLang="en-US" i="1">
                  <a:sym typeface="Symbol" pitchFamily="18" charset="2"/>
                </a:rPr>
                <a:t>r</a:t>
              </a:r>
              <a:r>
                <a:rPr lang="en-US" altLang="en-US" i="1" baseline="-25000">
                  <a:sym typeface="Symbol" pitchFamily="18" charset="2"/>
                </a:rPr>
                <a:t> </a:t>
              </a:r>
              <a:r>
                <a:rPr lang="en-US" altLang="en-US">
                  <a:sym typeface="Symbol" pitchFamily="18" charset="2"/>
                </a:rPr>
                <a:t></a:t>
              </a:r>
              <a:endParaRPr lang="en-US" altLang="en-US" baseline="30000"/>
            </a:p>
          </p:txBody>
        </p:sp>
      </p:grpSp>
      <p:grpSp>
        <p:nvGrpSpPr>
          <p:cNvPr id="4" name="Group 23"/>
          <p:cNvGrpSpPr>
            <a:grpSpLocks/>
          </p:cNvGrpSpPr>
          <p:nvPr/>
        </p:nvGrpSpPr>
        <p:grpSpPr bwMode="auto">
          <a:xfrm>
            <a:off x="896938" y="5340350"/>
            <a:ext cx="7381875" cy="1258888"/>
            <a:chOff x="510" y="3930"/>
            <a:chExt cx="4649" cy="793"/>
          </a:xfrm>
        </p:grpSpPr>
        <p:sp>
          <p:nvSpPr>
            <p:cNvPr id="45063"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5064"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65"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9" end="9"/>
                                            </p:txEl>
                                          </p:spTgt>
                                        </p:tgtEl>
                                        <p:attrNameLst>
                                          <p:attrName>style.visibility</p:attrName>
                                        </p:attrNameLst>
                                      </p:cBhvr>
                                      <p:to>
                                        <p:strVal val="visible"/>
                                      </p:to>
                                    </p:set>
                                    <p:anim calcmode="lin" valueType="num">
                                      <p:cBhvr additive="base">
                                        <p:cTn id="39"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angular                                          acceleration of a bench grinder’s                                         cutting wheel if it reaches                                                                  2500 rpm in 3.5 s.</a:t>
            </a:r>
          </a:p>
          <a:p>
            <a:pPr>
              <a:spcAft>
                <a:spcPct val="20000"/>
              </a:spcAft>
            </a:pPr>
            <a:r>
              <a:rPr lang="en-US" altLang="en-US" dirty="0"/>
              <a:t>SOLUTION:</a:t>
            </a:r>
          </a:p>
          <a:p>
            <a:pPr lvl="1"/>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 0.</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(2500 rev min</a:t>
            </a:r>
            <a:r>
              <a:rPr lang="en-US" altLang="en-US" baseline="30000" dirty="0">
                <a:sym typeface="Symbol" pitchFamily="18" charset="2"/>
              </a:rPr>
              <a:t>-1</a:t>
            </a:r>
            <a:r>
              <a:rPr lang="en-US" altLang="en-US" dirty="0">
                <a:sym typeface="Symbol" pitchFamily="18" charset="2"/>
              </a:rPr>
              <a:t>)(2 </a:t>
            </a:r>
            <a:r>
              <a:rPr lang="en-US" altLang="en-US" dirty="0" err="1">
                <a:sym typeface="Symbol" pitchFamily="18" charset="2"/>
              </a:rPr>
              <a:t>rad</a:t>
            </a:r>
            <a:r>
              <a:rPr lang="en-US" altLang="en-US" dirty="0">
                <a:sym typeface="Symbol" pitchFamily="18" charset="2"/>
              </a:rPr>
              <a:t> rev</a:t>
            </a:r>
            <a:r>
              <a:rPr lang="en-US" altLang="en-US" baseline="30000" dirty="0">
                <a:sym typeface="Symbol" pitchFamily="18" charset="2"/>
              </a:rPr>
              <a:t>-1</a:t>
            </a:r>
            <a:r>
              <a:rPr lang="en-US" altLang="en-US" dirty="0">
                <a:sym typeface="Symbol" pitchFamily="18" charset="2"/>
              </a:rPr>
              <a:t>)(1 min / 60 s)</a:t>
            </a:r>
          </a:p>
          <a:p>
            <a:pPr lvl="1"/>
            <a:r>
              <a:rPr lang="en-US" altLang="en-US" dirty="0">
                <a:sym typeface="Symbol" pitchFamily="18" charset="2"/>
              </a:rPr>
              <a:t>	= 261.8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pPr lvl="1"/>
            <a:r>
              <a:rPr lang="en-US" altLang="en-US" dirty="0">
                <a:sym typeface="Symbol" pitchFamily="18" charset="2"/>
              </a:rPr>
              <a:t>  	=  </a:t>
            </a:r>
            <a:r>
              <a:rPr lang="en-US" altLang="en-US" i="1" dirty="0">
                <a:sym typeface="Symbol" pitchFamily="18" charset="2"/>
              </a:rPr>
              <a:t>/ </a:t>
            </a:r>
            <a:r>
              <a:rPr lang="en-US" altLang="en-US" dirty="0">
                <a:sym typeface="Symbol" pitchFamily="18" charset="2"/>
              </a:rPr>
              <a:t></a:t>
            </a:r>
            <a:r>
              <a:rPr lang="en-US" altLang="en-US" i="1" dirty="0">
                <a:sym typeface="Symbol" pitchFamily="18" charset="2"/>
              </a:rPr>
              <a:t>t</a:t>
            </a:r>
            <a:r>
              <a:rPr lang="en-US" altLang="en-US" dirty="0">
                <a:sym typeface="Symbol" pitchFamily="18" charset="2"/>
              </a:rPr>
              <a:t> = (262 – 0)</a:t>
            </a:r>
            <a:r>
              <a:rPr lang="en-US" altLang="en-US" i="1" dirty="0">
                <a:sym typeface="Symbol" pitchFamily="18" charset="2"/>
              </a:rPr>
              <a:t> / </a:t>
            </a:r>
            <a:r>
              <a:rPr lang="en-US" altLang="en-US" dirty="0">
                <a:sym typeface="Symbol" pitchFamily="18" charset="2"/>
              </a:rPr>
              <a:t>3.5 =  75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-2</a:t>
            </a:r>
            <a:r>
              <a:rPr lang="en-US" altLang="en-US" dirty="0">
                <a:sym typeface="Symbol" pitchFamily="18" charset="2"/>
              </a:rPr>
              <a:t>.</a:t>
            </a:r>
            <a:endParaRPr lang="en-US" altLang="en-US" i="1" dirty="0">
              <a:sym typeface="Symbol" pitchFamily="18" charset="2"/>
            </a:endParaRPr>
          </a:p>
        </p:txBody>
      </p:sp>
      <p:sp>
        <p:nvSpPr>
          <p:cNvPr id="46083"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608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96938" y="1755775"/>
            <a:ext cx="7381875" cy="1258888"/>
            <a:chOff x="510" y="3930"/>
            <a:chExt cx="4649" cy="793"/>
          </a:xfrm>
        </p:grpSpPr>
        <p:sp>
          <p:nvSpPr>
            <p:cNvPr id="46087"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6088"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6089"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22882"/>
                                        </p:tgtEl>
                                        <p:attrNameLst>
                                          <p:attrName>style.visibility</p:attrName>
                                        </p:attrNameLst>
                                      </p:cBhvr>
                                      <p:to>
                                        <p:strVal val="visible"/>
                                      </p:to>
                                    </p:set>
                                    <p:animEffect transition="in" filter="fade">
                                      <p:cBhvr>
                                        <p:cTn id="18" dur="2000"/>
                                        <p:tgtEl>
                                          <p:spTgt spid="12288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 calcmode="lin" valueType="num">
                                      <p:cBhvr additive="base">
                                        <p:cTn id="2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 calcmode="lin" valueType="num">
                                      <p:cBhvr additive="base">
                                        <p:cTn id="3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 calcmode="lin" valueType="num">
                                      <p:cBhvr additive="base">
                                        <p:cTn id="4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 calcmode="lin" valueType="num">
                                      <p:cBhvr additive="base">
                                        <p:cTn id="4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angle                                          through which the cutting wheel                                                rotates during its acceleration.</a:t>
            </a:r>
          </a:p>
          <a:p>
            <a:pPr>
              <a:spcAft>
                <a:spcPct val="20000"/>
              </a:spcAft>
            </a:pPr>
            <a:r>
              <a:rPr lang="en-US" altLang="en-US" dirty="0"/>
              <a:t>SOLUTION: You can use the                                                     first or the last formula.</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baseline="-25000" dirty="0">
                <a:sym typeface="Symbol" pitchFamily="18" charset="2"/>
              </a:rPr>
              <a:t>i</a:t>
            </a:r>
            <a:r>
              <a:rPr lang="en-US" altLang="en-US" i="1" dirty="0">
                <a:sym typeface="Symbol" pitchFamily="18" charset="2"/>
              </a:rPr>
              <a:t>t</a:t>
            </a:r>
            <a:r>
              <a:rPr lang="en-US" altLang="en-US" dirty="0">
                <a:sym typeface="Symbol" pitchFamily="18" charset="2"/>
              </a:rPr>
              <a:t> + (1/2)</a:t>
            </a:r>
            <a:r>
              <a:rPr lang="en-US" altLang="en-US" i="1" dirty="0">
                <a:sym typeface="Symbol" pitchFamily="18" charset="2"/>
              </a:rPr>
              <a:t>t</a:t>
            </a:r>
            <a:r>
              <a:rPr lang="en-US" altLang="en-US" baseline="30000" dirty="0">
                <a:sym typeface="Symbol" pitchFamily="18" charset="2"/>
              </a:rPr>
              <a:t> 2</a:t>
            </a:r>
            <a:endParaRPr lang="en-US" altLang="en-US" dirty="0">
              <a:sym typeface="Symbol" pitchFamily="18" charset="2"/>
            </a:endParaRP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03.5 + (1/2)75 3.5</a:t>
            </a:r>
            <a:r>
              <a:rPr lang="en-US" altLang="en-US" baseline="30000" dirty="0">
                <a:sym typeface="Symbol" pitchFamily="18" charset="2"/>
              </a:rPr>
              <a:t>2</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460 rad.</a:t>
            </a:r>
            <a:endParaRPr lang="en-US" altLang="en-US" i="1" dirty="0">
              <a:sym typeface="Symbol" pitchFamily="18" charset="2"/>
            </a:endParaRPr>
          </a:p>
        </p:txBody>
      </p:sp>
      <p:sp>
        <p:nvSpPr>
          <p:cNvPr id="47107"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710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47109" name="Group 23"/>
          <p:cNvGrpSpPr>
            <a:grpSpLocks/>
          </p:cNvGrpSpPr>
          <p:nvPr/>
        </p:nvGrpSpPr>
        <p:grpSpPr bwMode="auto">
          <a:xfrm>
            <a:off x="896938" y="1755775"/>
            <a:ext cx="7381875" cy="1258888"/>
            <a:chOff x="510" y="3930"/>
            <a:chExt cx="4649" cy="793"/>
          </a:xfrm>
        </p:grpSpPr>
        <p:sp>
          <p:nvSpPr>
            <p:cNvPr id="47111"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7112"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7113"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tangential                                             acceleration of the edge of the                                              5.0-cm radius cutting wheel                                                   during and after acceleration.</a:t>
            </a:r>
          </a:p>
          <a:p>
            <a:pPr>
              <a:spcAft>
                <a:spcPct val="20000"/>
              </a:spcAft>
            </a:pPr>
            <a:r>
              <a:rPr lang="en-US" altLang="en-US" dirty="0"/>
              <a:t>SOLUTION: </a:t>
            </a:r>
            <a:r>
              <a:rPr lang="en-US" altLang="en-US" i="1" dirty="0"/>
              <a:t>a</a:t>
            </a:r>
            <a:r>
              <a:rPr lang="en-US" altLang="en-US" baseline="-25000" dirty="0"/>
              <a:t>t</a:t>
            </a:r>
            <a:r>
              <a:rPr lang="en-US" altLang="en-US" dirty="0"/>
              <a:t> = </a:t>
            </a:r>
            <a:r>
              <a:rPr lang="en-US" altLang="en-US" i="1" dirty="0"/>
              <a:t>r</a:t>
            </a:r>
            <a:r>
              <a:rPr lang="en-US" altLang="en-US" dirty="0">
                <a:sym typeface="Symbol" pitchFamily="18" charset="2"/>
              </a:rPr>
              <a:t>.</a:t>
            </a:r>
          </a:p>
          <a:p>
            <a:pPr>
              <a:spcAft>
                <a:spcPct val="20000"/>
              </a:spcAft>
            </a:pPr>
            <a:r>
              <a:rPr lang="en-US" altLang="en-US" dirty="0">
                <a:sym typeface="Symbol" pitchFamily="18" charset="2"/>
              </a:rPr>
              <a:t>During acceleration  = 75:</a:t>
            </a:r>
          </a:p>
          <a:p>
            <a:pPr>
              <a:spcAft>
                <a:spcPct val="20000"/>
              </a:spcAft>
            </a:pPr>
            <a:r>
              <a:rPr lang="en-US" altLang="en-US" i="1" dirty="0">
                <a:sym typeface="Symbol" pitchFamily="18" charset="2"/>
              </a:rPr>
              <a:t>       a</a:t>
            </a:r>
            <a:r>
              <a:rPr lang="en-US" altLang="en-US" baseline="-25000" dirty="0">
                <a:sym typeface="Symbol" pitchFamily="18" charset="2"/>
              </a:rPr>
              <a:t>t</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 = 0.05075 = 3.8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r>
              <a:rPr lang="en-US" altLang="en-US" dirty="0">
                <a:sym typeface="Symbol" pitchFamily="18" charset="2"/>
              </a:rPr>
              <a:t>After acceleration  = 0:</a:t>
            </a:r>
          </a:p>
          <a:p>
            <a:pPr>
              <a:spcAft>
                <a:spcPct val="20000"/>
              </a:spcAft>
            </a:pPr>
            <a:r>
              <a:rPr lang="en-US" altLang="en-US" i="1" dirty="0">
                <a:sym typeface="Symbol" pitchFamily="18" charset="2"/>
              </a:rPr>
              <a:t>       a</a:t>
            </a:r>
            <a:r>
              <a:rPr lang="en-US" altLang="en-US" baseline="-25000" dirty="0">
                <a:sym typeface="Symbol" pitchFamily="18" charset="2"/>
              </a:rPr>
              <a:t>t</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 = 0.0500 = 0.0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endParaRPr lang="en-US" altLang="en-US" i="1" dirty="0">
              <a:sym typeface="Symbol" pitchFamily="18" charset="2"/>
            </a:endParaRPr>
          </a:p>
          <a:p>
            <a:pPr>
              <a:spcAft>
                <a:spcPct val="20000"/>
              </a:spcAft>
            </a:pPr>
            <a:endParaRPr lang="en-US" altLang="en-US" i="1" dirty="0"/>
          </a:p>
        </p:txBody>
      </p:sp>
      <p:sp>
        <p:nvSpPr>
          <p:cNvPr id="48131"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813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48133" name="Group 23"/>
          <p:cNvGrpSpPr>
            <a:grpSpLocks/>
          </p:cNvGrpSpPr>
          <p:nvPr/>
        </p:nvGrpSpPr>
        <p:grpSpPr bwMode="auto">
          <a:xfrm>
            <a:off x="896938" y="1755775"/>
            <a:ext cx="7381875" cy="1258888"/>
            <a:chOff x="510" y="3930"/>
            <a:chExt cx="4649" cy="793"/>
          </a:xfrm>
        </p:grpSpPr>
        <p:sp>
          <p:nvSpPr>
            <p:cNvPr id="48135"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8136"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8137"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net                                             acceleration of the edge of the                                              5.0-cm radius cutting wheel                                                   at </a:t>
            </a:r>
            <a:r>
              <a:rPr lang="en-US" altLang="en-US" i="1" dirty="0"/>
              <a:t>t</a:t>
            </a:r>
            <a:r>
              <a:rPr lang="en-US" altLang="en-US" dirty="0"/>
              <a:t> = 0.08 s.</a:t>
            </a:r>
          </a:p>
          <a:p>
            <a:pPr>
              <a:spcAft>
                <a:spcPct val="20000"/>
              </a:spcAft>
            </a:pPr>
            <a:r>
              <a:rPr lang="en-US" altLang="en-US" dirty="0"/>
              <a:t>SOLUTION: </a:t>
            </a:r>
            <a:r>
              <a:rPr lang="en-US" altLang="en-US" i="1" dirty="0"/>
              <a:t>a</a:t>
            </a:r>
            <a:r>
              <a:rPr lang="en-US" altLang="en-US" baseline="-25000" dirty="0"/>
              <a:t>t</a:t>
            </a:r>
            <a:r>
              <a:rPr lang="en-US" altLang="en-US" dirty="0"/>
              <a:t> = </a:t>
            </a:r>
            <a:r>
              <a:rPr lang="en-US" altLang="en-US" i="1" dirty="0"/>
              <a:t>r</a:t>
            </a:r>
            <a:r>
              <a:rPr lang="en-US" altLang="en-US" dirty="0">
                <a:sym typeface="Symbol" pitchFamily="18" charset="2"/>
              </a:rPr>
              <a:t>.</a:t>
            </a:r>
          </a:p>
          <a:p>
            <a:pPr>
              <a:spcAft>
                <a:spcPct val="20000"/>
              </a:spcAft>
            </a:pPr>
            <a:r>
              <a:rPr lang="en-US" altLang="en-US" dirty="0">
                <a:sym typeface="Symbol" pitchFamily="18" charset="2"/>
              </a:rPr>
              <a:t>During acceleration </a:t>
            </a:r>
            <a:r>
              <a:rPr lang="en-US" altLang="en-US" i="1" dirty="0">
                <a:sym typeface="Symbol" pitchFamily="18" charset="2"/>
              </a:rPr>
              <a:t>a</a:t>
            </a:r>
            <a:r>
              <a:rPr lang="en-US" altLang="en-US" baseline="-25000" dirty="0">
                <a:sym typeface="Symbol" pitchFamily="18" charset="2"/>
              </a:rPr>
              <a:t>t</a:t>
            </a:r>
            <a:r>
              <a:rPr lang="en-US" altLang="en-US" dirty="0">
                <a:sym typeface="Symbol" pitchFamily="18" charset="2"/>
              </a:rPr>
              <a:t> = 3.8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r>
              <a:rPr lang="en-US" altLang="en-US" dirty="0">
                <a:sym typeface="Symbol" pitchFamily="18" charset="2"/>
              </a:rPr>
              <a:t>At </a:t>
            </a:r>
            <a:r>
              <a:rPr lang="en-US" altLang="en-US" i="1" dirty="0">
                <a:sym typeface="Symbol" pitchFamily="18" charset="2"/>
              </a:rPr>
              <a:t>t</a:t>
            </a:r>
            <a:r>
              <a:rPr lang="en-US" altLang="en-US" dirty="0">
                <a:sym typeface="Symbol" pitchFamily="18" charset="2"/>
              </a:rPr>
              <a:t> = 0.08 s, </a:t>
            </a:r>
            <a:r>
              <a:rPr lang="en-US" altLang="en-US" baseline="-25000" dirty="0">
                <a:sym typeface="Symbol" pitchFamily="18" charset="2"/>
              </a:rPr>
              <a:t>f</a:t>
            </a:r>
            <a:r>
              <a:rPr lang="en-US" altLang="en-US" dirty="0">
                <a:sym typeface="Symbol" pitchFamily="18" charset="2"/>
              </a:rPr>
              <a:t> = </a:t>
            </a:r>
            <a:r>
              <a:rPr lang="en-US" altLang="en-US" baseline="-25000" dirty="0" err="1">
                <a:sym typeface="Symbol" pitchFamily="18" charset="2"/>
              </a:rPr>
              <a:t>i</a:t>
            </a:r>
            <a:r>
              <a:rPr lang="en-US" altLang="en-US" dirty="0">
                <a:sym typeface="Symbol" pitchFamily="18" charset="2"/>
              </a:rPr>
              <a:t> + </a:t>
            </a:r>
            <a:r>
              <a:rPr lang="en-US" altLang="en-US" i="1" dirty="0">
                <a:sym typeface="Symbol" pitchFamily="18" charset="2"/>
              </a:rPr>
              <a:t>t</a:t>
            </a:r>
            <a:r>
              <a:rPr lang="en-US" altLang="en-US" dirty="0">
                <a:sym typeface="Symbol" pitchFamily="18" charset="2"/>
              </a:rPr>
              <a:t> = 0 + 76.90.08 = 6.2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pPr algn="ctr">
              <a:spcAft>
                <a:spcPct val="20000"/>
              </a:spcAft>
            </a:pPr>
            <a:r>
              <a:rPr lang="en-US" altLang="en-US" i="1" dirty="0">
                <a:sym typeface="Symbol" pitchFamily="18" charset="2"/>
              </a:rPr>
              <a:t>      </a:t>
            </a:r>
            <a:r>
              <a:rPr lang="en-US" altLang="en-US" i="1" dirty="0" err="1">
                <a:sym typeface="Symbol" pitchFamily="18" charset="2"/>
              </a:rPr>
              <a:t>a</a:t>
            </a:r>
            <a:r>
              <a:rPr lang="en-US" altLang="en-US" baseline="-25000" dirty="0" err="1">
                <a:sym typeface="Symbol" pitchFamily="18" charset="2"/>
              </a:rPr>
              <a:t>C</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a:t>
            </a:r>
            <a:r>
              <a:rPr lang="en-US" altLang="en-US" baseline="30000" dirty="0">
                <a:sym typeface="Symbol" pitchFamily="18" charset="2"/>
              </a:rPr>
              <a:t>2</a:t>
            </a:r>
            <a:r>
              <a:rPr lang="en-US" altLang="en-US" dirty="0">
                <a:sym typeface="Symbol" pitchFamily="18" charset="2"/>
              </a:rPr>
              <a:t> = 0.0506.2</a:t>
            </a:r>
            <a:r>
              <a:rPr lang="en-US" altLang="en-US" baseline="30000" dirty="0">
                <a:sym typeface="Symbol" pitchFamily="18" charset="2"/>
              </a:rPr>
              <a:t>2</a:t>
            </a:r>
            <a:r>
              <a:rPr lang="en-US" altLang="en-US" dirty="0">
                <a:sym typeface="Symbol" pitchFamily="18" charset="2"/>
              </a:rPr>
              <a:t> = 1.9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lgn="ctr">
              <a:spcAft>
                <a:spcPct val="20000"/>
              </a:spcAft>
            </a:pPr>
            <a:r>
              <a:rPr lang="en-US" altLang="en-US" i="1" dirty="0">
                <a:sym typeface="Symbol" pitchFamily="18" charset="2"/>
              </a:rPr>
              <a:t> a</a:t>
            </a:r>
            <a:r>
              <a:rPr lang="en-US" altLang="en-US" baseline="-25000" dirty="0">
                <a:sym typeface="Symbol" pitchFamily="18" charset="2"/>
              </a:rPr>
              <a:t>NET</a:t>
            </a:r>
            <a:r>
              <a:rPr lang="en-US" altLang="en-US" baseline="30000" dirty="0">
                <a:sym typeface="Symbol" pitchFamily="18" charset="2"/>
              </a:rPr>
              <a:t>2</a:t>
            </a:r>
            <a:r>
              <a:rPr lang="en-US" altLang="en-US" dirty="0">
                <a:sym typeface="Symbol" pitchFamily="18" charset="2"/>
              </a:rPr>
              <a:t> = </a:t>
            </a:r>
            <a:r>
              <a:rPr lang="en-US" altLang="en-US" i="1" dirty="0">
                <a:sym typeface="Symbol" pitchFamily="18" charset="2"/>
              </a:rPr>
              <a:t>a</a:t>
            </a:r>
            <a:r>
              <a:rPr lang="en-US" altLang="en-US" baseline="-25000" dirty="0">
                <a:sym typeface="Symbol" pitchFamily="18" charset="2"/>
              </a:rPr>
              <a:t>C</a:t>
            </a:r>
            <a:r>
              <a:rPr lang="en-US" altLang="en-US" baseline="30000" dirty="0">
                <a:sym typeface="Symbol" pitchFamily="18" charset="2"/>
              </a:rPr>
              <a:t>2</a:t>
            </a:r>
            <a:r>
              <a:rPr lang="en-US" altLang="en-US" dirty="0">
                <a:sym typeface="Symbol" pitchFamily="18" charset="2"/>
              </a:rPr>
              <a:t> + </a:t>
            </a:r>
            <a:r>
              <a:rPr lang="en-US" altLang="en-US" i="1" dirty="0">
                <a:sym typeface="Symbol" pitchFamily="18" charset="2"/>
              </a:rPr>
              <a:t>a</a:t>
            </a:r>
            <a:r>
              <a:rPr lang="en-US" altLang="en-US" baseline="-25000" dirty="0">
                <a:sym typeface="Symbol" pitchFamily="18" charset="2"/>
              </a:rPr>
              <a:t>t</a:t>
            </a:r>
            <a:r>
              <a:rPr lang="en-US" altLang="en-US" baseline="30000" dirty="0">
                <a:sym typeface="Symbol" pitchFamily="18" charset="2"/>
              </a:rPr>
              <a:t>2</a:t>
            </a:r>
            <a:r>
              <a:rPr lang="en-US" altLang="en-US" dirty="0">
                <a:sym typeface="Symbol" pitchFamily="18" charset="2"/>
              </a:rPr>
              <a:t> = 1.9</a:t>
            </a:r>
            <a:r>
              <a:rPr lang="en-US" altLang="en-US" baseline="30000" dirty="0">
                <a:sym typeface="Symbol" pitchFamily="18" charset="2"/>
              </a:rPr>
              <a:t>2</a:t>
            </a:r>
            <a:r>
              <a:rPr lang="en-US" altLang="en-US" dirty="0">
                <a:sym typeface="Symbol" pitchFamily="18" charset="2"/>
              </a:rPr>
              <a:t> + 3.8</a:t>
            </a:r>
            <a:r>
              <a:rPr lang="en-US" altLang="en-US" baseline="30000" dirty="0">
                <a:sym typeface="Symbol" pitchFamily="18" charset="2"/>
              </a:rPr>
              <a:t>2</a:t>
            </a:r>
            <a:r>
              <a:rPr lang="en-US" altLang="en-US" dirty="0">
                <a:sym typeface="Symbol" pitchFamily="18" charset="2"/>
              </a:rPr>
              <a:t>  </a:t>
            </a:r>
            <a:r>
              <a:rPr lang="en-US" altLang="en-US" i="1" dirty="0" err="1">
                <a:sym typeface="Symbol" pitchFamily="18" charset="2"/>
              </a:rPr>
              <a:t>a</a:t>
            </a:r>
            <a:r>
              <a:rPr lang="en-US" altLang="en-US" baseline="-25000" dirty="0" err="1">
                <a:sym typeface="Symbol" pitchFamily="18" charset="2"/>
              </a:rPr>
              <a:t>NET</a:t>
            </a:r>
            <a:r>
              <a:rPr lang="en-US" altLang="en-US" dirty="0">
                <a:sym typeface="Symbol" pitchFamily="18" charset="2"/>
              </a:rPr>
              <a:t> = 4.2 m s</a:t>
            </a:r>
            <a:r>
              <a:rPr lang="en-US" altLang="en-US" baseline="30000" dirty="0">
                <a:sym typeface="Symbol" pitchFamily="18" charset="2"/>
              </a:rPr>
              <a:t>-2</a:t>
            </a:r>
            <a:r>
              <a:rPr lang="en-US" altLang="en-US" dirty="0">
                <a:sym typeface="Symbol" pitchFamily="18" charset="2"/>
              </a:rPr>
              <a:t>.</a:t>
            </a:r>
            <a:endParaRPr lang="en-US" altLang="en-US" i="1" dirty="0">
              <a:sym typeface="Symbol" pitchFamily="18" charset="2"/>
            </a:endParaRPr>
          </a:p>
          <a:p>
            <a:pPr>
              <a:spcAft>
                <a:spcPct val="20000"/>
              </a:spcAft>
            </a:pPr>
            <a:endParaRPr lang="en-US" altLang="en-US" i="1" dirty="0">
              <a:sym typeface="Symbol" pitchFamily="18" charset="2"/>
            </a:endParaRPr>
          </a:p>
          <a:p>
            <a:pPr>
              <a:spcAft>
                <a:spcPct val="20000"/>
              </a:spcAft>
            </a:pPr>
            <a:endParaRPr lang="en-US" altLang="en-US" i="1" dirty="0"/>
          </a:p>
        </p:txBody>
      </p:sp>
      <p:sp>
        <p:nvSpPr>
          <p:cNvPr id="49155"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915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49157" name="Group 23"/>
          <p:cNvGrpSpPr>
            <a:grpSpLocks/>
          </p:cNvGrpSpPr>
          <p:nvPr/>
        </p:nvGrpSpPr>
        <p:grpSpPr bwMode="auto">
          <a:xfrm>
            <a:off x="896938" y="1755775"/>
            <a:ext cx="7381875" cy="1258888"/>
            <a:chOff x="510" y="3930"/>
            <a:chExt cx="4649" cy="793"/>
          </a:xfrm>
        </p:grpSpPr>
        <p:sp>
          <p:nvSpPr>
            <p:cNvPr id="4915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916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9161"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grpSp>
        <p:nvGrpSpPr>
          <p:cNvPr id="10" name="Group 1"/>
          <p:cNvGrpSpPr>
            <a:grpSpLocks/>
          </p:cNvGrpSpPr>
          <p:nvPr/>
        </p:nvGrpSpPr>
        <p:grpSpPr bwMode="auto">
          <a:xfrm>
            <a:off x="7176946" y="-73740"/>
            <a:ext cx="2114533" cy="1976282"/>
            <a:chOff x="4513263" y="3082925"/>
            <a:chExt cx="4464050" cy="4170363"/>
          </a:xfrm>
        </p:grpSpPr>
        <p:pic>
          <p:nvPicPr>
            <p:cNvPr id="11"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5077347" y="3486029"/>
              <a:ext cx="3332639" cy="3348822"/>
            </a:xfrm>
            <a:prstGeom prst="rect">
              <a:avLst/>
            </a:prstGeom>
            <a:noFill/>
            <a:ln w="9525">
              <a:noFill/>
              <a:miter lim="800000"/>
              <a:headEnd/>
              <a:tailEnd/>
            </a:ln>
          </p:spPr>
        </p:pic>
        <p:sp>
          <p:nvSpPr>
            <p:cNvPr id="12" name="TextBox 21"/>
            <p:cNvSpPr txBox="1">
              <a:spLocks noChangeArrowheads="1"/>
            </p:cNvSpPr>
            <p:nvPr/>
          </p:nvSpPr>
          <p:spPr bwMode="auto">
            <a:xfrm>
              <a:off x="7810238" y="3352542"/>
              <a:ext cx="413808" cy="461747"/>
            </a:xfrm>
            <a:prstGeom prst="rect">
              <a:avLst/>
            </a:prstGeom>
            <a:noFill/>
            <a:ln w="9525">
              <a:noFill/>
              <a:miter lim="800000"/>
              <a:headEnd/>
              <a:tailEnd/>
            </a:ln>
          </p:spPr>
          <p:txBody>
            <a:bodyPr wrap="none">
              <a:spAutoFit/>
            </a:bodyPr>
            <a:lstStyle/>
            <a:p>
              <a:r>
                <a:rPr lang="en-US" altLang="en-US">
                  <a:solidFill>
                    <a:srgbClr val="00B0F0"/>
                  </a:solidFill>
                </a:rPr>
                <a:t>a</a:t>
              </a:r>
              <a:r>
                <a:rPr lang="en-US" altLang="en-US" baseline="-25000">
                  <a:solidFill>
                    <a:srgbClr val="00B0F0"/>
                  </a:solidFill>
                </a:rPr>
                <a:t>t</a:t>
              </a:r>
            </a:p>
          </p:txBody>
        </p:sp>
        <p:sp>
          <p:nvSpPr>
            <p:cNvPr id="13" name="Rectangle 12"/>
            <p:cNvSpPr/>
            <p:nvPr/>
          </p:nvSpPr>
          <p:spPr bwMode="auto">
            <a:xfrm>
              <a:off x="6682866" y="3592205"/>
              <a:ext cx="1126979" cy="9089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bwMode="auto">
            <a:xfrm>
              <a:off x="6655872" y="3592205"/>
              <a:ext cx="1153972"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a:off x="6682866" y="3583774"/>
              <a:ext cx="21932" cy="917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7"/>
            <p:cNvSpPr txBox="1">
              <a:spLocks noChangeArrowheads="1"/>
            </p:cNvSpPr>
            <p:nvPr/>
          </p:nvSpPr>
          <p:spPr bwMode="auto">
            <a:xfrm>
              <a:off x="6284911" y="4260774"/>
              <a:ext cx="458683" cy="461747"/>
            </a:xfrm>
            <a:prstGeom prst="rect">
              <a:avLst/>
            </a:prstGeom>
            <a:noFill/>
            <a:ln w="9525">
              <a:noFill/>
              <a:miter lim="800000"/>
              <a:headEnd/>
              <a:tailEnd/>
            </a:ln>
          </p:spPr>
          <p:txBody>
            <a:bodyPr wrap="none">
              <a:spAutoFit/>
            </a:bodyPr>
            <a:lstStyle/>
            <a:p>
              <a:r>
                <a:rPr lang="en-US" altLang="en-US">
                  <a:solidFill>
                    <a:srgbClr val="FF0000"/>
                  </a:solidFill>
                </a:rPr>
                <a:t>a</a:t>
              </a:r>
              <a:r>
                <a:rPr lang="en-US" altLang="en-US" baseline="-25000">
                  <a:solidFill>
                    <a:srgbClr val="FF0000"/>
                  </a:solidFill>
                </a:rPr>
                <a:t>c</a:t>
              </a:r>
            </a:p>
          </p:txBody>
        </p:sp>
        <p:cxnSp>
          <p:nvCxnSpPr>
            <p:cNvPr id="18" name="Straight Arrow Connector 17"/>
            <p:cNvCxnSpPr/>
            <p:nvPr/>
          </p:nvCxnSpPr>
          <p:spPr bwMode="auto">
            <a:xfrm>
              <a:off x="6682866" y="3592205"/>
              <a:ext cx="1126979" cy="908947"/>
            </a:xfrm>
            <a:prstGeom prst="straightConnector1">
              <a:avLst/>
            </a:prstGeom>
            <a:ln w="762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6"/>
            <p:cNvSpPr txBox="1">
              <a:spLocks noChangeArrowheads="1"/>
            </p:cNvSpPr>
            <p:nvPr/>
          </p:nvSpPr>
          <p:spPr bwMode="auto">
            <a:xfrm>
              <a:off x="7802554" y="4262654"/>
              <a:ext cx="356113" cy="461747"/>
            </a:xfrm>
            <a:prstGeom prst="rect">
              <a:avLst/>
            </a:prstGeom>
            <a:noFill/>
            <a:ln w="9525">
              <a:noFill/>
              <a:miter lim="800000"/>
              <a:headEnd/>
              <a:tailEnd/>
            </a:ln>
          </p:spPr>
          <p:txBody>
            <a:bodyPr wrap="none">
              <a:spAutoFit/>
            </a:bodyPr>
            <a:lstStyle/>
            <a:p>
              <a:r>
                <a:rPr lang="en-US" altLang="en-US" dirty="0">
                  <a:solidFill>
                    <a:srgbClr val="00B050"/>
                  </a:solidFill>
                </a:rPr>
                <a:t>a</a:t>
              </a:r>
              <a:endParaRPr lang="en-US" altLang="en-US" baseline="-25000" dirty="0">
                <a:solidFill>
                  <a:srgbClr val="00B050"/>
                </a:solidFill>
              </a:endParaRPr>
            </a:p>
          </p:txBody>
        </p:sp>
        <p:sp>
          <p:nvSpPr>
            <p:cNvPr id="20" name="Rectangle 19"/>
            <p:cNvSpPr/>
            <p:nvPr/>
          </p:nvSpPr>
          <p:spPr bwMode="auto">
            <a:xfrm>
              <a:off x="4513263" y="3082925"/>
              <a:ext cx="4464050" cy="417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3"/>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6197247" y="3206208"/>
              <a:ext cx="1013505" cy="801761"/>
            </a:xfrm>
            <a:prstGeom prst="rect">
              <a:avLst/>
            </a:prstGeom>
            <a:noFill/>
            <a:ln w="9525">
              <a:noFill/>
              <a:miter lim="800000"/>
              <a:headEnd/>
              <a:tailEnd/>
            </a:ln>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repeatCount="indefinite" accel="50000" fill="hold" nodeType="clickEffect">
                                  <p:stCondLst>
                                    <p:cond delay="0"/>
                                  </p:stCondLst>
                                  <p:childTnLst>
                                    <p:animRot by="43200000">
                                      <p:cBhvr>
                                        <p:cTn id="17" dur="5000" fill="hold"/>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 calcmode="lin" valueType="num">
                                      <p:cBhvr additive="base">
                                        <p:cTn id="2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 calcmode="lin" valueType="num">
                                      <p:cBhvr additive="base">
                                        <p:cTn id="34"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 calcmode="lin" valueType="num">
                                      <p:cBhvr additive="base">
                                        <p:cTn id="40"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 calcmode="lin" valueType="num">
                                      <p:cBhvr additive="base">
                                        <p:cTn id="46"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dirty="0">
                <a:solidFill>
                  <a:schemeClr val="accent2"/>
                </a:solidFill>
              </a:rPr>
              <a:t>Rotational dynamics</a:t>
            </a:r>
            <a:endParaRPr lang="en-US" altLang="en-US" dirty="0">
              <a:solidFill>
                <a:schemeClr val="accent2"/>
              </a:solidFill>
            </a:endParaRPr>
          </a:p>
          <a:p>
            <a:pPr>
              <a:spcAft>
                <a:spcPts val="200"/>
              </a:spcAft>
            </a:pPr>
            <a:r>
              <a:rPr lang="en-US" altLang="en-US" dirty="0">
                <a:sym typeface="Symbol" pitchFamily="18" charset="2"/>
              </a:rPr>
              <a:t></a:t>
            </a:r>
            <a:r>
              <a:rPr lang="en-US" altLang="en-US" dirty="0"/>
              <a:t>Recall the dynamic equations from Topic 2:		</a:t>
            </a:r>
            <a:r>
              <a:rPr lang="en-US" altLang="en-US" i="1" dirty="0"/>
              <a:t>        </a:t>
            </a:r>
          </a:p>
          <a:p>
            <a:pPr>
              <a:spcAft>
                <a:spcPts val="200"/>
              </a:spcAft>
            </a:pPr>
            <a:endParaRPr lang="en-US" altLang="en-US" i="1" dirty="0">
              <a:sym typeface="Symbol" pitchFamily="18" charset="2"/>
            </a:endParaRPr>
          </a:p>
          <a:p>
            <a:pPr>
              <a:spcAft>
                <a:spcPts val="200"/>
              </a:spcAft>
            </a:pPr>
            <a:endParaRPr lang="en-US" altLang="en-US" i="1" dirty="0">
              <a:sym typeface="Symbol" pitchFamily="18" charset="2"/>
            </a:endParaRPr>
          </a:p>
          <a:p>
            <a:pPr>
              <a:spcAft>
                <a:spcPts val="200"/>
              </a:spcAft>
            </a:pPr>
            <a:endParaRPr lang="en-US" altLang="en-US" i="1" dirty="0">
              <a:sym typeface="Symbol" pitchFamily="18" charset="2"/>
            </a:endParaRPr>
          </a:p>
          <a:p>
            <a:pPr>
              <a:spcAft>
                <a:spcPts val="200"/>
              </a:spcAft>
            </a:pPr>
            <a:r>
              <a:rPr lang="en-US" altLang="en-US" dirty="0">
                <a:sym typeface="Symbol" pitchFamily="18" charset="2"/>
              </a:rPr>
              <a:t></a:t>
            </a:r>
            <a:r>
              <a:rPr lang="en-US" altLang="en-US" dirty="0"/>
              <a:t>And the following conversions:</a:t>
            </a:r>
          </a:p>
          <a:p>
            <a:pPr>
              <a:spcAft>
                <a:spcPts val="200"/>
              </a:spcAft>
            </a:pPr>
            <a:r>
              <a:rPr lang="en-US" altLang="en-US" i="1" dirty="0"/>
              <a:t>		      </a:t>
            </a:r>
            <a:endParaRPr lang="en-US" altLang="en-US" i="1" dirty="0">
              <a:sym typeface="Symbol" pitchFamily="18" charset="2"/>
            </a:endParaRPr>
          </a:p>
          <a:p>
            <a:pPr>
              <a:spcAft>
                <a:spcPts val="200"/>
              </a:spcAft>
            </a:pPr>
            <a:r>
              <a:rPr lang="en-US" altLang="en-US" dirty="0">
                <a:sym typeface="Symbol" pitchFamily="18" charset="2"/>
              </a:rPr>
              <a:t></a:t>
            </a:r>
            <a:r>
              <a:rPr lang="en-US" altLang="en-US" dirty="0"/>
              <a:t>Clearly the dynamic equations in terms of the rotational variables become:</a:t>
            </a:r>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r>
              <a:rPr lang="en-US" altLang="en-US" dirty="0">
                <a:sym typeface="Symbol" pitchFamily="18" charset="2"/>
              </a:rPr>
              <a:t></a:t>
            </a:r>
            <a:r>
              <a:rPr lang="en-US" altLang="en-US" dirty="0"/>
              <a:t>Note the new symbol </a:t>
            </a:r>
            <a:r>
              <a:rPr lang="en-US" altLang="en-US" i="1" dirty="0"/>
              <a:t>L</a:t>
            </a:r>
            <a:r>
              <a:rPr lang="en-US" altLang="en-US" dirty="0"/>
              <a:t> representing </a:t>
            </a:r>
            <a:r>
              <a:rPr lang="en-US" altLang="en-US" b="1" dirty="0"/>
              <a:t>angular momentum</a:t>
            </a:r>
            <a:r>
              <a:rPr lang="en-US" altLang="en-US" dirty="0"/>
              <a:t>. The units for </a:t>
            </a:r>
            <a:r>
              <a:rPr lang="en-US" altLang="en-US" i="1" dirty="0"/>
              <a:t>L</a:t>
            </a:r>
            <a:r>
              <a:rPr lang="en-US" altLang="en-US" dirty="0"/>
              <a:t> are kg</a:t>
            </a:r>
            <a:r>
              <a:rPr lang="en-US" altLang="en-US" baseline="-25000" dirty="0"/>
              <a:t> </a:t>
            </a:r>
            <a:r>
              <a:rPr lang="en-US" altLang="en-US" dirty="0"/>
              <a:t>m</a:t>
            </a:r>
            <a:r>
              <a:rPr lang="en-US" altLang="en-US" baseline="30000" dirty="0"/>
              <a:t>2</a:t>
            </a:r>
            <a:r>
              <a:rPr lang="en-US" altLang="en-US" baseline="-25000" dirty="0"/>
              <a:t> </a:t>
            </a:r>
            <a:r>
              <a:rPr lang="en-US" altLang="en-US" dirty="0"/>
              <a:t>s</a:t>
            </a:r>
            <a:r>
              <a:rPr lang="en-US" altLang="en-US" baseline="30000" dirty="0"/>
              <a:t>-1</a:t>
            </a:r>
            <a:r>
              <a:rPr lang="en-US" altLang="en-US" dirty="0"/>
              <a:t>.</a:t>
            </a:r>
          </a:p>
        </p:txBody>
      </p:sp>
      <p:sp>
        <p:nvSpPr>
          <p:cNvPr id="5017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89000" y="2200275"/>
            <a:ext cx="7380288" cy="1258888"/>
            <a:chOff x="510" y="3940"/>
            <a:chExt cx="4649" cy="793"/>
          </a:xfrm>
        </p:grpSpPr>
        <p:sp>
          <p:nvSpPr>
            <p:cNvPr id="5018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dynamic equations (translational)</a:t>
              </a:r>
            </a:p>
          </p:txBody>
        </p:sp>
        <p:sp>
          <p:nvSpPr>
            <p:cNvPr id="5019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91" name="Rectangle 26"/>
            <p:cNvSpPr>
              <a:spLocks noChangeArrowheads="1"/>
            </p:cNvSpPr>
            <p:nvPr/>
          </p:nvSpPr>
          <p:spPr bwMode="auto">
            <a:xfrm>
              <a:off x="519" y="3940"/>
              <a:ext cx="3202" cy="793"/>
            </a:xfrm>
            <a:prstGeom prst="rect">
              <a:avLst/>
            </a:prstGeom>
            <a:noFill/>
            <a:ln w="9525">
              <a:noFill/>
              <a:miter lim="800000"/>
              <a:headEnd/>
              <a:tailEnd/>
            </a:ln>
          </p:spPr>
          <p:txBody>
            <a:bodyPr/>
            <a:lstStyle/>
            <a:p>
              <a:pPr marL="342900" indent="-342900">
                <a:spcAft>
                  <a:spcPts val="200"/>
                </a:spcAft>
                <a:buFont typeface="Symbol" pitchFamily="18" charset="2"/>
                <a:buChar char=" "/>
              </a:pPr>
              <a:r>
                <a:rPr lang="en-US" altLang="en-US" i="1"/>
                <a:t>  F</a:t>
              </a:r>
              <a:r>
                <a:rPr lang="en-US" altLang="en-US"/>
                <a:t> = </a:t>
              </a:r>
              <a:r>
                <a:rPr lang="en-US" altLang="en-US" i="1"/>
                <a:t>ma,   W = Fs</a:t>
              </a:r>
              <a:r>
                <a:rPr lang="en-US" altLang="en-US"/>
                <a:t>,   </a:t>
              </a:r>
              <a:r>
                <a:rPr lang="en-US" altLang="en-US" i="1"/>
                <a:t>Power</a:t>
              </a:r>
              <a:r>
                <a:rPr lang="en-US" altLang="en-US"/>
                <a:t> = </a:t>
              </a:r>
              <a:r>
                <a:rPr lang="en-US" altLang="en-US" i="1"/>
                <a:t>Fv</a:t>
              </a:r>
              <a:endParaRPr lang="en-US" altLang="en-US" i="1" baseline="30000"/>
            </a:p>
            <a:p>
              <a:pPr marL="342900" indent="-342900">
                <a:spcAft>
                  <a:spcPts val="200"/>
                </a:spcAft>
                <a:buFont typeface="Symbol" pitchFamily="18" charset="2"/>
                <a:buChar char=" "/>
              </a:pPr>
              <a:r>
                <a:rPr lang="en-US" altLang="en-US" i="1"/>
                <a:t>  p = mv </a:t>
              </a:r>
              <a:r>
                <a:rPr lang="en-US" altLang="en-US"/>
                <a:t>(linear momentum)</a:t>
              </a:r>
            </a:p>
            <a:p>
              <a:pPr marL="342900" indent="-342900">
                <a:spcAft>
                  <a:spcPts val="200"/>
                </a:spcAft>
                <a:buFont typeface="Symbol" pitchFamily="18" charset="2"/>
                <a:buChar char=" "/>
              </a:pPr>
              <a:r>
                <a:rPr lang="en-US" altLang="en-US" i="1"/>
                <a:t>E</a:t>
              </a:r>
              <a:r>
                <a:rPr lang="en-US" altLang="en-US" baseline="-25000"/>
                <a:t>K</a:t>
              </a:r>
              <a:r>
                <a:rPr lang="en-US" altLang="en-US"/>
                <a:t> = (1/2)</a:t>
              </a:r>
              <a:r>
                <a:rPr lang="en-US" altLang="en-US" i="1"/>
                <a:t>mv</a:t>
              </a:r>
              <a:r>
                <a:rPr lang="en-US" altLang="en-US" baseline="30000"/>
                <a:t> 2</a:t>
              </a:r>
            </a:p>
          </p:txBody>
        </p:sp>
      </p:grpSp>
      <p:grpSp>
        <p:nvGrpSpPr>
          <p:cNvPr id="3" name="Group 23"/>
          <p:cNvGrpSpPr>
            <a:grpSpLocks/>
          </p:cNvGrpSpPr>
          <p:nvPr/>
        </p:nvGrpSpPr>
        <p:grpSpPr bwMode="auto">
          <a:xfrm>
            <a:off x="900113" y="3754438"/>
            <a:ext cx="7383462" cy="490537"/>
            <a:chOff x="508" y="3937"/>
            <a:chExt cx="4651" cy="309"/>
          </a:xfrm>
        </p:grpSpPr>
        <p:sp>
          <p:nvSpPr>
            <p:cNvPr id="50186" name="Text Box 24"/>
            <p:cNvSpPr txBox="1">
              <a:spLocks noChangeArrowheads="1"/>
            </p:cNvSpPr>
            <p:nvPr/>
          </p:nvSpPr>
          <p:spPr bwMode="auto">
            <a:xfrm>
              <a:off x="3973" y="3955"/>
              <a:ext cx="118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conversions</a:t>
              </a:r>
            </a:p>
          </p:txBody>
        </p:sp>
        <p:sp>
          <p:nvSpPr>
            <p:cNvPr id="50187" name="Rectangle 25"/>
            <p:cNvSpPr>
              <a:spLocks noChangeArrowheads="1"/>
            </p:cNvSpPr>
            <p:nvPr/>
          </p:nvSpPr>
          <p:spPr bwMode="auto">
            <a:xfrm>
              <a:off x="510" y="3953"/>
              <a:ext cx="4642" cy="28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88" name="Rectangle 26"/>
            <p:cNvSpPr>
              <a:spLocks noChangeArrowheads="1"/>
            </p:cNvSpPr>
            <p:nvPr/>
          </p:nvSpPr>
          <p:spPr bwMode="auto">
            <a:xfrm>
              <a:off x="508" y="3937"/>
              <a:ext cx="3683" cy="257"/>
            </a:xfrm>
            <a:prstGeom prst="rect">
              <a:avLst/>
            </a:prstGeom>
            <a:noFill/>
            <a:ln w="9525">
              <a:noFill/>
              <a:miter lim="800000"/>
              <a:headEnd/>
              <a:tailEnd/>
            </a:ln>
          </p:spPr>
          <p:txBody>
            <a:bodyPr/>
            <a:lstStyle/>
            <a:p>
              <a:pPr>
                <a:spcAft>
                  <a:spcPts val="200"/>
                </a:spcAft>
              </a:pPr>
              <a:r>
                <a:rPr lang="en-US" altLang="en-US" i="1"/>
                <a:t>s</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a</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m</a:t>
              </a:r>
              <a:r>
                <a:rPr lang="en-US" altLang="en-US">
                  <a:sym typeface="Symbol" pitchFamily="18" charset="2"/>
                </a:rPr>
                <a:t></a:t>
              </a:r>
              <a:r>
                <a:rPr lang="en-US" altLang="en-US" i="1">
                  <a:solidFill>
                    <a:srgbClr val="FF0000"/>
                  </a:solidFill>
                  <a:sym typeface="Symbol" pitchFamily="18" charset="2"/>
                </a:rPr>
                <a:t>I</a:t>
              </a:r>
              <a:r>
                <a:rPr lang="en-US" altLang="en-US">
                  <a:sym typeface="Symbol" pitchFamily="18" charset="2"/>
                </a:rPr>
                <a:t>,  </a:t>
              </a:r>
              <a:r>
                <a:rPr lang="en-US" altLang="en-US" i="1">
                  <a:sym typeface="Symbol" pitchFamily="18" charset="2"/>
                </a:rPr>
                <a:t>F</a:t>
              </a:r>
              <a:r>
                <a:rPr lang="en-US" altLang="en-US">
                  <a:sym typeface="Symbol" pitchFamily="18" charset="2"/>
                </a:rPr>
                <a:t></a:t>
              </a:r>
              <a:r>
                <a:rPr lang="en-US" altLang="en-US" i="1">
                  <a:solidFill>
                    <a:srgbClr val="FF0000"/>
                  </a:solidFill>
                  <a:sym typeface="Symbol" pitchFamily="18" charset="2"/>
                </a:rPr>
                <a:t></a:t>
              </a:r>
              <a:r>
                <a:rPr lang="en-US" altLang="en-US">
                  <a:sym typeface="Symbol" pitchFamily="18" charset="2"/>
                </a:rPr>
                <a:t>,  </a:t>
              </a:r>
              <a:r>
                <a:rPr lang="en-US" altLang="en-US" i="1">
                  <a:sym typeface="Symbol" pitchFamily="18" charset="2"/>
                </a:rPr>
                <a:t>p</a:t>
              </a:r>
              <a:r>
                <a:rPr lang="en-US" altLang="en-US">
                  <a:sym typeface="Symbol" pitchFamily="18" charset="2"/>
                </a:rPr>
                <a:t></a:t>
              </a:r>
              <a:r>
                <a:rPr lang="en-US" altLang="en-US" i="1">
                  <a:solidFill>
                    <a:srgbClr val="FF0000"/>
                  </a:solidFill>
                  <a:sym typeface="Symbol" pitchFamily="18" charset="2"/>
                </a:rPr>
                <a:t>L</a:t>
              </a:r>
              <a:r>
                <a:rPr lang="en-US" altLang="en-US">
                  <a:sym typeface="Symbol" pitchFamily="18" charset="2"/>
                </a:rPr>
                <a:t> </a:t>
              </a:r>
              <a:endParaRPr lang="en-US" altLang="en-US" baseline="30000"/>
            </a:p>
          </p:txBody>
        </p:sp>
      </p:grpSp>
      <p:grpSp>
        <p:nvGrpSpPr>
          <p:cNvPr id="4" name="Group 23"/>
          <p:cNvGrpSpPr>
            <a:grpSpLocks/>
          </p:cNvGrpSpPr>
          <p:nvPr/>
        </p:nvGrpSpPr>
        <p:grpSpPr bwMode="auto">
          <a:xfrm>
            <a:off x="896938" y="4899025"/>
            <a:ext cx="7381875" cy="1258888"/>
            <a:chOff x="510" y="3930"/>
            <a:chExt cx="4649" cy="793"/>
          </a:xfrm>
        </p:grpSpPr>
        <p:sp>
          <p:nvSpPr>
            <p:cNvPr id="50183"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dynamic equations (rotational)</a:t>
              </a:r>
            </a:p>
          </p:txBody>
        </p:sp>
        <p:sp>
          <p:nvSpPr>
            <p:cNvPr id="50184"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85" name="Rectangle 26"/>
            <p:cNvSpPr>
              <a:spLocks noChangeArrowheads="1"/>
            </p:cNvSpPr>
            <p:nvPr/>
          </p:nvSpPr>
          <p:spPr bwMode="auto">
            <a:xfrm>
              <a:off x="759" y="3930"/>
              <a:ext cx="2999"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i="1">
                  <a:sym typeface="Symbol" pitchFamily="18" charset="2"/>
                </a:rPr>
                <a:t></a:t>
              </a:r>
              <a:r>
                <a:rPr lang="en-US" altLang="en-US">
                  <a:sym typeface="Symbol" pitchFamily="18" charset="2"/>
                </a:rPr>
                <a:t> = </a:t>
              </a:r>
              <a:r>
                <a:rPr lang="en-US" altLang="en-US" i="1">
                  <a:sym typeface="Symbol" pitchFamily="18" charset="2"/>
                </a:rPr>
                <a:t>I</a:t>
              </a:r>
              <a:r>
                <a:rPr lang="en-US" altLang="en-US">
                  <a:sym typeface="Symbol" pitchFamily="18" charset="2"/>
                </a:rPr>
                <a:t>,   </a:t>
              </a:r>
              <a:r>
                <a:rPr lang="en-US" altLang="en-US" i="1">
                  <a:sym typeface="Symbol" pitchFamily="18" charset="2"/>
                </a:rPr>
                <a:t>W</a:t>
              </a:r>
              <a:r>
                <a:rPr lang="en-US" altLang="en-US">
                  <a:sym typeface="Symbol" pitchFamily="18" charset="2"/>
                </a:rPr>
                <a:t> = </a:t>
              </a:r>
              <a:r>
                <a:rPr lang="en-US" altLang="en-US" i="1">
                  <a:sym typeface="Symbol" pitchFamily="18" charset="2"/>
                </a:rPr>
                <a:t></a:t>
              </a:r>
              <a:r>
                <a:rPr lang="en-US" altLang="en-US" baseline="-25000">
                  <a:sym typeface="Symbol" pitchFamily="18" charset="2"/>
                </a:rPr>
                <a:t> </a:t>
              </a:r>
              <a:r>
                <a:rPr lang="en-US" altLang="en-US">
                  <a:sym typeface="Symbol" pitchFamily="18" charset="2"/>
                </a:rPr>
                <a:t>,   </a:t>
              </a:r>
              <a:r>
                <a:rPr lang="en-US" altLang="en-US" i="1">
                  <a:sym typeface="Symbol" pitchFamily="18" charset="2"/>
                </a:rPr>
                <a:t>Power = </a:t>
              </a:r>
              <a:r>
                <a:rPr lang="en-US" altLang="en-US" i="1" baseline="-25000">
                  <a:sym typeface="Symbol" pitchFamily="18" charset="2"/>
                </a:rPr>
                <a:t> </a:t>
              </a:r>
              <a:r>
                <a:rPr lang="en-US" altLang="en-US">
                  <a:sym typeface="Symbol" pitchFamily="18" charset="2"/>
                </a:rPr>
                <a:t></a:t>
              </a:r>
              <a:r>
                <a:rPr lang="en-US" altLang="en-US" i="1">
                  <a:sym typeface="Symbol" pitchFamily="18" charset="2"/>
                </a:rPr>
                <a:t> </a:t>
              </a:r>
              <a:r>
                <a:rPr lang="en-US" altLang="en-US">
                  <a:sym typeface="Symbol" pitchFamily="18" charset="2"/>
                </a:rPr>
                <a:t> </a:t>
              </a:r>
              <a:endParaRPr lang="en-US" altLang="en-US" i="1">
                <a:sym typeface="Symbol" pitchFamily="18" charset="2"/>
              </a:endParaRPr>
            </a:p>
            <a:p>
              <a:pPr>
                <a:spcAft>
                  <a:spcPts val="200"/>
                </a:spcAft>
              </a:pPr>
              <a:r>
                <a:rPr lang="en-US" altLang="en-US" i="1">
                  <a:sym typeface="Symbol" pitchFamily="18" charset="2"/>
                </a:rPr>
                <a:t>   L</a:t>
              </a:r>
              <a:r>
                <a:rPr lang="en-US" altLang="en-US">
                  <a:sym typeface="Symbol" pitchFamily="18" charset="2"/>
                </a:rPr>
                <a:t>= </a:t>
              </a:r>
              <a:r>
                <a:rPr lang="en-US" altLang="en-US" i="1">
                  <a:sym typeface="Symbol" pitchFamily="18" charset="2"/>
                </a:rPr>
                <a:t>I</a:t>
              </a:r>
              <a:r>
                <a:rPr lang="en-US" altLang="en-US" i="1" baseline="-25000">
                  <a:sym typeface="Symbol" pitchFamily="18" charset="2"/>
                </a:rPr>
                <a:t> </a:t>
              </a:r>
              <a:r>
                <a:rPr lang="en-US" altLang="en-US">
                  <a:sym typeface="Symbol" pitchFamily="18" charset="2"/>
                </a:rPr>
                <a:t> (angular momentum)</a:t>
              </a:r>
            </a:p>
            <a:p>
              <a:pPr>
                <a:spcAft>
                  <a:spcPts val="200"/>
                </a:spcAft>
              </a:pPr>
              <a:r>
                <a:rPr lang="en-US" altLang="en-US" i="1"/>
                <a:t>E</a:t>
              </a:r>
              <a:r>
                <a:rPr lang="en-US" altLang="en-US" baseline="-25000"/>
                <a:t>K</a:t>
              </a:r>
              <a:r>
                <a:rPr lang="en-US" altLang="en-US"/>
                <a:t> = (1/2)</a:t>
              </a:r>
              <a:r>
                <a:rPr lang="en-US" altLang="en-US" baseline="-25000"/>
                <a:t> </a:t>
              </a:r>
              <a:r>
                <a:rPr lang="en-US" altLang="en-US" i="1"/>
                <a:t>I</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 </a:t>
              </a:r>
              <a:r>
                <a:rPr lang="en-US" altLang="en-US" baseline="30000"/>
                <a:t>2</a:t>
              </a:r>
            </a:p>
            <a:p>
              <a:pPr>
                <a:spcAft>
                  <a:spcPts val="200"/>
                </a:spcAft>
              </a:pPr>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7" end="7"/>
                                            </p:txEl>
                                          </p:spTgt>
                                        </p:tgtEl>
                                        <p:attrNameLst>
                                          <p:attrName>style.visibility</p:attrName>
                                        </p:attrNameLst>
                                      </p:cBhvr>
                                      <p:to>
                                        <p:strVal val="visible"/>
                                      </p:to>
                                    </p:set>
                                    <p:anim calcmode="lin" valueType="num">
                                      <p:cBhvr additive="base">
                                        <p:cTn id="3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93187">
                                            <p:txEl>
                                              <p:pRg st="11" end="11"/>
                                            </p:txEl>
                                          </p:spTgt>
                                        </p:tgtEl>
                                        <p:attrNameLst>
                                          <p:attrName>style.visibility</p:attrName>
                                        </p:attrNameLst>
                                      </p:cBhvr>
                                      <p:to>
                                        <p:strVal val="visible"/>
                                      </p:to>
                                    </p:set>
                                    <p:anim calcmode="lin" valueType="num">
                                      <p:cBhvr additive="base">
                                        <p:cTn id="52"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685800" y="1397000"/>
            <a:ext cx="7772400" cy="48736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dynamics</a:t>
            </a:r>
            <a:endParaRPr lang="en-US" altLang="en-US">
              <a:solidFill>
                <a:schemeClr val="accent2"/>
              </a:solidFill>
            </a:endParaRPr>
          </a:p>
        </p:txBody>
      </p:sp>
      <p:sp>
        <p:nvSpPr>
          <p:cNvPr id="5120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16" name="Rectangle 2"/>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Consider a disk-like pulley of                               mass </a:t>
            </a:r>
            <a:r>
              <a:rPr lang="en-US" i="1" dirty="0">
                <a:latin typeface="+mn-lt"/>
              </a:rPr>
              <a:t>m</a:t>
            </a:r>
            <a:r>
              <a:rPr lang="en-US" dirty="0">
                <a:latin typeface="+mn-lt"/>
              </a:rPr>
              <a:t> and radius </a:t>
            </a:r>
            <a:r>
              <a:rPr lang="en-US" i="1" dirty="0">
                <a:latin typeface="+mn-lt"/>
              </a:rPr>
              <a:t>R</a:t>
            </a:r>
            <a:r>
              <a:rPr lang="en-US" dirty="0">
                <a:latin typeface="+mn-lt"/>
              </a:rPr>
              <a:t>.  A string is connected                                to a block of mass </a:t>
            </a:r>
            <a:r>
              <a:rPr lang="en-US" i="1" dirty="0">
                <a:latin typeface="+mn-lt"/>
              </a:rPr>
              <a:t>M</a:t>
            </a:r>
            <a:r>
              <a:rPr lang="en-US" dirty="0">
                <a:latin typeface="+mn-lt"/>
              </a:rPr>
              <a:t>, and wrapped around                                the pulley.  What is the acceleration of the                             block as it falls?</a:t>
            </a:r>
          </a:p>
          <a:p>
            <a:pPr>
              <a:lnSpc>
                <a:spcPct val="90000"/>
              </a:lnSpc>
              <a:spcBef>
                <a:spcPct val="20000"/>
              </a:spcBef>
              <a:defRPr/>
            </a:pPr>
            <a:r>
              <a:rPr lang="en-US" dirty="0">
                <a:latin typeface="+mn-lt"/>
              </a:rPr>
              <a:t>SOLUTION: We can insert the forces into our       diagrams, important dimensions, and accelerations.</a:t>
            </a:r>
          </a:p>
          <a:p>
            <a:pPr>
              <a:lnSpc>
                <a:spcPct val="90000"/>
              </a:lnSpc>
              <a:spcBef>
                <a:spcPct val="20000"/>
              </a:spcBef>
              <a:defRPr/>
            </a:pPr>
            <a:r>
              <a:rPr lang="en-US" altLang="en-US" dirty="0">
                <a:sym typeface="Symbol" pitchFamily="18" charset="2"/>
              </a:rPr>
              <a:t></a:t>
            </a:r>
            <a:r>
              <a:rPr lang="en-US" altLang="en-US" dirty="0"/>
              <a:t>Clearly the acceleration of the pulley is angular </a:t>
            </a:r>
            <a:r>
              <a:rPr lang="en-US" altLang="en-US" dirty="0">
                <a:sym typeface="Symbol"/>
              </a:rPr>
              <a:t>:</a:t>
            </a:r>
          </a:p>
          <a:p>
            <a:pPr>
              <a:lnSpc>
                <a:spcPct val="90000"/>
              </a:lnSpc>
              <a:spcBef>
                <a:spcPct val="20000"/>
              </a:spcBef>
              <a:defRPr/>
            </a:pPr>
            <a:r>
              <a:rPr lang="en-US" altLang="en-US" dirty="0">
                <a:sym typeface="Symbol" pitchFamily="18" charset="2"/>
              </a:rPr>
              <a:t></a:t>
            </a:r>
            <a:r>
              <a:rPr lang="en-US" altLang="en-US" dirty="0"/>
              <a:t>While the acceleration of the block is linear </a:t>
            </a:r>
            <a:r>
              <a:rPr lang="en-US" altLang="en-US" dirty="0">
                <a:sym typeface="Symbol"/>
              </a:rPr>
              <a:t>a:</a:t>
            </a:r>
          </a:p>
          <a:p>
            <a:pPr>
              <a:lnSpc>
                <a:spcPct val="90000"/>
              </a:lnSpc>
              <a:spcBef>
                <a:spcPct val="20000"/>
              </a:spcBef>
              <a:defRPr/>
            </a:pPr>
            <a:r>
              <a:rPr lang="en-US" altLang="en-US" dirty="0">
                <a:sym typeface="Symbol" pitchFamily="18" charset="2"/>
              </a:rPr>
              <a:t></a:t>
            </a:r>
            <a:r>
              <a:rPr lang="en-US" altLang="en-US" dirty="0"/>
              <a:t>Recall the relationships between then angular                         and the linear variables: </a:t>
            </a:r>
            <a:r>
              <a:rPr lang="en-US" altLang="en-US" i="1" dirty="0"/>
              <a:t>a</a:t>
            </a:r>
            <a:r>
              <a:rPr lang="en-US" altLang="en-US" dirty="0"/>
              <a:t> = </a:t>
            </a:r>
            <a:r>
              <a:rPr lang="en-US" altLang="en-US" i="1" dirty="0"/>
              <a:t>R</a:t>
            </a:r>
            <a:r>
              <a:rPr lang="en-US" altLang="en-US" dirty="0">
                <a:sym typeface="Symbol"/>
              </a:rPr>
              <a:t> or  = </a:t>
            </a:r>
            <a:r>
              <a:rPr lang="en-US" altLang="en-US" i="1" dirty="0">
                <a:sym typeface="Symbol"/>
              </a:rPr>
              <a:t>a / R</a:t>
            </a:r>
            <a:r>
              <a:rPr lang="en-US" altLang="en-US" dirty="0">
                <a:sym typeface="Symbol"/>
              </a:rPr>
              <a:t>.</a:t>
            </a:r>
            <a:r>
              <a:rPr lang="en-US" altLang="en-US" i="1" dirty="0">
                <a:sym typeface="Symbol"/>
              </a:rPr>
              <a:t> </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For the disk, </a:t>
            </a:r>
            <a:r>
              <a:rPr lang="en-US" altLang="en-US" i="1" dirty="0"/>
              <a:t>I</a:t>
            </a:r>
            <a:r>
              <a:rPr lang="en-US" altLang="en-US" dirty="0"/>
              <a:t> = (1/2)</a:t>
            </a:r>
            <a:r>
              <a:rPr lang="en-US" altLang="en-US" i="1" dirty="0"/>
              <a:t>mR</a:t>
            </a:r>
            <a:r>
              <a:rPr lang="en-US" altLang="en-US" baseline="30000" dirty="0"/>
              <a:t>2</a:t>
            </a:r>
            <a:r>
              <a:rPr lang="en-US" altLang="en-US" dirty="0"/>
              <a:t> so that</a:t>
            </a:r>
          </a:p>
          <a:p>
            <a:pPr algn="ctr">
              <a:lnSpc>
                <a:spcPct val="90000"/>
              </a:lnSpc>
              <a:spcBef>
                <a:spcPct val="20000"/>
              </a:spcBef>
              <a:defRPr/>
            </a:pPr>
            <a:r>
              <a:rPr lang="en-US" altLang="en-US" i="1" dirty="0">
                <a:sym typeface="Symbol"/>
              </a:rPr>
              <a:t></a:t>
            </a:r>
            <a:r>
              <a:rPr lang="en-US" altLang="en-US" dirty="0"/>
              <a:t> </a:t>
            </a:r>
            <a:r>
              <a:rPr lang="en-US" altLang="en-US" i="1" dirty="0"/>
              <a:t> </a:t>
            </a:r>
            <a:r>
              <a:rPr lang="en-US" altLang="en-US" dirty="0"/>
              <a:t>=</a:t>
            </a:r>
            <a:r>
              <a:rPr lang="en-US" altLang="en-US" i="1" dirty="0"/>
              <a:t> I</a:t>
            </a:r>
            <a:r>
              <a:rPr lang="en-US" altLang="en-US" dirty="0">
                <a:sym typeface="Symbol"/>
              </a:rPr>
              <a:t> = </a:t>
            </a:r>
            <a:r>
              <a:rPr lang="en-US" altLang="en-US" i="1" dirty="0" err="1">
                <a:sym typeface="Symbol"/>
              </a:rPr>
              <a:t>Ia</a:t>
            </a:r>
            <a:r>
              <a:rPr lang="en-US" altLang="en-US" i="1" dirty="0">
                <a:sym typeface="Symbol"/>
              </a:rPr>
              <a:t> / R</a:t>
            </a:r>
            <a:r>
              <a:rPr lang="en-US" altLang="en-US" dirty="0">
                <a:sym typeface="Symbol"/>
              </a:rPr>
              <a:t> = </a:t>
            </a:r>
            <a:r>
              <a:rPr lang="en-US" altLang="en-US" dirty="0"/>
              <a:t>(1/2)</a:t>
            </a:r>
            <a:r>
              <a:rPr lang="en-US" altLang="en-US" i="1" dirty="0"/>
              <a:t>mR</a:t>
            </a:r>
            <a:r>
              <a:rPr lang="en-US" altLang="en-US" baseline="30000" dirty="0"/>
              <a:t>2</a:t>
            </a:r>
            <a:r>
              <a:rPr lang="en-US" altLang="en-US" dirty="0">
                <a:sym typeface="Symbol"/>
              </a:rPr>
              <a:t></a:t>
            </a:r>
            <a:r>
              <a:rPr lang="en-US" altLang="en-US" i="1" dirty="0">
                <a:sym typeface="Symbol"/>
              </a:rPr>
              <a:t>a / R</a:t>
            </a:r>
            <a:r>
              <a:rPr lang="en-US" altLang="en-US" dirty="0">
                <a:sym typeface="Symbol"/>
              </a:rPr>
              <a:t> = (1/2)</a:t>
            </a:r>
            <a:r>
              <a:rPr lang="en-US" altLang="en-US" i="1" dirty="0" err="1">
                <a:sym typeface="Symbol"/>
              </a:rPr>
              <a:t>mRa</a:t>
            </a:r>
            <a:r>
              <a:rPr lang="en-US" altLang="en-US" dirty="0">
                <a:sym typeface="Symbol"/>
              </a:rPr>
              <a:t>.</a:t>
            </a:r>
            <a:endParaRPr lang="en-US" i="1" dirty="0"/>
          </a:p>
          <a:p>
            <a:pPr>
              <a:lnSpc>
                <a:spcPct val="90000"/>
              </a:lnSpc>
              <a:spcBef>
                <a:spcPct val="20000"/>
              </a:spcBef>
              <a:defRPr/>
            </a:pPr>
            <a:endParaRPr lang="en-US" dirty="0"/>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sp>
        <p:nvSpPr>
          <p:cNvPr id="17" name="Oval 39"/>
          <p:cNvSpPr>
            <a:spLocks noChangeArrowheads="1"/>
          </p:cNvSpPr>
          <p:nvPr/>
        </p:nvSpPr>
        <p:spPr bwMode="auto">
          <a:xfrm>
            <a:off x="7851775" y="1819275"/>
            <a:ext cx="769938" cy="769938"/>
          </a:xfrm>
          <a:prstGeom prst="ellipse">
            <a:avLst/>
          </a:prstGeom>
          <a:solidFill>
            <a:schemeClr val="bg2"/>
          </a:solidFill>
          <a:ln w="9525">
            <a:solidFill>
              <a:schemeClr val="tx1"/>
            </a:solidFill>
            <a:round/>
            <a:headEnd/>
            <a:tailEnd/>
          </a:ln>
        </p:spPr>
        <p:txBody>
          <a:bodyPr wrap="none" anchor="ctr"/>
          <a:lstStyle/>
          <a:p>
            <a:endParaRPr lang="en-US"/>
          </a:p>
        </p:txBody>
      </p:sp>
      <p:sp>
        <p:nvSpPr>
          <p:cNvPr id="18" name="Oval 40"/>
          <p:cNvSpPr>
            <a:spLocks noChangeArrowheads="1"/>
          </p:cNvSpPr>
          <p:nvPr/>
        </p:nvSpPr>
        <p:spPr bwMode="auto">
          <a:xfrm>
            <a:off x="7840663" y="1878013"/>
            <a:ext cx="739775" cy="752475"/>
          </a:xfrm>
          <a:prstGeom prst="ellipse">
            <a:avLst/>
          </a:prstGeom>
          <a:noFill/>
          <a:ln w="9525">
            <a:solidFill>
              <a:schemeClr val="tx1"/>
            </a:solidFill>
            <a:round/>
            <a:headEnd/>
            <a:tailEnd/>
          </a:ln>
        </p:spPr>
        <p:txBody>
          <a:bodyPr wrap="none" anchor="ctr"/>
          <a:lstStyle/>
          <a:p>
            <a:endParaRPr lang="en-US"/>
          </a:p>
        </p:txBody>
      </p:sp>
      <p:sp>
        <p:nvSpPr>
          <p:cNvPr id="51207" name="Line 42"/>
          <p:cNvSpPr>
            <a:spLocks noChangeShapeType="1"/>
          </p:cNvSpPr>
          <p:nvPr/>
        </p:nvSpPr>
        <p:spPr bwMode="auto">
          <a:xfrm>
            <a:off x="8572500" y="2222500"/>
            <a:ext cx="0" cy="2903538"/>
          </a:xfrm>
          <a:prstGeom prst="line">
            <a:avLst/>
          </a:prstGeom>
          <a:noFill/>
          <a:ln w="9525">
            <a:solidFill>
              <a:schemeClr val="tx1"/>
            </a:solidFill>
            <a:round/>
            <a:headEnd/>
            <a:tailEnd/>
          </a:ln>
        </p:spPr>
        <p:txBody>
          <a:bodyPr/>
          <a:lstStyle/>
          <a:p>
            <a:endParaRPr lang="en-US"/>
          </a:p>
        </p:txBody>
      </p:sp>
      <p:grpSp>
        <p:nvGrpSpPr>
          <p:cNvPr id="2" name="Group 43"/>
          <p:cNvGrpSpPr>
            <a:grpSpLocks/>
          </p:cNvGrpSpPr>
          <p:nvPr/>
        </p:nvGrpSpPr>
        <p:grpSpPr bwMode="auto">
          <a:xfrm>
            <a:off x="7772400" y="1884363"/>
            <a:ext cx="769938" cy="788987"/>
            <a:chOff x="754" y="2378"/>
            <a:chExt cx="485" cy="497"/>
          </a:xfrm>
        </p:grpSpPr>
        <p:grpSp>
          <p:nvGrpSpPr>
            <p:cNvPr id="51245" name="Group 44"/>
            <p:cNvGrpSpPr>
              <a:grpSpLocks/>
            </p:cNvGrpSpPr>
            <p:nvPr/>
          </p:nvGrpSpPr>
          <p:grpSpPr bwMode="auto">
            <a:xfrm>
              <a:off x="754" y="2390"/>
              <a:ext cx="485" cy="485"/>
              <a:chOff x="1148" y="2153"/>
              <a:chExt cx="485" cy="485"/>
            </a:xfrm>
          </p:grpSpPr>
          <p:sp>
            <p:nvSpPr>
              <p:cNvPr id="51247" name="Oval 45"/>
              <p:cNvSpPr>
                <a:spLocks noChangeArrowheads="1"/>
              </p:cNvSpPr>
              <p:nvPr/>
            </p:nvSpPr>
            <p:spPr bwMode="auto">
              <a:xfrm>
                <a:off x="1148" y="2153"/>
                <a:ext cx="485" cy="4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248" name="Line 46"/>
              <p:cNvSpPr>
                <a:spLocks noChangeShapeType="1"/>
              </p:cNvSpPr>
              <p:nvPr/>
            </p:nvSpPr>
            <p:spPr bwMode="auto">
              <a:xfrm>
                <a:off x="1390" y="2359"/>
                <a:ext cx="0" cy="63"/>
              </a:xfrm>
              <a:prstGeom prst="line">
                <a:avLst/>
              </a:prstGeom>
              <a:noFill/>
              <a:ln w="9525">
                <a:solidFill>
                  <a:schemeClr val="tx1"/>
                </a:solidFill>
                <a:round/>
                <a:headEnd/>
                <a:tailEnd/>
              </a:ln>
            </p:spPr>
            <p:txBody>
              <a:bodyPr/>
              <a:lstStyle/>
              <a:p>
                <a:endParaRPr lang="en-US"/>
              </a:p>
            </p:txBody>
          </p:sp>
          <p:sp>
            <p:nvSpPr>
              <p:cNvPr id="51249" name="Line 47"/>
              <p:cNvSpPr>
                <a:spLocks noChangeShapeType="1"/>
              </p:cNvSpPr>
              <p:nvPr/>
            </p:nvSpPr>
            <p:spPr bwMode="auto">
              <a:xfrm>
                <a:off x="1362" y="2395"/>
                <a:ext cx="64" cy="0"/>
              </a:xfrm>
              <a:prstGeom prst="line">
                <a:avLst/>
              </a:prstGeom>
              <a:noFill/>
              <a:ln w="9525">
                <a:solidFill>
                  <a:schemeClr val="tx1"/>
                </a:solidFill>
                <a:round/>
                <a:headEnd/>
                <a:tailEnd/>
              </a:ln>
            </p:spPr>
            <p:txBody>
              <a:bodyPr/>
              <a:lstStyle/>
              <a:p>
                <a:endParaRPr lang="en-US"/>
              </a:p>
            </p:txBody>
          </p:sp>
        </p:grpSp>
        <p:sp>
          <p:nvSpPr>
            <p:cNvPr id="51246" name="Text Box 48"/>
            <p:cNvSpPr txBox="1">
              <a:spLocks noChangeArrowheads="1"/>
            </p:cNvSpPr>
            <p:nvPr/>
          </p:nvSpPr>
          <p:spPr bwMode="auto">
            <a:xfrm>
              <a:off x="882" y="2378"/>
              <a:ext cx="236" cy="231"/>
            </a:xfrm>
            <a:prstGeom prst="rect">
              <a:avLst/>
            </a:prstGeom>
            <a:noFill/>
            <a:ln w="9525">
              <a:noFill/>
              <a:miter lim="800000"/>
              <a:headEnd/>
              <a:tailEnd/>
            </a:ln>
          </p:spPr>
          <p:txBody>
            <a:bodyPr wrap="none">
              <a:spAutoFit/>
            </a:bodyPr>
            <a:lstStyle/>
            <a:p>
              <a:r>
                <a:rPr lang="en-US" i="1"/>
                <a:t>m</a:t>
              </a:r>
            </a:p>
          </p:txBody>
        </p:sp>
      </p:grpSp>
      <p:grpSp>
        <p:nvGrpSpPr>
          <p:cNvPr id="4" name="Group 49"/>
          <p:cNvGrpSpPr>
            <a:grpSpLocks/>
          </p:cNvGrpSpPr>
          <p:nvPr/>
        </p:nvGrpSpPr>
        <p:grpSpPr bwMode="auto">
          <a:xfrm>
            <a:off x="8232775" y="2655888"/>
            <a:ext cx="688975" cy="2676525"/>
            <a:chOff x="1440" y="2634"/>
            <a:chExt cx="434" cy="1686"/>
          </a:xfrm>
        </p:grpSpPr>
        <p:sp>
          <p:nvSpPr>
            <p:cNvPr id="51236" name="Rectangle 50"/>
            <p:cNvSpPr>
              <a:spLocks noChangeArrowheads="1"/>
            </p:cNvSpPr>
            <p:nvPr/>
          </p:nvSpPr>
          <p:spPr bwMode="auto">
            <a:xfrm>
              <a:off x="1527" y="3027"/>
              <a:ext cx="247" cy="1293"/>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51237" name="Group 51"/>
            <p:cNvGrpSpPr>
              <a:grpSpLocks/>
            </p:cNvGrpSpPr>
            <p:nvPr/>
          </p:nvGrpSpPr>
          <p:grpSpPr bwMode="auto">
            <a:xfrm>
              <a:off x="1440" y="2634"/>
              <a:ext cx="434" cy="419"/>
              <a:chOff x="2135" y="2725"/>
              <a:chExt cx="434" cy="419"/>
            </a:xfrm>
          </p:grpSpPr>
          <p:grpSp>
            <p:nvGrpSpPr>
              <p:cNvPr id="51238" name="Group 52"/>
              <p:cNvGrpSpPr>
                <a:grpSpLocks/>
              </p:cNvGrpSpPr>
              <p:nvPr/>
            </p:nvGrpSpPr>
            <p:grpSpPr bwMode="auto">
              <a:xfrm>
                <a:off x="2135" y="2725"/>
                <a:ext cx="434" cy="419"/>
                <a:chOff x="3141" y="2761"/>
                <a:chExt cx="434" cy="419"/>
              </a:xfrm>
            </p:grpSpPr>
            <p:grpSp>
              <p:nvGrpSpPr>
                <p:cNvPr id="51240" name="Group 53"/>
                <p:cNvGrpSpPr>
                  <a:grpSpLocks/>
                </p:cNvGrpSpPr>
                <p:nvPr/>
              </p:nvGrpSpPr>
              <p:grpSpPr bwMode="auto">
                <a:xfrm>
                  <a:off x="3141" y="2761"/>
                  <a:ext cx="434" cy="419"/>
                  <a:chOff x="3141" y="2761"/>
                  <a:chExt cx="434" cy="419"/>
                </a:xfrm>
              </p:grpSpPr>
              <p:sp>
                <p:nvSpPr>
                  <p:cNvPr id="51242" name="Rectangle 54"/>
                  <p:cNvSpPr>
                    <a:spLocks noChangeArrowheads="1"/>
                  </p:cNvSpPr>
                  <p:nvPr/>
                </p:nvSpPr>
                <p:spPr bwMode="auto">
                  <a:xfrm>
                    <a:off x="3145" y="2869"/>
                    <a:ext cx="311" cy="31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43" name="Freeform 55"/>
                  <p:cNvSpPr>
                    <a:spLocks/>
                  </p:cNvSpPr>
                  <p:nvPr/>
                </p:nvSpPr>
                <p:spPr bwMode="auto">
                  <a:xfrm>
                    <a:off x="3141" y="2769"/>
                    <a:ext cx="434" cy="95"/>
                  </a:xfrm>
                  <a:custGeom>
                    <a:avLst/>
                    <a:gdLst>
                      <a:gd name="T0" fmla="*/ 0 w 434"/>
                      <a:gd name="T1" fmla="*/ 95 h 95"/>
                      <a:gd name="T2" fmla="*/ 126 w 434"/>
                      <a:gd name="T3" fmla="*/ 0 h 95"/>
                      <a:gd name="T4" fmla="*/ 434 w 434"/>
                      <a:gd name="T5" fmla="*/ 0 h 95"/>
                      <a:gd name="T6" fmla="*/ 308 w 434"/>
                      <a:gd name="T7" fmla="*/ 95 h 95"/>
                      <a:gd name="T8" fmla="*/ 0 w 434"/>
                      <a:gd name="T9" fmla="*/ 95 h 95"/>
                      <a:gd name="T10" fmla="*/ 0 60000 65536"/>
                      <a:gd name="T11" fmla="*/ 0 60000 65536"/>
                      <a:gd name="T12" fmla="*/ 0 60000 65536"/>
                      <a:gd name="T13" fmla="*/ 0 60000 65536"/>
                      <a:gd name="T14" fmla="*/ 0 60000 65536"/>
                      <a:gd name="T15" fmla="*/ 0 w 434"/>
                      <a:gd name="T16" fmla="*/ 0 h 95"/>
                      <a:gd name="T17" fmla="*/ 434 w 434"/>
                      <a:gd name="T18" fmla="*/ 95 h 95"/>
                    </a:gdLst>
                    <a:ahLst/>
                    <a:cxnLst>
                      <a:cxn ang="T10">
                        <a:pos x="T0" y="T1"/>
                      </a:cxn>
                      <a:cxn ang="T11">
                        <a:pos x="T2" y="T3"/>
                      </a:cxn>
                      <a:cxn ang="T12">
                        <a:pos x="T4" y="T5"/>
                      </a:cxn>
                      <a:cxn ang="T13">
                        <a:pos x="T6" y="T7"/>
                      </a:cxn>
                      <a:cxn ang="T14">
                        <a:pos x="T8" y="T9"/>
                      </a:cxn>
                    </a:cxnLst>
                    <a:rect l="T15" t="T16" r="T17" b="T18"/>
                    <a:pathLst>
                      <a:path w="434" h="95">
                        <a:moveTo>
                          <a:pt x="0" y="95"/>
                        </a:moveTo>
                        <a:lnTo>
                          <a:pt x="126" y="0"/>
                        </a:lnTo>
                        <a:lnTo>
                          <a:pt x="434" y="0"/>
                        </a:lnTo>
                        <a:lnTo>
                          <a:pt x="308" y="95"/>
                        </a:lnTo>
                        <a:lnTo>
                          <a:pt x="0" y="95"/>
                        </a:lnTo>
                        <a:close/>
                      </a:path>
                    </a:pathLst>
                  </a:custGeom>
                  <a:solidFill>
                    <a:schemeClr val="accent1"/>
                  </a:solidFill>
                  <a:ln w="9525">
                    <a:solidFill>
                      <a:schemeClr val="tx1"/>
                    </a:solidFill>
                    <a:round/>
                    <a:headEnd/>
                    <a:tailEnd/>
                  </a:ln>
                </p:spPr>
                <p:txBody>
                  <a:bodyPr/>
                  <a:lstStyle/>
                  <a:p>
                    <a:endParaRPr lang="en-US"/>
                  </a:p>
                </p:txBody>
              </p:sp>
              <p:sp>
                <p:nvSpPr>
                  <p:cNvPr id="51244" name="Freeform 56"/>
                  <p:cNvSpPr>
                    <a:spLocks/>
                  </p:cNvSpPr>
                  <p:nvPr/>
                </p:nvSpPr>
                <p:spPr bwMode="auto">
                  <a:xfrm>
                    <a:off x="3449" y="2761"/>
                    <a:ext cx="126" cy="419"/>
                  </a:xfrm>
                  <a:custGeom>
                    <a:avLst/>
                    <a:gdLst>
                      <a:gd name="T0" fmla="*/ 0 w 126"/>
                      <a:gd name="T1" fmla="*/ 419 h 419"/>
                      <a:gd name="T2" fmla="*/ 0 w 126"/>
                      <a:gd name="T3" fmla="*/ 103 h 419"/>
                      <a:gd name="T4" fmla="*/ 126 w 126"/>
                      <a:gd name="T5" fmla="*/ 0 h 419"/>
                      <a:gd name="T6" fmla="*/ 126 w 126"/>
                      <a:gd name="T7" fmla="*/ 316 h 419"/>
                      <a:gd name="T8" fmla="*/ 0 w 126"/>
                      <a:gd name="T9" fmla="*/ 419 h 419"/>
                      <a:gd name="T10" fmla="*/ 0 60000 65536"/>
                      <a:gd name="T11" fmla="*/ 0 60000 65536"/>
                      <a:gd name="T12" fmla="*/ 0 60000 65536"/>
                      <a:gd name="T13" fmla="*/ 0 60000 65536"/>
                      <a:gd name="T14" fmla="*/ 0 60000 65536"/>
                      <a:gd name="T15" fmla="*/ 0 w 126"/>
                      <a:gd name="T16" fmla="*/ 0 h 419"/>
                      <a:gd name="T17" fmla="*/ 126 w 126"/>
                      <a:gd name="T18" fmla="*/ 419 h 419"/>
                    </a:gdLst>
                    <a:ahLst/>
                    <a:cxnLst>
                      <a:cxn ang="T10">
                        <a:pos x="T0" y="T1"/>
                      </a:cxn>
                      <a:cxn ang="T11">
                        <a:pos x="T2" y="T3"/>
                      </a:cxn>
                      <a:cxn ang="T12">
                        <a:pos x="T4" y="T5"/>
                      </a:cxn>
                      <a:cxn ang="T13">
                        <a:pos x="T6" y="T7"/>
                      </a:cxn>
                      <a:cxn ang="T14">
                        <a:pos x="T8" y="T9"/>
                      </a:cxn>
                    </a:cxnLst>
                    <a:rect l="T15" t="T16" r="T17" b="T18"/>
                    <a:pathLst>
                      <a:path w="126" h="419">
                        <a:moveTo>
                          <a:pt x="0" y="419"/>
                        </a:moveTo>
                        <a:lnTo>
                          <a:pt x="0" y="103"/>
                        </a:lnTo>
                        <a:lnTo>
                          <a:pt x="126" y="0"/>
                        </a:lnTo>
                        <a:lnTo>
                          <a:pt x="126" y="316"/>
                        </a:lnTo>
                        <a:lnTo>
                          <a:pt x="0" y="419"/>
                        </a:lnTo>
                        <a:close/>
                      </a:path>
                    </a:pathLst>
                  </a:custGeom>
                  <a:solidFill>
                    <a:schemeClr val="accent1"/>
                  </a:solidFill>
                  <a:ln w="9525">
                    <a:solidFill>
                      <a:schemeClr val="tx1"/>
                    </a:solidFill>
                    <a:round/>
                    <a:headEnd/>
                    <a:tailEnd/>
                  </a:ln>
                </p:spPr>
                <p:txBody>
                  <a:bodyPr/>
                  <a:lstStyle/>
                  <a:p>
                    <a:endParaRPr lang="en-US"/>
                  </a:p>
                </p:txBody>
              </p:sp>
            </p:grpSp>
            <p:sp>
              <p:nvSpPr>
                <p:cNvPr id="51241" name="Text Box 57"/>
                <p:cNvSpPr txBox="1">
                  <a:spLocks noChangeArrowheads="1"/>
                </p:cNvSpPr>
                <p:nvPr/>
              </p:nvSpPr>
              <p:spPr bwMode="auto">
                <a:xfrm>
                  <a:off x="3170" y="2901"/>
                  <a:ext cx="236" cy="231"/>
                </a:xfrm>
                <a:prstGeom prst="rect">
                  <a:avLst/>
                </a:prstGeom>
                <a:noFill/>
                <a:ln w="9525">
                  <a:noFill/>
                  <a:miter lim="800000"/>
                  <a:headEnd/>
                  <a:tailEnd/>
                </a:ln>
              </p:spPr>
              <p:txBody>
                <a:bodyPr wrap="none">
                  <a:spAutoFit/>
                </a:bodyPr>
                <a:lstStyle/>
                <a:p>
                  <a:r>
                    <a:rPr lang="en-US" i="1"/>
                    <a:t>M</a:t>
                  </a:r>
                </a:p>
              </p:txBody>
            </p:sp>
          </p:grpSp>
          <p:sp>
            <p:nvSpPr>
              <p:cNvPr id="51239" name="Line 58"/>
              <p:cNvSpPr>
                <a:spLocks noChangeShapeType="1"/>
              </p:cNvSpPr>
              <p:nvPr/>
            </p:nvSpPr>
            <p:spPr bwMode="auto">
              <a:xfrm flipV="1">
                <a:off x="2350" y="2725"/>
                <a:ext cx="0" cy="45"/>
              </a:xfrm>
              <a:prstGeom prst="line">
                <a:avLst/>
              </a:prstGeom>
              <a:noFill/>
              <a:ln w="9525">
                <a:solidFill>
                  <a:schemeClr val="tx1"/>
                </a:solidFill>
                <a:round/>
                <a:headEnd/>
                <a:tailEnd/>
              </a:ln>
            </p:spPr>
            <p:txBody>
              <a:bodyPr/>
              <a:lstStyle/>
              <a:p>
                <a:endParaRPr lang="en-US"/>
              </a:p>
            </p:txBody>
          </p:sp>
        </p:grpSp>
      </p:grpSp>
      <p:grpSp>
        <p:nvGrpSpPr>
          <p:cNvPr id="51210" name="Group 59"/>
          <p:cNvGrpSpPr>
            <a:grpSpLocks/>
          </p:cNvGrpSpPr>
          <p:nvPr/>
        </p:nvGrpSpPr>
        <p:grpSpPr bwMode="auto">
          <a:xfrm>
            <a:off x="6827838" y="2257425"/>
            <a:ext cx="1354137" cy="1403350"/>
            <a:chOff x="1602" y="2367"/>
            <a:chExt cx="853" cy="884"/>
          </a:xfrm>
        </p:grpSpPr>
        <p:grpSp>
          <p:nvGrpSpPr>
            <p:cNvPr id="51231" name="Group 60"/>
            <p:cNvGrpSpPr>
              <a:grpSpLocks/>
            </p:cNvGrpSpPr>
            <p:nvPr/>
          </p:nvGrpSpPr>
          <p:grpSpPr bwMode="auto">
            <a:xfrm>
              <a:off x="1602" y="2588"/>
              <a:ext cx="655" cy="663"/>
              <a:chOff x="1602" y="2588"/>
              <a:chExt cx="655" cy="663"/>
            </a:xfrm>
          </p:grpSpPr>
          <p:sp>
            <p:nvSpPr>
              <p:cNvPr id="51233" name="Rectangle 61" descr="Light upward diagonal"/>
              <p:cNvSpPr>
                <a:spLocks noChangeArrowheads="1"/>
              </p:cNvSpPr>
              <p:nvPr/>
            </p:nvSpPr>
            <p:spPr bwMode="auto">
              <a:xfrm>
                <a:off x="1602" y="2588"/>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1234" name="Rectangle 62" descr="Light upward diagonal"/>
              <p:cNvSpPr>
                <a:spLocks noChangeArrowheads="1"/>
              </p:cNvSpPr>
              <p:nvPr/>
            </p:nvSpPr>
            <p:spPr bwMode="auto">
              <a:xfrm rot="5400000">
                <a:off x="1872" y="2873"/>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1235" name="Freeform 63"/>
              <p:cNvSpPr>
                <a:spLocks/>
              </p:cNvSpPr>
              <p:nvPr/>
            </p:nvSpPr>
            <p:spPr bwMode="auto">
              <a:xfrm>
                <a:off x="1610" y="2588"/>
                <a:ext cx="639" cy="663"/>
              </a:xfrm>
              <a:custGeom>
                <a:avLst/>
                <a:gdLst>
                  <a:gd name="T0" fmla="*/ 0 w 639"/>
                  <a:gd name="T1" fmla="*/ 0 h 663"/>
                  <a:gd name="T2" fmla="*/ 639 w 639"/>
                  <a:gd name="T3" fmla="*/ 0 h 663"/>
                  <a:gd name="T4" fmla="*/ 639 w 639"/>
                  <a:gd name="T5" fmla="*/ 663 h 663"/>
                  <a:gd name="T6" fmla="*/ 0 60000 65536"/>
                  <a:gd name="T7" fmla="*/ 0 60000 65536"/>
                  <a:gd name="T8" fmla="*/ 0 60000 65536"/>
                  <a:gd name="T9" fmla="*/ 0 w 639"/>
                  <a:gd name="T10" fmla="*/ 0 h 663"/>
                  <a:gd name="T11" fmla="*/ 639 w 639"/>
                  <a:gd name="T12" fmla="*/ 663 h 663"/>
                </a:gdLst>
                <a:ahLst/>
                <a:cxnLst>
                  <a:cxn ang="T6">
                    <a:pos x="T0" y="T1"/>
                  </a:cxn>
                  <a:cxn ang="T7">
                    <a:pos x="T2" y="T3"/>
                  </a:cxn>
                  <a:cxn ang="T8">
                    <a:pos x="T4" y="T5"/>
                  </a:cxn>
                </a:cxnLst>
                <a:rect l="T9" t="T10" r="T11" b="T12"/>
                <a:pathLst>
                  <a:path w="639" h="663">
                    <a:moveTo>
                      <a:pt x="0" y="0"/>
                    </a:moveTo>
                    <a:lnTo>
                      <a:pt x="639" y="0"/>
                    </a:lnTo>
                    <a:lnTo>
                      <a:pt x="639" y="663"/>
                    </a:lnTo>
                  </a:path>
                </a:pathLst>
              </a:custGeom>
              <a:noFill/>
              <a:ln w="9525">
                <a:solidFill>
                  <a:schemeClr val="tx1"/>
                </a:solidFill>
                <a:round/>
                <a:headEnd/>
                <a:tailEnd/>
              </a:ln>
            </p:spPr>
            <p:txBody>
              <a:bodyPr/>
              <a:lstStyle/>
              <a:p>
                <a:endParaRPr lang="en-US"/>
              </a:p>
            </p:txBody>
          </p:sp>
        </p:grpSp>
        <p:sp>
          <p:nvSpPr>
            <p:cNvPr id="51232" name="Freeform 64"/>
            <p:cNvSpPr>
              <a:spLocks/>
            </p:cNvSpPr>
            <p:nvPr/>
          </p:nvSpPr>
          <p:spPr bwMode="auto">
            <a:xfrm>
              <a:off x="1933" y="2367"/>
              <a:ext cx="522" cy="198"/>
            </a:xfrm>
            <a:custGeom>
              <a:avLst/>
              <a:gdLst>
                <a:gd name="T0" fmla="*/ 0 w 522"/>
                <a:gd name="T1" fmla="*/ 198 h 198"/>
                <a:gd name="T2" fmla="*/ 324 w 522"/>
                <a:gd name="T3" fmla="*/ 198 h 198"/>
                <a:gd name="T4" fmla="*/ 522 w 522"/>
                <a:gd name="T5" fmla="*/ 0 h 198"/>
                <a:gd name="T6" fmla="*/ 0 60000 65536"/>
                <a:gd name="T7" fmla="*/ 0 60000 65536"/>
                <a:gd name="T8" fmla="*/ 0 60000 65536"/>
                <a:gd name="T9" fmla="*/ 0 w 522"/>
                <a:gd name="T10" fmla="*/ 0 h 198"/>
                <a:gd name="T11" fmla="*/ 522 w 522"/>
                <a:gd name="T12" fmla="*/ 198 h 198"/>
              </a:gdLst>
              <a:ahLst/>
              <a:cxnLst>
                <a:cxn ang="T6">
                  <a:pos x="T0" y="T1"/>
                </a:cxn>
                <a:cxn ang="T7">
                  <a:pos x="T2" y="T3"/>
                </a:cxn>
                <a:cxn ang="T8">
                  <a:pos x="T4" y="T5"/>
                </a:cxn>
              </a:cxnLst>
              <a:rect l="T9" t="T10" r="T11" b="T12"/>
              <a:pathLst>
                <a:path w="522" h="198">
                  <a:moveTo>
                    <a:pt x="0" y="198"/>
                  </a:moveTo>
                  <a:lnTo>
                    <a:pt x="324" y="198"/>
                  </a:lnTo>
                  <a:lnTo>
                    <a:pt x="522" y="0"/>
                  </a:lnTo>
                </a:path>
              </a:pathLst>
            </a:custGeom>
            <a:noFill/>
            <a:ln w="57150" cmpd="sng">
              <a:solidFill>
                <a:schemeClr val="tx1"/>
              </a:solidFill>
              <a:round/>
              <a:headEnd/>
              <a:tailEnd/>
            </a:ln>
          </p:spPr>
          <p:txBody>
            <a:bodyPr/>
            <a:lstStyle/>
            <a:p>
              <a:endParaRPr lang="en-US"/>
            </a:p>
          </p:txBody>
        </p:sp>
      </p:grpSp>
      <p:grpSp>
        <p:nvGrpSpPr>
          <p:cNvPr id="10" name="Group 65"/>
          <p:cNvGrpSpPr>
            <a:grpSpLocks/>
          </p:cNvGrpSpPr>
          <p:nvPr/>
        </p:nvGrpSpPr>
        <p:grpSpPr bwMode="auto">
          <a:xfrm>
            <a:off x="8562975" y="4302125"/>
            <a:ext cx="390525" cy="688975"/>
            <a:chOff x="4517" y="2867"/>
            <a:chExt cx="246" cy="434"/>
          </a:xfrm>
        </p:grpSpPr>
        <p:sp>
          <p:nvSpPr>
            <p:cNvPr id="51229" name="Line 66"/>
            <p:cNvSpPr>
              <a:spLocks noChangeShapeType="1"/>
            </p:cNvSpPr>
            <p:nvPr/>
          </p:nvSpPr>
          <p:spPr bwMode="auto">
            <a:xfrm flipV="1">
              <a:off x="4517" y="2889"/>
              <a:ext cx="0" cy="412"/>
            </a:xfrm>
            <a:prstGeom prst="line">
              <a:avLst/>
            </a:prstGeom>
            <a:noFill/>
            <a:ln w="57150">
              <a:solidFill>
                <a:srgbClr val="33CC33"/>
              </a:solidFill>
              <a:round/>
              <a:headEnd/>
              <a:tailEnd type="arrow" w="med" len="med"/>
            </a:ln>
          </p:spPr>
          <p:txBody>
            <a:bodyPr/>
            <a:lstStyle/>
            <a:p>
              <a:endParaRPr lang="en-US"/>
            </a:p>
          </p:txBody>
        </p:sp>
        <p:sp>
          <p:nvSpPr>
            <p:cNvPr id="51230" name="Text Box 67"/>
            <p:cNvSpPr txBox="1">
              <a:spLocks noChangeArrowheads="1"/>
            </p:cNvSpPr>
            <p:nvPr/>
          </p:nvSpPr>
          <p:spPr bwMode="auto">
            <a:xfrm>
              <a:off x="4559" y="2867"/>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11" name="Group 68"/>
          <p:cNvGrpSpPr>
            <a:grpSpLocks/>
          </p:cNvGrpSpPr>
          <p:nvPr/>
        </p:nvGrpSpPr>
        <p:grpSpPr bwMode="auto">
          <a:xfrm>
            <a:off x="8555038" y="2244725"/>
            <a:ext cx="404812" cy="796925"/>
            <a:chOff x="4512" y="1787"/>
            <a:chExt cx="255" cy="502"/>
          </a:xfrm>
        </p:grpSpPr>
        <p:sp>
          <p:nvSpPr>
            <p:cNvPr id="51227" name="Line 69"/>
            <p:cNvSpPr>
              <a:spLocks noChangeShapeType="1"/>
            </p:cNvSpPr>
            <p:nvPr/>
          </p:nvSpPr>
          <p:spPr bwMode="auto">
            <a:xfrm flipV="1">
              <a:off x="4512" y="1787"/>
              <a:ext cx="0" cy="412"/>
            </a:xfrm>
            <a:prstGeom prst="line">
              <a:avLst/>
            </a:prstGeom>
            <a:noFill/>
            <a:ln w="57150">
              <a:solidFill>
                <a:srgbClr val="33CC33"/>
              </a:solidFill>
              <a:round/>
              <a:headEnd type="arrow" w="med" len="med"/>
              <a:tailEnd/>
            </a:ln>
          </p:spPr>
          <p:txBody>
            <a:bodyPr/>
            <a:lstStyle/>
            <a:p>
              <a:endParaRPr lang="en-US"/>
            </a:p>
          </p:txBody>
        </p:sp>
        <p:sp>
          <p:nvSpPr>
            <p:cNvPr id="51228" name="Text Box 70"/>
            <p:cNvSpPr txBox="1">
              <a:spLocks noChangeArrowheads="1"/>
            </p:cNvSpPr>
            <p:nvPr/>
          </p:nvSpPr>
          <p:spPr bwMode="auto">
            <a:xfrm>
              <a:off x="4563" y="2058"/>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12" name="Group 71"/>
          <p:cNvGrpSpPr>
            <a:grpSpLocks/>
          </p:cNvGrpSpPr>
          <p:nvPr/>
        </p:nvGrpSpPr>
        <p:grpSpPr bwMode="auto">
          <a:xfrm>
            <a:off x="8540750" y="5326063"/>
            <a:ext cx="514350" cy="927100"/>
            <a:chOff x="2538" y="3492"/>
            <a:chExt cx="324" cy="584"/>
          </a:xfrm>
        </p:grpSpPr>
        <p:sp>
          <p:nvSpPr>
            <p:cNvPr id="51225" name="Line 72"/>
            <p:cNvSpPr>
              <a:spLocks noChangeShapeType="1"/>
            </p:cNvSpPr>
            <p:nvPr/>
          </p:nvSpPr>
          <p:spPr bwMode="auto">
            <a:xfrm>
              <a:off x="2551" y="3492"/>
              <a:ext cx="0" cy="475"/>
            </a:xfrm>
            <a:prstGeom prst="line">
              <a:avLst/>
            </a:prstGeom>
            <a:noFill/>
            <a:ln w="57150">
              <a:solidFill>
                <a:schemeClr val="tx1"/>
              </a:solidFill>
              <a:round/>
              <a:headEnd/>
              <a:tailEnd type="arrow" w="med" len="med"/>
            </a:ln>
          </p:spPr>
          <p:txBody>
            <a:bodyPr/>
            <a:lstStyle/>
            <a:p>
              <a:endParaRPr lang="en-US"/>
            </a:p>
          </p:txBody>
        </p:sp>
        <p:sp>
          <p:nvSpPr>
            <p:cNvPr id="51226" name="Text Box 73"/>
            <p:cNvSpPr txBox="1">
              <a:spLocks noChangeArrowheads="1"/>
            </p:cNvSpPr>
            <p:nvPr/>
          </p:nvSpPr>
          <p:spPr bwMode="auto">
            <a:xfrm>
              <a:off x="2538" y="3845"/>
              <a:ext cx="324" cy="231"/>
            </a:xfrm>
            <a:prstGeom prst="rect">
              <a:avLst/>
            </a:prstGeom>
            <a:noFill/>
            <a:ln w="9525">
              <a:noFill/>
              <a:miter lim="800000"/>
              <a:headEnd/>
              <a:tailEnd/>
            </a:ln>
          </p:spPr>
          <p:txBody>
            <a:bodyPr wrap="none">
              <a:spAutoFit/>
            </a:bodyPr>
            <a:lstStyle/>
            <a:p>
              <a:r>
                <a:rPr lang="en-US" i="1"/>
                <a:t>M</a:t>
              </a:r>
              <a:r>
                <a:rPr lang="en-US" b="1"/>
                <a:t>g</a:t>
              </a:r>
              <a:endParaRPr lang="en-US" i="1"/>
            </a:p>
          </p:txBody>
        </p:sp>
      </p:grpSp>
      <p:grpSp>
        <p:nvGrpSpPr>
          <p:cNvPr id="13" name="Group 74"/>
          <p:cNvGrpSpPr>
            <a:grpSpLocks/>
          </p:cNvGrpSpPr>
          <p:nvPr/>
        </p:nvGrpSpPr>
        <p:grpSpPr bwMode="auto">
          <a:xfrm>
            <a:off x="7642253" y="5170504"/>
            <a:ext cx="354014" cy="473077"/>
            <a:chOff x="3937" y="3414"/>
            <a:chExt cx="223" cy="298"/>
          </a:xfrm>
        </p:grpSpPr>
        <p:sp>
          <p:nvSpPr>
            <p:cNvPr id="51223" name="Line 75"/>
            <p:cNvSpPr>
              <a:spLocks noChangeShapeType="1"/>
            </p:cNvSpPr>
            <p:nvPr/>
          </p:nvSpPr>
          <p:spPr bwMode="auto">
            <a:xfrm>
              <a:off x="4160" y="3447"/>
              <a:ext cx="0" cy="265"/>
            </a:xfrm>
            <a:prstGeom prst="line">
              <a:avLst/>
            </a:prstGeom>
            <a:noFill/>
            <a:ln w="38100">
              <a:solidFill>
                <a:schemeClr val="bg2"/>
              </a:solidFill>
              <a:round/>
              <a:headEnd/>
              <a:tailEnd type="triangle" w="med" len="med"/>
            </a:ln>
          </p:spPr>
          <p:txBody>
            <a:bodyPr/>
            <a:lstStyle/>
            <a:p>
              <a:endParaRPr lang="en-US"/>
            </a:p>
          </p:txBody>
        </p:sp>
        <p:sp>
          <p:nvSpPr>
            <p:cNvPr id="51224" name="Text Box 76"/>
            <p:cNvSpPr txBox="1">
              <a:spLocks noChangeArrowheads="1"/>
            </p:cNvSpPr>
            <p:nvPr/>
          </p:nvSpPr>
          <p:spPr bwMode="auto">
            <a:xfrm>
              <a:off x="3937" y="3414"/>
              <a:ext cx="196" cy="231"/>
            </a:xfrm>
            <a:prstGeom prst="rect">
              <a:avLst/>
            </a:prstGeom>
            <a:noFill/>
            <a:ln w="9525">
              <a:noFill/>
              <a:miter lim="800000"/>
              <a:headEnd/>
              <a:tailEnd/>
            </a:ln>
          </p:spPr>
          <p:txBody>
            <a:bodyPr wrap="none">
              <a:spAutoFit/>
            </a:bodyPr>
            <a:lstStyle/>
            <a:p>
              <a:r>
                <a:rPr lang="en-US" b="1" dirty="0">
                  <a:solidFill>
                    <a:schemeClr val="bg2"/>
                  </a:solidFill>
                </a:rPr>
                <a:t>a</a:t>
              </a:r>
            </a:p>
          </p:txBody>
        </p:sp>
      </p:grpSp>
      <p:grpSp>
        <p:nvGrpSpPr>
          <p:cNvPr id="14" name="Group 77"/>
          <p:cNvGrpSpPr>
            <a:grpSpLocks/>
          </p:cNvGrpSpPr>
          <p:nvPr/>
        </p:nvGrpSpPr>
        <p:grpSpPr bwMode="auto">
          <a:xfrm>
            <a:off x="8242300" y="1470025"/>
            <a:ext cx="639763" cy="690563"/>
            <a:chOff x="4315" y="1083"/>
            <a:chExt cx="403" cy="435"/>
          </a:xfrm>
        </p:grpSpPr>
        <p:sp>
          <p:nvSpPr>
            <p:cNvPr id="51221" name="Arc 78"/>
            <p:cNvSpPr>
              <a:spLocks/>
            </p:cNvSpPr>
            <p:nvPr/>
          </p:nvSpPr>
          <p:spPr bwMode="auto">
            <a:xfrm>
              <a:off x="4315" y="1170"/>
              <a:ext cx="339" cy="3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en-US"/>
            </a:p>
          </p:txBody>
        </p:sp>
        <p:sp>
          <p:nvSpPr>
            <p:cNvPr id="51222" name="Text Box 79"/>
            <p:cNvSpPr txBox="1">
              <a:spLocks noChangeArrowheads="1"/>
            </p:cNvSpPr>
            <p:nvPr/>
          </p:nvSpPr>
          <p:spPr bwMode="auto">
            <a:xfrm>
              <a:off x="4513" y="1083"/>
              <a:ext cx="205" cy="231"/>
            </a:xfrm>
            <a:prstGeom prst="rect">
              <a:avLst/>
            </a:prstGeom>
            <a:noFill/>
            <a:ln w="9525">
              <a:noFill/>
              <a:miter lim="800000"/>
              <a:headEnd/>
              <a:tailEnd/>
            </a:ln>
          </p:spPr>
          <p:txBody>
            <a:bodyPr wrap="none">
              <a:spAutoFit/>
            </a:bodyPr>
            <a:lstStyle/>
            <a:p>
              <a:r>
                <a:rPr lang="el-GR" b="1">
                  <a:solidFill>
                    <a:schemeClr val="bg2"/>
                  </a:solidFill>
                </a:rPr>
                <a:t>α</a:t>
              </a:r>
            </a:p>
          </p:txBody>
        </p:sp>
      </p:grpSp>
      <p:grpSp>
        <p:nvGrpSpPr>
          <p:cNvPr id="15" name="Group 80"/>
          <p:cNvGrpSpPr>
            <a:grpSpLocks/>
          </p:cNvGrpSpPr>
          <p:nvPr/>
        </p:nvGrpSpPr>
        <p:grpSpPr bwMode="auto">
          <a:xfrm>
            <a:off x="8048625" y="2263775"/>
            <a:ext cx="512763" cy="387350"/>
            <a:chOff x="2182" y="2369"/>
            <a:chExt cx="323" cy="244"/>
          </a:xfrm>
        </p:grpSpPr>
        <p:sp>
          <p:nvSpPr>
            <p:cNvPr id="51219" name="Line 81"/>
            <p:cNvSpPr>
              <a:spLocks noChangeShapeType="1"/>
            </p:cNvSpPr>
            <p:nvPr/>
          </p:nvSpPr>
          <p:spPr bwMode="auto">
            <a:xfrm>
              <a:off x="2277" y="2369"/>
              <a:ext cx="228" cy="0"/>
            </a:xfrm>
            <a:prstGeom prst="line">
              <a:avLst/>
            </a:prstGeom>
            <a:noFill/>
            <a:ln w="57150">
              <a:solidFill>
                <a:schemeClr val="accent2"/>
              </a:solidFill>
              <a:round/>
              <a:headEnd/>
              <a:tailEnd type="triangle" w="med" len="med"/>
            </a:ln>
          </p:spPr>
          <p:txBody>
            <a:bodyPr/>
            <a:lstStyle/>
            <a:p>
              <a:endParaRPr lang="en-US"/>
            </a:p>
          </p:txBody>
        </p:sp>
        <p:sp>
          <p:nvSpPr>
            <p:cNvPr id="51220" name="Text Box 82"/>
            <p:cNvSpPr txBox="1">
              <a:spLocks noChangeArrowheads="1"/>
            </p:cNvSpPr>
            <p:nvPr/>
          </p:nvSpPr>
          <p:spPr bwMode="auto">
            <a:xfrm>
              <a:off x="2182" y="2382"/>
              <a:ext cx="220" cy="231"/>
            </a:xfrm>
            <a:prstGeom prst="rect">
              <a:avLst/>
            </a:prstGeom>
            <a:noFill/>
            <a:ln w="9525">
              <a:noFill/>
              <a:miter lim="800000"/>
              <a:headEnd/>
              <a:tailEnd/>
            </a:ln>
          </p:spPr>
          <p:txBody>
            <a:bodyPr wrap="none">
              <a:spAutoFit/>
            </a:bodyPr>
            <a:lstStyle/>
            <a:p>
              <a:r>
                <a:rPr lang="en-US" b="1">
                  <a:solidFill>
                    <a:schemeClr val="accent2"/>
                  </a:solidFill>
                </a:rPr>
                <a:t>R</a:t>
              </a:r>
            </a:p>
          </p:txBody>
        </p:sp>
      </p:grpSp>
      <p:sp>
        <p:nvSpPr>
          <p:cNvPr id="60" name="Rectangle 86"/>
          <p:cNvSpPr>
            <a:spLocks noChangeArrowheads="1"/>
          </p:cNvSpPr>
          <p:nvPr/>
        </p:nvSpPr>
        <p:spPr bwMode="auto">
          <a:xfrm>
            <a:off x="8605838" y="1579563"/>
            <a:ext cx="231775" cy="261937"/>
          </a:xfrm>
          <a:prstGeom prst="rect">
            <a:avLst/>
          </a:prstGeom>
          <a:noFill/>
          <a:ln w="38100">
            <a:solidFill>
              <a:srgbClr val="FF3300"/>
            </a:solidFill>
            <a:miter lim="800000"/>
            <a:headEnd/>
            <a:tailEnd/>
          </a:ln>
        </p:spPr>
        <p:txBody>
          <a:bodyPr wrap="none" anchor="ctr"/>
          <a:lstStyle/>
          <a:p>
            <a:endParaRPr lang="en-US"/>
          </a:p>
        </p:txBody>
      </p:sp>
      <p:sp>
        <p:nvSpPr>
          <p:cNvPr id="61" name="Rectangle 87"/>
          <p:cNvSpPr>
            <a:spLocks noChangeArrowheads="1"/>
          </p:cNvSpPr>
          <p:nvPr/>
        </p:nvSpPr>
        <p:spPr bwMode="auto">
          <a:xfrm>
            <a:off x="7684833" y="5316744"/>
            <a:ext cx="231775" cy="261937"/>
          </a:xfrm>
          <a:prstGeom prst="rect">
            <a:avLst/>
          </a:prstGeom>
          <a:noFill/>
          <a:ln w="38100">
            <a:solidFill>
              <a:srgbClr val="FF3300"/>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mph" presetSubtype="0" repeatCount="4000" fill="hold" grpId="0" nodeType="clickEffect">
                                  <p:stCondLst>
                                    <p:cond delay="0"/>
                                  </p:stCondLst>
                                  <p:childTnLst>
                                    <p:animRot by="21600000">
                                      <p:cBhvr>
                                        <p:cTn id="12" dur="5000" fill="hold"/>
                                        <p:tgtEl>
                                          <p:spTgt spid="17"/>
                                        </p:tgtEl>
                                        <p:attrNameLst>
                                          <p:attrName>r</p:attrName>
                                        </p:attrNameLst>
                                      </p:cBhvr>
                                    </p:animRot>
                                  </p:childTnLst>
                                </p:cTn>
                              </p:par>
                              <p:par>
                                <p:cTn id="13" presetID="8" presetClass="emph" presetSubtype="0" repeatCount="4000" fill="hold" grpId="0" nodeType="withEffect">
                                  <p:stCondLst>
                                    <p:cond delay="0"/>
                                  </p:stCondLst>
                                  <p:childTnLst>
                                    <p:animRot by="21600000">
                                      <p:cBhvr>
                                        <p:cTn id="14" dur="5000" fill="hold"/>
                                        <p:tgtEl>
                                          <p:spTgt spid="18"/>
                                        </p:tgtEl>
                                        <p:attrNameLst>
                                          <p:attrName>r</p:attrName>
                                        </p:attrNameLst>
                                      </p:cBhvr>
                                    </p:animRot>
                                  </p:childTnLst>
                                </p:cTn>
                              </p:par>
                              <p:par>
                                <p:cTn id="15" presetID="8" presetClass="emph" presetSubtype="0" repeatCount="4000" fill="hold" nodeType="withEffect">
                                  <p:stCondLst>
                                    <p:cond delay="0"/>
                                  </p:stCondLst>
                                  <p:childTnLst>
                                    <p:animRot by="21600000">
                                      <p:cBhvr>
                                        <p:cTn id="16" dur="5000" fill="hold"/>
                                        <p:tgtEl>
                                          <p:spTgt spid="2"/>
                                        </p:tgtEl>
                                        <p:attrNameLst>
                                          <p:attrName>r</p:attrName>
                                        </p:attrNameLst>
                                      </p:cBhvr>
                                    </p:animRot>
                                  </p:childTnLst>
                                </p:cTn>
                              </p:par>
                              <p:par>
                                <p:cTn id="17" presetID="42" presetClass="path" presetSubtype="0" repeatCount="4000" accel="50000" fill="hold" nodeType="withEffect">
                                  <p:stCondLst>
                                    <p:cond delay="0"/>
                                  </p:stCondLst>
                                  <p:childTnLst>
                                    <p:animMotion origin="layout" path="M 0 0  L 0 0.33295  E" pathEditMode="relative" ptsTypes="">
                                      <p:cBhvr>
                                        <p:cTn id="18" dur="5000" fill="hold"/>
                                        <p:tgtEl>
                                          <p:spTgt spid="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xEl>
                                              <p:pRg st="2" end="2"/>
                                            </p:txEl>
                                          </p:spTgt>
                                        </p:tgtEl>
                                        <p:attrNameLst>
                                          <p:attrName>style.visibility</p:attrName>
                                        </p:attrNameLst>
                                      </p:cBhvr>
                                      <p:to>
                                        <p:strVal val="visible"/>
                                      </p:to>
                                    </p:set>
                                    <p:anim calcmode="lin" valueType="num">
                                      <p:cBhvr additive="base">
                                        <p:cTn id="5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3" end="3"/>
                                            </p:txEl>
                                          </p:spTgt>
                                        </p:tgtEl>
                                        <p:attrNameLst>
                                          <p:attrName>style.visibility</p:attrName>
                                        </p:attrNameLst>
                                      </p:cBhvr>
                                      <p:to>
                                        <p:strVal val="visible"/>
                                      </p:to>
                                    </p:set>
                                    <p:anim calcmode="lin" valueType="num">
                                      <p:cBhvr additive="base">
                                        <p:cTn id="6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anim calcmode="lin" valueType="num">
                                      <p:cBhvr additive="base">
                                        <p:cTn id="6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par>
                                <p:cTn id="69" presetID="8" presetClass="entr" presetSubtype="16"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diamond(in)">
                                      <p:cBhvr>
                                        <p:cTn id="71" dur="500"/>
                                        <p:tgtEl>
                                          <p:spTgt spid="60"/>
                                        </p:tgtEl>
                                      </p:cBhvr>
                                    </p:animEffect>
                                  </p:childTnLst>
                                  <p:subTnLst>
                                    <p:audio>
                                      <p:cMediaNode>
                                        <p:cTn display="0" masterRel="sameClick">
                                          <p:stCondLst>
                                            <p:cond evt="begin" delay="0">
                                              <p:tn val="69"/>
                                            </p:cond>
                                          </p:stCondLst>
                                          <p:endCondLst>
                                            <p:cond evt="onStopAudio" delay="0">
                                              <p:tgtEl>
                                                <p:sldTgt/>
                                              </p:tgtEl>
                                            </p:cond>
                                          </p:endCondLst>
                                        </p:cTn>
                                        <p:tgtEl>
                                          <p:sndTgt r:embed="rId5" name="voltage.wav"/>
                                        </p:tgtEl>
                                      </p:cMediaNode>
                                    </p:audio>
                                  </p:subTnLst>
                                </p:cTn>
                              </p:par>
                              <p:par>
                                <p:cTn id="72" presetID="8"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amond(in)">
                                      <p:cBhvr>
                                        <p:cTn id="74" dur="500"/>
                                        <p:tgtEl>
                                          <p:spTgt spid="61"/>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xEl>
                                              <p:pRg st="5" end="5"/>
                                            </p:txEl>
                                          </p:spTgt>
                                        </p:tgtEl>
                                        <p:attrNameLst>
                                          <p:attrName>style.visibility</p:attrName>
                                        </p:attrNameLst>
                                      </p:cBhvr>
                                      <p:to>
                                        <p:strVal val="visible"/>
                                      </p:to>
                                    </p:set>
                                    <p:anim calcmode="lin" valueType="num">
                                      <p:cBhvr additive="base">
                                        <p:cTn id="7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6" end="6"/>
                                            </p:txEl>
                                          </p:spTgt>
                                        </p:tgtEl>
                                        <p:attrNameLst>
                                          <p:attrName>style.visibility</p:attrName>
                                        </p:attrNameLst>
                                      </p:cBhvr>
                                      <p:to>
                                        <p:strVal val="visible"/>
                                      </p:to>
                                    </p:set>
                                    <p:anim calcmode="lin" valueType="num">
                                      <p:cBhvr additive="base">
                                        <p:cTn id="8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290763"/>
          </a:xfrm>
          <a:prstGeom prst="rect">
            <a:avLst/>
          </a:prstGeom>
          <a:solidFill>
            <a:srgbClr val="EAEAEA"/>
          </a:solidFill>
          <a:ln w="9525">
            <a:noFill/>
            <a:miter lim="800000"/>
            <a:headEnd/>
            <a:tailEnd/>
          </a:ln>
        </p:spPr>
        <p:txBody>
          <a:bodyPr/>
          <a:lstStyle/>
          <a:p>
            <a:pPr marL="625475" indent="-625475"/>
            <a:r>
              <a:rPr lang="en-US" altLang="en-US" b="1"/>
              <a:t>Guidance: </a:t>
            </a:r>
            <a:endParaRPr lang="en-US" altLang="en-US"/>
          </a:p>
          <a:p>
            <a:pPr marL="625475" indent="-625475"/>
            <a:r>
              <a:rPr lang="en-US" altLang="en-US"/>
              <a:t>• Analysis will be limited to basic geometric shapes </a:t>
            </a:r>
          </a:p>
          <a:p>
            <a:pPr marL="625475" indent="-625475"/>
            <a:r>
              <a:rPr lang="en-US" altLang="en-US"/>
              <a:t>• The equation for the moment of inertia of a specific shape will be provided when necessary </a:t>
            </a:r>
          </a:p>
          <a:p>
            <a:pPr marL="625475" indent="-625475"/>
            <a:r>
              <a:rPr lang="en-US" altLang="en-US"/>
              <a:t>• Graphs will be limited to angular displacement–time, angular velocity–time and torque–time </a:t>
            </a:r>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p:txBody>
      </p:sp>
      <p:sp>
        <p:nvSpPr>
          <p:cNvPr id="614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685800" y="1397000"/>
            <a:ext cx="7772400" cy="48736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dynamics</a:t>
            </a:r>
            <a:endParaRPr lang="en-US" altLang="en-US">
              <a:solidFill>
                <a:schemeClr val="accent2"/>
              </a:solidFill>
            </a:endParaRPr>
          </a:p>
        </p:txBody>
      </p:sp>
      <p:sp>
        <p:nvSpPr>
          <p:cNvPr id="5222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16" name="Rectangle 2"/>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Consider a disk-like pulley of                               mass </a:t>
            </a:r>
            <a:r>
              <a:rPr lang="en-US" i="1" dirty="0">
                <a:latin typeface="+mn-lt"/>
              </a:rPr>
              <a:t>m</a:t>
            </a:r>
            <a:r>
              <a:rPr lang="en-US" dirty="0">
                <a:latin typeface="+mn-lt"/>
              </a:rPr>
              <a:t> and radius </a:t>
            </a:r>
            <a:r>
              <a:rPr lang="en-US" i="1" dirty="0">
                <a:latin typeface="+mn-lt"/>
              </a:rPr>
              <a:t>R</a:t>
            </a:r>
            <a:r>
              <a:rPr lang="en-US" dirty="0">
                <a:latin typeface="+mn-lt"/>
              </a:rPr>
              <a:t>.  A string is connected                                to a block of mass </a:t>
            </a:r>
            <a:r>
              <a:rPr lang="en-US" i="1" dirty="0">
                <a:latin typeface="+mn-lt"/>
              </a:rPr>
              <a:t>M</a:t>
            </a:r>
            <a:r>
              <a:rPr lang="en-US" dirty="0">
                <a:latin typeface="+mn-lt"/>
              </a:rPr>
              <a:t>, and wrapped around                                the pulley.  What is the acceleration of the                             block as it falls?</a:t>
            </a:r>
          </a:p>
          <a:p>
            <a:pPr>
              <a:lnSpc>
                <a:spcPct val="90000"/>
              </a:lnSpc>
              <a:spcBef>
                <a:spcPct val="20000"/>
              </a:spcBef>
              <a:defRPr/>
            </a:pPr>
            <a:r>
              <a:rPr lang="en-US" dirty="0">
                <a:latin typeface="+mn-lt"/>
              </a:rPr>
              <a:t>SOLUTION:</a:t>
            </a:r>
          </a:p>
          <a:p>
            <a:pPr>
              <a:lnSpc>
                <a:spcPct val="90000"/>
              </a:lnSpc>
              <a:spcBef>
                <a:spcPct val="20000"/>
              </a:spcBef>
              <a:defRPr/>
            </a:pPr>
            <a:r>
              <a:rPr lang="en-US" altLang="en-US" dirty="0">
                <a:sym typeface="Symbol" pitchFamily="18" charset="2"/>
              </a:rPr>
              <a:t></a:t>
            </a:r>
            <a:r>
              <a:rPr lang="en-US" altLang="en-US" dirty="0"/>
              <a:t>But </a:t>
            </a:r>
            <a:r>
              <a:rPr lang="en-US" altLang="en-US" i="1" dirty="0">
                <a:sym typeface="Symbol"/>
              </a:rPr>
              <a:t></a:t>
            </a:r>
            <a:r>
              <a:rPr lang="en-US" altLang="en-US" dirty="0">
                <a:sym typeface="Symbol"/>
              </a:rPr>
              <a:t> = </a:t>
            </a:r>
            <a:r>
              <a:rPr lang="en-US" altLang="en-US" i="1" dirty="0">
                <a:sym typeface="Symbol"/>
              </a:rPr>
              <a:t>RT</a:t>
            </a:r>
            <a:r>
              <a:rPr lang="en-US" altLang="en-US" dirty="0">
                <a:sym typeface="Symbol"/>
              </a:rPr>
              <a:t> so that </a:t>
            </a:r>
          </a:p>
          <a:p>
            <a:pPr algn="ctr">
              <a:lnSpc>
                <a:spcPct val="90000"/>
              </a:lnSpc>
              <a:spcBef>
                <a:spcPct val="20000"/>
              </a:spcBef>
              <a:defRPr/>
            </a:pPr>
            <a:r>
              <a:rPr lang="en-US" altLang="en-US" i="1" dirty="0">
                <a:sym typeface="Symbol" pitchFamily="18" charset="2"/>
              </a:rPr>
              <a:t>RT</a:t>
            </a:r>
            <a:r>
              <a:rPr lang="en-US" altLang="en-US" dirty="0">
                <a:sym typeface="Symbol" pitchFamily="18" charset="2"/>
              </a:rPr>
              <a:t> = </a:t>
            </a:r>
            <a:r>
              <a:rPr lang="en-US" altLang="en-US" dirty="0">
                <a:sym typeface="Symbol"/>
              </a:rPr>
              <a:t>(1/2)</a:t>
            </a:r>
            <a:r>
              <a:rPr lang="en-US" altLang="en-US" i="1" dirty="0" err="1">
                <a:sym typeface="Symbol"/>
              </a:rPr>
              <a:t>mRa</a:t>
            </a:r>
            <a:r>
              <a:rPr lang="en-US" altLang="en-US" i="1" dirty="0">
                <a:sym typeface="Symbol"/>
              </a:rPr>
              <a:t> </a:t>
            </a:r>
            <a:r>
              <a:rPr lang="en-US" altLang="en-US" dirty="0">
                <a:sym typeface="Symbol"/>
              </a:rPr>
              <a:t> </a:t>
            </a:r>
            <a:r>
              <a:rPr lang="en-US" altLang="en-US" i="1" dirty="0">
                <a:sym typeface="Symbol"/>
              </a:rPr>
              <a:t>T</a:t>
            </a:r>
            <a:r>
              <a:rPr lang="en-US" altLang="en-US" dirty="0">
                <a:sym typeface="Symbol"/>
              </a:rPr>
              <a:t> = (1/2)</a:t>
            </a:r>
            <a:r>
              <a:rPr lang="en-US" altLang="en-US" i="1" dirty="0">
                <a:sym typeface="Symbol"/>
              </a:rPr>
              <a:t>ma</a:t>
            </a:r>
            <a:r>
              <a:rPr lang="en-US" altLang="en-US" dirty="0">
                <a:sym typeface="Symbol"/>
              </a:rPr>
              <a:t>.</a:t>
            </a:r>
            <a:endParaRPr lang="en-US" altLang="en-US" dirty="0">
              <a:sym typeface="Symbol" pitchFamily="18" charset="2"/>
            </a:endParaRPr>
          </a:p>
          <a:p>
            <a:pPr>
              <a:lnSpc>
                <a:spcPct val="90000"/>
              </a:lnSpc>
              <a:spcBef>
                <a:spcPct val="20000"/>
              </a:spcBef>
              <a:defRPr/>
            </a:pPr>
            <a:r>
              <a:rPr lang="en-US" altLang="en-US" dirty="0">
                <a:sym typeface="Symbol" pitchFamily="18" charset="2"/>
              </a:rPr>
              <a:t></a:t>
            </a:r>
            <a:r>
              <a:rPr lang="en-US" altLang="en-US" dirty="0"/>
              <a:t>For the falling mass:</a:t>
            </a:r>
            <a:endParaRPr lang="en-US" altLang="en-US" dirty="0">
              <a:sym typeface="Symbol"/>
            </a:endParaRPr>
          </a:p>
          <a:p>
            <a:pPr>
              <a:lnSpc>
                <a:spcPct val="90000"/>
              </a:lnSpc>
              <a:spcBef>
                <a:spcPct val="20000"/>
              </a:spcBef>
              <a:defRPr/>
            </a:pPr>
            <a:r>
              <a:rPr lang="en-US" altLang="en-US" i="1" dirty="0">
                <a:sym typeface="Symbol" pitchFamily="18" charset="2"/>
              </a:rPr>
              <a:t>	         T</a:t>
            </a:r>
            <a:r>
              <a:rPr lang="en-US" altLang="en-US" dirty="0">
                <a:sym typeface="Symbol" pitchFamily="18" charset="2"/>
              </a:rPr>
              <a:t> – </a:t>
            </a:r>
            <a:r>
              <a:rPr lang="en-US" altLang="en-US" i="1" dirty="0">
                <a:sym typeface="Symbol" pitchFamily="18" charset="2"/>
              </a:rPr>
              <a:t>Mg</a:t>
            </a:r>
            <a:r>
              <a:rPr lang="en-US" altLang="en-US" dirty="0">
                <a:sym typeface="Symbol" pitchFamily="18" charset="2"/>
              </a:rPr>
              <a:t> 	= -</a:t>
            </a:r>
            <a:r>
              <a:rPr lang="en-US" altLang="en-US" i="1" dirty="0">
                <a:sym typeface="Symbol" pitchFamily="18" charset="2"/>
              </a:rPr>
              <a:t>Ma</a:t>
            </a:r>
            <a:r>
              <a:rPr lang="en-US" altLang="en-US" dirty="0">
                <a:sym typeface="Symbol" pitchFamily="18" charset="2"/>
              </a:rPr>
              <a:t>.</a:t>
            </a:r>
          </a:p>
          <a:p>
            <a:pPr>
              <a:lnSpc>
                <a:spcPct val="90000"/>
              </a:lnSpc>
              <a:spcBef>
                <a:spcPct val="20000"/>
              </a:spcBef>
              <a:defRPr/>
            </a:pPr>
            <a:r>
              <a:rPr lang="en-US" altLang="en-US" dirty="0">
                <a:sym typeface="Symbol" pitchFamily="18" charset="2"/>
              </a:rPr>
              <a:t></a:t>
            </a:r>
            <a:r>
              <a:rPr lang="en-US" altLang="en-US" dirty="0"/>
              <a:t>Finally</a:t>
            </a:r>
          </a:p>
          <a:p>
            <a:pPr>
              <a:lnSpc>
                <a:spcPct val="90000"/>
              </a:lnSpc>
              <a:spcBef>
                <a:spcPct val="20000"/>
              </a:spcBef>
              <a:defRPr/>
            </a:pPr>
            <a:r>
              <a:rPr lang="en-US" altLang="en-US" dirty="0">
                <a:sym typeface="Symbol"/>
              </a:rPr>
              <a:t>         (1/2)</a:t>
            </a:r>
            <a:r>
              <a:rPr lang="en-US" altLang="en-US" i="1" dirty="0">
                <a:sym typeface="Symbol"/>
              </a:rPr>
              <a:t>ma </a:t>
            </a:r>
            <a:r>
              <a:rPr lang="en-US" altLang="en-US" dirty="0">
                <a:sym typeface="Symbol" pitchFamily="18" charset="2"/>
              </a:rPr>
              <a:t>– </a:t>
            </a:r>
            <a:r>
              <a:rPr lang="en-US" altLang="en-US" i="1" dirty="0">
                <a:sym typeface="Symbol" pitchFamily="18" charset="2"/>
              </a:rPr>
              <a:t>Mg</a:t>
            </a:r>
            <a:r>
              <a:rPr lang="en-US" altLang="en-US" dirty="0">
                <a:sym typeface="Symbol" pitchFamily="18" charset="2"/>
              </a:rPr>
              <a:t> 	= -</a:t>
            </a:r>
            <a:r>
              <a:rPr lang="en-US" altLang="en-US" i="1" dirty="0">
                <a:sym typeface="Symbol" pitchFamily="18" charset="2"/>
              </a:rPr>
              <a:t>Ma</a:t>
            </a:r>
            <a:endParaRPr lang="en-US" altLang="en-US" dirty="0">
              <a:sym typeface="Symbol" pitchFamily="18" charset="2"/>
            </a:endParaRPr>
          </a:p>
          <a:p>
            <a:pPr>
              <a:lnSpc>
                <a:spcPct val="90000"/>
              </a:lnSpc>
              <a:spcBef>
                <a:spcPct val="20000"/>
              </a:spcBef>
              <a:defRPr/>
            </a:pPr>
            <a:r>
              <a:rPr lang="en-US" altLang="en-US" i="1" dirty="0">
                <a:sym typeface="Symbol" pitchFamily="18" charset="2"/>
              </a:rPr>
              <a:t>		      a</a:t>
            </a:r>
            <a:r>
              <a:rPr lang="en-US" altLang="en-US" dirty="0">
                <a:sym typeface="Symbol" pitchFamily="18" charset="2"/>
              </a:rPr>
              <a:t> 	=  </a:t>
            </a:r>
            <a:r>
              <a:rPr lang="en-US" altLang="en-US" i="1" dirty="0">
                <a:sym typeface="Symbol" pitchFamily="18" charset="2"/>
              </a:rPr>
              <a:t>Mg / </a:t>
            </a:r>
            <a:r>
              <a:rPr lang="en-US" altLang="en-US" dirty="0">
                <a:sym typeface="Symbol" pitchFamily="18" charset="2"/>
              </a:rPr>
              <a:t>[</a:t>
            </a:r>
            <a:r>
              <a:rPr lang="en-US" altLang="en-US" i="1" dirty="0">
                <a:sym typeface="Symbol" pitchFamily="18" charset="2"/>
              </a:rPr>
              <a:t>M</a:t>
            </a:r>
            <a:r>
              <a:rPr lang="en-US" altLang="en-US" dirty="0">
                <a:sym typeface="Symbol" pitchFamily="18" charset="2"/>
              </a:rPr>
              <a:t> + </a:t>
            </a:r>
            <a:r>
              <a:rPr lang="en-US" altLang="en-US" i="1" dirty="0">
                <a:sym typeface="Symbol" pitchFamily="18" charset="2"/>
              </a:rPr>
              <a:t>m / </a:t>
            </a:r>
            <a:r>
              <a:rPr lang="en-US" altLang="en-US" dirty="0">
                <a:sym typeface="Symbol" pitchFamily="18" charset="2"/>
              </a:rPr>
              <a:t>2].</a:t>
            </a:r>
            <a:endParaRPr lang="en-US" altLang="en-US" i="1" dirty="0">
              <a:sym typeface="Symbol"/>
            </a:endParaRPr>
          </a:p>
          <a:p>
            <a:pPr>
              <a:lnSpc>
                <a:spcPct val="90000"/>
              </a:lnSpc>
              <a:spcBef>
                <a:spcPct val="20000"/>
              </a:spcBef>
              <a:defRPr/>
            </a:pPr>
            <a:endParaRPr lang="en-US" i="1" dirty="0"/>
          </a:p>
          <a:p>
            <a:pPr>
              <a:lnSpc>
                <a:spcPct val="90000"/>
              </a:lnSpc>
              <a:spcBef>
                <a:spcPct val="20000"/>
              </a:spcBef>
              <a:defRPr/>
            </a:pPr>
            <a:endParaRPr lang="en-US" dirty="0"/>
          </a:p>
          <a:p>
            <a:pPr>
              <a:lnSpc>
                <a:spcPct val="90000"/>
              </a:lnSpc>
              <a:spcBef>
                <a:spcPct val="20000"/>
              </a:spcBef>
              <a:defRPr/>
            </a:pPr>
            <a:endParaRPr lang="en-US" dirty="0"/>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sp>
        <p:nvSpPr>
          <p:cNvPr id="52229" name="Oval 39"/>
          <p:cNvSpPr>
            <a:spLocks noChangeArrowheads="1"/>
          </p:cNvSpPr>
          <p:nvPr/>
        </p:nvSpPr>
        <p:spPr bwMode="auto">
          <a:xfrm>
            <a:off x="7851775" y="1819275"/>
            <a:ext cx="769938" cy="769938"/>
          </a:xfrm>
          <a:prstGeom prst="ellipse">
            <a:avLst/>
          </a:prstGeom>
          <a:solidFill>
            <a:schemeClr val="bg2"/>
          </a:solidFill>
          <a:ln w="9525">
            <a:solidFill>
              <a:schemeClr val="tx1"/>
            </a:solidFill>
            <a:round/>
            <a:headEnd/>
            <a:tailEnd/>
          </a:ln>
        </p:spPr>
        <p:txBody>
          <a:bodyPr wrap="none" anchor="ctr"/>
          <a:lstStyle/>
          <a:p>
            <a:endParaRPr lang="en-US"/>
          </a:p>
        </p:txBody>
      </p:sp>
      <p:sp>
        <p:nvSpPr>
          <p:cNvPr id="52230" name="Oval 40"/>
          <p:cNvSpPr>
            <a:spLocks noChangeArrowheads="1"/>
          </p:cNvSpPr>
          <p:nvPr/>
        </p:nvSpPr>
        <p:spPr bwMode="auto">
          <a:xfrm>
            <a:off x="7840663" y="1878013"/>
            <a:ext cx="739775" cy="752475"/>
          </a:xfrm>
          <a:prstGeom prst="ellipse">
            <a:avLst/>
          </a:prstGeom>
          <a:noFill/>
          <a:ln w="9525">
            <a:solidFill>
              <a:schemeClr val="tx1"/>
            </a:solidFill>
            <a:round/>
            <a:headEnd/>
            <a:tailEnd/>
          </a:ln>
        </p:spPr>
        <p:txBody>
          <a:bodyPr wrap="none" anchor="ctr"/>
          <a:lstStyle/>
          <a:p>
            <a:endParaRPr lang="en-US"/>
          </a:p>
        </p:txBody>
      </p:sp>
      <p:sp>
        <p:nvSpPr>
          <p:cNvPr id="52231" name="Line 42"/>
          <p:cNvSpPr>
            <a:spLocks noChangeShapeType="1"/>
          </p:cNvSpPr>
          <p:nvPr/>
        </p:nvSpPr>
        <p:spPr bwMode="auto">
          <a:xfrm>
            <a:off x="8572500" y="2222500"/>
            <a:ext cx="0" cy="2903538"/>
          </a:xfrm>
          <a:prstGeom prst="line">
            <a:avLst/>
          </a:prstGeom>
          <a:noFill/>
          <a:ln w="9525">
            <a:solidFill>
              <a:schemeClr val="tx1"/>
            </a:solidFill>
            <a:round/>
            <a:headEnd/>
            <a:tailEnd/>
          </a:ln>
        </p:spPr>
        <p:txBody>
          <a:bodyPr/>
          <a:lstStyle/>
          <a:p>
            <a:endParaRPr lang="en-US"/>
          </a:p>
        </p:txBody>
      </p:sp>
      <p:grpSp>
        <p:nvGrpSpPr>
          <p:cNvPr id="52232" name="Group 43"/>
          <p:cNvGrpSpPr>
            <a:grpSpLocks/>
          </p:cNvGrpSpPr>
          <p:nvPr/>
        </p:nvGrpSpPr>
        <p:grpSpPr bwMode="auto">
          <a:xfrm>
            <a:off x="7772400" y="1884363"/>
            <a:ext cx="769938" cy="788987"/>
            <a:chOff x="754" y="2378"/>
            <a:chExt cx="485" cy="497"/>
          </a:xfrm>
        </p:grpSpPr>
        <p:grpSp>
          <p:nvGrpSpPr>
            <p:cNvPr id="52267" name="Group 44"/>
            <p:cNvGrpSpPr>
              <a:grpSpLocks/>
            </p:cNvGrpSpPr>
            <p:nvPr/>
          </p:nvGrpSpPr>
          <p:grpSpPr bwMode="auto">
            <a:xfrm>
              <a:off x="754" y="2390"/>
              <a:ext cx="485" cy="485"/>
              <a:chOff x="1148" y="2153"/>
              <a:chExt cx="485" cy="485"/>
            </a:xfrm>
          </p:grpSpPr>
          <p:sp>
            <p:nvSpPr>
              <p:cNvPr id="52269" name="Oval 45"/>
              <p:cNvSpPr>
                <a:spLocks noChangeArrowheads="1"/>
              </p:cNvSpPr>
              <p:nvPr/>
            </p:nvSpPr>
            <p:spPr bwMode="auto">
              <a:xfrm>
                <a:off x="1148" y="2153"/>
                <a:ext cx="485" cy="4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2270" name="Line 46"/>
              <p:cNvSpPr>
                <a:spLocks noChangeShapeType="1"/>
              </p:cNvSpPr>
              <p:nvPr/>
            </p:nvSpPr>
            <p:spPr bwMode="auto">
              <a:xfrm>
                <a:off x="1390" y="2359"/>
                <a:ext cx="0" cy="63"/>
              </a:xfrm>
              <a:prstGeom prst="line">
                <a:avLst/>
              </a:prstGeom>
              <a:noFill/>
              <a:ln w="9525">
                <a:solidFill>
                  <a:schemeClr val="tx1"/>
                </a:solidFill>
                <a:round/>
                <a:headEnd/>
                <a:tailEnd/>
              </a:ln>
            </p:spPr>
            <p:txBody>
              <a:bodyPr/>
              <a:lstStyle/>
              <a:p>
                <a:endParaRPr lang="en-US"/>
              </a:p>
            </p:txBody>
          </p:sp>
          <p:sp>
            <p:nvSpPr>
              <p:cNvPr id="52271" name="Line 47"/>
              <p:cNvSpPr>
                <a:spLocks noChangeShapeType="1"/>
              </p:cNvSpPr>
              <p:nvPr/>
            </p:nvSpPr>
            <p:spPr bwMode="auto">
              <a:xfrm>
                <a:off x="1362" y="2395"/>
                <a:ext cx="64" cy="0"/>
              </a:xfrm>
              <a:prstGeom prst="line">
                <a:avLst/>
              </a:prstGeom>
              <a:noFill/>
              <a:ln w="9525">
                <a:solidFill>
                  <a:schemeClr val="tx1"/>
                </a:solidFill>
                <a:round/>
                <a:headEnd/>
                <a:tailEnd/>
              </a:ln>
            </p:spPr>
            <p:txBody>
              <a:bodyPr/>
              <a:lstStyle/>
              <a:p>
                <a:endParaRPr lang="en-US"/>
              </a:p>
            </p:txBody>
          </p:sp>
        </p:grpSp>
        <p:sp>
          <p:nvSpPr>
            <p:cNvPr id="52268" name="Text Box 48"/>
            <p:cNvSpPr txBox="1">
              <a:spLocks noChangeArrowheads="1"/>
            </p:cNvSpPr>
            <p:nvPr/>
          </p:nvSpPr>
          <p:spPr bwMode="auto">
            <a:xfrm>
              <a:off x="882" y="2378"/>
              <a:ext cx="236" cy="231"/>
            </a:xfrm>
            <a:prstGeom prst="rect">
              <a:avLst/>
            </a:prstGeom>
            <a:noFill/>
            <a:ln w="9525">
              <a:noFill/>
              <a:miter lim="800000"/>
              <a:headEnd/>
              <a:tailEnd/>
            </a:ln>
          </p:spPr>
          <p:txBody>
            <a:bodyPr wrap="none">
              <a:spAutoFit/>
            </a:bodyPr>
            <a:lstStyle/>
            <a:p>
              <a:r>
                <a:rPr lang="en-US" i="1"/>
                <a:t>m</a:t>
              </a:r>
            </a:p>
          </p:txBody>
        </p:sp>
      </p:grpSp>
      <p:grpSp>
        <p:nvGrpSpPr>
          <p:cNvPr id="52233" name="Group 49"/>
          <p:cNvGrpSpPr>
            <a:grpSpLocks/>
          </p:cNvGrpSpPr>
          <p:nvPr/>
        </p:nvGrpSpPr>
        <p:grpSpPr bwMode="auto">
          <a:xfrm>
            <a:off x="8232775" y="4942348"/>
            <a:ext cx="688975" cy="2676525"/>
            <a:chOff x="1440" y="2634"/>
            <a:chExt cx="434" cy="1686"/>
          </a:xfrm>
        </p:grpSpPr>
        <p:sp>
          <p:nvSpPr>
            <p:cNvPr id="52258" name="Rectangle 50"/>
            <p:cNvSpPr>
              <a:spLocks noChangeArrowheads="1"/>
            </p:cNvSpPr>
            <p:nvPr/>
          </p:nvSpPr>
          <p:spPr bwMode="auto">
            <a:xfrm>
              <a:off x="1527" y="3027"/>
              <a:ext cx="247" cy="1293"/>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52259" name="Group 51"/>
            <p:cNvGrpSpPr>
              <a:grpSpLocks/>
            </p:cNvGrpSpPr>
            <p:nvPr/>
          </p:nvGrpSpPr>
          <p:grpSpPr bwMode="auto">
            <a:xfrm>
              <a:off x="1440" y="2634"/>
              <a:ext cx="434" cy="419"/>
              <a:chOff x="2135" y="2725"/>
              <a:chExt cx="434" cy="419"/>
            </a:xfrm>
          </p:grpSpPr>
          <p:grpSp>
            <p:nvGrpSpPr>
              <p:cNvPr id="52260" name="Group 52"/>
              <p:cNvGrpSpPr>
                <a:grpSpLocks/>
              </p:cNvGrpSpPr>
              <p:nvPr/>
            </p:nvGrpSpPr>
            <p:grpSpPr bwMode="auto">
              <a:xfrm>
                <a:off x="2135" y="2725"/>
                <a:ext cx="434" cy="419"/>
                <a:chOff x="3141" y="2761"/>
                <a:chExt cx="434" cy="419"/>
              </a:xfrm>
            </p:grpSpPr>
            <p:grpSp>
              <p:nvGrpSpPr>
                <p:cNvPr id="52262" name="Group 53"/>
                <p:cNvGrpSpPr>
                  <a:grpSpLocks/>
                </p:cNvGrpSpPr>
                <p:nvPr/>
              </p:nvGrpSpPr>
              <p:grpSpPr bwMode="auto">
                <a:xfrm>
                  <a:off x="3141" y="2761"/>
                  <a:ext cx="434" cy="419"/>
                  <a:chOff x="3141" y="2761"/>
                  <a:chExt cx="434" cy="419"/>
                </a:xfrm>
              </p:grpSpPr>
              <p:sp>
                <p:nvSpPr>
                  <p:cNvPr id="52264" name="Rectangle 54"/>
                  <p:cNvSpPr>
                    <a:spLocks noChangeArrowheads="1"/>
                  </p:cNvSpPr>
                  <p:nvPr/>
                </p:nvSpPr>
                <p:spPr bwMode="auto">
                  <a:xfrm>
                    <a:off x="3145" y="2869"/>
                    <a:ext cx="311" cy="31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2265" name="Freeform 55"/>
                  <p:cNvSpPr>
                    <a:spLocks/>
                  </p:cNvSpPr>
                  <p:nvPr/>
                </p:nvSpPr>
                <p:spPr bwMode="auto">
                  <a:xfrm>
                    <a:off x="3141" y="2769"/>
                    <a:ext cx="434" cy="95"/>
                  </a:xfrm>
                  <a:custGeom>
                    <a:avLst/>
                    <a:gdLst>
                      <a:gd name="T0" fmla="*/ 0 w 434"/>
                      <a:gd name="T1" fmla="*/ 95 h 95"/>
                      <a:gd name="T2" fmla="*/ 126 w 434"/>
                      <a:gd name="T3" fmla="*/ 0 h 95"/>
                      <a:gd name="T4" fmla="*/ 434 w 434"/>
                      <a:gd name="T5" fmla="*/ 0 h 95"/>
                      <a:gd name="T6" fmla="*/ 308 w 434"/>
                      <a:gd name="T7" fmla="*/ 95 h 95"/>
                      <a:gd name="T8" fmla="*/ 0 w 434"/>
                      <a:gd name="T9" fmla="*/ 95 h 95"/>
                      <a:gd name="T10" fmla="*/ 0 60000 65536"/>
                      <a:gd name="T11" fmla="*/ 0 60000 65536"/>
                      <a:gd name="T12" fmla="*/ 0 60000 65536"/>
                      <a:gd name="T13" fmla="*/ 0 60000 65536"/>
                      <a:gd name="T14" fmla="*/ 0 60000 65536"/>
                      <a:gd name="T15" fmla="*/ 0 w 434"/>
                      <a:gd name="T16" fmla="*/ 0 h 95"/>
                      <a:gd name="T17" fmla="*/ 434 w 434"/>
                      <a:gd name="T18" fmla="*/ 95 h 95"/>
                    </a:gdLst>
                    <a:ahLst/>
                    <a:cxnLst>
                      <a:cxn ang="T10">
                        <a:pos x="T0" y="T1"/>
                      </a:cxn>
                      <a:cxn ang="T11">
                        <a:pos x="T2" y="T3"/>
                      </a:cxn>
                      <a:cxn ang="T12">
                        <a:pos x="T4" y="T5"/>
                      </a:cxn>
                      <a:cxn ang="T13">
                        <a:pos x="T6" y="T7"/>
                      </a:cxn>
                      <a:cxn ang="T14">
                        <a:pos x="T8" y="T9"/>
                      </a:cxn>
                    </a:cxnLst>
                    <a:rect l="T15" t="T16" r="T17" b="T18"/>
                    <a:pathLst>
                      <a:path w="434" h="95">
                        <a:moveTo>
                          <a:pt x="0" y="95"/>
                        </a:moveTo>
                        <a:lnTo>
                          <a:pt x="126" y="0"/>
                        </a:lnTo>
                        <a:lnTo>
                          <a:pt x="434" y="0"/>
                        </a:lnTo>
                        <a:lnTo>
                          <a:pt x="308" y="95"/>
                        </a:lnTo>
                        <a:lnTo>
                          <a:pt x="0" y="95"/>
                        </a:lnTo>
                        <a:close/>
                      </a:path>
                    </a:pathLst>
                  </a:custGeom>
                  <a:solidFill>
                    <a:schemeClr val="accent1"/>
                  </a:solidFill>
                  <a:ln w="9525">
                    <a:solidFill>
                      <a:schemeClr val="tx1"/>
                    </a:solidFill>
                    <a:round/>
                    <a:headEnd/>
                    <a:tailEnd/>
                  </a:ln>
                </p:spPr>
                <p:txBody>
                  <a:bodyPr/>
                  <a:lstStyle/>
                  <a:p>
                    <a:endParaRPr lang="en-US"/>
                  </a:p>
                </p:txBody>
              </p:sp>
              <p:sp>
                <p:nvSpPr>
                  <p:cNvPr id="52266" name="Freeform 56"/>
                  <p:cNvSpPr>
                    <a:spLocks/>
                  </p:cNvSpPr>
                  <p:nvPr/>
                </p:nvSpPr>
                <p:spPr bwMode="auto">
                  <a:xfrm>
                    <a:off x="3449" y="2761"/>
                    <a:ext cx="126" cy="419"/>
                  </a:xfrm>
                  <a:custGeom>
                    <a:avLst/>
                    <a:gdLst>
                      <a:gd name="T0" fmla="*/ 0 w 126"/>
                      <a:gd name="T1" fmla="*/ 419 h 419"/>
                      <a:gd name="T2" fmla="*/ 0 w 126"/>
                      <a:gd name="T3" fmla="*/ 103 h 419"/>
                      <a:gd name="T4" fmla="*/ 126 w 126"/>
                      <a:gd name="T5" fmla="*/ 0 h 419"/>
                      <a:gd name="T6" fmla="*/ 126 w 126"/>
                      <a:gd name="T7" fmla="*/ 316 h 419"/>
                      <a:gd name="T8" fmla="*/ 0 w 126"/>
                      <a:gd name="T9" fmla="*/ 419 h 419"/>
                      <a:gd name="T10" fmla="*/ 0 60000 65536"/>
                      <a:gd name="T11" fmla="*/ 0 60000 65536"/>
                      <a:gd name="T12" fmla="*/ 0 60000 65536"/>
                      <a:gd name="T13" fmla="*/ 0 60000 65536"/>
                      <a:gd name="T14" fmla="*/ 0 60000 65536"/>
                      <a:gd name="T15" fmla="*/ 0 w 126"/>
                      <a:gd name="T16" fmla="*/ 0 h 419"/>
                      <a:gd name="T17" fmla="*/ 126 w 126"/>
                      <a:gd name="T18" fmla="*/ 419 h 419"/>
                    </a:gdLst>
                    <a:ahLst/>
                    <a:cxnLst>
                      <a:cxn ang="T10">
                        <a:pos x="T0" y="T1"/>
                      </a:cxn>
                      <a:cxn ang="T11">
                        <a:pos x="T2" y="T3"/>
                      </a:cxn>
                      <a:cxn ang="T12">
                        <a:pos x="T4" y="T5"/>
                      </a:cxn>
                      <a:cxn ang="T13">
                        <a:pos x="T6" y="T7"/>
                      </a:cxn>
                      <a:cxn ang="T14">
                        <a:pos x="T8" y="T9"/>
                      </a:cxn>
                    </a:cxnLst>
                    <a:rect l="T15" t="T16" r="T17" b="T18"/>
                    <a:pathLst>
                      <a:path w="126" h="419">
                        <a:moveTo>
                          <a:pt x="0" y="419"/>
                        </a:moveTo>
                        <a:lnTo>
                          <a:pt x="0" y="103"/>
                        </a:lnTo>
                        <a:lnTo>
                          <a:pt x="126" y="0"/>
                        </a:lnTo>
                        <a:lnTo>
                          <a:pt x="126" y="316"/>
                        </a:lnTo>
                        <a:lnTo>
                          <a:pt x="0" y="419"/>
                        </a:lnTo>
                        <a:close/>
                      </a:path>
                    </a:pathLst>
                  </a:custGeom>
                  <a:solidFill>
                    <a:schemeClr val="accent1"/>
                  </a:solidFill>
                  <a:ln w="9525">
                    <a:solidFill>
                      <a:schemeClr val="tx1"/>
                    </a:solidFill>
                    <a:round/>
                    <a:headEnd/>
                    <a:tailEnd/>
                  </a:ln>
                </p:spPr>
                <p:txBody>
                  <a:bodyPr/>
                  <a:lstStyle/>
                  <a:p>
                    <a:endParaRPr lang="en-US"/>
                  </a:p>
                </p:txBody>
              </p:sp>
            </p:grpSp>
            <p:sp>
              <p:nvSpPr>
                <p:cNvPr id="52263" name="Text Box 57"/>
                <p:cNvSpPr txBox="1">
                  <a:spLocks noChangeArrowheads="1"/>
                </p:cNvSpPr>
                <p:nvPr/>
              </p:nvSpPr>
              <p:spPr bwMode="auto">
                <a:xfrm>
                  <a:off x="3170" y="2901"/>
                  <a:ext cx="236" cy="231"/>
                </a:xfrm>
                <a:prstGeom prst="rect">
                  <a:avLst/>
                </a:prstGeom>
                <a:noFill/>
                <a:ln w="9525">
                  <a:noFill/>
                  <a:miter lim="800000"/>
                  <a:headEnd/>
                  <a:tailEnd/>
                </a:ln>
              </p:spPr>
              <p:txBody>
                <a:bodyPr wrap="none">
                  <a:spAutoFit/>
                </a:bodyPr>
                <a:lstStyle/>
                <a:p>
                  <a:r>
                    <a:rPr lang="en-US" i="1"/>
                    <a:t>M</a:t>
                  </a:r>
                </a:p>
              </p:txBody>
            </p:sp>
          </p:grpSp>
          <p:sp>
            <p:nvSpPr>
              <p:cNvPr id="52261" name="Line 58"/>
              <p:cNvSpPr>
                <a:spLocks noChangeShapeType="1"/>
              </p:cNvSpPr>
              <p:nvPr/>
            </p:nvSpPr>
            <p:spPr bwMode="auto">
              <a:xfrm flipV="1">
                <a:off x="2350" y="2725"/>
                <a:ext cx="0" cy="45"/>
              </a:xfrm>
              <a:prstGeom prst="line">
                <a:avLst/>
              </a:prstGeom>
              <a:noFill/>
              <a:ln w="9525">
                <a:solidFill>
                  <a:schemeClr val="tx1"/>
                </a:solidFill>
                <a:round/>
                <a:headEnd/>
                <a:tailEnd/>
              </a:ln>
            </p:spPr>
            <p:txBody>
              <a:bodyPr/>
              <a:lstStyle/>
              <a:p>
                <a:endParaRPr lang="en-US"/>
              </a:p>
            </p:txBody>
          </p:sp>
        </p:grpSp>
      </p:grpSp>
      <p:grpSp>
        <p:nvGrpSpPr>
          <p:cNvPr id="52234" name="Group 59"/>
          <p:cNvGrpSpPr>
            <a:grpSpLocks/>
          </p:cNvGrpSpPr>
          <p:nvPr/>
        </p:nvGrpSpPr>
        <p:grpSpPr bwMode="auto">
          <a:xfrm>
            <a:off x="6827838" y="2257425"/>
            <a:ext cx="1354137" cy="1403350"/>
            <a:chOff x="1602" y="2367"/>
            <a:chExt cx="853" cy="884"/>
          </a:xfrm>
        </p:grpSpPr>
        <p:grpSp>
          <p:nvGrpSpPr>
            <p:cNvPr id="52253" name="Group 60"/>
            <p:cNvGrpSpPr>
              <a:grpSpLocks/>
            </p:cNvGrpSpPr>
            <p:nvPr/>
          </p:nvGrpSpPr>
          <p:grpSpPr bwMode="auto">
            <a:xfrm>
              <a:off x="1602" y="2588"/>
              <a:ext cx="655" cy="663"/>
              <a:chOff x="1602" y="2588"/>
              <a:chExt cx="655" cy="663"/>
            </a:xfrm>
          </p:grpSpPr>
          <p:sp>
            <p:nvSpPr>
              <p:cNvPr id="52255" name="Rectangle 61" descr="Light upward diagonal"/>
              <p:cNvSpPr>
                <a:spLocks noChangeArrowheads="1"/>
              </p:cNvSpPr>
              <p:nvPr/>
            </p:nvSpPr>
            <p:spPr bwMode="auto">
              <a:xfrm>
                <a:off x="1602" y="2588"/>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2256" name="Rectangle 62" descr="Light upward diagonal"/>
              <p:cNvSpPr>
                <a:spLocks noChangeArrowheads="1"/>
              </p:cNvSpPr>
              <p:nvPr/>
            </p:nvSpPr>
            <p:spPr bwMode="auto">
              <a:xfrm rot="5400000">
                <a:off x="1872" y="2873"/>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2257" name="Freeform 63"/>
              <p:cNvSpPr>
                <a:spLocks/>
              </p:cNvSpPr>
              <p:nvPr/>
            </p:nvSpPr>
            <p:spPr bwMode="auto">
              <a:xfrm>
                <a:off x="1610" y="2588"/>
                <a:ext cx="639" cy="663"/>
              </a:xfrm>
              <a:custGeom>
                <a:avLst/>
                <a:gdLst>
                  <a:gd name="T0" fmla="*/ 0 w 639"/>
                  <a:gd name="T1" fmla="*/ 0 h 663"/>
                  <a:gd name="T2" fmla="*/ 639 w 639"/>
                  <a:gd name="T3" fmla="*/ 0 h 663"/>
                  <a:gd name="T4" fmla="*/ 639 w 639"/>
                  <a:gd name="T5" fmla="*/ 663 h 663"/>
                  <a:gd name="T6" fmla="*/ 0 60000 65536"/>
                  <a:gd name="T7" fmla="*/ 0 60000 65536"/>
                  <a:gd name="T8" fmla="*/ 0 60000 65536"/>
                  <a:gd name="T9" fmla="*/ 0 w 639"/>
                  <a:gd name="T10" fmla="*/ 0 h 663"/>
                  <a:gd name="T11" fmla="*/ 639 w 639"/>
                  <a:gd name="T12" fmla="*/ 663 h 663"/>
                </a:gdLst>
                <a:ahLst/>
                <a:cxnLst>
                  <a:cxn ang="T6">
                    <a:pos x="T0" y="T1"/>
                  </a:cxn>
                  <a:cxn ang="T7">
                    <a:pos x="T2" y="T3"/>
                  </a:cxn>
                  <a:cxn ang="T8">
                    <a:pos x="T4" y="T5"/>
                  </a:cxn>
                </a:cxnLst>
                <a:rect l="T9" t="T10" r="T11" b="T12"/>
                <a:pathLst>
                  <a:path w="639" h="663">
                    <a:moveTo>
                      <a:pt x="0" y="0"/>
                    </a:moveTo>
                    <a:lnTo>
                      <a:pt x="639" y="0"/>
                    </a:lnTo>
                    <a:lnTo>
                      <a:pt x="639" y="663"/>
                    </a:lnTo>
                  </a:path>
                </a:pathLst>
              </a:custGeom>
              <a:noFill/>
              <a:ln w="9525">
                <a:solidFill>
                  <a:schemeClr val="tx1"/>
                </a:solidFill>
                <a:round/>
                <a:headEnd/>
                <a:tailEnd/>
              </a:ln>
            </p:spPr>
            <p:txBody>
              <a:bodyPr/>
              <a:lstStyle/>
              <a:p>
                <a:endParaRPr lang="en-US"/>
              </a:p>
            </p:txBody>
          </p:sp>
        </p:grpSp>
        <p:sp>
          <p:nvSpPr>
            <p:cNvPr id="52254" name="Freeform 64"/>
            <p:cNvSpPr>
              <a:spLocks/>
            </p:cNvSpPr>
            <p:nvPr/>
          </p:nvSpPr>
          <p:spPr bwMode="auto">
            <a:xfrm>
              <a:off x="1933" y="2367"/>
              <a:ext cx="522" cy="198"/>
            </a:xfrm>
            <a:custGeom>
              <a:avLst/>
              <a:gdLst>
                <a:gd name="T0" fmla="*/ 0 w 522"/>
                <a:gd name="T1" fmla="*/ 198 h 198"/>
                <a:gd name="T2" fmla="*/ 324 w 522"/>
                <a:gd name="T3" fmla="*/ 198 h 198"/>
                <a:gd name="T4" fmla="*/ 522 w 522"/>
                <a:gd name="T5" fmla="*/ 0 h 198"/>
                <a:gd name="T6" fmla="*/ 0 60000 65536"/>
                <a:gd name="T7" fmla="*/ 0 60000 65536"/>
                <a:gd name="T8" fmla="*/ 0 60000 65536"/>
                <a:gd name="T9" fmla="*/ 0 w 522"/>
                <a:gd name="T10" fmla="*/ 0 h 198"/>
                <a:gd name="T11" fmla="*/ 522 w 522"/>
                <a:gd name="T12" fmla="*/ 198 h 198"/>
              </a:gdLst>
              <a:ahLst/>
              <a:cxnLst>
                <a:cxn ang="T6">
                  <a:pos x="T0" y="T1"/>
                </a:cxn>
                <a:cxn ang="T7">
                  <a:pos x="T2" y="T3"/>
                </a:cxn>
                <a:cxn ang="T8">
                  <a:pos x="T4" y="T5"/>
                </a:cxn>
              </a:cxnLst>
              <a:rect l="T9" t="T10" r="T11" b="T12"/>
              <a:pathLst>
                <a:path w="522" h="198">
                  <a:moveTo>
                    <a:pt x="0" y="198"/>
                  </a:moveTo>
                  <a:lnTo>
                    <a:pt x="324" y="198"/>
                  </a:lnTo>
                  <a:lnTo>
                    <a:pt x="522" y="0"/>
                  </a:lnTo>
                </a:path>
              </a:pathLst>
            </a:custGeom>
            <a:noFill/>
            <a:ln w="57150" cmpd="sng">
              <a:solidFill>
                <a:schemeClr val="tx1"/>
              </a:solidFill>
              <a:round/>
              <a:headEnd/>
              <a:tailEnd/>
            </a:ln>
          </p:spPr>
          <p:txBody>
            <a:bodyPr/>
            <a:lstStyle/>
            <a:p>
              <a:endParaRPr lang="en-US"/>
            </a:p>
          </p:txBody>
        </p:sp>
      </p:grpSp>
      <p:grpSp>
        <p:nvGrpSpPr>
          <p:cNvPr id="52235" name="Group 65"/>
          <p:cNvGrpSpPr>
            <a:grpSpLocks/>
          </p:cNvGrpSpPr>
          <p:nvPr/>
        </p:nvGrpSpPr>
        <p:grpSpPr bwMode="auto">
          <a:xfrm>
            <a:off x="8562975" y="4302125"/>
            <a:ext cx="390525" cy="688975"/>
            <a:chOff x="4517" y="2867"/>
            <a:chExt cx="246" cy="434"/>
          </a:xfrm>
        </p:grpSpPr>
        <p:sp>
          <p:nvSpPr>
            <p:cNvPr id="52251" name="Line 66"/>
            <p:cNvSpPr>
              <a:spLocks noChangeShapeType="1"/>
            </p:cNvSpPr>
            <p:nvPr/>
          </p:nvSpPr>
          <p:spPr bwMode="auto">
            <a:xfrm flipV="1">
              <a:off x="4517" y="2889"/>
              <a:ext cx="0" cy="412"/>
            </a:xfrm>
            <a:prstGeom prst="line">
              <a:avLst/>
            </a:prstGeom>
            <a:noFill/>
            <a:ln w="57150">
              <a:solidFill>
                <a:srgbClr val="33CC33"/>
              </a:solidFill>
              <a:round/>
              <a:headEnd/>
              <a:tailEnd type="arrow" w="med" len="med"/>
            </a:ln>
          </p:spPr>
          <p:txBody>
            <a:bodyPr/>
            <a:lstStyle/>
            <a:p>
              <a:endParaRPr lang="en-US"/>
            </a:p>
          </p:txBody>
        </p:sp>
        <p:sp>
          <p:nvSpPr>
            <p:cNvPr id="52252" name="Text Box 67"/>
            <p:cNvSpPr txBox="1">
              <a:spLocks noChangeArrowheads="1"/>
            </p:cNvSpPr>
            <p:nvPr/>
          </p:nvSpPr>
          <p:spPr bwMode="auto">
            <a:xfrm>
              <a:off x="4559" y="2867"/>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52236" name="Group 68"/>
          <p:cNvGrpSpPr>
            <a:grpSpLocks/>
          </p:cNvGrpSpPr>
          <p:nvPr/>
        </p:nvGrpSpPr>
        <p:grpSpPr bwMode="auto">
          <a:xfrm>
            <a:off x="8555038" y="2244725"/>
            <a:ext cx="404812" cy="796925"/>
            <a:chOff x="4512" y="1787"/>
            <a:chExt cx="255" cy="502"/>
          </a:xfrm>
        </p:grpSpPr>
        <p:sp>
          <p:nvSpPr>
            <p:cNvPr id="52249" name="Line 69"/>
            <p:cNvSpPr>
              <a:spLocks noChangeShapeType="1"/>
            </p:cNvSpPr>
            <p:nvPr/>
          </p:nvSpPr>
          <p:spPr bwMode="auto">
            <a:xfrm flipV="1">
              <a:off x="4512" y="1787"/>
              <a:ext cx="0" cy="412"/>
            </a:xfrm>
            <a:prstGeom prst="line">
              <a:avLst/>
            </a:prstGeom>
            <a:noFill/>
            <a:ln w="57150">
              <a:solidFill>
                <a:srgbClr val="33CC33"/>
              </a:solidFill>
              <a:round/>
              <a:headEnd type="arrow" w="med" len="med"/>
              <a:tailEnd/>
            </a:ln>
          </p:spPr>
          <p:txBody>
            <a:bodyPr/>
            <a:lstStyle/>
            <a:p>
              <a:endParaRPr lang="en-US"/>
            </a:p>
          </p:txBody>
        </p:sp>
        <p:sp>
          <p:nvSpPr>
            <p:cNvPr id="52250" name="Text Box 70"/>
            <p:cNvSpPr txBox="1">
              <a:spLocks noChangeArrowheads="1"/>
            </p:cNvSpPr>
            <p:nvPr/>
          </p:nvSpPr>
          <p:spPr bwMode="auto">
            <a:xfrm>
              <a:off x="4563" y="2058"/>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52237" name="Group 71"/>
          <p:cNvGrpSpPr>
            <a:grpSpLocks/>
          </p:cNvGrpSpPr>
          <p:nvPr/>
        </p:nvGrpSpPr>
        <p:grpSpPr bwMode="auto">
          <a:xfrm>
            <a:off x="8540750" y="5326063"/>
            <a:ext cx="514350" cy="927100"/>
            <a:chOff x="2538" y="3492"/>
            <a:chExt cx="324" cy="584"/>
          </a:xfrm>
        </p:grpSpPr>
        <p:sp>
          <p:nvSpPr>
            <p:cNvPr id="52247" name="Line 72"/>
            <p:cNvSpPr>
              <a:spLocks noChangeShapeType="1"/>
            </p:cNvSpPr>
            <p:nvPr/>
          </p:nvSpPr>
          <p:spPr bwMode="auto">
            <a:xfrm>
              <a:off x="2551" y="3492"/>
              <a:ext cx="0" cy="475"/>
            </a:xfrm>
            <a:prstGeom prst="line">
              <a:avLst/>
            </a:prstGeom>
            <a:noFill/>
            <a:ln w="57150">
              <a:solidFill>
                <a:schemeClr val="tx1"/>
              </a:solidFill>
              <a:round/>
              <a:headEnd/>
              <a:tailEnd type="arrow" w="med" len="med"/>
            </a:ln>
          </p:spPr>
          <p:txBody>
            <a:bodyPr/>
            <a:lstStyle/>
            <a:p>
              <a:endParaRPr lang="en-US"/>
            </a:p>
          </p:txBody>
        </p:sp>
        <p:sp>
          <p:nvSpPr>
            <p:cNvPr id="52248" name="Text Box 73"/>
            <p:cNvSpPr txBox="1">
              <a:spLocks noChangeArrowheads="1"/>
            </p:cNvSpPr>
            <p:nvPr/>
          </p:nvSpPr>
          <p:spPr bwMode="auto">
            <a:xfrm>
              <a:off x="2538" y="3845"/>
              <a:ext cx="324" cy="231"/>
            </a:xfrm>
            <a:prstGeom prst="rect">
              <a:avLst/>
            </a:prstGeom>
            <a:noFill/>
            <a:ln w="9525">
              <a:noFill/>
              <a:miter lim="800000"/>
              <a:headEnd/>
              <a:tailEnd/>
            </a:ln>
          </p:spPr>
          <p:txBody>
            <a:bodyPr wrap="none">
              <a:spAutoFit/>
            </a:bodyPr>
            <a:lstStyle/>
            <a:p>
              <a:r>
                <a:rPr lang="en-US" i="1"/>
                <a:t>M</a:t>
              </a:r>
              <a:r>
                <a:rPr lang="en-US" b="1"/>
                <a:t>g</a:t>
              </a:r>
              <a:endParaRPr lang="en-US" i="1"/>
            </a:p>
          </p:txBody>
        </p:sp>
      </p:grpSp>
      <p:grpSp>
        <p:nvGrpSpPr>
          <p:cNvPr id="52238" name="Group 74"/>
          <p:cNvGrpSpPr>
            <a:grpSpLocks/>
          </p:cNvGrpSpPr>
          <p:nvPr/>
        </p:nvGrpSpPr>
        <p:grpSpPr bwMode="auto">
          <a:xfrm>
            <a:off x="7642253" y="5170504"/>
            <a:ext cx="354014" cy="473077"/>
            <a:chOff x="3937" y="3414"/>
            <a:chExt cx="223" cy="298"/>
          </a:xfrm>
        </p:grpSpPr>
        <p:sp>
          <p:nvSpPr>
            <p:cNvPr id="52245" name="Line 75"/>
            <p:cNvSpPr>
              <a:spLocks noChangeShapeType="1"/>
            </p:cNvSpPr>
            <p:nvPr/>
          </p:nvSpPr>
          <p:spPr bwMode="auto">
            <a:xfrm>
              <a:off x="4160" y="3447"/>
              <a:ext cx="0" cy="265"/>
            </a:xfrm>
            <a:prstGeom prst="line">
              <a:avLst/>
            </a:prstGeom>
            <a:noFill/>
            <a:ln w="38100">
              <a:solidFill>
                <a:schemeClr val="bg2"/>
              </a:solidFill>
              <a:round/>
              <a:headEnd/>
              <a:tailEnd type="triangle" w="med" len="med"/>
            </a:ln>
          </p:spPr>
          <p:txBody>
            <a:bodyPr/>
            <a:lstStyle/>
            <a:p>
              <a:endParaRPr lang="en-US"/>
            </a:p>
          </p:txBody>
        </p:sp>
        <p:sp>
          <p:nvSpPr>
            <p:cNvPr id="52246" name="Text Box 76"/>
            <p:cNvSpPr txBox="1">
              <a:spLocks noChangeArrowheads="1"/>
            </p:cNvSpPr>
            <p:nvPr/>
          </p:nvSpPr>
          <p:spPr bwMode="auto">
            <a:xfrm>
              <a:off x="3937" y="3414"/>
              <a:ext cx="196" cy="231"/>
            </a:xfrm>
            <a:prstGeom prst="rect">
              <a:avLst/>
            </a:prstGeom>
            <a:noFill/>
            <a:ln w="9525">
              <a:noFill/>
              <a:miter lim="800000"/>
              <a:headEnd/>
              <a:tailEnd/>
            </a:ln>
          </p:spPr>
          <p:txBody>
            <a:bodyPr wrap="none">
              <a:spAutoFit/>
            </a:bodyPr>
            <a:lstStyle/>
            <a:p>
              <a:r>
                <a:rPr lang="en-US" b="1" dirty="0">
                  <a:solidFill>
                    <a:schemeClr val="bg2"/>
                  </a:solidFill>
                </a:rPr>
                <a:t>a</a:t>
              </a:r>
            </a:p>
          </p:txBody>
        </p:sp>
      </p:grpSp>
      <p:grpSp>
        <p:nvGrpSpPr>
          <p:cNvPr id="52239" name="Group 77"/>
          <p:cNvGrpSpPr>
            <a:grpSpLocks/>
          </p:cNvGrpSpPr>
          <p:nvPr/>
        </p:nvGrpSpPr>
        <p:grpSpPr bwMode="auto">
          <a:xfrm>
            <a:off x="8242300" y="1470025"/>
            <a:ext cx="639763" cy="690563"/>
            <a:chOff x="4315" y="1083"/>
            <a:chExt cx="403" cy="435"/>
          </a:xfrm>
        </p:grpSpPr>
        <p:sp>
          <p:nvSpPr>
            <p:cNvPr id="52243" name="Arc 78"/>
            <p:cNvSpPr>
              <a:spLocks/>
            </p:cNvSpPr>
            <p:nvPr/>
          </p:nvSpPr>
          <p:spPr bwMode="auto">
            <a:xfrm>
              <a:off x="4315" y="1170"/>
              <a:ext cx="339" cy="3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en-US"/>
            </a:p>
          </p:txBody>
        </p:sp>
        <p:sp>
          <p:nvSpPr>
            <p:cNvPr id="52244" name="Text Box 79"/>
            <p:cNvSpPr txBox="1">
              <a:spLocks noChangeArrowheads="1"/>
            </p:cNvSpPr>
            <p:nvPr/>
          </p:nvSpPr>
          <p:spPr bwMode="auto">
            <a:xfrm>
              <a:off x="4513" y="1083"/>
              <a:ext cx="205" cy="231"/>
            </a:xfrm>
            <a:prstGeom prst="rect">
              <a:avLst/>
            </a:prstGeom>
            <a:noFill/>
            <a:ln w="9525">
              <a:noFill/>
              <a:miter lim="800000"/>
              <a:headEnd/>
              <a:tailEnd/>
            </a:ln>
          </p:spPr>
          <p:txBody>
            <a:bodyPr wrap="none">
              <a:spAutoFit/>
            </a:bodyPr>
            <a:lstStyle/>
            <a:p>
              <a:r>
                <a:rPr lang="el-GR" b="1">
                  <a:solidFill>
                    <a:schemeClr val="bg2"/>
                  </a:solidFill>
                </a:rPr>
                <a:t>α</a:t>
              </a:r>
            </a:p>
          </p:txBody>
        </p:sp>
      </p:grpSp>
      <p:grpSp>
        <p:nvGrpSpPr>
          <p:cNvPr id="52240" name="Group 80"/>
          <p:cNvGrpSpPr>
            <a:grpSpLocks/>
          </p:cNvGrpSpPr>
          <p:nvPr/>
        </p:nvGrpSpPr>
        <p:grpSpPr bwMode="auto">
          <a:xfrm>
            <a:off x="8048625" y="2263775"/>
            <a:ext cx="512763" cy="387350"/>
            <a:chOff x="2182" y="2369"/>
            <a:chExt cx="323" cy="244"/>
          </a:xfrm>
        </p:grpSpPr>
        <p:sp>
          <p:nvSpPr>
            <p:cNvPr id="52241" name="Line 81"/>
            <p:cNvSpPr>
              <a:spLocks noChangeShapeType="1"/>
            </p:cNvSpPr>
            <p:nvPr/>
          </p:nvSpPr>
          <p:spPr bwMode="auto">
            <a:xfrm>
              <a:off x="2277" y="2369"/>
              <a:ext cx="228" cy="0"/>
            </a:xfrm>
            <a:prstGeom prst="line">
              <a:avLst/>
            </a:prstGeom>
            <a:noFill/>
            <a:ln w="57150">
              <a:solidFill>
                <a:schemeClr val="accent2"/>
              </a:solidFill>
              <a:round/>
              <a:headEnd/>
              <a:tailEnd type="triangle" w="med" len="med"/>
            </a:ln>
          </p:spPr>
          <p:txBody>
            <a:bodyPr/>
            <a:lstStyle/>
            <a:p>
              <a:endParaRPr lang="en-US"/>
            </a:p>
          </p:txBody>
        </p:sp>
        <p:sp>
          <p:nvSpPr>
            <p:cNvPr id="52242" name="Text Box 82"/>
            <p:cNvSpPr txBox="1">
              <a:spLocks noChangeArrowheads="1"/>
            </p:cNvSpPr>
            <p:nvPr/>
          </p:nvSpPr>
          <p:spPr bwMode="auto">
            <a:xfrm>
              <a:off x="2182" y="2382"/>
              <a:ext cx="220" cy="231"/>
            </a:xfrm>
            <a:prstGeom prst="rect">
              <a:avLst/>
            </a:prstGeom>
            <a:noFill/>
            <a:ln w="9525">
              <a:noFill/>
              <a:miter lim="800000"/>
              <a:headEnd/>
              <a:tailEnd/>
            </a:ln>
          </p:spPr>
          <p:txBody>
            <a:bodyPr wrap="none">
              <a:spAutoFit/>
            </a:bodyPr>
            <a:lstStyle/>
            <a:p>
              <a:r>
                <a:rPr lang="en-US" b="1">
                  <a:solidFill>
                    <a:schemeClr val="accent2"/>
                  </a:solidFill>
                </a:rPr>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additive="base">
                                        <p:cTn id="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 calcmode="lin" valueType="num">
                                      <p:cBhvr additive="base">
                                        <p:cTn id="1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 calcmode="lin" valueType="num">
                                      <p:cBhvr additive="base">
                                        <p:cTn id="2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 and dynamics</a:t>
            </a:r>
            <a:endParaRPr lang="en-US" altLang="en-US">
              <a:solidFill>
                <a:schemeClr val="accent2"/>
              </a:solidFill>
            </a:endParaRPr>
          </a:p>
          <a:p>
            <a:pPr>
              <a:spcAft>
                <a:spcPts val="200"/>
              </a:spcAft>
            </a:pPr>
            <a:r>
              <a:rPr lang="en-US" altLang="en-US">
                <a:sym typeface="Symbol" pitchFamily="18" charset="2"/>
              </a:rPr>
              <a:t></a:t>
            </a:r>
            <a:r>
              <a:rPr lang="en-US" altLang="en-US"/>
              <a:t>How am I going to remember all of this?!?		</a:t>
            </a:r>
            <a:r>
              <a:rPr lang="en-US" altLang="en-US" i="1"/>
              <a:t>        </a:t>
            </a:r>
          </a:p>
        </p:txBody>
      </p:sp>
      <p:sp>
        <p:nvSpPr>
          <p:cNvPr id="532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9" cstate="print">
            <a:clrChange>
              <a:clrFrom>
                <a:srgbClr val="ED1C24"/>
              </a:clrFrom>
              <a:clrTo>
                <a:srgbClr val="ED1C24">
                  <a:alpha val="0"/>
                </a:srgbClr>
              </a:clrTo>
            </a:clrChange>
          </a:blip>
          <a:stretch>
            <a:fillRect/>
          </a:stretch>
        </p:blipFill>
        <p:spPr>
          <a:xfrm>
            <a:off x="2570163" y="2549525"/>
            <a:ext cx="5391150" cy="4133850"/>
          </a:xfrm>
          <a:prstGeom prst="rect">
            <a:avLst/>
          </a:prstGeom>
          <a:ln>
            <a:noFill/>
          </a:ln>
          <a:effectLst>
            <a:outerShdw blurRad="292100" dist="139700" dir="2700000" algn="tl" rotWithShape="0">
              <a:srgbClr val="333333">
                <a:alpha val="65000"/>
              </a:srgbClr>
            </a:outerShdw>
          </a:effectLst>
        </p:spPr>
      </p:pic>
      <p:sp>
        <p:nvSpPr>
          <p:cNvPr id="17" name="AutoShape 52"/>
          <p:cNvSpPr>
            <a:spLocks noChangeArrowheads="1"/>
          </p:cNvSpPr>
          <p:nvPr/>
        </p:nvSpPr>
        <p:spPr bwMode="auto">
          <a:xfrm>
            <a:off x="6991350" y="2406650"/>
            <a:ext cx="2152650" cy="2968625"/>
          </a:xfrm>
          <a:prstGeom prst="cloudCallout">
            <a:avLst>
              <a:gd name="adj1" fmla="val -77466"/>
              <a:gd name="adj2" fmla="val 77"/>
            </a:avLst>
          </a:prstGeom>
          <a:solidFill>
            <a:schemeClr val="accent1"/>
          </a:solidFill>
          <a:ln w="28575">
            <a:solidFill>
              <a:schemeClr val="bg1">
                <a:lumMod val="65000"/>
              </a:schemeClr>
            </a:solidFill>
            <a:round/>
            <a:headEnd/>
            <a:tailEnd/>
          </a:ln>
          <a:effectLst/>
          <a:extLst/>
        </p:spPr>
        <p:txBody>
          <a:bodyPr/>
          <a:lstStyle/>
          <a:p>
            <a:pPr algn="ctr">
              <a:defRPr/>
            </a:pPr>
            <a:r>
              <a:rPr lang="en-US" altLang="en-US" i="1" dirty="0">
                <a:latin typeface="Arial" panose="020B0604020202020204" pitchFamily="34" charset="0"/>
                <a:cs typeface="Arial" panose="020B0604020202020204" pitchFamily="34" charset="0"/>
              </a:rPr>
              <a:t>s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v</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a</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i="1" dirty="0">
                <a:solidFill>
                  <a:srgbClr val="FF0000"/>
                </a:solidFill>
                <a:latin typeface="Arial" panose="020B0604020202020204" pitchFamily="34" charset="0"/>
                <a:cs typeface="Arial" panose="020B0604020202020204" pitchFamily="34" charset="0"/>
                <a:sym typeface="Symbol" panose="05050102010706020507" pitchFamily="18" charset="2"/>
              </a:rPr>
              <a:t>I</a:t>
            </a:r>
          </a:p>
          <a:p>
            <a:pPr algn="ctr">
              <a:defRPr/>
            </a:pPr>
            <a:r>
              <a:rPr lang="en-US" altLang="en-US" b="1" dirty="0">
                <a:latin typeface="Arial" panose="020B0604020202020204" pitchFamily="34" charset="0"/>
                <a:cs typeface="Arial" panose="020B0604020202020204" pitchFamily="34" charset="0"/>
              </a:rPr>
              <a:t>F</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b="1"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endParaRPr lang="en-US" altLang="en-US" i="1" dirty="0">
              <a:solidFill>
                <a:srgbClr val="FF0000"/>
              </a:solidFill>
              <a:latin typeface="Arial" panose="020B0604020202020204" pitchFamily="34" charset="0"/>
              <a:cs typeface="Arial" panose="020B0604020202020204" pitchFamily="34" charset="0"/>
              <a:sym typeface="Symbol" panose="05050102010706020507" pitchFamily="18" charset="2"/>
            </a:endParaRPr>
          </a:p>
        </p:txBody>
      </p:sp>
      <p:sp>
        <p:nvSpPr>
          <p:cNvPr id="3" name="Cloud Callout 2"/>
          <p:cNvSpPr/>
          <p:nvPr/>
        </p:nvSpPr>
        <p:spPr>
          <a:xfrm>
            <a:off x="0" y="2190750"/>
            <a:ext cx="3148013" cy="4130675"/>
          </a:xfrm>
          <a:prstGeom prst="cloudCallout">
            <a:avLst>
              <a:gd name="adj1" fmla="val 65802"/>
              <a:gd name="adj2" fmla="val 133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rot="415439">
            <a:off x="357188" y="3146425"/>
            <a:ext cx="2355850" cy="461963"/>
          </a:xfrm>
          <a:prstGeom prst="rect">
            <a:avLst/>
          </a:prstGeom>
          <a:noFill/>
          <a:ln w="9525">
            <a:noFill/>
            <a:miter lim="800000"/>
            <a:headEnd/>
            <a:tailEnd/>
          </a:ln>
        </p:spPr>
        <p:txBody>
          <a:bodyPr wrap="none">
            <a:spAutoFit/>
          </a:bodyPr>
          <a:lstStyle/>
          <a:p>
            <a:r>
              <a:rPr lang="en-US" altLang="en-US" i="1"/>
              <a:t>s</a:t>
            </a:r>
            <a:r>
              <a:rPr lang="en-US" altLang="en-US"/>
              <a:t> = </a:t>
            </a:r>
            <a:r>
              <a:rPr lang="en-US" altLang="en-US" i="1"/>
              <a:t>ut</a:t>
            </a:r>
            <a:r>
              <a:rPr lang="en-US" altLang="en-US"/>
              <a:t> + (1/2)</a:t>
            </a:r>
            <a:r>
              <a:rPr lang="en-US" altLang="en-US" i="1"/>
              <a:t>at</a:t>
            </a:r>
            <a:r>
              <a:rPr lang="en-US" altLang="en-US" baseline="30000"/>
              <a:t> 2</a:t>
            </a:r>
          </a:p>
        </p:txBody>
      </p:sp>
      <p:sp>
        <p:nvSpPr>
          <p:cNvPr id="9" name="TextBox 8"/>
          <p:cNvSpPr txBox="1">
            <a:spLocks noChangeArrowheads="1"/>
          </p:cNvSpPr>
          <p:nvPr/>
        </p:nvSpPr>
        <p:spPr bwMode="auto">
          <a:xfrm rot="389139">
            <a:off x="290513" y="3481388"/>
            <a:ext cx="2538412" cy="461962"/>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i="1">
                <a:solidFill>
                  <a:srgbClr val="FF0000"/>
                </a:solidFill>
                <a:sym typeface="Symbol" pitchFamily="18" charset="2"/>
              </a:rPr>
              <a:t>t</a:t>
            </a:r>
            <a:r>
              <a:rPr lang="en-US" altLang="en-US">
                <a:solidFill>
                  <a:srgbClr val="FF0000"/>
                </a:solidFill>
                <a:sym typeface="Symbol" pitchFamily="18" charset="2"/>
              </a:rPr>
              <a:t> + (1/2)</a:t>
            </a:r>
            <a:r>
              <a:rPr lang="en-US" altLang="en-US" i="1">
                <a:solidFill>
                  <a:srgbClr val="FF0000"/>
                </a:solidFill>
                <a:sym typeface="Symbol" pitchFamily="18" charset="2"/>
              </a:rPr>
              <a:t>t</a:t>
            </a:r>
            <a:r>
              <a:rPr lang="en-US" altLang="en-US" baseline="30000">
                <a:solidFill>
                  <a:srgbClr val="FF0000"/>
                </a:solidFill>
                <a:sym typeface="Symbol" pitchFamily="18" charset="2"/>
              </a:rPr>
              <a:t> 2</a:t>
            </a:r>
          </a:p>
        </p:txBody>
      </p:sp>
      <p:sp>
        <p:nvSpPr>
          <p:cNvPr id="10" name="TextBox 9"/>
          <p:cNvSpPr txBox="1">
            <a:spLocks noChangeArrowheads="1"/>
          </p:cNvSpPr>
          <p:nvPr/>
        </p:nvSpPr>
        <p:spPr bwMode="auto">
          <a:xfrm>
            <a:off x="228600" y="3879850"/>
            <a:ext cx="2395538" cy="461963"/>
          </a:xfrm>
          <a:prstGeom prst="rect">
            <a:avLst/>
          </a:prstGeom>
          <a:noFill/>
          <a:ln w="9525">
            <a:noFill/>
            <a:miter lim="800000"/>
            <a:headEnd/>
            <a:tailEnd/>
          </a:ln>
        </p:spPr>
        <p:txBody>
          <a:bodyPr wrap="none">
            <a:spAutoFit/>
          </a:bodyPr>
          <a:lstStyle/>
          <a:p>
            <a:pPr marL="342900" indent="-342900">
              <a:spcAft>
                <a:spcPts val="200"/>
              </a:spcAft>
              <a:buFont typeface="Symbol" pitchFamily="18" charset="2"/>
              <a:buChar char=" "/>
            </a:pPr>
            <a:r>
              <a:rPr lang="en-US" altLang="en-US" i="1"/>
              <a:t>v</a:t>
            </a:r>
            <a:r>
              <a:rPr lang="en-US" altLang="en-US" baseline="30000"/>
              <a:t> 2</a:t>
            </a:r>
            <a:r>
              <a:rPr lang="en-US" altLang="en-US"/>
              <a:t> = </a:t>
            </a:r>
            <a:r>
              <a:rPr lang="en-US" altLang="en-US" i="1"/>
              <a:t>u</a:t>
            </a:r>
            <a:r>
              <a:rPr lang="en-US" altLang="en-US" baseline="30000"/>
              <a:t> 2</a:t>
            </a:r>
            <a:r>
              <a:rPr lang="en-US" altLang="en-US"/>
              <a:t> + 2</a:t>
            </a:r>
            <a:r>
              <a:rPr lang="en-US" altLang="en-US" i="1"/>
              <a:t>as</a:t>
            </a:r>
            <a:endParaRPr lang="en-US" altLang="en-US" baseline="30000"/>
          </a:p>
        </p:txBody>
      </p:sp>
      <p:sp>
        <p:nvSpPr>
          <p:cNvPr id="11" name="TextBox 10"/>
          <p:cNvSpPr txBox="1">
            <a:spLocks noChangeArrowheads="1"/>
          </p:cNvSpPr>
          <p:nvPr/>
        </p:nvSpPr>
        <p:spPr bwMode="auto">
          <a:xfrm rot="104214">
            <a:off x="490538" y="4171950"/>
            <a:ext cx="2173287" cy="460375"/>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baseline="30000">
                <a:solidFill>
                  <a:srgbClr val="FF0000"/>
                </a:solidFill>
                <a:sym typeface="Symbol" pitchFamily="18" charset="2"/>
              </a:rPr>
              <a:t>2</a:t>
            </a: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baseline="30000">
                <a:solidFill>
                  <a:srgbClr val="FF0000"/>
                </a:solidFill>
                <a:sym typeface="Symbol" pitchFamily="18" charset="2"/>
              </a:rPr>
              <a:t>2</a:t>
            </a:r>
            <a:r>
              <a:rPr lang="en-US" altLang="en-US">
                <a:solidFill>
                  <a:srgbClr val="FF0000"/>
                </a:solidFill>
                <a:sym typeface="Symbol" pitchFamily="18" charset="2"/>
              </a:rPr>
              <a:t> + 2</a:t>
            </a:r>
            <a:endParaRPr lang="en-US" altLang="en-US">
              <a:solidFill>
                <a:srgbClr val="FF0000"/>
              </a:solidFill>
            </a:endParaRPr>
          </a:p>
        </p:txBody>
      </p:sp>
      <p:sp>
        <p:nvSpPr>
          <p:cNvPr id="12" name="TextBox 11"/>
          <p:cNvSpPr txBox="1">
            <a:spLocks noChangeArrowheads="1"/>
          </p:cNvSpPr>
          <p:nvPr/>
        </p:nvSpPr>
        <p:spPr bwMode="auto">
          <a:xfrm rot="-219539">
            <a:off x="1039813" y="2490788"/>
            <a:ext cx="1635125" cy="461962"/>
          </a:xfrm>
          <a:prstGeom prst="rect">
            <a:avLst/>
          </a:prstGeom>
          <a:noFill/>
          <a:ln w="9525">
            <a:noFill/>
            <a:miter lim="800000"/>
            <a:headEnd/>
            <a:tailEnd/>
          </a:ln>
        </p:spPr>
        <p:txBody>
          <a:bodyPr wrap="none">
            <a:spAutoFit/>
          </a:bodyPr>
          <a:lstStyle/>
          <a:p>
            <a:r>
              <a:rPr lang="en-US" altLang="en-US" i="1"/>
              <a:t> v = u</a:t>
            </a:r>
            <a:r>
              <a:rPr lang="en-US" altLang="en-US"/>
              <a:t>  + </a:t>
            </a:r>
            <a:r>
              <a:rPr lang="en-US" altLang="en-US" i="1"/>
              <a:t>at</a:t>
            </a:r>
            <a:endParaRPr lang="en-US" altLang="en-US" baseline="30000"/>
          </a:p>
        </p:txBody>
      </p:sp>
      <p:sp>
        <p:nvSpPr>
          <p:cNvPr id="13" name="TextBox 12"/>
          <p:cNvSpPr txBox="1">
            <a:spLocks noChangeArrowheads="1"/>
          </p:cNvSpPr>
          <p:nvPr/>
        </p:nvSpPr>
        <p:spPr bwMode="auto">
          <a:xfrm rot="-221709">
            <a:off x="1044575" y="2738438"/>
            <a:ext cx="1716088" cy="461962"/>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a:solidFill>
                  <a:srgbClr val="FF0000"/>
                </a:solidFill>
                <a:sym typeface="Symbol" pitchFamily="18" charset="2"/>
              </a:rPr>
              <a:t> + </a:t>
            </a:r>
            <a:r>
              <a:rPr lang="en-US" altLang="en-US" i="1">
                <a:solidFill>
                  <a:srgbClr val="FF0000"/>
                </a:solidFill>
                <a:sym typeface="Symbol" pitchFamily="18" charset="2"/>
              </a:rPr>
              <a:t>t</a:t>
            </a:r>
          </a:p>
        </p:txBody>
      </p:sp>
      <p:sp>
        <p:nvSpPr>
          <p:cNvPr id="14" name="TextBox 13"/>
          <p:cNvSpPr txBox="1">
            <a:spLocks noChangeArrowheads="1"/>
          </p:cNvSpPr>
          <p:nvPr/>
        </p:nvSpPr>
        <p:spPr bwMode="auto">
          <a:xfrm>
            <a:off x="663575" y="4505325"/>
            <a:ext cx="1497013" cy="461963"/>
          </a:xfrm>
          <a:prstGeom prst="rect">
            <a:avLst/>
          </a:prstGeom>
          <a:noFill/>
          <a:ln w="9525">
            <a:noFill/>
            <a:miter lim="800000"/>
            <a:headEnd/>
            <a:tailEnd/>
          </a:ln>
        </p:spPr>
        <p:txBody>
          <a:bodyPr wrap="none">
            <a:spAutoFit/>
          </a:bodyPr>
          <a:lstStyle/>
          <a:p>
            <a:pPr marL="342900" indent="-342900">
              <a:spcAft>
                <a:spcPts val="200"/>
              </a:spcAft>
              <a:buFont typeface="Symbol" pitchFamily="18" charset="2"/>
              <a:buChar char=" "/>
            </a:pPr>
            <a:r>
              <a:rPr lang="en-US" altLang="en-US" i="1"/>
              <a:t>F</a:t>
            </a:r>
            <a:r>
              <a:rPr lang="en-US" altLang="en-US"/>
              <a:t> = </a:t>
            </a:r>
            <a:r>
              <a:rPr lang="en-US" altLang="en-US" i="1"/>
              <a:t>ma</a:t>
            </a:r>
            <a:endParaRPr lang="en-US" altLang="en-US" baseline="30000"/>
          </a:p>
        </p:txBody>
      </p:sp>
      <p:sp>
        <p:nvSpPr>
          <p:cNvPr id="15" name="TextBox 14"/>
          <p:cNvSpPr txBox="1">
            <a:spLocks noChangeArrowheads="1"/>
          </p:cNvSpPr>
          <p:nvPr/>
        </p:nvSpPr>
        <p:spPr bwMode="auto">
          <a:xfrm rot="-99405">
            <a:off x="1006475" y="4768850"/>
            <a:ext cx="1341438" cy="461963"/>
          </a:xfrm>
          <a:prstGeom prst="rect">
            <a:avLst/>
          </a:prstGeom>
          <a:noFill/>
          <a:ln w="9525">
            <a:noFill/>
            <a:miter lim="800000"/>
            <a:headEnd/>
            <a:tailEnd/>
          </a:ln>
        </p:spPr>
        <p:txBody>
          <a:bodyPr>
            <a:spAutoFit/>
          </a:bodyPr>
          <a:lstStyle/>
          <a:p>
            <a:pPr>
              <a:spcAft>
                <a:spcPts val="200"/>
              </a:spcAft>
            </a:pPr>
            <a:r>
              <a:rPr lang="en-US" altLang="en-US" b="1" i="1">
                <a:solidFill>
                  <a:srgbClr val="FF0000"/>
                </a:solidFill>
                <a:sym typeface="Symbol" pitchFamily="18" charset="2"/>
              </a:rPr>
              <a:t> </a:t>
            </a:r>
            <a:r>
              <a:rPr lang="en-US" altLang="en-US">
                <a:solidFill>
                  <a:srgbClr val="FF0000"/>
                </a:solidFill>
                <a:sym typeface="Symbol" pitchFamily="18" charset="2"/>
              </a:rPr>
              <a:t>= </a:t>
            </a:r>
            <a:r>
              <a:rPr lang="en-US" altLang="en-US" i="1">
                <a:solidFill>
                  <a:srgbClr val="FF0000"/>
                </a:solidFill>
                <a:sym typeface="Symbol" pitchFamily="18" charset="2"/>
              </a:rPr>
              <a:t>I</a:t>
            </a:r>
            <a:r>
              <a:rPr lang="en-US" altLang="en-US">
                <a:solidFill>
                  <a:srgbClr val="FF0000"/>
                </a:solidFill>
                <a:sym typeface="Symbol" pitchFamily="18" charset="2"/>
              </a:rPr>
              <a:t></a:t>
            </a:r>
            <a:endParaRPr lang="en-US" altLang="en-US" i="1">
              <a:solidFill>
                <a:srgbClr val="FF0000"/>
              </a:solidFill>
            </a:endParaRPr>
          </a:p>
        </p:txBody>
      </p:sp>
      <p:sp>
        <p:nvSpPr>
          <p:cNvPr id="16" name="TextBox 15"/>
          <p:cNvSpPr txBox="1">
            <a:spLocks noChangeArrowheads="1"/>
          </p:cNvSpPr>
          <p:nvPr/>
        </p:nvSpPr>
        <p:spPr bwMode="auto">
          <a:xfrm rot="-423293">
            <a:off x="196850" y="5099050"/>
            <a:ext cx="2609850" cy="461963"/>
          </a:xfrm>
          <a:prstGeom prst="rect">
            <a:avLst/>
          </a:prstGeom>
          <a:noFill/>
          <a:ln w="9525">
            <a:noFill/>
            <a:miter lim="800000"/>
            <a:headEnd/>
            <a:tailEnd/>
          </a:ln>
        </p:spPr>
        <p:txBody>
          <a:bodyPr>
            <a:spAutoFit/>
          </a:bodyPr>
          <a:lstStyle/>
          <a:p>
            <a:pPr marL="342900" indent="-342900">
              <a:spcAft>
                <a:spcPts val="200"/>
              </a:spcAft>
              <a:buFont typeface="Symbol" pitchFamily="18" charset="2"/>
              <a:buChar char=" "/>
            </a:pPr>
            <a:r>
              <a:rPr lang="en-US" altLang="en-US" i="1"/>
              <a:t>E</a:t>
            </a:r>
            <a:r>
              <a:rPr lang="en-US" altLang="en-US" baseline="-25000"/>
              <a:t>K</a:t>
            </a:r>
            <a:r>
              <a:rPr lang="en-US" altLang="en-US"/>
              <a:t> = (1/2)</a:t>
            </a:r>
            <a:r>
              <a:rPr lang="en-US" altLang="en-US" i="1"/>
              <a:t>mv</a:t>
            </a:r>
            <a:r>
              <a:rPr lang="en-US" altLang="en-US" baseline="30000"/>
              <a:t>2</a:t>
            </a:r>
          </a:p>
        </p:txBody>
      </p:sp>
      <p:sp>
        <p:nvSpPr>
          <p:cNvPr id="18" name="TextBox 17"/>
          <p:cNvSpPr txBox="1">
            <a:spLocks noChangeArrowheads="1"/>
          </p:cNvSpPr>
          <p:nvPr/>
        </p:nvSpPr>
        <p:spPr bwMode="auto">
          <a:xfrm rot="-419440">
            <a:off x="608013" y="5395913"/>
            <a:ext cx="2087562" cy="460375"/>
          </a:xfrm>
          <a:prstGeom prst="rect">
            <a:avLst/>
          </a:prstGeom>
          <a:noFill/>
          <a:ln w="9525">
            <a:noFill/>
            <a:miter lim="800000"/>
            <a:headEnd/>
            <a:tailEnd/>
          </a:ln>
        </p:spPr>
        <p:txBody>
          <a:bodyPr>
            <a:spAutoFit/>
          </a:bodyPr>
          <a:lstStyle/>
          <a:p>
            <a:pPr>
              <a:spcAft>
                <a:spcPts val="200"/>
              </a:spcAft>
            </a:pPr>
            <a:r>
              <a:rPr lang="en-US" altLang="en-US" i="1">
                <a:solidFill>
                  <a:srgbClr val="FF0000"/>
                </a:solidFill>
                <a:sym typeface="Symbol" pitchFamily="18" charset="2"/>
              </a:rPr>
              <a:t>E</a:t>
            </a:r>
            <a:r>
              <a:rPr lang="en-US" altLang="en-US" baseline="-25000">
                <a:solidFill>
                  <a:srgbClr val="FF0000"/>
                </a:solidFill>
                <a:sym typeface="Symbol" pitchFamily="18" charset="2"/>
              </a:rPr>
              <a:t>K</a:t>
            </a:r>
            <a:r>
              <a:rPr lang="en-US" altLang="en-US" i="1">
                <a:solidFill>
                  <a:srgbClr val="FF0000"/>
                </a:solidFill>
                <a:sym typeface="Symbol" pitchFamily="18" charset="2"/>
              </a:rPr>
              <a:t> </a:t>
            </a:r>
            <a:r>
              <a:rPr lang="en-US" altLang="en-US">
                <a:solidFill>
                  <a:srgbClr val="FF0000"/>
                </a:solidFill>
                <a:sym typeface="Symbol" pitchFamily="18" charset="2"/>
              </a:rPr>
              <a:t>= (1/2)</a:t>
            </a:r>
            <a:r>
              <a:rPr lang="en-US" altLang="en-US" i="1">
                <a:solidFill>
                  <a:srgbClr val="FF0000"/>
                </a:solidFill>
                <a:sym typeface="Symbol" pitchFamily="18" charset="2"/>
              </a:rPr>
              <a:t>I</a:t>
            </a:r>
            <a:r>
              <a:rPr lang="en-US" altLang="en-US">
                <a:solidFill>
                  <a:srgbClr val="FF0000"/>
                </a:solidFill>
                <a:sym typeface="Symbol" pitchFamily="18" charset="2"/>
              </a:rPr>
              <a:t></a:t>
            </a:r>
            <a:r>
              <a:rPr lang="en-US" altLang="en-US" baseline="30000">
                <a:solidFill>
                  <a:srgbClr val="FF0000"/>
                </a:solidFill>
                <a:sym typeface="Symbol" pitchFamily="18" charset="2"/>
              </a:rPr>
              <a:t>2</a:t>
            </a:r>
            <a:endParaRPr lang="en-US" altLang="en-US" i="1" baseline="30000">
              <a:solidFill>
                <a:srgbClr val="FF0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inkyAndBrain-WillTortureNeverCeas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6" name="PinkyAndBrain-Ponderin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par>
                          <p:cTn id="38" fill="hold" nodeType="afterGroup">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6" name="PinkyAndBrain-Ponderin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6" name="PinkyAndBrain-Ponderin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subTnLst>
                                    <p:audio>
                                      <p:cMediaNode>
                                        <p:cTn display="0" masterRel="sameClick">
                                          <p:stCondLst>
                                            <p:cond evt="begin" delay="0">
                                              <p:tn val="60"/>
                                            </p:cond>
                                          </p:stCondLst>
                                          <p:endCondLst>
                                            <p:cond evt="onStopAudio" delay="0">
                                              <p:tgtEl>
                                                <p:sldTgt/>
                                              </p:tgtEl>
                                            </p:cond>
                                          </p:endCondLst>
                                        </p:cTn>
                                        <p:tgtEl>
                                          <p:sndTgt r:embed="rId7"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subTnLst>
                                    <p:audio>
                                      <p:cMediaNode>
                                        <p:cTn display="0" masterRel="sameClick">
                                          <p:stCondLst>
                                            <p:cond evt="begin" delay="0">
                                              <p:tn val="67"/>
                                            </p:cond>
                                          </p:stCondLst>
                                          <p:endCondLst>
                                            <p:cond evt="onStopAudio" delay="0">
                                              <p:tgtEl>
                                                <p:sldTgt/>
                                              </p:tgtEl>
                                            </p:cond>
                                          </p:endCondLst>
                                        </p:cTn>
                                        <p:tgtEl>
                                          <p:sndTgt r:embed="rId6" name="PinkyAndBrain-Ponderin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7"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subTnLst>
                                    <p:audio>
                                      <p:cMediaNode>
                                        <p:cTn display="0" masterRel="sameClick">
                                          <p:stCondLst>
                                            <p:cond evt="begin" delay="0">
                                              <p:tn val="81"/>
                                            </p:cond>
                                          </p:stCondLst>
                                          <p:endCondLst>
                                            <p:cond evt="onStopAudio" delay="0">
                                              <p:tgtEl>
                                                <p:sldTgt/>
                                              </p:tgtEl>
                                            </p:cond>
                                          </p:endCondLst>
                                        </p:cTn>
                                        <p:tgtEl>
                                          <p:sndTgt r:embed="rId6" name="PinkyAndBrain-Ponderin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subTnLst>
                                    <p:audio>
                                      <p:cMediaNode>
                                        <p:cTn display="0" masterRel="sameClick">
                                          <p:stCondLst>
                                            <p:cond evt="begin" delay="0">
                                              <p:tn val="88"/>
                                            </p:cond>
                                          </p:stCondLst>
                                          <p:endCondLst>
                                            <p:cond evt="onStopAudio" delay="0">
                                              <p:tgtEl>
                                                <p:sldTgt/>
                                              </p:tgtEl>
                                            </p:cond>
                                          </p:endCondLst>
                                        </p:cTn>
                                        <p:tgtEl>
                                          <p:sndTgt r:embed="rId7" name="cashreg.wav"/>
                                        </p:tgtEl>
                                      </p:cMediaNode>
                                    </p:audio>
                                  </p:subTnLst>
                                </p:cTn>
                              </p:par>
                            </p:childTnLst>
                          </p:cTn>
                        </p:par>
                        <p:par>
                          <p:cTn id="93" fill="hold" nodeType="afterGroup">
                            <p:stCondLst>
                              <p:cond delay="500"/>
                            </p:stCondLst>
                            <p:childTnLst>
                              <p:par>
                                <p:cTn id="94" presetID="10" presetClass="entr" presetSubtype="0" fill="hold" grpId="0" nodeType="afterEffect">
                                  <p:stCondLst>
                                    <p:cond delay="100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2000"/>
                                        <p:tgtEl>
                                          <p:spTgt spid="17"/>
                                        </p:tgtEl>
                                      </p:cBhvr>
                                    </p:animEffect>
                                  </p:childTnLst>
                                  <p:subTnLst>
                                    <p:audio>
                                      <p:cMediaNode>
                                        <p:cTn display="0" masterRel="sameClick">
                                          <p:stCondLst>
                                            <p:cond evt="begin" delay="0">
                                              <p:tn val="94"/>
                                            </p:cond>
                                          </p:stCondLst>
                                          <p:endCondLst>
                                            <p:cond evt="onStopAudio" delay="0">
                                              <p:tgtEl>
                                                <p:sldTgt/>
                                              </p:tgtEl>
                                            </p:cond>
                                          </p:endCondLst>
                                        </p:cTn>
                                        <p:tgtEl>
                                          <p:sndTgt r:embed="rId8" name="PinkyAndBrain-Replace P with O to get Oink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p:bldP spid="9" grpId="0"/>
      <p:bldP spid="10" grpId="0"/>
      <p:bldP spid="11" grpId="0"/>
      <p:bldP spid="12" grpId="0"/>
      <p:bldP spid="13" grpId="0"/>
      <p:bldP spid="14" grpId="0"/>
      <p:bldP spid="15" grpId="0"/>
      <p:bldP spid="16"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a:p>
            <a:pPr>
              <a:spcAft>
                <a:spcPts val="200"/>
              </a:spcAft>
            </a:pPr>
            <a:r>
              <a:rPr lang="en-US" altLang="en-US">
                <a:sym typeface="Symbol" pitchFamily="18" charset="2"/>
              </a:rPr>
              <a:t></a:t>
            </a:r>
            <a:r>
              <a:rPr lang="en-US" altLang="en-US"/>
              <a:t>Extending linear momentum </a:t>
            </a:r>
            <a:r>
              <a:rPr lang="en-US" altLang="en-US" b="1"/>
              <a:t>p</a:t>
            </a:r>
            <a:r>
              <a:rPr lang="en-US" altLang="en-US" b="1" i="1"/>
              <a:t> </a:t>
            </a:r>
            <a:r>
              <a:rPr lang="en-US" altLang="en-US" i="1"/>
              <a:t>= m</a:t>
            </a:r>
            <a:r>
              <a:rPr lang="en-US" altLang="en-US" b="1"/>
              <a:t>v</a:t>
            </a:r>
            <a:r>
              <a:rPr lang="en-US" altLang="en-US"/>
              <a:t> to angular momentum </a:t>
            </a:r>
            <a:r>
              <a:rPr lang="en-US" altLang="en-US" b="1"/>
              <a:t>L</a:t>
            </a:r>
            <a:r>
              <a:rPr lang="en-US" altLang="en-US"/>
              <a:t> = </a:t>
            </a:r>
            <a:r>
              <a:rPr lang="en-US" altLang="en-US" i="1"/>
              <a:t>I</a:t>
            </a:r>
            <a:r>
              <a:rPr lang="en-US" altLang="en-US" b="1">
                <a:sym typeface="Symbol" pitchFamily="18" charset="2"/>
              </a:rPr>
              <a:t></a:t>
            </a:r>
            <a:r>
              <a:rPr lang="en-US" altLang="en-US">
                <a:sym typeface="Symbol" pitchFamily="18" charset="2"/>
              </a:rPr>
              <a:t>,</a:t>
            </a:r>
            <a:r>
              <a:rPr lang="en-US" altLang="en-US" b="1">
                <a:sym typeface="Symbol" pitchFamily="18" charset="2"/>
              </a:rPr>
              <a:t> </a:t>
            </a:r>
            <a:r>
              <a:rPr lang="en-US" altLang="en-US">
                <a:sym typeface="Symbol" pitchFamily="18" charset="2"/>
              </a:rPr>
              <a:t>we may well ask if angular momentum, like linear momentum, is also conserved. The answer is Yes.</a:t>
            </a:r>
          </a:p>
          <a:p>
            <a:pPr>
              <a:spcAft>
                <a:spcPts val="200"/>
              </a:spcAft>
            </a:pPr>
            <a:r>
              <a:rPr lang="en-US" altLang="en-US">
                <a:sym typeface="Symbol" pitchFamily="18" charset="2"/>
              </a:rPr>
              <a:t>How does the skater                                                        change her </a:t>
            </a:r>
            <a:r>
              <a:rPr lang="en-US" altLang="en-US" i="1">
                <a:sym typeface="Symbol" pitchFamily="18" charset="2"/>
              </a:rPr>
              <a:t>I</a:t>
            </a:r>
            <a:r>
              <a:rPr lang="en-US" altLang="en-US">
                <a:sym typeface="Symbol" pitchFamily="18" charset="2"/>
              </a:rPr>
              <a:t> with the                                                               repositioning of her body?</a:t>
            </a:r>
          </a:p>
          <a:p>
            <a:pPr>
              <a:spcAft>
                <a:spcPts val="200"/>
              </a:spcAft>
            </a:pPr>
            <a:r>
              <a:rPr lang="en-US" altLang="en-US">
                <a:sym typeface="Symbol" pitchFamily="18" charset="2"/>
              </a:rPr>
              <a:t>Why does  as </a:t>
            </a:r>
            <a:r>
              <a:rPr lang="en-US" altLang="en-US" i="1">
                <a:sym typeface="Symbol" pitchFamily="18" charset="2"/>
              </a:rPr>
              <a:t>r</a:t>
            </a:r>
            <a:r>
              <a:rPr lang="en-US" altLang="en-US">
                <a:sym typeface="Symbol" pitchFamily="18" charset="2"/>
              </a:rPr>
              <a:t>?</a:t>
            </a:r>
          </a:p>
          <a:p>
            <a:pPr>
              <a:spcAft>
                <a:spcPts val="200"/>
              </a:spcAft>
            </a:pPr>
            <a:r>
              <a:rPr lang="en-US" altLang="en-US">
                <a:sym typeface="Symbol" pitchFamily="18" charset="2"/>
              </a:rPr>
              <a:t>Just as </a:t>
            </a:r>
            <a:r>
              <a:rPr lang="en-US" altLang="en-US" b="1">
                <a:sym typeface="Symbol" pitchFamily="18" charset="2"/>
              </a:rPr>
              <a:t>p</a:t>
            </a:r>
            <a:r>
              <a:rPr lang="en-US" altLang="en-US">
                <a:sym typeface="Symbol" pitchFamily="18" charset="2"/>
              </a:rPr>
              <a:t> is conserved                                                                in the absence of a net                                                        external force, so is </a:t>
            </a:r>
            <a:r>
              <a:rPr lang="en-US" altLang="en-US" b="1">
                <a:sym typeface="Symbol" pitchFamily="18" charset="2"/>
              </a:rPr>
              <a:t>L</a:t>
            </a:r>
            <a:r>
              <a:rPr lang="en-US" altLang="en-US" b="1" i="1">
                <a:sym typeface="Symbol" pitchFamily="18" charset="2"/>
              </a:rPr>
              <a:t> </a:t>
            </a:r>
            <a:r>
              <a:rPr lang="en-US" altLang="en-US">
                <a:sym typeface="Symbol" pitchFamily="18" charset="2"/>
              </a:rPr>
              <a:t>in                                                           the absence of a net                                                             external torque.</a:t>
            </a:r>
            <a:endParaRPr lang="en-US" altLang="en-US"/>
          </a:p>
        </p:txBody>
      </p:sp>
      <p:sp>
        <p:nvSpPr>
          <p:cNvPr id="542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3" name="Picture 2"/>
          <p:cNvPicPr>
            <a:picLocks noChangeAspect="1"/>
          </p:cNvPicPr>
          <p:nvPr/>
        </p:nvPicPr>
        <p:blipFill>
          <a:blip r:embed="rId5" cstate="print"/>
          <a:srcRect/>
          <a:stretch>
            <a:fillRect/>
          </a:stretch>
        </p:blipFill>
        <p:spPr bwMode="auto">
          <a:xfrm>
            <a:off x="4287838" y="3043238"/>
            <a:ext cx="4706937" cy="35290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additive="base">
                                        <p:cTn id="2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 calcmode="lin" valueType="num">
                                      <p:cBhvr additive="base">
                                        <p:cTn id="2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additive="base">
                                        <p:cTn id="3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665663"/>
          </a:xfrm>
          <a:prstGeom prst="rect">
            <a:avLst/>
          </a:prstGeom>
          <a:solidFill>
            <a:srgbClr val="CCFFCC"/>
          </a:solidFill>
          <a:ln w="9525">
            <a:noFill/>
            <a:miter lim="800000"/>
            <a:headEnd/>
            <a:tailEnd/>
          </a:ln>
        </p:spPr>
        <p:txBody>
          <a:bodyPr/>
          <a:lstStyle/>
          <a:p>
            <a:pPr>
              <a:spcAft>
                <a:spcPct val="20000"/>
              </a:spcAft>
            </a:pPr>
            <a:r>
              <a:rPr lang="en-US" altLang="en-US"/>
              <a:t>PRACTICE: Explain what                                                               is happening in this video.</a:t>
            </a:r>
          </a:p>
          <a:p>
            <a:pPr>
              <a:spcAft>
                <a:spcPct val="20000"/>
              </a:spcAft>
            </a:pPr>
            <a:r>
              <a:rPr lang="en-US" altLang="en-US"/>
              <a:t>SOLUTION:</a:t>
            </a:r>
          </a:p>
          <a:p>
            <a:r>
              <a:rPr lang="en-US" altLang="en-US">
                <a:sym typeface="Symbol" pitchFamily="18" charset="2"/>
              </a:rPr>
              <a:t></a:t>
            </a:r>
            <a:r>
              <a:rPr lang="en-US" altLang="en-US"/>
              <a:t>An external torque (the                                                       instructor’s hands)                                                               increases the angular                                                            momentum of the wheel.</a:t>
            </a:r>
            <a:endParaRPr lang="en-US" altLang="en-US">
              <a:sym typeface="Symbol" pitchFamily="18" charset="2"/>
            </a:endParaRPr>
          </a:p>
          <a:p>
            <a:r>
              <a:rPr lang="en-US" altLang="en-US">
                <a:sym typeface="Symbol" pitchFamily="18" charset="2"/>
              </a:rPr>
              <a:t></a:t>
            </a:r>
            <a:r>
              <a:rPr lang="en-US" altLang="en-US"/>
              <a:t>Another external torque                                                       (the instructor, again)                                                           reorients the direction of the angular momentum.</a:t>
            </a:r>
          </a:p>
          <a:p>
            <a:r>
              <a:rPr lang="en-US" altLang="en-US">
                <a:sym typeface="Symbol" pitchFamily="18" charset="2"/>
              </a:rPr>
              <a:t>Upon release the angular momentum of the wheel keeps it oriented in its counterintuitive way!</a:t>
            </a:r>
            <a:endParaRPr lang="en-US" altLang="en-US">
              <a:ea typeface="Times New Roman" pitchFamily="18" charset="0"/>
              <a:cs typeface="Courier New" pitchFamily="49" charset="0"/>
              <a:sym typeface="Symbol" pitchFamily="18" charset="2"/>
            </a:endParaRPr>
          </a:p>
        </p:txBody>
      </p:sp>
      <p:sp>
        <p:nvSpPr>
          <p:cNvPr id="55299"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5300"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2" name="Picture 1"/>
          <p:cNvPicPr>
            <a:picLocks noChangeAspect="1"/>
          </p:cNvPicPr>
          <p:nvPr/>
        </p:nvPicPr>
        <p:blipFill>
          <a:blip r:embed="rId5" cstate="print"/>
          <a:srcRect/>
          <a:stretch>
            <a:fillRect/>
          </a:stretch>
        </p:blipFill>
        <p:spPr bwMode="auto">
          <a:xfrm>
            <a:off x="4440238" y="1879600"/>
            <a:ext cx="4578350" cy="343376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997450"/>
          </a:xfrm>
          <a:prstGeom prst="rect">
            <a:avLst/>
          </a:prstGeom>
          <a:solidFill>
            <a:srgbClr val="CCFFCC"/>
          </a:solidFill>
          <a:ln w="9525">
            <a:noFill/>
            <a:miter lim="800000"/>
            <a:headEnd/>
            <a:tailEnd/>
          </a:ln>
        </p:spPr>
        <p:txBody>
          <a:bodyPr/>
          <a:lstStyle/>
          <a:p>
            <a:pPr>
              <a:spcAft>
                <a:spcPct val="20000"/>
              </a:spcAft>
            </a:pPr>
            <a:r>
              <a:rPr lang="en-US" altLang="en-US"/>
              <a:t>PRACTICE: Explain what                                                               is happening in this video.</a:t>
            </a:r>
          </a:p>
          <a:p>
            <a:pPr>
              <a:spcAft>
                <a:spcPct val="20000"/>
              </a:spcAft>
            </a:pPr>
            <a:r>
              <a:rPr lang="en-US" altLang="en-US"/>
              <a:t>SOLUTION:</a:t>
            </a:r>
          </a:p>
          <a:p>
            <a:r>
              <a:rPr lang="en-US" altLang="en-US">
                <a:sym typeface="Symbol" pitchFamily="18" charset="2"/>
              </a:rPr>
              <a:t></a:t>
            </a:r>
            <a:r>
              <a:rPr lang="en-US" altLang="en-US"/>
              <a:t>The student is on a                                                           frictionless stand and is                                                               free to rotate. The wheel                                                               begins by rotating with                                                            a horizontal </a:t>
            </a:r>
            <a:r>
              <a:rPr lang="en-US" altLang="en-US" b="1"/>
              <a:t>L</a:t>
            </a:r>
            <a:r>
              <a:rPr lang="en-US" altLang="en-US"/>
              <a:t>.</a:t>
            </a:r>
            <a:endParaRPr lang="en-US" altLang="en-US">
              <a:sym typeface="Symbol" pitchFamily="18" charset="2"/>
            </a:endParaRPr>
          </a:p>
          <a:p>
            <a:r>
              <a:rPr lang="en-US" altLang="en-US">
                <a:sym typeface="Symbol" pitchFamily="18" charset="2"/>
              </a:rPr>
              <a:t></a:t>
            </a:r>
            <a:r>
              <a:rPr lang="en-US" altLang="en-US"/>
              <a:t>As the student exerts an                                                    internal torque to the wheel, reorienting its </a:t>
            </a:r>
            <a:r>
              <a:rPr lang="en-US" altLang="en-US" b="1"/>
              <a:t>L</a:t>
            </a:r>
            <a:r>
              <a:rPr lang="en-US" altLang="en-US"/>
              <a:t> vertically, the student’s vertical </a:t>
            </a:r>
            <a:r>
              <a:rPr lang="en-US" altLang="en-US" b="1"/>
              <a:t>L</a:t>
            </a:r>
            <a:r>
              <a:rPr lang="en-US" altLang="en-US"/>
              <a:t> changes in such a way as to keep the total </a:t>
            </a:r>
            <a:r>
              <a:rPr lang="en-US" altLang="en-US" b="1"/>
              <a:t>L</a:t>
            </a:r>
            <a:r>
              <a:rPr lang="en-US" altLang="en-US"/>
              <a:t> constant.</a:t>
            </a:r>
          </a:p>
          <a:p>
            <a:r>
              <a:rPr lang="en-US" altLang="en-US">
                <a:sym typeface="Symbol" pitchFamily="18" charset="2"/>
              </a:rPr>
              <a:t>She rotates opposite to the wheel!</a:t>
            </a:r>
            <a:endParaRPr lang="en-US" altLang="en-US">
              <a:ea typeface="Times New Roman" pitchFamily="18" charset="0"/>
              <a:cs typeface="Courier New" pitchFamily="49" charset="0"/>
              <a:sym typeface="Symbol" pitchFamily="18" charset="2"/>
            </a:endParaRPr>
          </a:p>
        </p:txBody>
      </p:sp>
      <p:sp>
        <p:nvSpPr>
          <p:cNvPr id="5632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632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5" name="Picture 4"/>
          <p:cNvPicPr>
            <a:picLocks noChangeAspect="1"/>
          </p:cNvPicPr>
          <p:nvPr/>
        </p:nvPicPr>
        <p:blipFill>
          <a:blip r:embed="rId5" cstate="print"/>
          <a:srcRect/>
          <a:stretch>
            <a:fillRect/>
          </a:stretch>
        </p:blipFill>
        <p:spPr bwMode="auto">
          <a:xfrm>
            <a:off x="4387850" y="1892300"/>
            <a:ext cx="4456113" cy="33416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997450"/>
          </a:xfrm>
          <a:prstGeom prst="rect">
            <a:avLst/>
          </a:prstGeom>
          <a:solidFill>
            <a:srgbClr val="CCFFCC"/>
          </a:solidFill>
          <a:ln w="9525">
            <a:noFill/>
            <a:miter lim="800000"/>
            <a:headEnd/>
            <a:tailEnd/>
          </a:ln>
        </p:spPr>
        <p:txBody>
          <a:bodyPr/>
          <a:lstStyle/>
          <a:p>
            <a:pPr>
              <a:spcAft>
                <a:spcPct val="20000"/>
              </a:spcAft>
            </a:pPr>
            <a:r>
              <a:rPr lang="en-US" altLang="en-US" dirty="0"/>
              <a:t>PRACTICE: Use conservation of angular momentum to predict the angular speed of Earth if it became a black hole. Assume the earth is a solid homogenous sphere. </a:t>
            </a:r>
            <a:r>
              <a:rPr lang="en-US" altLang="en-US" i="1" dirty="0"/>
              <a:t>M</a:t>
            </a:r>
            <a:r>
              <a:rPr lang="en-US" altLang="en-US" dirty="0"/>
              <a:t> = 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 kg and </a:t>
            </a:r>
            <a:r>
              <a:rPr lang="en-US" altLang="en-US" i="1" dirty="0">
                <a:sym typeface="Symbol" pitchFamily="18" charset="2"/>
              </a:rPr>
              <a:t>R</a:t>
            </a:r>
            <a:r>
              <a:rPr lang="en-US" altLang="en-US" dirty="0">
                <a:sym typeface="Symbol" pitchFamily="18" charset="2"/>
              </a:rPr>
              <a:t> = 6.37 10</a:t>
            </a:r>
            <a:r>
              <a:rPr lang="en-US" altLang="en-US" baseline="30000" dirty="0">
                <a:sym typeface="Symbol" pitchFamily="18" charset="2"/>
              </a:rPr>
              <a:t>6</a:t>
            </a:r>
            <a:r>
              <a:rPr lang="en-US" altLang="en-US" dirty="0">
                <a:sym typeface="Symbol" pitchFamily="18" charset="2"/>
              </a:rPr>
              <a:t> m.</a:t>
            </a:r>
            <a:endParaRPr lang="en-US" altLang="en-US" dirty="0"/>
          </a:p>
          <a:p>
            <a:pPr>
              <a:spcAft>
                <a:spcPct val="20000"/>
              </a:spcAft>
            </a:pPr>
            <a:r>
              <a:rPr lang="en-US" altLang="en-US" dirty="0"/>
              <a:t>SOLUTION: Use </a:t>
            </a:r>
            <a:r>
              <a:rPr lang="en-US" altLang="en-US" i="1" dirty="0"/>
              <a:t>I</a:t>
            </a:r>
            <a:r>
              <a:rPr lang="en-US" altLang="en-US" dirty="0"/>
              <a:t> = (2/5)</a:t>
            </a:r>
            <a:r>
              <a:rPr lang="en-US" altLang="en-US" i="1" dirty="0"/>
              <a:t>MR</a:t>
            </a:r>
            <a:r>
              <a:rPr lang="en-US" altLang="en-US" baseline="30000" dirty="0"/>
              <a:t> 2</a:t>
            </a:r>
            <a:r>
              <a:rPr lang="en-US" altLang="en-US" dirty="0"/>
              <a:t>, </a:t>
            </a:r>
            <a:r>
              <a:rPr lang="en-US" altLang="en-US" i="1" dirty="0"/>
              <a:t>L</a:t>
            </a:r>
            <a:r>
              <a:rPr lang="en-US" altLang="en-US" dirty="0"/>
              <a:t> = </a:t>
            </a:r>
            <a:r>
              <a:rPr lang="en-US" altLang="en-US" i="1" dirty="0"/>
              <a:t>I</a:t>
            </a:r>
            <a:r>
              <a:rPr lang="en-US" altLang="en-US" dirty="0">
                <a:sym typeface="Symbol" pitchFamily="18" charset="2"/>
              </a:rPr>
              <a:t>, and </a:t>
            </a:r>
            <a:r>
              <a:rPr lang="en-US" altLang="en-US" i="1" dirty="0">
                <a:sym typeface="Symbol" pitchFamily="18" charset="2"/>
              </a:rPr>
              <a:t>L</a:t>
            </a:r>
            <a:r>
              <a:rPr lang="en-US" altLang="en-US" baseline="-25000" dirty="0">
                <a:sym typeface="Symbol" pitchFamily="18" charset="2"/>
              </a:rPr>
              <a:t>i</a:t>
            </a:r>
            <a:r>
              <a:rPr lang="en-US" altLang="en-US" dirty="0">
                <a:sym typeface="Symbol" pitchFamily="18" charset="2"/>
              </a:rPr>
              <a:t> = </a:t>
            </a:r>
            <a:r>
              <a:rPr lang="en-US" altLang="en-US" i="1" dirty="0">
                <a:sym typeface="Symbol" pitchFamily="18" charset="2"/>
              </a:rPr>
              <a:t>L</a:t>
            </a:r>
            <a:r>
              <a:rPr lang="en-US" altLang="en-US" baseline="-25000" dirty="0">
                <a:sym typeface="Symbol" pitchFamily="18" charset="2"/>
              </a:rPr>
              <a:t>f</a:t>
            </a:r>
            <a:r>
              <a:rPr lang="en-US" altLang="en-US" dirty="0">
                <a:sym typeface="Symbol" pitchFamily="18" charset="2"/>
              </a:rPr>
              <a:t>:</a:t>
            </a:r>
            <a:endParaRPr lang="en-US" altLang="en-US" dirty="0"/>
          </a:p>
          <a:p>
            <a:r>
              <a:rPr lang="en-US" altLang="en-US" dirty="0">
                <a:sym typeface="Symbol" pitchFamily="18" charset="2"/>
              </a:rPr>
              <a:t></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 (2/5)</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(6.3710</a:t>
            </a:r>
            <a:r>
              <a:rPr lang="en-US" altLang="en-US" baseline="30000" dirty="0">
                <a:sym typeface="Symbol" pitchFamily="18" charset="2"/>
              </a:rPr>
              <a:t>6</a:t>
            </a:r>
            <a:r>
              <a:rPr lang="en-US" altLang="en-US" dirty="0">
                <a:sym typeface="Symbol" pitchFamily="18" charset="2"/>
              </a:rPr>
              <a:t>)</a:t>
            </a:r>
            <a:r>
              <a:rPr lang="en-US" altLang="en-US" baseline="30000" dirty="0">
                <a:sym typeface="Symbol" pitchFamily="18" charset="2"/>
              </a:rPr>
              <a:t>2</a:t>
            </a:r>
            <a:r>
              <a:rPr lang="en-US" altLang="en-US" dirty="0">
                <a:sym typeface="Symbol" pitchFamily="18" charset="2"/>
              </a:rPr>
              <a:t> = 9.7110</a:t>
            </a:r>
            <a:r>
              <a:rPr lang="en-US" altLang="en-US" baseline="30000" dirty="0">
                <a:sym typeface="Symbol" pitchFamily="18" charset="2"/>
              </a:rPr>
              <a:t>37</a:t>
            </a:r>
            <a:r>
              <a:rPr lang="en-US" altLang="en-US" dirty="0">
                <a:sym typeface="Symbol" pitchFamily="18" charset="2"/>
              </a:rPr>
              <a:t> kg m</a:t>
            </a:r>
            <a:r>
              <a:rPr lang="en-US" altLang="en-US" baseline="30000" dirty="0">
                <a:sym typeface="Symbol" pitchFamily="18" charset="2"/>
              </a:rPr>
              <a:t>2</a:t>
            </a:r>
            <a:r>
              <a:rPr lang="en-US" altLang="en-US" dirty="0">
                <a:sym typeface="Symbol" pitchFamily="18" charset="2"/>
              </a:rPr>
              <a:t>.</a:t>
            </a:r>
          </a:p>
          <a:p>
            <a:r>
              <a:rPr lang="en-US" altLang="en-US" dirty="0">
                <a:sym typeface="Symbol" pitchFamily="18" charset="2"/>
              </a:rPr>
              <a:t></a:t>
            </a:r>
            <a:r>
              <a:rPr lang="en-US" altLang="en-US" i="1" dirty="0"/>
              <a:t>R</a:t>
            </a:r>
            <a:r>
              <a:rPr lang="en-US" altLang="en-US" baseline="-25000" dirty="0"/>
              <a:t>s</a:t>
            </a:r>
            <a:r>
              <a:rPr lang="en-US" altLang="en-US" dirty="0"/>
              <a:t> = 2</a:t>
            </a:r>
            <a:r>
              <a:rPr lang="en-US" altLang="en-US" i="1" dirty="0"/>
              <a:t>GM / c</a:t>
            </a:r>
            <a:r>
              <a:rPr lang="en-US" altLang="en-US" baseline="30000" dirty="0"/>
              <a:t>2</a:t>
            </a:r>
            <a:r>
              <a:rPr lang="en-US" altLang="en-US" dirty="0"/>
              <a:t> </a:t>
            </a:r>
          </a:p>
          <a:p>
            <a:r>
              <a:rPr lang="en-US" altLang="en-US" dirty="0"/>
              <a:t>     = 2</a:t>
            </a:r>
            <a:r>
              <a:rPr lang="en-US" altLang="en-US" dirty="0">
                <a:sym typeface="Symbol" pitchFamily="18" charset="2"/>
              </a:rPr>
              <a:t></a:t>
            </a:r>
            <a:r>
              <a:rPr lang="en-US" altLang="en-US" dirty="0"/>
              <a:t>6.67</a:t>
            </a:r>
            <a:r>
              <a:rPr lang="en-US" altLang="en-US" dirty="0">
                <a:sym typeface="Symbol" pitchFamily="18" charset="2"/>
              </a:rPr>
              <a:t>10</a:t>
            </a:r>
            <a:r>
              <a:rPr lang="en-US" altLang="en-US" baseline="30000" dirty="0">
                <a:sym typeface="Symbol" pitchFamily="18" charset="2"/>
              </a:rPr>
              <a:t>-11</a:t>
            </a:r>
            <a:r>
              <a:rPr lang="en-US" altLang="en-US" dirty="0">
                <a:sym typeface="Symbol" pitchFamily="18" charset="2"/>
              </a:rPr>
              <a:t></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i="1" dirty="0"/>
              <a:t> / </a:t>
            </a:r>
            <a:r>
              <a:rPr lang="en-US" altLang="en-US" dirty="0"/>
              <a:t>(3.00</a:t>
            </a:r>
            <a:r>
              <a:rPr lang="en-US" altLang="en-US" dirty="0">
                <a:sym typeface="Symbol" pitchFamily="18" charset="2"/>
              </a:rPr>
              <a:t>10</a:t>
            </a:r>
            <a:r>
              <a:rPr lang="en-US" altLang="en-US" baseline="30000" dirty="0">
                <a:sym typeface="Symbol" pitchFamily="18" charset="2"/>
              </a:rPr>
              <a:t>8</a:t>
            </a:r>
            <a:r>
              <a:rPr lang="en-US" altLang="en-US" dirty="0"/>
              <a:t>)</a:t>
            </a:r>
            <a:r>
              <a:rPr lang="en-US" altLang="en-US" baseline="30000" dirty="0"/>
              <a:t>2</a:t>
            </a:r>
            <a:r>
              <a:rPr lang="en-US" altLang="en-US" dirty="0"/>
              <a:t> = 0.00886 m.</a:t>
            </a:r>
          </a:p>
          <a:p>
            <a:r>
              <a:rPr lang="en-US" altLang="en-US" dirty="0">
                <a:sym typeface="Symbol" pitchFamily="18" charset="2"/>
              </a:rPr>
              <a:t></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 (2/5)</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(0.00886)</a:t>
            </a:r>
            <a:r>
              <a:rPr lang="en-US" altLang="en-US" baseline="30000" dirty="0">
                <a:sym typeface="Symbol" pitchFamily="18" charset="2"/>
              </a:rPr>
              <a:t>2</a:t>
            </a:r>
            <a:r>
              <a:rPr lang="en-US" altLang="en-US" dirty="0">
                <a:sym typeface="Symbol" pitchFamily="18" charset="2"/>
              </a:rPr>
              <a:t> = 1.8810</a:t>
            </a:r>
            <a:r>
              <a:rPr lang="en-US" altLang="en-US" baseline="30000" dirty="0">
                <a:sym typeface="Symbol" pitchFamily="18" charset="2"/>
              </a:rPr>
              <a:t>20</a:t>
            </a:r>
            <a:r>
              <a:rPr lang="en-US" altLang="en-US" dirty="0">
                <a:sym typeface="Symbol" pitchFamily="18" charset="2"/>
              </a:rPr>
              <a:t> kg m</a:t>
            </a:r>
            <a:r>
              <a:rPr lang="en-US" altLang="en-US" baseline="30000" dirty="0">
                <a:sym typeface="Symbol" pitchFamily="18" charset="2"/>
              </a:rPr>
              <a:t>2</a:t>
            </a:r>
            <a:r>
              <a:rPr lang="en-US" altLang="en-US" dirty="0">
                <a:sym typeface="Symbol" pitchFamily="18" charset="2"/>
              </a:rPr>
              <a:t>.</a:t>
            </a:r>
          </a:p>
          <a:p>
            <a:r>
              <a:rPr lang="en-US" altLang="en-US" dirty="0">
                <a:sym typeface="Symbol" pitchFamily="18" charset="2"/>
              </a:rPr>
              <a:t></a:t>
            </a:r>
            <a:r>
              <a:rPr lang="en-US" altLang="en-US" i="1" dirty="0">
                <a:sym typeface="Symbol" pitchFamily="18" charset="2"/>
              </a:rPr>
              <a:t>L</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L</a:t>
            </a:r>
            <a:r>
              <a:rPr lang="en-US" altLang="en-US" baseline="-25000" dirty="0">
                <a:sym typeface="Symbol" pitchFamily="18" charset="2"/>
              </a:rPr>
              <a:t>i</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 </a:t>
            </a:r>
          </a:p>
          <a:p>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a:t>
            </a:r>
            <a:r>
              <a:rPr lang="en-US" altLang="en-US" i="1" dirty="0">
                <a:sym typeface="Symbol" pitchFamily="18" charset="2"/>
              </a:rPr>
              <a:t>/</a:t>
            </a:r>
            <a:r>
              <a:rPr lang="en-US" altLang="en-US" dirty="0">
                <a:sym typeface="Symbol" pitchFamily="18" charset="2"/>
              </a:rPr>
              <a:t> </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a:t>
            </a:r>
          </a:p>
          <a:p>
            <a:r>
              <a:rPr lang="en-US" altLang="en-US" dirty="0">
                <a:sym typeface="Symbol" pitchFamily="18" charset="2"/>
              </a:rPr>
              <a:t>	= [(9.7110</a:t>
            </a:r>
            <a:r>
              <a:rPr lang="en-US" altLang="en-US" baseline="30000" dirty="0">
                <a:sym typeface="Symbol" pitchFamily="18" charset="2"/>
              </a:rPr>
              <a:t>37</a:t>
            </a:r>
            <a:r>
              <a:rPr lang="en-US" altLang="en-US" dirty="0">
                <a:sym typeface="Symbol" pitchFamily="18" charset="2"/>
              </a:rPr>
              <a:t>)</a:t>
            </a:r>
            <a:r>
              <a:rPr lang="en-US" altLang="en-US" i="1" dirty="0">
                <a:sym typeface="Symbol" pitchFamily="18" charset="2"/>
              </a:rPr>
              <a:t>/</a:t>
            </a:r>
            <a:r>
              <a:rPr lang="en-US" altLang="en-US" dirty="0">
                <a:sym typeface="Symbol" pitchFamily="18" charset="2"/>
              </a:rPr>
              <a:t>(1.8810</a:t>
            </a:r>
            <a:r>
              <a:rPr lang="en-US" altLang="en-US" baseline="30000" dirty="0">
                <a:sym typeface="Symbol" pitchFamily="18" charset="2"/>
              </a:rPr>
              <a:t>20</a:t>
            </a:r>
            <a:r>
              <a:rPr lang="en-US" altLang="en-US" dirty="0">
                <a:sym typeface="Symbol" pitchFamily="18" charset="2"/>
              </a:rPr>
              <a:t>)](2</a:t>
            </a:r>
            <a:r>
              <a:rPr lang="en-US" altLang="en-US" i="1" dirty="0">
                <a:sym typeface="Symbol" pitchFamily="18" charset="2"/>
              </a:rPr>
              <a:t>/ </a:t>
            </a:r>
            <a:r>
              <a:rPr lang="en-US" altLang="en-US" dirty="0">
                <a:sym typeface="Symbol" pitchFamily="18" charset="2"/>
              </a:rPr>
              <a:t>243600)</a:t>
            </a:r>
          </a:p>
          <a:p>
            <a:r>
              <a:rPr lang="en-US" altLang="en-US" dirty="0">
                <a:sym typeface="Symbol" pitchFamily="18" charset="2"/>
              </a:rPr>
              <a:t>	= 3.7510</a:t>
            </a:r>
            <a:r>
              <a:rPr lang="en-US" altLang="en-US" baseline="30000" dirty="0">
                <a:sym typeface="Symbol" pitchFamily="18" charset="2"/>
              </a:rPr>
              <a:t>13</a:t>
            </a:r>
            <a:r>
              <a:rPr lang="en-US" altLang="en-US" dirty="0">
                <a:sym typeface="Symbol" pitchFamily="18" charset="2"/>
              </a:rPr>
              <a:t>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endParaRPr lang="en-US" altLang="en-US" i="1" dirty="0"/>
          </a:p>
        </p:txBody>
      </p:sp>
      <p:sp>
        <p:nvSpPr>
          <p:cNvPr id="57347"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734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pic>
        <p:nvPicPr>
          <p:cNvPr id="5" name="Picture 4"/>
          <p:cNvPicPr>
            <a:picLocks noChangeAspect="1"/>
          </p:cNvPicPr>
          <p:nvPr/>
        </p:nvPicPr>
        <p:blipFill>
          <a:blip r:embed="rId5" cstate="print"/>
          <a:stretch>
            <a:fillRect/>
          </a:stretch>
        </p:blipFill>
        <p:spPr>
          <a:xfrm>
            <a:off x="7573963" y="271463"/>
            <a:ext cx="1498600" cy="149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repeatCount="indefinite" accel="50000" fill="hold" nodeType="clickEffect">
                                  <p:stCondLst>
                                    <p:cond delay="0"/>
                                  </p:stCondLst>
                                  <p:childTnLst>
                                    <p:animScale>
                                      <p:cBhvr>
                                        <p:cTn id="16" dur="5000" fill="hold"/>
                                        <p:tgtEl>
                                          <p:spTgt spid="5"/>
                                        </p:tgtEl>
                                      </p:cBhvr>
                                      <p:by x="25000" y="25000"/>
                                    </p:animScale>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additive="base">
                                        <p:cTn id="6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r>
              <a:rPr lang="en-US" altLang="en-US">
                <a:sym typeface="Symbol" pitchFamily="18" charset="2"/>
              </a:rPr>
              <a:t></a:t>
            </a:r>
            <a:r>
              <a:rPr lang="en-US" altLang="en-US"/>
              <a:t>A special subset of dynamics is called </a:t>
            </a:r>
            <a:r>
              <a:rPr lang="en-US" altLang="en-US" b="1"/>
              <a:t>rolling motion</a:t>
            </a:r>
            <a:r>
              <a:rPr lang="en-US" altLang="en-US"/>
              <a:t>, where by “rolling” we mean “rolling </a:t>
            </a:r>
            <a:r>
              <a:rPr lang="en-US" altLang="en-US" i="1"/>
              <a:t>without slipping</a:t>
            </a:r>
            <a:r>
              <a:rPr lang="en-US" altLang="en-US"/>
              <a:t>.” </a:t>
            </a:r>
            <a:endParaRPr lang="en-US" altLang="en-US">
              <a:sym typeface="Symbol" pitchFamily="18" charset="2"/>
            </a:endParaRPr>
          </a:p>
          <a:p>
            <a:pPr>
              <a:spcAft>
                <a:spcPts val="200"/>
              </a:spcAft>
            </a:pPr>
            <a:r>
              <a:rPr lang="en-US" altLang="en-US">
                <a:sym typeface="Symbol" pitchFamily="18" charset="2"/>
              </a:rPr>
              <a:t>A rolling wheel is shown here:</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If the wheel’s cm has traveled a distance </a:t>
            </a:r>
            <a:r>
              <a:rPr lang="en-US" altLang="en-US" i="1">
                <a:solidFill>
                  <a:srgbClr val="333399"/>
                </a:solidFill>
                <a:sym typeface="Symbol" pitchFamily="18" charset="2"/>
              </a:rPr>
              <a:t>s</a:t>
            </a:r>
            <a:r>
              <a:rPr lang="en-US" altLang="en-US">
                <a:sym typeface="Symbol" pitchFamily="18" charset="2"/>
              </a:rPr>
              <a:t>, so has a point on its circumference (it is </a:t>
            </a:r>
            <a:r>
              <a:rPr lang="en-US" altLang="en-US" i="1">
                <a:sym typeface="Symbol" pitchFamily="18" charset="2"/>
              </a:rPr>
              <a:t>not slipping</a:t>
            </a:r>
            <a:r>
              <a:rPr lang="en-US" altLang="en-US">
                <a:sym typeface="Symbol" pitchFamily="18" charset="2"/>
              </a:rPr>
              <a:t>).</a:t>
            </a:r>
          </a:p>
          <a:p>
            <a:pPr>
              <a:spcAft>
                <a:spcPts val="200"/>
              </a:spcAft>
            </a:pPr>
            <a:r>
              <a:rPr lang="en-US" altLang="en-US">
                <a:sym typeface="Symbol" pitchFamily="18" charset="2"/>
              </a:rPr>
              <a:t>The speed of the wheel is given by </a:t>
            </a:r>
            <a:r>
              <a:rPr lang="en-US" altLang="en-US" i="1">
                <a:sym typeface="Symbol" pitchFamily="18" charset="2"/>
              </a:rPr>
              <a:t>v</a:t>
            </a:r>
            <a:r>
              <a:rPr lang="en-US" altLang="en-US" baseline="-25000">
                <a:sym typeface="Symbol" pitchFamily="18" charset="2"/>
              </a:rPr>
              <a:t>CM</a:t>
            </a:r>
            <a:r>
              <a:rPr lang="en-US" altLang="en-US">
                <a:sym typeface="Symbol" pitchFamily="18" charset="2"/>
              </a:rPr>
              <a:t> = </a:t>
            </a:r>
            <a:r>
              <a:rPr lang="en-US" altLang="en-US" i="1">
                <a:sym typeface="Symbol" pitchFamily="18" charset="2"/>
              </a:rPr>
              <a:t>s / t.</a:t>
            </a:r>
          </a:p>
          <a:p>
            <a:pPr>
              <a:spcAft>
                <a:spcPts val="200"/>
              </a:spcAft>
            </a:pPr>
            <a:r>
              <a:rPr lang="en-US" altLang="en-US">
                <a:sym typeface="Symbol" pitchFamily="18" charset="2"/>
              </a:rPr>
              <a:t>The speed of a point on the circumference,  the tangential speed, is also given by </a:t>
            </a:r>
            <a:r>
              <a:rPr lang="en-US" altLang="en-US" i="1">
                <a:sym typeface="Symbol" pitchFamily="18" charset="2"/>
              </a:rPr>
              <a:t>v</a:t>
            </a:r>
            <a:r>
              <a:rPr lang="en-US" altLang="en-US" baseline="-25000">
                <a:sym typeface="Symbol" pitchFamily="18" charset="2"/>
              </a:rPr>
              <a:t>t</a:t>
            </a:r>
            <a:r>
              <a:rPr lang="en-US" altLang="en-US">
                <a:sym typeface="Symbol" pitchFamily="18" charset="2"/>
              </a:rPr>
              <a:t> = </a:t>
            </a:r>
            <a:r>
              <a:rPr lang="en-US" altLang="en-US" i="1">
                <a:sym typeface="Symbol" pitchFamily="18" charset="2"/>
              </a:rPr>
              <a:t>s / t</a:t>
            </a:r>
            <a:r>
              <a:rPr lang="en-US" altLang="en-US">
                <a:sym typeface="Symbol" pitchFamily="18" charset="2"/>
              </a:rPr>
              <a:t>.</a:t>
            </a:r>
          </a:p>
        </p:txBody>
      </p:sp>
      <p:sp>
        <p:nvSpPr>
          <p:cNvPr id="5837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1479550" y="3054350"/>
            <a:ext cx="1552575" cy="1552575"/>
            <a:chOff x="939" y="1507"/>
            <a:chExt cx="978" cy="978"/>
          </a:xfrm>
        </p:grpSpPr>
        <p:sp>
          <p:nvSpPr>
            <p:cNvPr id="58383" name="Oval 24"/>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4" name="Line 25"/>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58385" name="Line 26"/>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58386" name="Arc 27"/>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grpSp>
        <p:nvGrpSpPr>
          <p:cNvPr id="3" name="Group 28"/>
          <p:cNvGrpSpPr>
            <a:grpSpLocks/>
          </p:cNvGrpSpPr>
          <p:nvPr/>
        </p:nvGrpSpPr>
        <p:grpSpPr bwMode="auto">
          <a:xfrm>
            <a:off x="-11113" y="4606925"/>
            <a:ext cx="9144001" cy="176213"/>
            <a:chOff x="0" y="2485"/>
            <a:chExt cx="5760" cy="111"/>
          </a:xfrm>
        </p:grpSpPr>
        <p:sp>
          <p:nvSpPr>
            <p:cNvPr id="58381" name="Rectangle 2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8382" name="Line 3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sp>
        <p:nvSpPr>
          <p:cNvPr id="13" name="Line 31"/>
          <p:cNvSpPr>
            <a:spLocks noChangeShapeType="1"/>
          </p:cNvSpPr>
          <p:nvPr/>
        </p:nvSpPr>
        <p:spPr bwMode="auto">
          <a:xfrm>
            <a:off x="2255838" y="4606925"/>
            <a:ext cx="0" cy="414338"/>
          </a:xfrm>
          <a:prstGeom prst="line">
            <a:avLst/>
          </a:prstGeom>
          <a:noFill/>
          <a:ln w="28575">
            <a:solidFill>
              <a:schemeClr val="accent2"/>
            </a:solidFill>
            <a:round/>
            <a:headEnd type="arrow" w="med" len="med"/>
            <a:tailEnd/>
          </a:ln>
        </p:spPr>
        <p:txBody>
          <a:bodyPr/>
          <a:lstStyle/>
          <a:p>
            <a:endParaRPr lang="en-US"/>
          </a:p>
        </p:txBody>
      </p:sp>
      <p:sp>
        <p:nvSpPr>
          <p:cNvPr id="14" name="Arc 32"/>
          <p:cNvSpPr>
            <a:spLocks/>
          </p:cNvSpPr>
          <p:nvPr/>
        </p:nvSpPr>
        <p:spPr bwMode="auto">
          <a:xfrm flipH="1">
            <a:off x="4795838" y="3043238"/>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57150">
            <a:solidFill>
              <a:schemeClr val="accent2"/>
            </a:solidFill>
            <a:round/>
            <a:headEnd/>
            <a:tailEnd/>
          </a:ln>
        </p:spPr>
        <p:txBody>
          <a:bodyPr wrap="none" anchor="ctr"/>
          <a:lstStyle/>
          <a:p>
            <a:endParaRPr lang="en-US"/>
          </a:p>
        </p:txBody>
      </p:sp>
      <p:sp>
        <p:nvSpPr>
          <p:cNvPr id="15" name="Line 33"/>
          <p:cNvSpPr>
            <a:spLocks noChangeShapeType="1"/>
          </p:cNvSpPr>
          <p:nvPr/>
        </p:nvSpPr>
        <p:spPr bwMode="auto">
          <a:xfrm>
            <a:off x="2238375" y="4610100"/>
            <a:ext cx="3295650" cy="0"/>
          </a:xfrm>
          <a:prstGeom prst="line">
            <a:avLst/>
          </a:prstGeom>
          <a:noFill/>
          <a:ln w="57150">
            <a:solidFill>
              <a:schemeClr val="accent2"/>
            </a:solidFill>
            <a:round/>
            <a:headEnd/>
            <a:tailEnd/>
          </a:ln>
        </p:spPr>
        <p:txBody>
          <a:bodyPr/>
          <a:lstStyle/>
          <a:p>
            <a:endParaRPr lang="en-US"/>
          </a:p>
        </p:txBody>
      </p:sp>
      <p:sp>
        <p:nvSpPr>
          <p:cNvPr id="16" name="Text Box 34"/>
          <p:cNvSpPr txBox="1">
            <a:spLocks noChangeArrowheads="1"/>
          </p:cNvSpPr>
          <p:nvPr/>
        </p:nvSpPr>
        <p:spPr bwMode="auto">
          <a:xfrm>
            <a:off x="4772025" y="2881313"/>
            <a:ext cx="338138" cy="461962"/>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17" name="Text Box 35"/>
          <p:cNvSpPr txBox="1">
            <a:spLocks noChangeArrowheads="1"/>
          </p:cNvSpPr>
          <p:nvPr/>
        </p:nvSpPr>
        <p:spPr bwMode="auto">
          <a:xfrm>
            <a:off x="3605213" y="4232275"/>
            <a:ext cx="338137" cy="461963"/>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18" name="Line 36"/>
          <p:cNvSpPr>
            <a:spLocks noChangeShapeType="1"/>
          </p:cNvSpPr>
          <p:nvPr/>
        </p:nvSpPr>
        <p:spPr bwMode="auto">
          <a:xfrm>
            <a:off x="2252663" y="3825875"/>
            <a:ext cx="3324225" cy="0"/>
          </a:xfrm>
          <a:prstGeom prst="line">
            <a:avLst/>
          </a:prstGeom>
          <a:noFill/>
          <a:ln w="76200">
            <a:solidFill>
              <a:srgbClr val="FF3300"/>
            </a:solidFill>
            <a:round/>
            <a:headEnd/>
            <a:tailEnd type="arrow" w="med" len="med"/>
          </a:ln>
        </p:spPr>
        <p:txBody>
          <a:bodyPr/>
          <a:lstStyle/>
          <a:p>
            <a:endParaRPr lang="en-US"/>
          </a:p>
        </p:txBody>
      </p:sp>
      <p:sp>
        <p:nvSpPr>
          <p:cNvPr id="19" name="Text Box 37"/>
          <p:cNvSpPr txBox="1">
            <a:spLocks noChangeArrowheads="1"/>
          </p:cNvSpPr>
          <p:nvPr/>
        </p:nvSpPr>
        <p:spPr bwMode="auto">
          <a:xfrm>
            <a:off x="3656013" y="3327400"/>
            <a:ext cx="674687" cy="461963"/>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CM</a:t>
            </a:r>
            <a:endParaRPr lang="en-US" dirty="0">
              <a:solidFill>
                <a:srgbClr val="FF3300"/>
              </a:solidFill>
            </a:endParaRPr>
          </a:p>
        </p:txBody>
      </p:sp>
      <p:sp>
        <p:nvSpPr>
          <p:cNvPr id="20" name="Arc 32"/>
          <p:cNvSpPr>
            <a:spLocks/>
          </p:cNvSpPr>
          <p:nvPr/>
        </p:nvSpPr>
        <p:spPr bwMode="auto">
          <a:xfrm flipH="1">
            <a:off x="4800754" y="3033406"/>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76200">
            <a:solidFill>
              <a:srgbClr val="FF0000"/>
            </a:solidFill>
            <a:round/>
            <a:headEnd type="arrow" w="med" len="med"/>
            <a:tailEnd type="none" w="med" len="med"/>
          </a:ln>
        </p:spPr>
        <p:txBody>
          <a:bodyPr wrap="none" anchor="ctr"/>
          <a:lstStyle/>
          <a:p>
            <a:endParaRPr lang="en-US"/>
          </a:p>
        </p:txBody>
      </p:sp>
      <p:sp>
        <p:nvSpPr>
          <p:cNvPr id="21" name="Text Box 37"/>
          <p:cNvSpPr txBox="1">
            <a:spLocks noChangeArrowheads="1"/>
          </p:cNvSpPr>
          <p:nvPr/>
        </p:nvSpPr>
        <p:spPr bwMode="auto">
          <a:xfrm>
            <a:off x="5356994" y="2565400"/>
            <a:ext cx="396262" cy="461665"/>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t</a:t>
            </a:r>
            <a:endParaRPr lang="en-US" dirty="0">
              <a:solidFill>
                <a:srgbClr val="FF33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10800000">
                                      <p:cBhvr>
                                        <p:cTn id="33" dur="2000" fill="hold"/>
                                        <p:tgtEl>
                                          <p:spTgt spid="2"/>
                                        </p:tgtEl>
                                        <p:attrNameLst>
                                          <p:attrName>r</p:attrName>
                                        </p:attrNameLst>
                                      </p:cBhvr>
                                    </p:animRot>
                                  </p:childTnLst>
                                </p:cTn>
                              </p:par>
                              <p:par>
                                <p:cTn id="34" presetID="63" presetClass="path" presetSubtype="0" fill="hold" nodeType="withEffect">
                                  <p:stCondLst>
                                    <p:cond delay="0"/>
                                  </p:stCondLst>
                                  <p:childTnLst>
                                    <p:animMotion origin="layout" path="M 3.33333E-6 -2.89017E-6 L 0.3658 -2.89017E-6 " pathEditMode="relative" rAng="0" ptsTypes="AA">
                                      <p:cBhvr>
                                        <p:cTn id="35" dur="2000" fill="hold"/>
                                        <p:tgtEl>
                                          <p:spTgt spid="2"/>
                                        </p:tgtEl>
                                        <p:attrNameLst>
                                          <p:attrName>ppt_x</p:attrName>
                                          <p:attrName>ppt_y</p:attrName>
                                        </p:attrNameLst>
                                      </p:cBhvr>
                                      <p:rCtr x="183" y="0"/>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8" end="8"/>
                                            </p:txEl>
                                          </p:spTgt>
                                        </p:tgtEl>
                                        <p:attrNameLst>
                                          <p:attrName>style.visibility</p:attrName>
                                        </p:attrNameLst>
                                      </p:cBhvr>
                                      <p:to>
                                        <p:strVal val="visible"/>
                                      </p:to>
                                    </p:set>
                                    <p:anim calcmode="lin" valueType="num">
                                      <p:cBhvr additive="base">
                                        <p:cTn id="4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30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3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3000"/>
                                        <p:tgtEl>
                                          <p:spTgt spid="1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3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3187">
                                            <p:txEl>
                                              <p:pRg st="9" end="9"/>
                                            </p:txEl>
                                          </p:spTgt>
                                        </p:tgtEl>
                                        <p:attrNameLst>
                                          <p:attrName>style.visibility</p:attrName>
                                        </p:attrNameLst>
                                      </p:cBhvr>
                                      <p:to>
                                        <p:strVal val="visible"/>
                                      </p:to>
                                    </p:set>
                                    <p:anim calcmode="lin" valueType="num">
                                      <p:cBhvr additive="base">
                                        <p:cTn id="60"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1" nodeType="clickEffect">
                                  <p:stCondLst>
                                    <p:cond delay="0"/>
                                  </p:stCondLst>
                                  <p:childTnLst>
                                    <p:animMotion origin="layout" path="M 4.72222E-6 1.09827E-6 L 4.72222E-6 -0.10659 " pathEditMode="relative" rAng="0" ptsTypes="AA">
                                      <p:cBhvr>
                                        <p:cTn id="65" dur="2000" fill="hold"/>
                                        <p:tgtEl>
                                          <p:spTgt spid="15"/>
                                        </p:tgtEl>
                                        <p:attrNameLst>
                                          <p:attrName>ppt_x</p:attrName>
                                          <p:attrName>ppt_y</p:attrName>
                                        </p:attrNameLst>
                                      </p:cBhvr>
                                      <p:rCtr x="0" y="-53"/>
                                    </p:animMotion>
                                  </p:childTnLst>
                                  <p:subTnLst>
                                    <p:audio>
                                      <p:cMediaNode>
                                        <p:cTn display="0" masterRel="sameClick">
                                          <p:stCondLst>
                                            <p:cond evt="begin" delay="0">
                                              <p:tn val="64"/>
                                            </p:cond>
                                          </p:stCondLst>
                                          <p:endCondLst>
                                            <p:cond evt="onStopAudio" delay="0">
                                              <p:tgtEl>
                                                <p:sldTgt/>
                                              </p:tgtEl>
                                            </p:cond>
                                          </p:endCondLst>
                                        </p:cTn>
                                        <p:tgtEl>
                                          <p:sndTgt r:embed="rId6" name="whoosh.wav"/>
                                        </p:tgtEl>
                                      </p:cMediaNode>
                                    </p:audio>
                                  </p:sub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3.05556E-6 -4.79769E-6 L 3.05556E-6 -0.05595 " pathEditMode="relative" rAng="0" ptsTypes="AA">
                                      <p:cBhvr>
                                        <p:cTn id="69" dur="2000" fill="hold"/>
                                        <p:tgtEl>
                                          <p:spTgt spid="17"/>
                                        </p:tgtEl>
                                        <p:attrNameLst>
                                          <p:attrName>ppt_x</p:attrName>
                                          <p:attrName>ppt_y</p:attrName>
                                        </p:attrNameLst>
                                      </p:cBhvr>
                                      <p:rCtr x="0" y="-28"/>
                                    </p:animMotion>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par>
                                <p:cTn id="75" presetID="22" presetClass="entr" presetSubtype="8"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subTnLst>
                                    <p:audio>
                                      <p:cMediaNode>
                                        <p:cTn display="0" masterRel="sameClick">
                                          <p:stCondLst>
                                            <p:cond evt="begin" delay="0">
                                              <p:tn val="75"/>
                                            </p:cond>
                                          </p:stCondLst>
                                          <p:endCondLst>
                                            <p:cond evt="onStopAudio" delay="0">
                                              <p:tgtEl>
                                                <p:sldTgt/>
                                              </p:tgtEl>
                                            </p:cond>
                                          </p:endCondLst>
                                        </p:cTn>
                                        <p:tgtEl>
                                          <p:sndTgt r:embed="rId5" name="voltag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3187">
                                            <p:txEl>
                                              <p:pRg st="10" end="10"/>
                                            </p:txEl>
                                          </p:spTgt>
                                        </p:tgtEl>
                                        <p:attrNameLst>
                                          <p:attrName>style.visibility</p:attrName>
                                        </p:attrNameLst>
                                      </p:cBhvr>
                                      <p:to>
                                        <p:strVal val="visible"/>
                                      </p:to>
                                    </p:set>
                                    <p:anim calcmode="lin" valueType="num">
                                      <p:cBhvr additive="base">
                                        <p:cTn id="8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3000"/>
                                        <p:tgtEl>
                                          <p:spTgt spid="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subTnLst>
                                    <p:audio>
                                      <p:cMediaNode>
                                        <p:cTn display="0" masterRel="sameClick">
                                          <p:stCondLst>
                                            <p:cond evt="begin" delay="0">
                                              <p:tn val="89"/>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P spid="16" grpId="0"/>
      <p:bldP spid="17" grpId="0"/>
      <p:bldP spid="17" grpId="1"/>
      <p:bldP spid="18" grpId="0" animBg="1"/>
      <p:bldP spid="19" grpId="0"/>
      <p:bldP spid="20" grpId="0" animBg="1"/>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6"/>
          <p:cNvSpPr>
            <a:spLocks noChangeArrowheads="1"/>
          </p:cNvSpPr>
          <p:nvPr/>
        </p:nvSpPr>
        <p:spPr bwMode="auto">
          <a:xfrm>
            <a:off x="700088" y="5913438"/>
            <a:ext cx="7764462" cy="944562"/>
          </a:xfrm>
          <a:prstGeom prst="rect">
            <a:avLst/>
          </a:prstGeom>
          <a:solidFill>
            <a:srgbClr val="FFCCCC"/>
          </a:solidFill>
          <a:ln w="9525">
            <a:noFill/>
            <a:miter lim="800000"/>
            <a:headEnd/>
            <a:tailEnd/>
          </a:ln>
        </p:spPr>
        <p:txBody>
          <a:bodyPr/>
          <a:lstStyle/>
          <a:p>
            <a:pPr eaLnBrk="1" hangingPunct="1">
              <a:lnSpc>
                <a:spcPct val="90000"/>
              </a:lnSpc>
            </a:pPr>
            <a:r>
              <a:rPr lang="en-US" altLang="en-US" b="1" i="1"/>
              <a:t>FYI</a:t>
            </a:r>
          </a:p>
          <a:p>
            <a:pPr eaLnBrk="1" hangingPunct="1">
              <a:lnSpc>
                <a:spcPct val="90000"/>
              </a:lnSpc>
            </a:pPr>
            <a:r>
              <a:rPr lang="en-US" altLang="en-US">
                <a:sym typeface="Symbol" pitchFamily="18" charset="2"/>
              </a:rPr>
              <a:t>This only holds for rolling </a:t>
            </a:r>
            <a:r>
              <a:rPr lang="en-US" altLang="en-US" i="1">
                <a:sym typeface="Symbol" pitchFamily="18" charset="2"/>
              </a:rPr>
              <a:t>without slipping</a:t>
            </a:r>
            <a:r>
              <a:rPr lang="en-US" altLang="en-US">
                <a:sym typeface="Symbol" pitchFamily="18" charset="2"/>
              </a:rPr>
              <a:t>.</a:t>
            </a:r>
          </a:p>
        </p:txBody>
      </p:sp>
      <p:sp>
        <p:nvSpPr>
          <p:cNvPr id="93187" name="Rectangle 3"/>
          <p:cNvSpPr>
            <a:spLocks noChangeArrowheads="1"/>
          </p:cNvSpPr>
          <p:nvPr/>
        </p:nvSpPr>
        <p:spPr bwMode="auto">
          <a:xfrm>
            <a:off x="685800" y="1397000"/>
            <a:ext cx="7772400" cy="45323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r>
              <a:rPr lang="en-US" altLang="en-US">
                <a:sym typeface="Symbol" pitchFamily="18" charset="2"/>
              </a:rPr>
              <a:t></a:t>
            </a:r>
            <a:r>
              <a:rPr lang="en-US" altLang="en-US"/>
              <a:t>A special subset of dynamics is called </a:t>
            </a:r>
            <a:r>
              <a:rPr lang="en-US" altLang="en-US" b="1"/>
              <a:t>rolling motion</a:t>
            </a:r>
            <a:r>
              <a:rPr lang="en-US" altLang="en-US"/>
              <a:t>, where by “rolling” we mean “rolling </a:t>
            </a:r>
            <a:r>
              <a:rPr lang="en-US" altLang="en-US" i="1"/>
              <a:t>without slipping</a:t>
            </a:r>
            <a:r>
              <a:rPr lang="en-US" altLang="en-US"/>
              <a:t>.” </a:t>
            </a:r>
            <a:endParaRPr lang="en-US" altLang="en-US">
              <a:sym typeface="Symbol" pitchFamily="18" charset="2"/>
            </a:endParaRPr>
          </a:p>
          <a:p>
            <a:pPr>
              <a:spcAft>
                <a:spcPts val="200"/>
              </a:spcAft>
            </a:pPr>
            <a:r>
              <a:rPr lang="en-US" altLang="en-US">
                <a:sym typeface="Symbol" pitchFamily="18" charset="2"/>
              </a:rPr>
              <a:t>A rolling wheel is shown here:</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Since </a:t>
            </a:r>
            <a:r>
              <a:rPr lang="en-US" altLang="en-US" i="1">
                <a:sym typeface="Symbol" pitchFamily="18" charset="2"/>
              </a:rPr>
              <a:t>v</a:t>
            </a:r>
            <a:r>
              <a:rPr lang="en-US" altLang="en-US" baseline="-25000">
                <a:sym typeface="Symbol" pitchFamily="18" charset="2"/>
              </a:rPr>
              <a:t>t</a:t>
            </a:r>
            <a:r>
              <a:rPr lang="en-US" altLang="en-US">
                <a:sym typeface="Symbol" pitchFamily="18" charset="2"/>
              </a:rPr>
              <a:t> = </a:t>
            </a:r>
            <a:r>
              <a:rPr lang="en-US" altLang="en-US" i="1">
                <a:sym typeface="Symbol" pitchFamily="18" charset="2"/>
              </a:rPr>
              <a:t>R</a:t>
            </a:r>
            <a:r>
              <a:rPr lang="en-US" altLang="en-US">
                <a:sym typeface="Symbol" pitchFamily="18" charset="2"/>
              </a:rPr>
              <a:t> = </a:t>
            </a:r>
            <a:r>
              <a:rPr lang="en-US" altLang="en-US" i="1">
                <a:sym typeface="Symbol" pitchFamily="18" charset="2"/>
              </a:rPr>
              <a:t>v</a:t>
            </a:r>
            <a:r>
              <a:rPr lang="en-US" altLang="en-US" baseline="-25000">
                <a:sym typeface="Symbol" pitchFamily="18" charset="2"/>
              </a:rPr>
              <a:t>CM</a:t>
            </a:r>
            <a:r>
              <a:rPr lang="en-US" altLang="en-US">
                <a:sym typeface="Symbol" pitchFamily="18" charset="2"/>
              </a:rPr>
              <a:t>, we can write:</a:t>
            </a:r>
            <a:endParaRPr lang="en-US" altLang="en-US" i="1">
              <a:sym typeface="Symbol" pitchFamily="18" charset="2"/>
            </a:endParaRPr>
          </a:p>
        </p:txBody>
      </p:sp>
      <p:sp>
        <p:nvSpPr>
          <p:cNvPr id="5939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59398" name="Group 28"/>
          <p:cNvGrpSpPr>
            <a:grpSpLocks/>
          </p:cNvGrpSpPr>
          <p:nvPr/>
        </p:nvGrpSpPr>
        <p:grpSpPr bwMode="auto">
          <a:xfrm>
            <a:off x="-11113" y="4606925"/>
            <a:ext cx="9144001" cy="176213"/>
            <a:chOff x="0" y="2485"/>
            <a:chExt cx="5760" cy="111"/>
          </a:xfrm>
        </p:grpSpPr>
        <p:sp>
          <p:nvSpPr>
            <p:cNvPr id="59410" name="Rectangle 2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9411" name="Line 3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4" name="Group 23"/>
          <p:cNvGrpSpPr>
            <a:grpSpLocks/>
          </p:cNvGrpSpPr>
          <p:nvPr/>
        </p:nvGrpSpPr>
        <p:grpSpPr bwMode="auto">
          <a:xfrm>
            <a:off x="889000" y="5367338"/>
            <a:ext cx="7380288" cy="703262"/>
            <a:chOff x="510" y="3951"/>
            <a:chExt cx="4649" cy="443"/>
          </a:xfrm>
        </p:grpSpPr>
        <p:sp>
          <p:nvSpPr>
            <p:cNvPr id="59407" name="Text Box 24"/>
            <p:cNvSpPr txBox="1">
              <a:spLocks noChangeArrowheads="1"/>
            </p:cNvSpPr>
            <p:nvPr/>
          </p:nvSpPr>
          <p:spPr bwMode="auto">
            <a:xfrm>
              <a:off x="2570" y="3951"/>
              <a:ext cx="2589"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rolling motion</a:t>
              </a:r>
            </a:p>
          </p:txBody>
        </p:sp>
        <p:sp>
          <p:nvSpPr>
            <p:cNvPr id="59408"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9409"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v</a:t>
              </a:r>
              <a:r>
                <a:rPr lang="en-US" altLang="en-US" baseline="-25000">
                  <a:ea typeface="Times New Roman" pitchFamily="18" charset="0"/>
                  <a:cs typeface="Courier New" pitchFamily="49" charset="0"/>
                  <a:sym typeface="Symbol" pitchFamily="18" charset="2"/>
                </a:rPr>
                <a:t>CM</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a:ea typeface="Times New Roman" pitchFamily="18" charset="0"/>
                  <a:cs typeface="Courier New" pitchFamily="49" charset="0"/>
                  <a:sym typeface="Symbol" pitchFamily="18" charset="2"/>
                </a:rPr>
                <a:t></a:t>
              </a:r>
              <a:endParaRPr lang="en-US" altLang="en-US" sz="2000" i="1">
                <a:solidFill>
                  <a:srgbClr val="0070C0"/>
                </a:solidFill>
                <a:ea typeface="Times New Roman" pitchFamily="18" charset="0"/>
                <a:cs typeface="Courier New" pitchFamily="49" charset="0"/>
                <a:sym typeface="Symbol" pitchFamily="18" charset="2"/>
              </a:endParaRPr>
            </a:p>
          </p:txBody>
        </p:sp>
      </p:grpSp>
      <p:grpSp>
        <p:nvGrpSpPr>
          <p:cNvPr id="25" name="Group 23"/>
          <p:cNvGrpSpPr>
            <a:grpSpLocks/>
          </p:cNvGrpSpPr>
          <p:nvPr/>
        </p:nvGrpSpPr>
        <p:grpSpPr bwMode="auto">
          <a:xfrm>
            <a:off x="1479550" y="3054350"/>
            <a:ext cx="1552575" cy="1552575"/>
            <a:chOff x="939" y="1507"/>
            <a:chExt cx="978" cy="978"/>
          </a:xfrm>
        </p:grpSpPr>
        <p:sp>
          <p:nvSpPr>
            <p:cNvPr id="26" name="Oval 24"/>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Line 25"/>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28" name="Line 26"/>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29" name="Arc 27"/>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30" name="Line 31"/>
          <p:cNvSpPr>
            <a:spLocks noChangeShapeType="1"/>
          </p:cNvSpPr>
          <p:nvPr/>
        </p:nvSpPr>
        <p:spPr bwMode="auto">
          <a:xfrm>
            <a:off x="2255838" y="4606925"/>
            <a:ext cx="0" cy="414338"/>
          </a:xfrm>
          <a:prstGeom prst="line">
            <a:avLst/>
          </a:prstGeom>
          <a:noFill/>
          <a:ln w="28575">
            <a:solidFill>
              <a:schemeClr val="accent2"/>
            </a:solidFill>
            <a:round/>
            <a:headEnd type="arrow" w="med" len="med"/>
            <a:tailEnd/>
          </a:ln>
        </p:spPr>
        <p:txBody>
          <a:bodyPr/>
          <a:lstStyle/>
          <a:p>
            <a:endParaRPr lang="en-US"/>
          </a:p>
        </p:txBody>
      </p:sp>
      <p:sp>
        <p:nvSpPr>
          <p:cNvPr id="31" name="Arc 32"/>
          <p:cNvSpPr>
            <a:spLocks/>
          </p:cNvSpPr>
          <p:nvPr/>
        </p:nvSpPr>
        <p:spPr bwMode="auto">
          <a:xfrm flipH="1">
            <a:off x="4795838" y="3043238"/>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57150">
            <a:solidFill>
              <a:schemeClr val="accent2"/>
            </a:solidFill>
            <a:round/>
            <a:headEnd/>
            <a:tailEnd/>
          </a:ln>
        </p:spPr>
        <p:txBody>
          <a:bodyPr wrap="none" anchor="ctr"/>
          <a:lstStyle/>
          <a:p>
            <a:endParaRPr lang="en-US"/>
          </a:p>
        </p:txBody>
      </p:sp>
      <p:sp>
        <p:nvSpPr>
          <p:cNvPr id="32" name="Line 33"/>
          <p:cNvSpPr>
            <a:spLocks noChangeShapeType="1"/>
          </p:cNvSpPr>
          <p:nvPr/>
        </p:nvSpPr>
        <p:spPr bwMode="auto">
          <a:xfrm>
            <a:off x="2238375" y="4610100"/>
            <a:ext cx="3295650" cy="0"/>
          </a:xfrm>
          <a:prstGeom prst="line">
            <a:avLst/>
          </a:prstGeom>
          <a:noFill/>
          <a:ln w="57150">
            <a:solidFill>
              <a:schemeClr val="accent2"/>
            </a:solidFill>
            <a:round/>
            <a:headEnd/>
            <a:tailEnd/>
          </a:ln>
        </p:spPr>
        <p:txBody>
          <a:bodyPr/>
          <a:lstStyle/>
          <a:p>
            <a:endParaRPr lang="en-US"/>
          </a:p>
        </p:txBody>
      </p:sp>
      <p:sp>
        <p:nvSpPr>
          <p:cNvPr id="33" name="Text Box 34"/>
          <p:cNvSpPr txBox="1">
            <a:spLocks noChangeArrowheads="1"/>
          </p:cNvSpPr>
          <p:nvPr/>
        </p:nvSpPr>
        <p:spPr bwMode="auto">
          <a:xfrm>
            <a:off x="4772025" y="2881313"/>
            <a:ext cx="338138" cy="461962"/>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34" name="Text Box 35"/>
          <p:cNvSpPr txBox="1">
            <a:spLocks noChangeArrowheads="1"/>
          </p:cNvSpPr>
          <p:nvPr/>
        </p:nvSpPr>
        <p:spPr bwMode="auto">
          <a:xfrm>
            <a:off x="3605213" y="4232275"/>
            <a:ext cx="338137" cy="461963"/>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35" name="Line 36"/>
          <p:cNvSpPr>
            <a:spLocks noChangeShapeType="1"/>
          </p:cNvSpPr>
          <p:nvPr/>
        </p:nvSpPr>
        <p:spPr bwMode="auto">
          <a:xfrm>
            <a:off x="2252663" y="3825875"/>
            <a:ext cx="3324225" cy="0"/>
          </a:xfrm>
          <a:prstGeom prst="line">
            <a:avLst/>
          </a:prstGeom>
          <a:noFill/>
          <a:ln w="76200">
            <a:solidFill>
              <a:srgbClr val="FF3300"/>
            </a:solidFill>
            <a:round/>
            <a:headEnd/>
            <a:tailEnd type="arrow" w="med" len="med"/>
          </a:ln>
        </p:spPr>
        <p:txBody>
          <a:bodyPr/>
          <a:lstStyle/>
          <a:p>
            <a:endParaRPr lang="en-US"/>
          </a:p>
        </p:txBody>
      </p:sp>
      <p:sp>
        <p:nvSpPr>
          <p:cNvPr id="36" name="Text Box 37"/>
          <p:cNvSpPr txBox="1">
            <a:spLocks noChangeArrowheads="1"/>
          </p:cNvSpPr>
          <p:nvPr/>
        </p:nvSpPr>
        <p:spPr bwMode="auto">
          <a:xfrm>
            <a:off x="3656013" y="3327400"/>
            <a:ext cx="674687" cy="461963"/>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CM</a:t>
            </a:r>
            <a:endParaRPr lang="en-US" dirty="0">
              <a:solidFill>
                <a:srgbClr val="FF3300"/>
              </a:solidFill>
            </a:endParaRPr>
          </a:p>
        </p:txBody>
      </p:sp>
      <p:sp>
        <p:nvSpPr>
          <p:cNvPr id="37" name="Arc 32"/>
          <p:cNvSpPr>
            <a:spLocks/>
          </p:cNvSpPr>
          <p:nvPr/>
        </p:nvSpPr>
        <p:spPr bwMode="auto">
          <a:xfrm flipH="1">
            <a:off x="4800754" y="3033406"/>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76200">
            <a:solidFill>
              <a:srgbClr val="FF0000"/>
            </a:solidFill>
            <a:round/>
            <a:headEnd type="arrow" w="med" len="med"/>
            <a:tailEnd type="none" w="med" len="med"/>
          </a:ln>
        </p:spPr>
        <p:txBody>
          <a:bodyPr wrap="none" anchor="ctr"/>
          <a:lstStyle/>
          <a:p>
            <a:endParaRPr lang="en-US"/>
          </a:p>
        </p:txBody>
      </p:sp>
      <p:sp>
        <p:nvSpPr>
          <p:cNvPr id="38" name="Text Box 37"/>
          <p:cNvSpPr txBox="1">
            <a:spLocks noChangeArrowheads="1"/>
          </p:cNvSpPr>
          <p:nvPr/>
        </p:nvSpPr>
        <p:spPr bwMode="auto">
          <a:xfrm>
            <a:off x="5356994" y="2565400"/>
            <a:ext cx="396262" cy="461665"/>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t</a:t>
            </a:r>
            <a:endParaRPr lang="en-US" dirty="0">
              <a:solidFill>
                <a:srgbClr val="FF33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25"/>
                                        </p:tgtEl>
                                        <p:attrNameLst>
                                          <p:attrName>r</p:attrName>
                                        </p:attrNameLst>
                                      </p:cBhvr>
                                    </p:animRot>
                                  </p:childTnLst>
                                </p:cTn>
                              </p:par>
                              <p:par>
                                <p:cTn id="15" presetID="63" presetClass="path" presetSubtype="0" fill="hold" nodeType="withEffect">
                                  <p:stCondLst>
                                    <p:cond delay="0"/>
                                  </p:stCondLst>
                                  <p:childTnLst>
                                    <p:animMotion origin="layout" path="M 3.33333E-6 -2.89017E-6 L 0.3658 -2.89017E-6 " pathEditMode="relative" rAng="0" ptsTypes="AA">
                                      <p:cBhvr>
                                        <p:cTn id="16" dur="2000" fill="hold"/>
                                        <p:tgtEl>
                                          <p:spTgt spid="25"/>
                                        </p:tgtEl>
                                        <p:attrNameLst>
                                          <p:attrName>ppt_x</p:attrName>
                                          <p:attrName>ppt_y</p:attrName>
                                        </p:attrNameLst>
                                      </p:cBhvr>
                                      <p:rCtr x="183" y="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300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30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4" name="voltage.wav"/>
                                        </p:tgtEl>
                                      </p:cMediaNode>
                                    </p:audio>
                                  </p:sub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3000"/>
                                        <p:tgtEl>
                                          <p:spTgt spid="3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3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1" nodeType="clickEffect">
                                  <p:stCondLst>
                                    <p:cond delay="0"/>
                                  </p:stCondLst>
                                  <p:childTnLst>
                                    <p:animMotion origin="layout" path="M 4.72222E-6 1.09827E-6 L 4.72222E-6 -0.10659 " pathEditMode="relative" rAng="0" ptsTypes="AA">
                                      <p:cBhvr>
                                        <p:cTn id="34" dur="2000" fill="hold"/>
                                        <p:tgtEl>
                                          <p:spTgt spid="32"/>
                                        </p:tgtEl>
                                        <p:attrNameLst>
                                          <p:attrName>ppt_x</p:attrName>
                                          <p:attrName>ppt_y</p:attrName>
                                        </p:attrNameLst>
                                      </p:cBhvr>
                                      <p:rCtr x="0" y="-53"/>
                                    </p:animMotion>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1" nodeType="clickEffect">
                                  <p:stCondLst>
                                    <p:cond delay="0"/>
                                  </p:stCondLst>
                                  <p:childTnLst>
                                    <p:animMotion origin="layout" path="M 3.05556E-6 -4.79769E-6 L 3.05556E-6 -0.05595 " pathEditMode="relative" rAng="0" ptsTypes="AA">
                                      <p:cBhvr>
                                        <p:cTn id="38" dur="2000" fill="hold"/>
                                        <p:tgtEl>
                                          <p:spTgt spid="34"/>
                                        </p:tgtEl>
                                        <p:attrNameLst>
                                          <p:attrName>ppt_x</p:attrName>
                                          <p:attrName>ppt_y</p:attrName>
                                        </p:attrNameLst>
                                      </p:cBhvr>
                                      <p:rCtr x="0" y="-28"/>
                                    </p:animMotion>
                                  </p:childTnLst>
                                  <p:subTnLst>
                                    <p:audio>
                                      <p:cMediaNode>
                                        <p:cTn display="0" masterRel="sameClick">
                                          <p:stCondLst>
                                            <p:cond evt="begin" delay="0">
                                              <p:tn val="37"/>
                                            </p:cond>
                                          </p:stCondLst>
                                          <p:endCondLst>
                                            <p:cond evt="onStopAudio" delay="0">
                                              <p:tgtEl>
                                                <p:sldTgt/>
                                              </p:tgtEl>
                                            </p:cond>
                                          </p:endCondLst>
                                        </p:cTn>
                                        <p:tgtEl>
                                          <p:sndTgt r:embed="rId4" name="voltage.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subTnLst>
                                    <p:audio>
                                      <p:cMediaNode>
                                        <p:cTn display="0" masterRel="sameClick">
                                          <p:stCondLst>
                                            <p:cond evt="begin" delay="0">
                                              <p:tn val="41"/>
                                            </p:cond>
                                          </p:stCondLst>
                                          <p:endCondLst>
                                            <p:cond evt="onStopAudio" delay="0">
                                              <p:tgtEl>
                                                <p:sldTgt/>
                                              </p:tgtEl>
                                            </p:cond>
                                          </p:endCondLst>
                                        </p:cTn>
                                        <p:tgtEl>
                                          <p:sndTgt r:embed="rId4" name="voltage.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subTnLst>
                                    <p:audio>
                                      <p:cMediaNode>
                                        <p:cTn display="0" masterRel="sameClick">
                                          <p:stCondLst>
                                            <p:cond evt="begin" delay="0">
                                              <p:tn val="44"/>
                                            </p:cond>
                                          </p:stCondLst>
                                          <p:endCondLst>
                                            <p:cond evt="onStopAudio" delay="0">
                                              <p:tgtEl>
                                                <p:sldTgt/>
                                              </p:tgtEl>
                                            </p:cond>
                                          </p:endCondLst>
                                        </p:cTn>
                                        <p:tgtEl>
                                          <p:sndTgt r:embed="rId4"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3000"/>
                                        <p:tgtEl>
                                          <p:spTgt spid="3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subTnLst>
                                    <p:audio>
                                      <p:cMediaNode>
                                        <p:cTn display="0" masterRel="sameClick">
                                          <p:stCondLst>
                                            <p:cond evt="begin" delay="0">
                                              <p:tn val="52"/>
                                            </p:cond>
                                          </p:stCondLst>
                                          <p:endCondLst>
                                            <p:cond evt="onStopAudio" delay="0">
                                              <p:tgtEl>
                                                <p:sldTgt/>
                                              </p:tgtEl>
                                            </p:cond>
                                          </p:endCondLst>
                                        </p:cTn>
                                        <p:tgtEl>
                                          <p:sndTgt r:embed="rId4"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8" end="8"/>
                                            </p:txEl>
                                          </p:spTgt>
                                        </p:tgtEl>
                                        <p:attrNameLst>
                                          <p:attrName>style.visibility</p:attrName>
                                        </p:attrNameLst>
                                      </p:cBhvr>
                                      <p:to>
                                        <p:strVal val="visible"/>
                                      </p:to>
                                    </p:set>
                                    <p:anim calcmode="lin" valueType="num">
                                      <p:cBhvr additive="base">
                                        <p:cTn id="59"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6"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4">
                                            <p:txEl>
                                              <p:pRg st="1" end="1"/>
                                            </p:txEl>
                                          </p:spTgt>
                                        </p:tgtEl>
                                        <p:attrNameLst>
                                          <p:attrName>style.visibility</p:attrName>
                                        </p:attrNameLst>
                                      </p:cBhvr>
                                      <p:to>
                                        <p:strVal val="visible"/>
                                      </p:to>
                                    </p:set>
                                    <p:anim calcmode="lin" valueType="num">
                                      <p:cBhvr additive="base">
                                        <p:cTn id="72"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4" grpId="0"/>
      <p:bldP spid="34" grpId="1"/>
      <p:bldP spid="35" grpId="0" animBg="1"/>
      <p:bldP spid="36" grpId="0"/>
      <p:bldP spid="37" grpId="0" animBg="1"/>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a:t>
            </a:r>
            <a:r>
              <a:rPr lang="en-US" altLang="en-US"/>
              <a:t>Consider the following three scenarios:</a:t>
            </a:r>
          </a:p>
          <a:p>
            <a:pPr>
              <a:spcAft>
                <a:spcPts val="200"/>
              </a:spcAft>
            </a:pPr>
            <a:r>
              <a:rPr lang="en-US" altLang="en-US">
                <a:sym typeface="Symbol" pitchFamily="18" charset="2"/>
              </a:rPr>
              <a:t></a:t>
            </a:r>
            <a:r>
              <a:rPr lang="en-US" altLang="en-US"/>
              <a:t>In pure translation, </a:t>
            </a:r>
            <a:r>
              <a:rPr lang="en-US" altLang="en-US" i="1"/>
              <a:t>all points</a:t>
            </a:r>
            <a:r>
              <a:rPr lang="en-US" altLang="en-US"/>
              <a:t> move at </a:t>
            </a:r>
            <a:r>
              <a:rPr lang="en-US" altLang="en-US" i="1"/>
              <a:t>v</a:t>
            </a:r>
            <a:r>
              <a:rPr lang="en-US" altLang="en-US" baseline="-25000"/>
              <a:t>CM</a:t>
            </a:r>
            <a:r>
              <a:rPr lang="en-US" altLang="en-US"/>
              <a:t>.</a:t>
            </a:r>
          </a:p>
          <a:p>
            <a:pPr>
              <a:spcAft>
                <a:spcPts val="200"/>
              </a:spcAft>
            </a:pPr>
            <a:r>
              <a:rPr lang="en-US" altLang="en-US">
                <a:sym typeface="Symbol" pitchFamily="18" charset="2"/>
              </a:rPr>
              <a:t></a:t>
            </a:r>
            <a:r>
              <a:rPr lang="en-US" altLang="en-US"/>
              <a:t>In pure rotation, all points move at </a:t>
            </a:r>
            <a:r>
              <a:rPr lang="en-US" altLang="en-US" i="1"/>
              <a:t>v</a:t>
            </a:r>
            <a:r>
              <a:rPr lang="en-US" altLang="en-US"/>
              <a:t> = </a:t>
            </a:r>
            <a:r>
              <a:rPr lang="en-US" altLang="en-US" i="1"/>
              <a:t>r</a:t>
            </a:r>
            <a:r>
              <a:rPr lang="en-US" altLang="en-US">
                <a:sym typeface="Symbol" pitchFamily="18" charset="2"/>
              </a:rPr>
              <a:t>. Note the velocities of top and bottom </a:t>
            </a:r>
            <a:r>
              <a:rPr lang="en-US" altLang="en-US" i="1">
                <a:sym typeface="Symbol" pitchFamily="18" charset="2"/>
              </a:rPr>
              <a:t>(r </a:t>
            </a:r>
            <a:r>
              <a:rPr lang="en-US" altLang="en-US">
                <a:sym typeface="Symbol" pitchFamily="18" charset="2"/>
              </a:rPr>
              <a:t>= </a:t>
            </a:r>
            <a:r>
              <a:rPr lang="en-US" altLang="en-US" i="1">
                <a:sym typeface="Symbol" pitchFamily="18" charset="2"/>
              </a:rPr>
              <a:t>R</a:t>
            </a:r>
            <a:r>
              <a:rPr lang="en-US" altLang="en-US">
                <a:sym typeface="Symbol" pitchFamily="18" charset="2"/>
              </a:rPr>
              <a:t>)</a:t>
            </a:r>
            <a:r>
              <a:rPr lang="en-US" altLang="en-US" i="1">
                <a:sym typeface="Symbol" pitchFamily="18" charset="2"/>
              </a:rPr>
              <a:t>,</a:t>
            </a:r>
            <a:r>
              <a:rPr lang="en-US" altLang="en-US">
                <a:sym typeface="Symbol" pitchFamily="18" charset="2"/>
              </a:rPr>
              <a:t> in particular.</a:t>
            </a:r>
          </a:p>
          <a:p>
            <a:pPr>
              <a:spcAft>
                <a:spcPts val="200"/>
              </a:spcAft>
            </a:pPr>
            <a:r>
              <a:rPr lang="en-US" altLang="en-US">
                <a:sym typeface="Symbol" pitchFamily="18" charset="2"/>
              </a:rPr>
              <a:t></a:t>
            </a:r>
            <a:r>
              <a:rPr lang="en-US" altLang="en-US"/>
              <a:t>In rolling motion, the two pure aspects are summed.</a:t>
            </a:r>
            <a:endParaRPr lang="en-US" altLang="en-US" i="1">
              <a:sym typeface="Symbol" pitchFamily="18" charset="2"/>
            </a:endParaRPr>
          </a:p>
        </p:txBody>
      </p:sp>
      <p:sp>
        <p:nvSpPr>
          <p:cNvPr id="604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10"/>
          <p:cNvGrpSpPr>
            <a:grpSpLocks/>
          </p:cNvGrpSpPr>
          <p:nvPr/>
        </p:nvGrpSpPr>
        <p:grpSpPr bwMode="auto">
          <a:xfrm>
            <a:off x="881063" y="3689350"/>
            <a:ext cx="1973262" cy="760413"/>
            <a:chOff x="0" y="2485"/>
            <a:chExt cx="5760" cy="111"/>
          </a:xfrm>
        </p:grpSpPr>
        <p:sp>
          <p:nvSpPr>
            <p:cNvPr id="60472" name="Rectangle 11"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73" name="Line 12"/>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3" name="Group 34"/>
          <p:cNvGrpSpPr>
            <a:grpSpLocks/>
          </p:cNvGrpSpPr>
          <p:nvPr/>
        </p:nvGrpSpPr>
        <p:grpSpPr bwMode="auto">
          <a:xfrm>
            <a:off x="1087438" y="2133600"/>
            <a:ext cx="1552575" cy="1552575"/>
            <a:chOff x="939" y="1507"/>
            <a:chExt cx="978" cy="978"/>
          </a:xfrm>
        </p:grpSpPr>
        <p:sp>
          <p:nvSpPr>
            <p:cNvPr id="60468" name="Oval 35"/>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69" name="Line 36"/>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70" name="Line 37"/>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71" name="Arc 38"/>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33" name="Text Box 39"/>
          <p:cNvSpPr txBox="1">
            <a:spLocks noChangeArrowheads="1"/>
          </p:cNvSpPr>
          <p:nvPr/>
        </p:nvSpPr>
        <p:spPr bwMode="auto">
          <a:xfrm>
            <a:off x="1514475" y="3694113"/>
            <a:ext cx="1228725" cy="461962"/>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p>
        </p:txBody>
      </p:sp>
      <p:sp>
        <p:nvSpPr>
          <p:cNvPr id="34" name="Text Box 40"/>
          <p:cNvSpPr txBox="1">
            <a:spLocks noChangeArrowheads="1"/>
          </p:cNvSpPr>
          <p:nvPr/>
        </p:nvSpPr>
        <p:spPr bwMode="auto">
          <a:xfrm>
            <a:off x="1577975" y="1717675"/>
            <a:ext cx="1165225" cy="461963"/>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endParaRPr lang="en-US">
              <a:sym typeface="Symbol" pitchFamily="18" charset="2"/>
            </a:endParaRPr>
          </a:p>
        </p:txBody>
      </p:sp>
      <p:sp>
        <p:nvSpPr>
          <p:cNvPr id="35" name="Oval 41"/>
          <p:cNvSpPr>
            <a:spLocks noChangeArrowheads="1"/>
          </p:cNvSpPr>
          <p:nvPr/>
        </p:nvSpPr>
        <p:spPr bwMode="auto">
          <a:xfrm>
            <a:off x="1819275" y="3627438"/>
            <a:ext cx="100013"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36" name="Oval 42"/>
          <p:cNvSpPr>
            <a:spLocks noChangeArrowheads="1"/>
          </p:cNvSpPr>
          <p:nvPr/>
        </p:nvSpPr>
        <p:spPr bwMode="auto">
          <a:xfrm>
            <a:off x="1803400" y="208597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37" name="Line 43"/>
          <p:cNvSpPr>
            <a:spLocks noChangeShapeType="1"/>
          </p:cNvSpPr>
          <p:nvPr/>
        </p:nvSpPr>
        <p:spPr bwMode="auto">
          <a:xfrm>
            <a:off x="1851025" y="2133600"/>
            <a:ext cx="379413" cy="0"/>
          </a:xfrm>
          <a:prstGeom prst="line">
            <a:avLst/>
          </a:prstGeom>
          <a:noFill/>
          <a:ln w="38100">
            <a:solidFill>
              <a:srgbClr val="D60093"/>
            </a:solidFill>
            <a:round/>
            <a:headEnd/>
            <a:tailEnd type="triangle" w="med" len="med"/>
          </a:ln>
        </p:spPr>
        <p:txBody>
          <a:bodyPr/>
          <a:lstStyle/>
          <a:p>
            <a:endParaRPr lang="en-US"/>
          </a:p>
        </p:txBody>
      </p:sp>
      <p:sp>
        <p:nvSpPr>
          <p:cNvPr id="38" name="Rectangle 3"/>
          <p:cNvSpPr>
            <a:spLocks noChangeArrowheads="1"/>
          </p:cNvSpPr>
          <p:nvPr/>
        </p:nvSpPr>
        <p:spPr bwMode="auto">
          <a:xfrm>
            <a:off x="547688" y="4395788"/>
            <a:ext cx="2652712" cy="706437"/>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TRANSLATIONAL MOTION</a:t>
            </a:r>
          </a:p>
        </p:txBody>
      </p:sp>
      <p:grpSp>
        <p:nvGrpSpPr>
          <p:cNvPr id="4" name="Group 44"/>
          <p:cNvGrpSpPr>
            <a:grpSpLocks/>
          </p:cNvGrpSpPr>
          <p:nvPr/>
        </p:nvGrpSpPr>
        <p:grpSpPr bwMode="auto">
          <a:xfrm>
            <a:off x="3611563" y="3697288"/>
            <a:ext cx="1906587" cy="760412"/>
            <a:chOff x="0" y="2485"/>
            <a:chExt cx="5760" cy="111"/>
          </a:xfrm>
        </p:grpSpPr>
        <p:sp>
          <p:nvSpPr>
            <p:cNvPr id="60466" name="Rectangle 45"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67" name="Line 46"/>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3817938" y="2141538"/>
            <a:ext cx="1552575" cy="1552575"/>
            <a:chOff x="939" y="1507"/>
            <a:chExt cx="978" cy="978"/>
          </a:xfrm>
        </p:grpSpPr>
        <p:sp>
          <p:nvSpPr>
            <p:cNvPr id="60462" name="Oval 48"/>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63" name="Line 49"/>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64" name="Line 50"/>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65" name="Arc 51"/>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47" name="Text Box 52"/>
          <p:cNvSpPr txBox="1">
            <a:spLocks noChangeArrowheads="1"/>
          </p:cNvSpPr>
          <p:nvPr/>
        </p:nvSpPr>
        <p:spPr bwMode="auto">
          <a:xfrm>
            <a:off x="4244975" y="3698875"/>
            <a:ext cx="1255713" cy="461963"/>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48" name="Text Box 53"/>
          <p:cNvSpPr txBox="1">
            <a:spLocks noChangeArrowheads="1"/>
          </p:cNvSpPr>
          <p:nvPr/>
        </p:nvSpPr>
        <p:spPr bwMode="auto">
          <a:xfrm>
            <a:off x="4308475" y="1725613"/>
            <a:ext cx="1165225" cy="461962"/>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49" name="Oval 54"/>
          <p:cNvSpPr>
            <a:spLocks noChangeArrowheads="1"/>
          </p:cNvSpPr>
          <p:nvPr/>
        </p:nvSpPr>
        <p:spPr bwMode="auto">
          <a:xfrm>
            <a:off x="4549775" y="363537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50" name="Oval 55"/>
          <p:cNvSpPr>
            <a:spLocks noChangeArrowheads="1"/>
          </p:cNvSpPr>
          <p:nvPr/>
        </p:nvSpPr>
        <p:spPr bwMode="auto">
          <a:xfrm>
            <a:off x="4533900" y="2093913"/>
            <a:ext cx="100013"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Line 56"/>
          <p:cNvSpPr>
            <a:spLocks noChangeShapeType="1"/>
          </p:cNvSpPr>
          <p:nvPr/>
        </p:nvSpPr>
        <p:spPr bwMode="auto">
          <a:xfrm>
            <a:off x="4581525" y="2141538"/>
            <a:ext cx="368300" cy="0"/>
          </a:xfrm>
          <a:prstGeom prst="line">
            <a:avLst/>
          </a:prstGeom>
          <a:noFill/>
          <a:ln w="38100">
            <a:solidFill>
              <a:srgbClr val="D60093"/>
            </a:solidFill>
            <a:round/>
            <a:headEnd/>
            <a:tailEnd type="triangle" w="med" len="med"/>
          </a:ln>
        </p:spPr>
        <p:txBody>
          <a:bodyPr/>
          <a:lstStyle/>
          <a:p>
            <a:endParaRPr lang="en-US"/>
          </a:p>
        </p:txBody>
      </p:sp>
      <p:sp>
        <p:nvSpPr>
          <p:cNvPr id="52" name="Rectangle 57"/>
          <p:cNvSpPr>
            <a:spLocks noChangeArrowheads="1"/>
          </p:cNvSpPr>
          <p:nvPr/>
        </p:nvSpPr>
        <p:spPr bwMode="auto">
          <a:xfrm>
            <a:off x="3529013" y="4403725"/>
            <a:ext cx="2190750" cy="742950"/>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ROTATIONAL MOTION</a:t>
            </a:r>
          </a:p>
        </p:txBody>
      </p:sp>
      <p:grpSp>
        <p:nvGrpSpPr>
          <p:cNvPr id="6" name="Group 58"/>
          <p:cNvGrpSpPr>
            <a:grpSpLocks/>
          </p:cNvGrpSpPr>
          <p:nvPr/>
        </p:nvGrpSpPr>
        <p:grpSpPr bwMode="auto">
          <a:xfrm>
            <a:off x="6305550" y="3694113"/>
            <a:ext cx="1906588" cy="760412"/>
            <a:chOff x="0" y="2485"/>
            <a:chExt cx="5760" cy="111"/>
          </a:xfrm>
        </p:grpSpPr>
        <p:sp>
          <p:nvSpPr>
            <p:cNvPr id="60460" name="Rectangle 5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61" name="Line 6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7" name="Group 61"/>
          <p:cNvGrpSpPr>
            <a:grpSpLocks/>
          </p:cNvGrpSpPr>
          <p:nvPr/>
        </p:nvGrpSpPr>
        <p:grpSpPr bwMode="auto">
          <a:xfrm>
            <a:off x="6511925" y="2138363"/>
            <a:ext cx="1552575" cy="1552575"/>
            <a:chOff x="939" y="1507"/>
            <a:chExt cx="978" cy="978"/>
          </a:xfrm>
        </p:grpSpPr>
        <p:sp>
          <p:nvSpPr>
            <p:cNvPr id="60456" name="Oval 62"/>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57" name="Line 63"/>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58" name="Line 64"/>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59" name="Arc 65"/>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61" name="Text Box 66"/>
          <p:cNvSpPr txBox="1">
            <a:spLocks noChangeArrowheads="1"/>
          </p:cNvSpPr>
          <p:nvPr/>
        </p:nvSpPr>
        <p:spPr bwMode="auto">
          <a:xfrm>
            <a:off x="6938963" y="3698875"/>
            <a:ext cx="685800" cy="366713"/>
          </a:xfrm>
          <a:prstGeom prst="rect">
            <a:avLst/>
          </a:prstGeom>
          <a:noFill/>
          <a:ln w="9525">
            <a:noFill/>
            <a:miter lim="800000"/>
            <a:headEnd/>
            <a:tailEnd/>
          </a:ln>
        </p:spPr>
        <p:txBody>
          <a:bodyPr wrap="none">
            <a:spAutoFit/>
          </a:bodyPr>
          <a:lstStyle/>
          <a:p>
            <a:r>
              <a:rPr lang="en-US" i="1"/>
              <a:t>v</a:t>
            </a:r>
            <a:r>
              <a:rPr lang="en-US"/>
              <a:t> = 0</a:t>
            </a:r>
            <a:endParaRPr lang="en-US" i="1"/>
          </a:p>
        </p:txBody>
      </p:sp>
      <p:sp>
        <p:nvSpPr>
          <p:cNvPr id="62" name="Text Box 67"/>
          <p:cNvSpPr txBox="1">
            <a:spLocks noChangeArrowheads="1"/>
          </p:cNvSpPr>
          <p:nvPr/>
        </p:nvSpPr>
        <p:spPr bwMode="auto">
          <a:xfrm>
            <a:off x="7002463" y="1708150"/>
            <a:ext cx="1389062" cy="461963"/>
          </a:xfrm>
          <a:prstGeom prst="rect">
            <a:avLst/>
          </a:prstGeom>
          <a:noFill/>
          <a:ln w="9525">
            <a:noFill/>
            <a:miter lim="800000"/>
            <a:headEnd/>
            <a:tailEnd/>
          </a:ln>
        </p:spPr>
        <p:txBody>
          <a:bodyPr>
            <a:spAutoFit/>
          </a:bodyPr>
          <a:lstStyle/>
          <a:p>
            <a:r>
              <a:rPr lang="en-US" i="1"/>
              <a:t>v</a:t>
            </a:r>
            <a:r>
              <a:rPr lang="en-US"/>
              <a:t> = 2</a:t>
            </a:r>
            <a:r>
              <a:rPr lang="en-US" i="1"/>
              <a:t>R</a:t>
            </a:r>
            <a:r>
              <a:rPr lang="en-US">
                <a:sym typeface="Symbol" pitchFamily="18" charset="2"/>
              </a:rPr>
              <a:t></a:t>
            </a:r>
          </a:p>
        </p:txBody>
      </p:sp>
      <p:sp>
        <p:nvSpPr>
          <p:cNvPr id="63" name="Oval 68"/>
          <p:cNvSpPr>
            <a:spLocks noChangeArrowheads="1"/>
          </p:cNvSpPr>
          <p:nvPr/>
        </p:nvSpPr>
        <p:spPr bwMode="auto">
          <a:xfrm>
            <a:off x="7243763" y="3632200"/>
            <a:ext cx="100012"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64" name="Oval 69"/>
          <p:cNvSpPr>
            <a:spLocks noChangeArrowheads="1"/>
          </p:cNvSpPr>
          <p:nvPr/>
        </p:nvSpPr>
        <p:spPr bwMode="auto">
          <a:xfrm>
            <a:off x="7227888" y="2090738"/>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65" name="Line 70"/>
          <p:cNvSpPr>
            <a:spLocks noChangeShapeType="1"/>
          </p:cNvSpPr>
          <p:nvPr/>
        </p:nvSpPr>
        <p:spPr bwMode="auto">
          <a:xfrm>
            <a:off x="7275513" y="2138363"/>
            <a:ext cx="814387" cy="0"/>
          </a:xfrm>
          <a:prstGeom prst="line">
            <a:avLst/>
          </a:prstGeom>
          <a:noFill/>
          <a:ln w="38100">
            <a:solidFill>
              <a:srgbClr val="D60093"/>
            </a:solidFill>
            <a:round/>
            <a:headEnd/>
            <a:tailEnd type="triangle" w="med" len="med"/>
          </a:ln>
        </p:spPr>
        <p:txBody>
          <a:bodyPr/>
          <a:lstStyle/>
          <a:p>
            <a:endParaRPr lang="en-US"/>
          </a:p>
        </p:txBody>
      </p:sp>
      <p:sp>
        <p:nvSpPr>
          <p:cNvPr id="66" name="Rectangle 71"/>
          <p:cNvSpPr>
            <a:spLocks noChangeArrowheads="1"/>
          </p:cNvSpPr>
          <p:nvPr/>
        </p:nvSpPr>
        <p:spPr bwMode="auto">
          <a:xfrm>
            <a:off x="6223000" y="4400550"/>
            <a:ext cx="2190750" cy="790575"/>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ROLLING MOTION</a:t>
            </a:r>
          </a:p>
        </p:txBody>
      </p:sp>
      <p:sp>
        <p:nvSpPr>
          <p:cNvPr id="67" name="Rectangle 72"/>
          <p:cNvSpPr>
            <a:spLocks noChangeArrowheads="1"/>
          </p:cNvSpPr>
          <p:nvPr/>
        </p:nvSpPr>
        <p:spPr bwMode="auto">
          <a:xfrm>
            <a:off x="1784350" y="2422525"/>
            <a:ext cx="446088" cy="257175"/>
          </a:xfrm>
          <a:prstGeom prst="rect">
            <a:avLst/>
          </a:prstGeom>
          <a:solidFill>
            <a:schemeClr val="accent1"/>
          </a:solidFill>
          <a:ln w="9525">
            <a:noFill/>
            <a:miter lim="800000"/>
            <a:headEnd/>
            <a:tailEnd/>
          </a:ln>
        </p:spPr>
        <p:txBody>
          <a:bodyPr wrap="none" anchor="ctr"/>
          <a:lstStyle/>
          <a:p>
            <a:endParaRPr lang="en-US"/>
          </a:p>
        </p:txBody>
      </p:sp>
      <p:sp>
        <p:nvSpPr>
          <p:cNvPr id="68" name="Rectangle 73"/>
          <p:cNvSpPr>
            <a:spLocks noChangeArrowheads="1"/>
          </p:cNvSpPr>
          <p:nvPr/>
        </p:nvSpPr>
        <p:spPr bwMode="auto">
          <a:xfrm>
            <a:off x="1992313" y="2652713"/>
            <a:ext cx="446087" cy="257175"/>
          </a:xfrm>
          <a:prstGeom prst="rect">
            <a:avLst/>
          </a:prstGeom>
          <a:solidFill>
            <a:schemeClr val="accent1"/>
          </a:solidFill>
          <a:ln w="9525">
            <a:noFill/>
            <a:miter lim="800000"/>
            <a:headEnd/>
            <a:tailEnd/>
          </a:ln>
        </p:spPr>
        <p:txBody>
          <a:bodyPr wrap="none" anchor="ctr"/>
          <a:lstStyle/>
          <a:p>
            <a:endParaRPr lang="en-US"/>
          </a:p>
        </p:txBody>
      </p:sp>
      <p:sp>
        <p:nvSpPr>
          <p:cNvPr id="69" name="Text Box 74"/>
          <p:cNvSpPr txBox="1">
            <a:spLocks noChangeArrowheads="1"/>
          </p:cNvSpPr>
          <p:nvPr/>
        </p:nvSpPr>
        <p:spPr bwMode="auto">
          <a:xfrm>
            <a:off x="1589088" y="2497138"/>
            <a:ext cx="1165225" cy="460375"/>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endParaRPr lang="en-US">
              <a:sym typeface="Symbol" pitchFamily="18" charset="2"/>
            </a:endParaRPr>
          </a:p>
        </p:txBody>
      </p:sp>
      <p:sp>
        <p:nvSpPr>
          <p:cNvPr id="70" name="Oval 75"/>
          <p:cNvSpPr>
            <a:spLocks noChangeArrowheads="1"/>
          </p:cNvSpPr>
          <p:nvPr/>
        </p:nvSpPr>
        <p:spPr bwMode="auto">
          <a:xfrm>
            <a:off x="1814513" y="2849563"/>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71" name="Line 76"/>
          <p:cNvSpPr>
            <a:spLocks noChangeShapeType="1"/>
          </p:cNvSpPr>
          <p:nvPr/>
        </p:nvSpPr>
        <p:spPr bwMode="auto">
          <a:xfrm>
            <a:off x="1862138" y="2897188"/>
            <a:ext cx="379412" cy="0"/>
          </a:xfrm>
          <a:prstGeom prst="line">
            <a:avLst/>
          </a:prstGeom>
          <a:noFill/>
          <a:ln w="38100">
            <a:solidFill>
              <a:srgbClr val="D60093"/>
            </a:solidFill>
            <a:round/>
            <a:headEnd/>
            <a:tailEnd type="triangle" w="med" len="med"/>
          </a:ln>
        </p:spPr>
        <p:txBody>
          <a:bodyPr/>
          <a:lstStyle/>
          <a:p>
            <a:endParaRPr lang="en-US"/>
          </a:p>
        </p:txBody>
      </p:sp>
      <p:sp>
        <p:nvSpPr>
          <p:cNvPr id="72" name="Line 77"/>
          <p:cNvSpPr>
            <a:spLocks noChangeShapeType="1"/>
          </p:cNvSpPr>
          <p:nvPr/>
        </p:nvSpPr>
        <p:spPr bwMode="auto">
          <a:xfrm>
            <a:off x="1858963" y="3673475"/>
            <a:ext cx="379412" cy="0"/>
          </a:xfrm>
          <a:prstGeom prst="line">
            <a:avLst/>
          </a:prstGeom>
          <a:noFill/>
          <a:ln w="38100">
            <a:solidFill>
              <a:srgbClr val="D60093"/>
            </a:solidFill>
            <a:round/>
            <a:headEnd/>
            <a:tailEnd type="triangle" w="med" len="med"/>
          </a:ln>
        </p:spPr>
        <p:txBody>
          <a:bodyPr/>
          <a:lstStyle/>
          <a:p>
            <a:endParaRPr lang="en-US"/>
          </a:p>
        </p:txBody>
      </p:sp>
      <p:sp>
        <p:nvSpPr>
          <p:cNvPr id="73" name="Line 78"/>
          <p:cNvSpPr>
            <a:spLocks noChangeShapeType="1"/>
          </p:cNvSpPr>
          <p:nvPr/>
        </p:nvSpPr>
        <p:spPr bwMode="auto">
          <a:xfrm>
            <a:off x="4198938" y="3687763"/>
            <a:ext cx="368300" cy="0"/>
          </a:xfrm>
          <a:prstGeom prst="line">
            <a:avLst/>
          </a:prstGeom>
          <a:noFill/>
          <a:ln w="38100">
            <a:solidFill>
              <a:srgbClr val="D60093"/>
            </a:solidFill>
            <a:round/>
            <a:headEnd type="triangle" w="med" len="med"/>
            <a:tailEnd/>
          </a:ln>
        </p:spPr>
        <p:txBody>
          <a:bodyPr/>
          <a:lstStyle/>
          <a:p>
            <a:endParaRPr lang="en-US"/>
          </a:p>
        </p:txBody>
      </p:sp>
      <p:sp>
        <p:nvSpPr>
          <p:cNvPr id="74" name="Oval 80"/>
          <p:cNvSpPr>
            <a:spLocks noChangeArrowheads="1"/>
          </p:cNvSpPr>
          <p:nvPr/>
        </p:nvSpPr>
        <p:spPr bwMode="auto">
          <a:xfrm>
            <a:off x="4535488" y="2862263"/>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75" name="Text Box 79"/>
          <p:cNvSpPr txBox="1">
            <a:spLocks noChangeArrowheads="1"/>
          </p:cNvSpPr>
          <p:nvPr/>
        </p:nvSpPr>
        <p:spPr bwMode="auto">
          <a:xfrm>
            <a:off x="4395788" y="2479675"/>
            <a:ext cx="1149350" cy="460375"/>
          </a:xfrm>
          <a:prstGeom prst="rect">
            <a:avLst/>
          </a:prstGeom>
          <a:noFill/>
          <a:ln w="9525">
            <a:noFill/>
            <a:miter lim="800000"/>
            <a:headEnd/>
            <a:tailEnd/>
          </a:ln>
        </p:spPr>
        <p:txBody>
          <a:bodyPr>
            <a:spAutoFit/>
          </a:bodyPr>
          <a:lstStyle/>
          <a:p>
            <a:r>
              <a:rPr lang="en-US" i="1"/>
              <a:t>v</a:t>
            </a:r>
            <a:r>
              <a:rPr lang="en-US"/>
              <a:t> = 0</a:t>
            </a:r>
            <a:endParaRPr lang="en-US">
              <a:sym typeface="Symbol" pitchFamily="18" charset="2"/>
            </a:endParaRPr>
          </a:p>
        </p:txBody>
      </p:sp>
      <p:sp>
        <p:nvSpPr>
          <p:cNvPr id="76" name="Text Box 81"/>
          <p:cNvSpPr txBox="1">
            <a:spLocks noChangeArrowheads="1"/>
          </p:cNvSpPr>
          <p:nvPr/>
        </p:nvSpPr>
        <p:spPr bwMode="auto">
          <a:xfrm>
            <a:off x="7078663" y="2484438"/>
            <a:ext cx="1165225" cy="461962"/>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77" name="Oval 82"/>
          <p:cNvSpPr>
            <a:spLocks noChangeArrowheads="1"/>
          </p:cNvSpPr>
          <p:nvPr/>
        </p:nvSpPr>
        <p:spPr bwMode="auto">
          <a:xfrm>
            <a:off x="7245350" y="286702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78" name="Line 83"/>
          <p:cNvSpPr>
            <a:spLocks noChangeShapeType="1"/>
          </p:cNvSpPr>
          <p:nvPr/>
        </p:nvSpPr>
        <p:spPr bwMode="auto">
          <a:xfrm>
            <a:off x="7292975" y="2914650"/>
            <a:ext cx="368300" cy="0"/>
          </a:xfrm>
          <a:prstGeom prst="line">
            <a:avLst/>
          </a:prstGeom>
          <a:noFill/>
          <a:ln w="38100">
            <a:solidFill>
              <a:srgbClr val="D60093"/>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9" end="9"/>
                                            </p:txEl>
                                          </p:spTgt>
                                        </p:tgtEl>
                                        <p:attrNameLst>
                                          <p:attrName>style.visibility</p:attrName>
                                        </p:attrNameLst>
                                      </p:cBhvr>
                                      <p:to>
                                        <p:strVal val="visible"/>
                                      </p:to>
                                    </p:set>
                                    <p:anim calcmode="lin" valueType="num">
                                      <p:cBhvr additive="base">
                                        <p:cTn id="7"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0" end="10"/>
                                            </p:txEl>
                                          </p:spTgt>
                                        </p:tgtEl>
                                        <p:attrNameLst>
                                          <p:attrName>style.visibility</p:attrName>
                                        </p:attrNameLst>
                                      </p:cBhvr>
                                      <p:to>
                                        <p:strVal val="visible"/>
                                      </p:to>
                                    </p:set>
                                    <p:anim calcmode="lin" valueType="num">
                                      <p:cBhvr additive="base">
                                        <p:cTn id="13"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39" presetID="2" presetClass="entr" presetSubtype="9"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par>
                                <p:cTn id="54" presetID="2" presetClass="entr" presetSubtype="9"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subTnLst>
                                    <p:audio>
                                      <p:cMediaNode>
                                        <p:cTn display="0" masterRel="sameClick">
                                          <p:stCondLst>
                                            <p:cond evt="begin" delay="0">
                                              <p:tn val="60"/>
                                            </p:cond>
                                          </p:stCondLst>
                                          <p:endCondLst>
                                            <p:cond evt="onStopAudio" delay="0">
                                              <p:tgtEl>
                                                <p:sldTgt/>
                                              </p:tgtEl>
                                            </p:cond>
                                          </p:endCondLst>
                                        </p:cTn>
                                        <p:tgtEl>
                                          <p:sndTgt r:embed="rId6" name="voltag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par>
                                <p:cTn id="69" presetID="2" presetClass="entr" presetSubtype="9"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0-#ppt_w/2"/>
                                          </p:val>
                                        </p:tav>
                                        <p:tav tm="100000">
                                          <p:val>
                                            <p:strVal val="#ppt_x"/>
                                          </p:val>
                                        </p:tav>
                                      </p:tavLst>
                                    </p:anim>
                                    <p:anim calcmode="lin" valueType="num">
                                      <p:cBhvr additive="base">
                                        <p:cTn id="7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wipe(left)">
                                      <p:cBhvr>
                                        <p:cTn id="77" dur="500"/>
                                        <p:tgtEl>
                                          <p:spTgt spid="71"/>
                                        </p:tgtEl>
                                      </p:cBhvr>
                                    </p:animEffect>
                                  </p:childTnLst>
                                  <p:subTnLst>
                                    <p:audio>
                                      <p:cMediaNode>
                                        <p:cTn display="0" masterRel="sameClick">
                                          <p:stCondLst>
                                            <p:cond evt="begin" delay="0">
                                              <p:tn val="75"/>
                                            </p:cond>
                                          </p:stCondLst>
                                          <p:endCondLst>
                                            <p:cond evt="onStopAudio" delay="0">
                                              <p:tgtEl>
                                                <p:sldTgt/>
                                              </p:tgtEl>
                                            </p:cond>
                                          </p:endCondLst>
                                        </p:cTn>
                                        <p:tgtEl>
                                          <p:sndTgt r:embed="rId6" name="voltag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3187">
                                            <p:txEl>
                                              <p:pRg st="11" end="11"/>
                                            </p:txEl>
                                          </p:spTgt>
                                        </p:tgtEl>
                                        <p:attrNameLst>
                                          <p:attrName>style.visibility</p:attrName>
                                        </p:attrNameLst>
                                      </p:cBhvr>
                                      <p:to>
                                        <p:strVal val="visible"/>
                                      </p:to>
                                    </p:set>
                                    <p:anim calcmode="lin" valueType="num">
                                      <p:cBhvr additive="base">
                                        <p:cTn id="82"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2000"/>
                                        <p:tgtEl>
                                          <p:spTgt spid="5"/>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20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ppt_x"/>
                                          </p:val>
                                        </p:tav>
                                        <p:tav tm="100000">
                                          <p:val>
                                            <p:strVal val="#ppt_x"/>
                                          </p:val>
                                        </p:tav>
                                      </p:tavLst>
                                    </p:anim>
                                    <p:anim calcmode="lin" valueType="num">
                                      <p:cBhvr additive="base">
                                        <p:cTn id="101"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suction.wav"/>
                                        </p:tgtEl>
                                      </p:cMediaNode>
                                    </p:audio>
                                  </p:subTnLst>
                                </p:cTn>
                              </p:par>
                              <p:par>
                                <p:cTn id="102" presetID="2" presetClass="entr" presetSubtype="9"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0-#ppt_w/2"/>
                                          </p:val>
                                        </p:tav>
                                        <p:tav tm="100000">
                                          <p:val>
                                            <p:strVal val="#ppt_x"/>
                                          </p:val>
                                        </p:tav>
                                      </p:tavLst>
                                    </p:anim>
                                    <p:anim calcmode="lin" valueType="num">
                                      <p:cBhvr additive="base">
                                        <p:cTn id="105"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wipe(left)">
                                      <p:cBhvr>
                                        <p:cTn id="110" dur="500"/>
                                        <p:tgtEl>
                                          <p:spTgt spid="73"/>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5" name="suction.wav"/>
                                        </p:tgtEl>
                                      </p:cMediaNode>
                                    </p:audio>
                                  </p:subTnLst>
                                </p:cTn>
                              </p:par>
                              <p:par>
                                <p:cTn id="117" presetID="2" presetClass="entr" presetSubtype="9"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0-#ppt_w/2"/>
                                          </p:val>
                                        </p:tav>
                                        <p:tav tm="100000">
                                          <p:val>
                                            <p:strVal val="#ppt_x"/>
                                          </p:val>
                                        </p:tav>
                                      </p:tavLst>
                                    </p:anim>
                                    <p:anim calcmode="lin" valueType="num">
                                      <p:cBhvr additive="base">
                                        <p:cTn id="12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subTnLst>
                                    <p:audio>
                                      <p:cMediaNode>
                                        <p:cTn display="0" masterRel="sameClick">
                                          <p:stCondLst>
                                            <p:cond evt="begin" delay="0">
                                              <p:tn val="123"/>
                                            </p:cond>
                                          </p:stCondLst>
                                          <p:endCondLst>
                                            <p:cond evt="onStopAudio" delay="0">
                                              <p:tgtEl>
                                                <p:sldTgt/>
                                              </p:tgtEl>
                                            </p:cond>
                                          </p:endCondLst>
                                        </p:cTn>
                                        <p:tgtEl>
                                          <p:sndTgt r:embed="rId6" name="voltage.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75"/>
                                        </p:tgtEl>
                                        <p:attrNameLst>
                                          <p:attrName>style.visibility</p:attrName>
                                        </p:attrNameLst>
                                      </p:cBhvr>
                                      <p:to>
                                        <p:strVal val="visible"/>
                                      </p:to>
                                    </p:set>
                                    <p:anim calcmode="lin" valueType="num">
                                      <p:cBhvr additive="base">
                                        <p:cTn id="130" dur="500" fill="hold"/>
                                        <p:tgtEl>
                                          <p:spTgt spid="75"/>
                                        </p:tgtEl>
                                        <p:attrNameLst>
                                          <p:attrName>ppt_x</p:attrName>
                                        </p:attrNameLst>
                                      </p:cBhvr>
                                      <p:tavLst>
                                        <p:tav tm="0">
                                          <p:val>
                                            <p:strVal val="#ppt_x"/>
                                          </p:val>
                                        </p:tav>
                                        <p:tav tm="100000">
                                          <p:val>
                                            <p:strVal val="#ppt_x"/>
                                          </p:val>
                                        </p:tav>
                                      </p:tavLst>
                                    </p:anim>
                                    <p:anim calcmode="lin" valueType="num">
                                      <p:cBhvr additive="base">
                                        <p:cTn id="131" dur="500" fill="hold"/>
                                        <p:tgtEl>
                                          <p:spTgt spid="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5" name="suction.wav"/>
                                        </p:tgtEl>
                                      </p:cMediaNode>
                                    </p:audio>
                                  </p:subTnLst>
                                </p:cTn>
                              </p:par>
                              <p:par>
                                <p:cTn id="132" presetID="2" presetClass="entr" presetSubtype="9" fill="hold" grpId="0" nodeType="withEffect">
                                  <p:stCondLst>
                                    <p:cond delay="0"/>
                                  </p:stCondLst>
                                  <p:childTnLst>
                                    <p:set>
                                      <p:cBhvr>
                                        <p:cTn id="133" dur="1" fill="hold">
                                          <p:stCondLst>
                                            <p:cond delay="0"/>
                                          </p:stCondLst>
                                        </p:cTn>
                                        <p:tgtEl>
                                          <p:spTgt spid="74"/>
                                        </p:tgtEl>
                                        <p:attrNameLst>
                                          <p:attrName>style.visibility</p:attrName>
                                        </p:attrNameLst>
                                      </p:cBhvr>
                                      <p:to>
                                        <p:strVal val="visible"/>
                                      </p:to>
                                    </p:set>
                                    <p:anim calcmode="lin" valueType="num">
                                      <p:cBhvr additive="base">
                                        <p:cTn id="134" dur="500" fill="hold"/>
                                        <p:tgtEl>
                                          <p:spTgt spid="74"/>
                                        </p:tgtEl>
                                        <p:attrNameLst>
                                          <p:attrName>ppt_x</p:attrName>
                                        </p:attrNameLst>
                                      </p:cBhvr>
                                      <p:tavLst>
                                        <p:tav tm="0">
                                          <p:val>
                                            <p:strVal val="0-#ppt_w/2"/>
                                          </p:val>
                                        </p:tav>
                                        <p:tav tm="100000">
                                          <p:val>
                                            <p:strVal val="#ppt_x"/>
                                          </p:val>
                                        </p:tav>
                                      </p:tavLst>
                                    </p:anim>
                                    <p:anim calcmode="lin" valueType="num">
                                      <p:cBhvr additive="base">
                                        <p:cTn id="135"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93187">
                                            <p:txEl>
                                              <p:pRg st="12" end="12"/>
                                            </p:txEl>
                                          </p:spTgt>
                                        </p:tgtEl>
                                        <p:attrNameLst>
                                          <p:attrName>style.visibility</p:attrName>
                                        </p:attrNameLst>
                                      </p:cBhvr>
                                      <p:to>
                                        <p:strVal val="visible"/>
                                      </p:to>
                                    </p:set>
                                    <p:anim calcmode="lin" valueType="num">
                                      <p:cBhvr additive="base">
                                        <p:cTn id="140" dur="5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93187">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2000"/>
                                        <p:tgtEl>
                                          <p:spTgt spid="7"/>
                                        </p:tgtEl>
                                      </p:cBhvr>
                                    </p:animEffect>
                                  </p:childTnLst>
                                </p:cTn>
                              </p:par>
                              <p:par>
                                <p:cTn id="147" presetID="2" presetClass="entr" presetSubtype="4" fill="hold" grpId="0" nodeType="withEffect">
                                  <p:stCondLst>
                                    <p:cond delay="0"/>
                                  </p:stCondLst>
                                  <p:childTnLst>
                                    <p:set>
                                      <p:cBhvr>
                                        <p:cTn id="148" dur="1" fill="hold">
                                          <p:stCondLst>
                                            <p:cond delay="0"/>
                                          </p:stCondLst>
                                        </p:cTn>
                                        <p:tgtEl>
                                          <p:spTgt spid="66"/>
                                        </p:tgtEl>
                                        <p:attrNameLst>
                                          <p:attrName>style.visibility</p:attrName>
                                        </p:attrNameLst>
                                      </p:cBhvr>
                                      <p:to>
                                        <p:strVal val="visible"/>
                                      </p:to>
                                    </p:set>
                                    <p:anim calcmode="lin" valueType="num">
                                      <p:cBhvr additive="base">
                                        <p:cTn id="149" dur="500" fill="hold"/>
                                        <p:tgtEl>
                                          <p:spTgt spid="66"/>
                                        </p:tgtEl>
                                        <p:attrNameLst>
                                          <p:attrName>ppt_x</p:attrName>
                                        </p:attrNameLst>
                                      </p:cBhvr>
                                      <p:tavLst>
                                        <p:tav tm="0">
                                          <p:val>
                                            <p:strVal val="#ppt_x"/>
                                          </p:val>
                                        </p:tav>
                                        <p:tav tm="100000">
                                          <p:val>
                                            <p:strVal val="#ppt_x"/>
                                          </p:val>
                                        </p:tav>
                                      </p:tavLst>
                                    </p:anim>
                                    <p:anim calcmode="lin" valueType="num">
                                      <p:cBhvr additive="base">
                                        <p:cTn id="150" dur="500" fill="hold"/>
                                        <p:tgtEl>
                                          <p:spTgt spid="66"/>
                                        </p:tgtEl>
                                        <p:attrNameLst>
                                          <p:attrName>ppt_y</p:attrName>
                                        </p:attrNameLst>
                                      </p:cBhvr>
                                      <p:tavLst>
                                        <p:tav tm="0">
                                          <p:val>
                                            <p:strVal val="1+#ppt_h/2"/>
                                          </p:val>
                                        </p:tav>
                                        <p:tav tm="100000">
                                          <p:val>
                                            <p:strVal val="#ppt_y"/>
                                          </p:val>
                                        </p:tav>
                                      </p:tavLst>
                                    </p:anim>
                                  </p:childTnLst>
                                </p:cTn>
                              </p:par>
                              <p:par>
                                <p:cTn id="151" presetID="10" presetClass="entr" presetSubtype="0" fill="hold" nodeType="with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fade">
                                      <p:cBhvr>
                                        <p:cTn id="153" dur="2000"/>
                                        <p:tgtEl>
                                          <p:spTgt spid="6"/>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61"/>
                                        </p:tgtEl>
                                        <p:attrNameLst>
                                          <p:attrName>style.visibility</p:attrName>
                                        </p:attrNameLst>
                                      </p:cBhvr>
                                      <p:to>
                                        <p:strVal val="visible"/>
                                      </p:to>
                                    </p:set>
                                    <p:anim calcmode="lin" valueType="num">
                                      <p:cBhvr additive="base">
                                        <p:cTn id="158" dur="500" fill="hold"/>
                                        <p:tgtEl>
                                          <p:spTgt spid="61"/>
                                        </p:tgtEl>
                                        <p:attrNameLst>
                                          <p:attrName>ppt_x</p:attrName>
                                        </p:attrNameLst>
                                      </p:cBhvr>
                                      <p:tavLst>
                                        <p:tav tm="0">
                                          <p:val>
                                            <p:strVal val="#ppt_x"/>
                                          </p:val>
                                        </p:tav>
                                        <p:tav tm="100000">
                                          <p:val>
                                            <p:strVal val="#ppt_x"/>
                                          </p:val>
                                        </p:tav>
                                      </p:tavLst>
                                    </p:anim>
                                    <p:anim calcmode="lin" valueType="num">
                                      <p:cBhvr additive="base">
                                        <p:cTn id="159" dur="500" fill="hold"/>
                                        <p:tgtEl>
                                          <p:spTgt spid="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5" name="suction.wav"/>
                                        </p:tgtEl>
                                      </p:cMediaNode>
                                    </p:audio>
                                  </p:subTnLst>
                                </p:cTn>
                              </p:par>
                              <p:par>
                                <p:cTn id="160" presetID="2" presetClass="entr" presetSubtype="9" fill="hold" grpId="0" nodeType="withEffect">
                                  <p:stCondLst>
                                    <p:cond delay="0"/>
                                  </p:stCondLst>
                                  <p:childTnLst>
                                    <p:set>
                                      <p:cBhvr>
                                        <p:cTn id="161" dur="1" fill="hold">
                                          <p:stCondLst>
                                            <p:cond delay="0"/>
                                          </p:stCondLst>
                                        </p:cTn>
                                        <p:tgtEl>
                                          <p:spTgt spid="63"/>
                                        </p:tgtEl>
                                        <p:attrNameLst>
                                          <p:attrName>style.visibility</p:attrName>
                                        </p:attrNameLst>
                                      </p:cBhvr>
                                      <p:to>
                                        <p:strVal val="visible"/>
                                      </p:to>
                                    </p:set>
                                    <p:anim calcmode="lin" valueType="num">
                                      <p:cBhvr additive="base">
                                        <p:cTn id="162" dur="500" fill="hold"/>
                                        <p:tgtEl>
                                          <p:spTgt spid="63"/>
                                        </p:tgtEl>
                                        <p:attrNameLst>
                                          <p:attrName>ppt_x</p:attrName>
                                        </p:attrNameLst>
                                      </p:cBhvr>
                                      <p:tavLst>
                                        <p:tav tm="0">
                                          <p:val>
                                            <p:strVal val="0-#ppt_w/2"/>
                                          </p:val>
                                        </p:tav>
                                        <p:tav tm="100000">
                                          <p:val>
                                            <p:strVal val="#ppt_x"/>
                                          </p:val>
                                        </p:tav>
                                      </p:tavLst>
                                    </p:anim>
                                    <p:anim calcmode="lin" valueType="num">
                                      <p:cBhvr additive="base">
                                        <p:cTn id="16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500" fill="hold"/>
                                        <p:tgtEl>
                                          <p:spTgt spid="62"/>
                                        </p:tgtEl>
                                        <p:attrNameLst>
                                          <p:attrName>ppt_x</p:attrName>
                                        </p:attrNameLst>
                                      </p:cBhvr>
                                      <p:tavLst>
                                        <p:tav tm="0">
                                          <p:val>
                                            <p:strVal val="#ppt_x"/>
                                          </p:val>
                                        </p:tav>
                                        <p:tav tm="100000">
                                          <p:val>
                                            <p:strVal val="#ppt_x"/>
                                          </p:val>
                                        </p:tav>
                                      </p:tavLst>
                                    </p:anim>
                                    <p:anim calcmode="lin" valueType="num">
                                      <p:cBhvr additive="base">
                                        <p:cTn id="169" dur="5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6"/>
                                            </p:cond>
                                          </p:stCondLst>
                                          <p:endCondLst>
                                            <p:cond evt="onStopAudio" delay="0">
                                              <p:tgtEl>
                                                <p:sldTgt/>
                                              </p:tgtEl>
                                            </p:cond>
                                          </p:endCondLst>
                                        </p:cTn>
                                        <p:tgtEl>
                                          <p:sndTgt r:embed="rId5" name="suction.wav"/>
                                        </p:tgtEl>
                                      </p:cMediaNode>
                                    </p:audio>
                                  </p:subTnLst>
                                </p:cTn>
                              </p:par>
                              <p:par>
                                <p:cTn id="170" presetID="2" presetClass="entr" presetSubtype="9"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 calcmode="lin" valueType="num">
                                      <p:cBhvr additive="base">
                                        <p:cTn id="172" dur="500" fill="hold"/>
                                        <p:tgtEl>
                                          <p:spTgt spid="64"/>
                                        </p:tgtEl>
                                        <p:attrNameLst>
                                          <p:attrName>ppt_x</p:attrName>
                                        </p:attrNameLst>
                                      </p:cBhvr>
                                      <p:tavLst>
                                        <p:tav tm="0">
                                          <p:val>
                                            <p:strVal val="0-#ppt_w/2"/>
                                          </p:val>
                                        </p:tav>
                                        <p:tav tm="100000">
                                          <p:val>
                                            <p:strVal val="#ppt_x"/>
                                          </p:val>
                                        </p:tav>
                                      </p:tavLst>
                                    </p:anim>
                                    <p:anim calcmode="lin" valueType="num">
                                      <p:cBhvr additive="base">
                                        <p:cTn id="17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left)">
                                      <p:cBhvr>
                                        <p:cTn id="178" dur="500"/>
                                        <p:tgtEl>
                                          <p:spTgt spid="65"/>
                                        </p:tgtEl>
                                      </p:cBhvr>
                                    </p:animEffect>
                                  </p:childTnLst>
                                  <p:subTnLst>
                                    <p:audio>
                                      <p:cMediaNode>
                                        <p:cTn display="0" masterRel="sameClick">
                                          <p:stCondLst>
                                            <p:cond evt="begin" delay="0">
                                              <p:tn val="176"/>
                                            </p:cond>
                                          </p:stCondLst>
                                          <p:endCondLst>
                                            <p:cond evt="onStopAudio" delay="0">
                                              <p:tgtEl>
                                                <p:sldTgt/>
                                              </p:tgtEl>
                                            </p:cond>
                                          </p:endCondLst>
                                        </p:cTn>
                                        <p:tgtEl>
                                          <p:sndTgt r:embed="rId6" name="voltage.wav"/>
                                        </p:tgtEl>
                                      </p:cMediaNode>
                                    </p:audio>
                                  </p:sub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additive="base">
                                        <p:cTn id="183" dur="500" fill="hold"/>
                                        <p:tgtEl>
                                          <p:spTgt spid="76"/>
                                        </p:tgtEl>
                                        <p:attrNameLst>
                                          <p:attrName>ppt_x</p:attrName>
                                        </p:attrNameLst>
                                      </p:cBhvr>
                                      <p:tavLst>
                                        <p:tav tm="0">
                                          <p:val>
                                            <p:strVal val="#ppt_x"/>
                                          </p:val>
                                        </p:tav>
                                        <p:tav tm="100000">
                                          <p:val>
                                            <p:strVal val="#ppt_x"/>
                                          </p:val>
                                        </p:tav>
                                      </p:tavLst>
                                    </p:anim>
                                    <p:anim calcmode="lin" valueType="num">
                                      <p:cBhvr additive="base">
                                        <p:cTn id="184"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5" name="suction.wav"/>
                                        </p:tgtEl>
                                      </p:cMediaNode>
                                    </p:audio>
                                  </p:subTnLst>
                                </p:cTn>
                              </p:par>
                              <p:par>
                                <p:cTn id="185" presetID="2" presetClass="entr" presetSubtype="9"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0-#ppt_w/2"/>
                                          </p:val>
                                        </p:tav>
                                        <p:tav tm="100000">
                                          <p:val>
                                            <p:strVal val="#ppt_x"/>
                                          </p:val>
                                        </p:tav>
                                      </p:tavLst>
                                    </p:anim>
                                    <p:anim calcmode="lin" valueType="num">
                                      <p:cBhvr additive="base">
                                        <p:cTn id="188"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78"/>
                                        </p:tgtEl>
                                        <p:attrNameLst>
                                          <p:attrName>style.visibility</p:attrName>
                                        </p:attrNameLst>
                                      </p:cBhvr>
                                      <p:to>
                                        <p:strVal val="visible"/>
                                      </p:to>
                                    </p:set>
                                    <p:animEffect transition="in" filter="wipe(left)">
                                      <p:cBhvr>
                                        <p:cTn id="193" dur="500"/>
                                        <p:tgtEl>
                                          <p:spTgt spid="78"/>
                                        </p:tgtEl>
                                      </p:cBhvr>
                                    </p:animEffect>
                                  </p:childTnLst>
                                  <p:subTnLst>
                                    <p:audio>
                                      <p:cMediaNode>
                                        <p:cTn display="0" masterRel="sameClick">
                                          <p:stCondLst>
                                            <p:cond evt="begin" delay="0">
                                              <p:tn val="191"/>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P spid="36" grpId="0" animBg="1"/>
      <p:bldP spid="37" grpId="0" animBg="1"/>
      <p:bldP spid="38" grpId="0"/>
      <p:bldP spid="47" grpId="0"/>
      <p:bldP spid="48" grpId="0"/>
      <p:bldP spid="49" grpId="0" animBg="1"/>
      <p:bldP spid="50" grpId="0" animBg="1"/>
      <p:bldP spid="51" grpId="0" animBg="1"/>
      <p:bldP spid="52" grpId="0"/>
      <p:bldP spid="61" grpId="0"/>
      <p:bldP spid="62" grpId="0"/>
      <p:bldP spid="63" grpId="0" animBg="1"/>
      <p:bldP spid="64" grpId="0" animBg="1"/>
      <p:bldP spid="65" grpId="0" animBg="1"/>
      <p:bldP spid="66" grpId="0"/>
      <p:bldP spid="67" grpId="0" animBg="1"/>
      <p:bldP spid="68" grpId="0" animBg="1"/>
      <p:bldP spid="69" grpId="0"/>
      <p:bldP spid="70" grpId="0" animBg="1"/>
      <p:bldP spid="71" grpId="0" animBg="1"/>
      <p:bldP spid="72" grpId="0" animBg="1"/>
      <p:bldP spid="73" grpId="0" animBg="1"/>
      <p:bldP spid="74" grpId="0" animBg="1"/>
      <p:bldP spid="75" grpId="0"/>
      <p:bldP spid="76" grpId="0"/>
      <p:bldP spid="77" grpId="0" animBg="1"/>
      <p:bldP spid="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85800" y="1397000"/>
            <a:ext cx="7772400" cy="5207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p:txBody>
      </p:sp>
      <p:sp>
        <p:nvSpPr>
          <p:cNvPr id="6144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58" name="Rectangle 2"/>
          <p:cNvSpPr>
            <a:spLocks noChangeArrowheads="1"/>
          </p:cNvSpPr>
          <p:nvPr/>
        </p:nvSpPr>
        <p:spPr bwMode="auto">
          <a:xfrm>
            <a:off x="688975" y="1901825"/>
            <a:ext cx="7772400" cy="4956175"/>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A 13-cm radius hoop is rolling without slipping at a speed of 25 ms</a:t>
            </a:r>
            <a:r>
              <a:rPr lang="en-US" baseline="30000" dirty="0">
                <a:latin typeface="+mn-lt"/>
              </a:rPr>
              <a:t>-1</a:t>
            </a:r>
            <a:r>
              <a:rPr lang="en-US" dirty="0">
                <a:latin typeface="+mn-lt"/>
              </a:rPr>
              <a:t>. What are the linear speeds of the top of the wheel, the middle of the wheel, and the bottom of the wheel? If the hoop fails because of centripetal accelerations, where will it be most likely to fail first?</a:t>
            </a:r>
          </a:p>
          <a:p>
            <a:pPr>
              <a:lnSpc>
                <a:spcPct val="90000"/>
              </a:lnSpc>
              <a:spcBef>
                <a:spcPct val="20000"/>
              </a:spcBef>
              <a:defRPr/>
            </a:pPr>
            <a:r>
              <a:rPr lang="en-US" dirty="0">
                <a:latin typeface="+mn-lt"/>
              </a:rPr>
              <a:t>SOLUTION:</a:t>
            </a:r>
          </a:p>
          <a:p>
            <a:pPr>
              <a:lnSpc>
                <a:spcPct val="90000"/>
              </a:lnSpc>
              <a:spcBef>
                <a:spcPct val="20000"/>
              </a:spcBef>
              <a:defRPr/>
            </a:pPr>
            <a:r>
              <a:rPr lang="en-US" altLang="en-US" dirty="0">
                <a:sym typeface="Symbol" pitchFamily="18" charset="2"/>
              </a:rPr>
              <a:t></a:t>
            </a:r>
            <a:r>
              <a:rPr lang="en-US" altLang="en-US" dirty="0"/>
              <a:t>The top is traveling at 2</a:t>
            </a:r>
            <a:r>
              <a:rPr lang="en-US" altLang="en-US" i="1" dirty="0"/>
              <a:t>v</a:t>
            </a:r>
            <a:r>
              <a:rPr lang="en-US" altLang="en-US" baseline="-25000" dirty="0"/>
              <a:t>CM</a:t>
            </a:r>
            <a:r>
              <a:rPr lang="en-US" altLang="en-US" dirty="0"/>
              <a:t> = 50 ms</a:t>
            </a:r>
            <a:r>
              <a:rPr lang="en-US" altLang="en-US" baseline="30000" dirty="0"/>
              <a:t>-1</a:t>
            </a:r>
            <a:r>
              <a:rPr lang="en-US" altLang="en-US" dirty="0"/>
              <a:t>.</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The middle is traveling at </a:t>
            </a:r>
            <a:r>
              <a:rPr lang="en-US" altLang="en-US" i="1" dirty="0" err="1"/>
              <a:t>v</a:t>
            </a:r>
            <a:r>
              <a:rPr lang="en-US" altLang="en-US" baseline="-25000" dirty="0" err="1"/>
              <a:t>CM</a:t>
            </a:r>
            <a:r>
              <a:rPr lang="en-US" altLang="en-US" dirty="0"/>
              <a:t> = 25 ms</a:t>
            </a:r>
            <a:r>
              <a:rPr lang="en-US" altLang="en-US" baseline="30000" dirty="0"/>
              <a:t>-1</a:t>
            </a:r>
            <a:r>
              <a:rPr lang="en-US" altLang="en-US" dirty="0"/>
              <a:t>.</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The bottom is traveling at 0 ms</a:t>
            </a:r>
            <a:r>
              <a:rPr lang="en-US" altLang="en-US" baseline="30000" dirty="0"/>
              <a:t>-1</a:t>
            </a:r>
            <a:r>
              <a:rPr lang="en-US" altLang="en-US" dirty="0"/>
              <a:t>.</a:t>
            </a:r>
          </a:p>
          <a:p>
            <a:pPr>
              <a:lnSpc>
                <a:spcPct val="90000"/>
              </a:lnSpc>
              <a:spcBef>
                <a:spcPct val="20000"/>
              </a:spcBef>
              <a:defRPr/>
            </a:pPr>
            <a:r>
              <a:rPr lang="en-US" dirty="0"/>
              <a:t>Because </a:t>
            </a:r>
            <a:r>
              <a:rPr lang="en-US" i="1" dirty="0" err="1"/>
              <a:t>a</a:t>
            </a:r>
            <a:r>
              <a:rPr lang="en-US" baseline="-25000" dirty="0" err="1"/>
              <a:t>C</a:t>
            </a:r>
            <a:r>
              <a:rPr lang="en-US" dirty="0"/>
              <a:t> = </a:t>
            </a:r>
            <a:r>
              <a:rPr lang="en-US" i="1" dirty="0"/>
              <a:t>v</a:t>
            </a:r>
            <a:r>
              <a:rPr lang="en-US" baseline="30000" dirty="0"/>
              <a:t>2</a:t>
            </a:r>
            <a:r>
              <a:rPr lang="en-US" i="1" dirty="0"/>
              <a:t> / r</a:t>
            </a:r>
            <a:r>
              <a:rPr lang="en-US" dirty="0"/>
              <a:t>, clearly it will fail at                                  the top first. In fact, at the top,</a:t>
            </a:r>
          </a:p>
          <a:p>
            <a:pPr>
              <a:lnSpc>
                <a:spcPct val="90000"/>
              </a:lnSpc>
              <a:spcBef>
                <a:spcPct val="20000"/>
              </a:spcBef>
              <a:defRPr/>
            </a:pPr>
            <a:r>
              <a:rPr lang="en-US" i="1" dirty="0"/>
              <a:t>      </a:t>
            </a:r>
            <a:r>
              <a:rPr lang="en-US" i="1" dirty="0" err="1"/>
              <a:t>a</a:t>
            </a:r>
            <a:r>
              <a:rPr lang="en-US" baseline="-25000" dirty="0" err="1"/>
              <a:t>C</a:t>
            </a:r>
            <a:r>
              <a:rPr lang="en-US" dirty="0"/>
              <a:t> 	= </a:t>
            </a:r>
            <a:r>
              <a:rPr lang="en-US" i="1" dirty="0"/>
              <a:t>v</a:t>
            </a:r>
            <a:r>
              <a:rPr lang="en-US" baseline="30000" dirty="0"/>
              <a:t>2</a:t>
            </a:r>
            <a:r>
              <a:rPr lang="en-US" i="1" dirty="0"/>
              <a:t> / r</a:t>
            </a:r>
            <a:r>
              <a:rPr lang="en-US" dirty="0"/>
              <a:t> = 50</a:t>
            </a:r>
            <a:r>
              <a:rPr lang="en-US" baseline="30000" dirty="0"/>
              <a:t>2</a:t>
            </a:r>
            <a:r>
              <a:rPr lang="en-US" dirty="0"/>
              <a:t> </a:t>
            </a:r>
            <a:r>
              <a:rPr lang="en-US" i="1" dirty="0"/>
              <a:t>/</a:t>
            </a:r>
            <a:r>
              <a:rPr lang="en-US" dirty="0"/>
              <a:t> 0.26 = 9600 ms</a:t>
            </a:r>
            <a:r>
              <a:rPr lang="en-US" baseline="30000" dirty="0"/>
              <a:t>-2</a:t>
            </a:r>
            <a:r>
              <a:rPr lang="en-US" dirty="0"/>
              <a:t> = 960 G!</a:t>
            </a:r>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pic>
        <p:nvPicPr>
          <p:cNvPr id="13414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97700" y="4722813"/>
            <a:ext cx="2147888" cy="2135187"/>
          </a:xfrm>
          <a:prstGeom prst="rect">
            <a:avLst/>
          </a:prstGeom>
          <a:noFill/>
          <a:ln w="9525">
            <a:noFill/>
            <a:miter lim="800000"/>
            <a:headEnd/>
            <a:tailEnd/>
          </a:ln>
        </p:spPr>
      </p:pic>
      <p:pic>
        <p:nvPicPr>
          <p:cNvPr id="6144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33188" y="35032"/>
            <a:ext cx="1637072" cy="26249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repeatCount="indefinite" fill="hold" nodeType="clickEffect">
                                  <p:stCondLst>
                                    <p:cond delay="0"/>
                                  </p:stCondLst>
                                  <p:childTnLst>
                                    <p:set>
                                      <p:cBhvr>
                                        <p:cTn id="12" dur="1" fill="hold">
                                          <p:stCondLst>
                                            <p:cond delay="0"/>
                                          </p:stCondLst>
                                        </p:cTn>
                                        <p:tgtEl>
                                          <p:spTgt spid="134145"/>
                                        </p:tgtEl>
                                        <p:attrNameLst>
                                          <p:attrName>style.visibility</p:attrName>
                                        </p:attrNameLst>
                                      </p:cBhvr>
                                      <p:to>
                                        <p:strVal val="visible"/>
                                      </p:to>
                                    </p:set>
                                    <p:anim calcmode="lin" valueType="num">
                                      <p:cBhvr additive="base">
                                        <p:cTn id="13" dur="2000" fill="hold"/>
                                        <p:tgtEl>
                                          <p:spTgt spid="134145"/>
                                        </p:tgtEl>
                                        <p:attrNameLst>
                                          <p:attrName>ppt_x</p:attrName>
                                        </p:attrNameLst>
                                      </p:cBhvr>
                                      <p:tavLst>
                                        <p:tav tm="0">
                                          <p:val>
                                            <p:strVal val="0-#ppt_w/2"/>
                                          </p:val>
                                        </p:tav>
                                        <p:tav tm="100000">
                                          <p:val>
                                            <p:strVal val="#ppt_x"/>
                                          </p:val>
                                        </p:tav>
                                      </p:tavLst>
                                    </p:anim>
                                    <p:anim calcmode="lin" valueType="num">
                                      <p:cBhvr additive="base">
                                        <p:cTn id="14" dur="2000" fill="hold"/>
                                        <p:tgtEl>
                                          <p:spTgt spid="13414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2000" fill="hold"/>
                                        <p:tgtEl>
                                          <p:spTgt spid="13414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 calcmode="lin" valueType="num">
                                      <p:cBhvr additive="base">
                                        <p:cTn id="21"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10" presetClass="entr" presetSubtype="0" fill="hold" nodeType="with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fade">
                                      <p:cBhvr>
                                        <p:cTn id="25" dur="2000"/>
                                        <p:tgtEl>
                                          <p:spTgt spid="6144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8">
                                            <p:txEl>
                                              <p:pRg st="2" end="2"/>
                                            </p:txEl>
                                          </p:spTgt>
                                        </p:tgtEl>
                                        <p:attrNameLst>
                                          <p:attrName>style.visibility</p:attrName>
                                        </p:attrNameLst>
                                      </p:cBhvr>
                                      <p:to>
                                        <p:strVal val="visible"/>
                                      </p:to>
                                    </p:set>
                                    <p:anim calcmode="lin" valueType="num">
                                      <p:cBhvr additive="base">
                                        <p:cTn id="30"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8">
                                            <p:txEl>
                                              <p:pRg st="3" end="3"/>
                                            </p:txEl>
                                          </p:spTgt>
                                        </p:tgtEl>
                                        <p:attrNameLst>
                                          <p:attrName>style.visibility</p:attrName>
                                        </p:attrNameLst>
                                      </p:cBhvr>
                                      <p:to>
                                        <p:strVal val="visible"/>
                                      </p:to>
                                    </p:set>
                                    <p:anim calcmode="lin" valueType="num">
                                      <p:cBhvr additive="base">
                                        <p:cTn id="36"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8">
                                            <p:txEl>
                                              <p:pRg st="4" end="4"/>
                                            </p:txEl>
                                          </p:spTgt>
                                        </p:tgtEl>
                                        <p:attrNameLst>
                                          <p:attrName>style.visibility</p:attrName>
                                        </p:attrNameLst>
                                      </p:cBhvr>
                                      <p:to>
                                        <p:strVal val="visible"/>
                                      </p:to>
                                    </p:set>
                                    <p:anim calcmode="lin" valueType="num">
                                      <p:cBhvr additive="base">
                                        <p:cTn id="42"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8">
                                            <p:txEl>
                                              <p:pRg st="5" end="5"/>
                                            </p:txEl>
                                          </p:spTgt>
                                        </p:tgtEl>
                                        <p:attrNameLst>
                                          <p:attrName>style.visibility</p:attrName>
                                        </p:attrNameLst>
                                      </p:cBhvr>
                                      <p:to>
                                        <p:strVal val="visible"/>
                                      </p:to>
                                    </p:set>
                                    <p:anim calcmode="lin" valueType="num">
                                      <p:cBhvr additive="base">
                                        <p:cTn id="48"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8">
                                            <p:txEl>
                                              <p:pRg st="6" end="6"/>
                                            </p:txEl>
                                          </p:spTgt>
                                        </p:tgtEl>
                                        <p:attrNameLst>
                                          <p:attrName>style.visibility</p:attrName>
                                        </p:attrNameLst>
                                      </p:cBhvr>
                                      <p:to>
                                        <p:strVal val="visible"/>
                                      </p:to>
                                    </p:set>
                                    <p:anim calcmode="lin" valueType="num">
                                      <p:cBhvr additive="base">
                                        <p:cTn id="54" dur="500" fill="hold"/>
                                        <p:tgtEl>
                                          <p:spTgt spid="5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586163"/>
          </a:xfrm>
          <a:prstGeom prst="rect">
            <a:avLst/>
          </a:prstGeom>
          <a:solidFill>
            <a:srgbClr val="EAEAEA"/>
          </a:solidFill>
          <a:ln w="9525">
            <a:noFill/>
            <a:miter lim="800000"/>
            <a:headEnd/>
            <a:tailEnd/>
          </a:ln>
        </p:spPr>
        <p:txBody>
          <a:bodyPr/>
          <a:lstStyle/>
          <a:p>
            <a:pPr marL="625475" indent="-625475" eaLnBrk="1" hangingPunct="1">
              <a:lnSpc>
                <a:spcPct val="95000"/>
              </a:lnSpc>
            </a:pPr>
            <a:r>
              <a:rPr lang="en-US" altLang="en-US" b="1">
                <a:solidFill>
                  <a:srgbClr val="FF0000"/>
                </a:solidFill>
              </a:rPr>
              <a:t>Data booklet reference: </a:t>
            </a:r>
            <a:endParaRPr lang="en-US" altLang="en-US">
              <a:solidFill>
                <a:srgbClr val="FF0000"/>
              </a:solidFill>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a:t>
            </a:r>
            <a:r>
              <a:rPr lang="en-US" altLang="en-US">
                <a:solidFill>
                  <a:srgbClr val="FF0000"/>
                </a:solidFill>
              </a:rPr>
              <a:t> = </a:t>
            </a:r>
            <a:r>
              <a:rPr lang="en-US" altLang="en-US" i="1">
                <a:solidFill>
                  <a:srgbClr val="FF0000"/>
                </a:solidFill>
                <a:sym typeface="Symbol" pitchFamily="18" charset="2"/>
              </a:rPr>
              <a:t>Fr</a:t>
            </a:r>
            <a:r>
              <a:rPr lang="en-US" altLang="en-US" i="1" baseline="-25000">
                <a:solidFill>
                  <a:srgbClr val="FF0000"/>
                </a:solidFill>
                <a:sym typeface="Symbol" pitchFamily="18" charset="2"/>
              </a:rPr>
              <a:t> </a:t>
            </a:r>
            <a:r>
              <a:rPr lang="en-US" altLang="en-US">
                <a:solidFill>
                  <a:srgbClr val="FF0000"/>
                </a:solidFill>
                <a:sym typeface="Symbol" pitchFamily="18" charset="2"/>
              </a:rPr>
              <a:t>sin</a:t>
            </a:r>
            <a:r>
              <a:rPr lang="en-US" altLang="en-US" baseline="-25000">
                <a:solidFill>
                  <a:srgbClr val="FF0000"/>
                </a:solidFill>
                <a:sym typeface="Symbol" pitchFamily="18" charset="2"/>
              </a:rPr>
              <a:t> </a:t>
            </a:r>
            <a:r>
              <a:rPr lang="en-US" altLang="en-US">
                <a:solidFill>
                  <a:srgbClr val="FF0000"/>
                </a:solidFill>
                <a:sym typeface="Symbol" pitchFamily="18" charset="2"/>
              </a:rPr>
              <a:t></a:t>
            </a:r>
            <a:endParaRPr lang="en-US" altLang="en-US"/>
          </a:p>
          <a:p>
            <a:pPr marL="625475" indent="-625475" eaLnBrk="1" hangingPunct="1">
              <a:lnSpc>
                <a:spcPct val="95000"/>
              </a:lnSpc>
            </a:pPr>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a:solidFill>
                  <a:srgbClr val="FF0000"/>
                </a:solidFill>
                <a:sym typeface="Symbol" pitchFamily="18" charset="2"/>
              </a:rPr>
              <a:t> </a:t>
            </a:r>
            <a:r>
              <a:rPr lang="en-US" altLang="en-US" i="1">
                <a:solidFill>
                  <a:srgbClr val="FF0000"/>
                </a:solidFill>
                <a:sym typeface="Symbol" pitchFamily="18" charset="2"/>
              </a:rPr>
              <a:t>mr</a:t>
            </a:r>
            <a:r>
              <a:rPr lang="en-US" altLang="en-US" i="1" baseline="-25000">
                <a:solidFill>
                  <a:srgbClr val="FF0000"/>
                </a:solidFill>
                <a:sym typeface="Symbol" pitchFamily="18" charset="2"/>
              </a:rPr>
              <a:t> </a:t>
            </a:r>
            <a:r>
              <a:rPr lang="en-US" altLang="en-US" baseline="30000">
                <a:solidFill>
                  <a:srgbClr val="FF0000"/>
                </a:solidFill>
                <a:sym typeface="Symbol" pitchFamily="18" charset="2"/>
              </a:rPr>
              <a:t>2</a:t>
            </a: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a:t>
            </a:r>
            <a:r>
              <a:rPr lang="en-US" altLang="en-US">
                <a:solidFill>
                  <a:srgbClr val="FF0000"/>
                </a:solidFill>
              </a:rPr>
              <a:t> = </a:t>
            </a:r>
            <a:r>
              <a:rPr lang="en-US" altLang="en-US" i="1">
                <a:solidFill>
                  <a:srgbClr val="FF0000"/>
                </a:solidFill>
                <a:sym typeface="Symbol" pitchFamily="18" charset="2"/>
              </a:rPr>
              <a:t>I</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 </a:t>
            </a:r>
            <a:r>
              <a:rPr lang="en-US" altLang="en-US">
                <a:solidFill>
                  <a:srgbClr val="FF0000"/>
                </a:solidFill>
                <a:sym typeface="Symbol" pitchFamily="18" charset="2"/>
              </a:rPr>
              <a:t>2</a:t>
            </a:r>
            <a:r>
              <a:rPr lang="en-US" altLang="en-US" i="1">
                <a:solidFill>
                  <a:srgbClr val="FF0000"/>
                </a:solidFill>
                <a:sym typeface="Symbol" pitchFamily="18" charset="2"/>
              </a:rPr>
              <a:t>f</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a:solidFill>
                  <a:srgbClr val="FF0000"/>
                </a:solidFill>
              </a:rPr>
              <a:t> + </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i="1">
                <a:solidFill>
                  <a:srgbClr val="FF0000"/>
                </a:solidFill>
                <a:sym typeface="Symbol" pitchFamily="18" charset="2"/>
              </a:rPr>
              <a:t>t</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baseline="-25000">
                <a:solidFill>
                  <a:srgbClr val="FF0000"/>
                </a:solidFill>
                <a:sym typeface="Symbol" pitchFamily="18" charset="2"/>
              </a:rPr>
              <a:t>f </a:t>
            </a:r>
            <a:r>
              <a:rPr lang="en-US" altLang="en-US" baseline="30000">
                <a:solidFill>
                  <a:srgbClr val="FF0000"/>
                </a:solidFill>
              </a:rPr>
              <a:t>2</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baseline="30000">
                <a:solidFill>
                  <a:srgbClr val="FF0000"/>
                </a:solidFill>
              </a:rPr>
              <a:t>2</a:t>
            </a:r>
            <a:r>
              <a:rPr lang="en-US" altLang="en-US">
                <a:solidFill>
                  <a:srgbClr val="FF0000"/>
                </a:solidFill>
              </a:rPr>
              <a:t> + 2</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a:solidFill>
                  <a:srgbClr val="FF0000"/>
                </a:solidFill>
                <a:sym typeface="Symbol" pitchFamily="18" charset="2"/>
              </a:rPr>
              <a:t></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i="1">
                <a:solidFill>
                  <a:srgbClr val="FF0000"/>
                </a:solidFill>
              </a:rPr>
              <a:t>t </a:t>
            </a:r>
            <a:r>
              <a:rPr lang="en-US" altLang="en-US">
                <a:solidFill>
                  <a:srgbClr val="FF0000"/>
                </a:solidFill>
              </a:rPr>
              <a:t>+ (1/2)</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i="1">
                <a:solidFill>
                  <a:srgbClr val="FF0000"/>
                </a:solidFill>
                <a:sym typeface="Symbol" pitchFamily="18" charset="2"/>
              </a:rPr>
              <a:t>t</a:t>
            </a:r>
            <a:r>
              <a:rPr lang="en-US" altLang="en-US" i="1" baseline="-25000">
                <a:solidFill>
                  <a:srgbClr val="FF0000"/>
                </a:solidFill>
                <a:sym typeface="Symbol" pitchFamily="18" charset="2"/>
              </a:rPr>
              <a:t> </a:t>
            </a:r>
            <a:r>
              <a:rPr lang="en-US" altLang="en-US" baseline="30000">
                <a:solidFill>
                  <a:srgbClr val="FF0000"/>
                </a:solidFill>
                <a:sym typeface="Symbol" pitchFamily="18" charset="2"/>
              </a:rPr>
              <a:t>2</a:t>
            </a:r>
            <a:endParaRPr lang="en-US" altLang="en-US" i="1" baseline="30000">
              <a:solidFill>
                <a:srgbClr val="FF0000"/>
              </a:solidFill>
              <a:sym typeface="Symbol" pitchFamily="18" charset="2"/>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L</a:t>
            </a:r>
            <a:r>
              <a:rPr lang="en-US" altLang="en-US">
                <a:solidFill>
                  <a:srgbClr val="FF0000"/>
                </a:solidFill>
              </a:rPr>
              <a:t> = </a:t>
            </a:r>
            <a:r>
              <a:rPr lang="en-US" altLang="en-US" i="1">
                <a:solidFill>
                  <a:srgbClr val="FF0000"/>
                </a:solidFill>
              </a:rPr>
              <a:t>I</a:t>
            </a:r>
            <a:r>
              <a:rPr lang="en-US" altLang="en-US">
                <a:solidFill>
                  <a:srgbClr val="FF0000"/>
                </a:solidFill>
                <a:sym typeface="Symbol" pitchFamily="18" charset="2"/>
              </a:rPr>
              <a:t></a:t>
            </a:r>
            <a:endParaRPr lang="en-US" altLang="en-US" baseline="-25000">
              <a:solidFill>
                <a:srgbClr val="FF0000"/>
              </a:solidFill>
              <a:sym typeface="Symbol" pitchFamily="18" charset="2"/>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E</a:t>
            </a:r>
            <a:r>
              <a:rPr lang="en-US" altLang="en-US" baseline="-25000">
                <a:solidFill>
                  <a:srgbClr val="FF0000"/>
                </a:solidFill>
                <a:sym typeface="Symbol" pitchFamily="18" charset="2"/>
              </a:rPr>
              <a:t>K rot</a:t>
            </a:r>
            <a:r>
              <a:rPr lang="en-US" altLang="en-US">
                <a:solidFill>
                  <a:srgbClr val="FF0000"/>
                </a:solidFill>
                <a:sym typeface="Symbol" pitchFamily="18" charset="2"/>
              </a:rPr>
              <a:t> </a:t>
            </a:r>
            <a:r>
              <a:rPr lang="en-US" altLang="en-US">
                <a:solidFill>
                  <a:srgbClr val="FF0000"/>
                </a:solidFill>
              </a:rPr>
              <a:t>= (1/2) </a:t>
            </a:r>
            <a:r>
              <a:rPr lang="en-US" altLang="en-US" i="1">
                <a:solidFill>
                  <a:srgbClr val="FF0000"/>
                </a:solidFill>
              </a:rPr>
              <a:t>I</a:t>
            </a:r>
            <a:r>
              <a:rPr lang="en-US" altLang="en-US">
                <a:solidFill>
                  <a:srgbClr val="FF0000"/>
                </a:solidFill>
                <a:sym typeface="Symbol" pitchFamily="18" charset="2"/>
              </a:rPr>
              <a:t></a:t>
            </a:r>
            <a:r>
              <a:rPr lang="en-US" altLang="en-US" baseline="30000">
                <a:solidFill>
                  <a:srgbClr val="FF0000"/>
                </a:solidFill>
              </a:rPr>
              <a:t>2</a:t>
            </a:r>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p:txBody>
      </p:sp>
      <p:sp>
        <p:nvSpPr>
          <p:cNvPr id="717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685800" y="1397000"/>
            <a:ext cx="7772400" cy="5207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p:txBody>
      </p:sp>
      <p:sp>
        <p:nvSpPr>
          <p:cNvPr id="6246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
        <p:nvSpPr>
          <p:cNvPr id="58" name="Rectangle 2"/>
          <p:cNvSpPr>
            <a:spLocks noChangeArrowheads="1"/>
          </p:cNvSpPr>
          <p:nvPr/>
        </p:nvSpPr>
        <p:spPr bwMode="auto">
          <a:xfrm>
            <a:off x="688975" y="1901825"/>
            <a:ext cx="7772400" cy="4956175"/>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A solid sphere having a mass of 0.125 kg and a radius of 1.5 cm rolls without slipping down a 30</a:t>
            </a:r>
            <a:r>
              <a:rPr lang="en-US" dirty="0">
                <a:latin typeface="+mn-lt"/>
                <a:sym typeface="Symbol"/>
              </a:rPr>
              <a:t> </a:t>
            </a:r>
            <a:r>
              <a:rPr lang="en-US" dirty="0">
                <a:latin typeface="+mn-lt"/>
              </a:rPr>
              <a:t>ramp having a length of 1.00 m. What is its speed when it reaches the bottom? How does this compare to its speed if the ramp were frictionless?</a:t>
            </a:r>
          </a:p>
          <a:p>
            <a:pPr>
              <a:lnSpc>
                <a:spcPct val="90000"/>
              </a:lnSpc>
              <a:spcBef>
                <a:spcPct val="20000"/>
              </a:spcBef>
              <a:defRPr/>
            </a:pPr>
            <a:r>
              <a:rPr lang="en-US" dirty="0">
                <a:latin typeface="+mn-lt"/>
              </a:rPr>
              <a:t>SOLUTION: The change in potential energy must be shared between </a:t>
            </a:r>
            <a:r>
              <a:rPr lang="en-US" i="1" dirty="0">
                <a:latin typeface="+mn-lt"/>
              </a:rPr>
              <a:t>K</a:t>
            </a:r>
            <a:r>
              <a:rPr lang="en-US" baseline="-25000" dirty="0">
                <a:latin typeface="+mn-lt"/>
              </a:rPr>
              <a:t>ROT</a:t>
            </a:r>
            <a:r>
              <a:rPr lang="en-US" dirty="0">
                <a:latin typeface="+mn-lt"/>
              </a:rPr>
              <a:t> and </a:t>
            </a:r>
            <a:r>
              <a:rPr lang="en-US" i="1" dirty="0">
                <a:latin typeface="+mn-lt"/>
              </a:rPr>
              <a:t>K</a:t>
            </a:r>
            <a:r>
              <a:rPr lang="en-US" baseline="-25000" dirty="0">
                <a:latin typeface="+mn-lt"/>
              </a:rPr>
              <a:t>TRAN</a:t>
            </a:r>
            <a:r>
              <a:rPr lang="en-US" dirty="0">
                <a:latin typeface="+mn-lt"/>
              </a:rPr>
              <a:t>, thus the answer to the second question is “slower.”</a:t>
            </a:r>
          </a:p>
          <a:p>
            <a:pPr>
              <a:lnSpc>
                <a:spcPct val="90000"/>
              </a:lnSpc>
              <a:spcBef>
                <a:spcPct val="20000"/>
              </a:spcBef>
              <a:defRPr/>
            </a:pPr>
            <a:r>
              <a:rPr lang="en-US" altLang="en-US" dirty="0">
                <a:sym typeface="Symbol" pitchFamily="18" charset="2"/>
              </a:rPr>
              <a:t></a:t>
            </a:r>
            <a:r>
              <a:rPr lang="en-US" altLang="en-US" i="1" dirty="0"/>
              <a:t>I</a:t>
            </a:r>
            <a:r>
              <a:rPr lang="en-US" altLang="en-US" baseline="-25000" dirty="0"/>
              <a:t>SPH</a:t>
            </a:r>
            <a:r>
              <a:rPr lang="en-US" altLang="en-US" dirty="0"/>
              <a:t> = (2/5)</a:t>
            </a:r>
            <a:r>
              <a:rPr lang="en-US" altLang="en-US" i="1" dirty="0"/>
              <a:t>mR</a:t>
            </a:r>
            <a:r>
              <a:rPr lang="en-US" altLang="en-US" baseline="30000" dirty="0"/>
              <a:t>2</a:t>
            </a:r>
            <a:r>
              <a:rPr lang="en-US" altLang="en-US" dirty="0"/>
              <a:t> = (2/5)</a:t>
            </a:r>
            <a:r>
              <a:rPr lang="en-US" altLang="en-US" dirty="0">
                <a:sym typeface="Symbol" pitchFamily="18" charset="2"/>
              </a:rPr>
              <a:t></a:t>
            </a:r>
            <a:r>
              <a:rPr lang="en-US" altLang="en-US" dirty="0"/>
              <a:t>0.125</a:t>
            </a:r>
            <a:r>
              <a:rPr lang="en-US" altLang="en-US" dirty="0">
                <a:sym typeface="Symbol" pitchFamily="18" charset="2"/>
              </a:rPr>
              <a:t></a:t>
            </a:r>
            <a:r>
              <a:rPr lang="en-US" altLang="en-US" dirty="0"/>
              <a:t>0.015</a:t>
            </a:r>
            <a:r>
              <a:rPr lang="en-US" altLang="en-US" baseline="30000" dirty="0"/>
              <a:t>2</a:t>
            </a:r>
            <a:r>
              <a:rPr lang="en-US" altLang="en-US" dirty="0"/>
              <a:t> = 1.125</a:t>
            </a:r>
            <a:r>
              <a:rPr lang="en-US" altLang="en-US" dirty="0">
                <a:sym typeface="Symbol" pitchFamily="18" charset="2"/>
              </a:rPr>
              <a:t>10</a:t>
            </a:r>
            <a:r>
              <a:rPr lang="en-US" altLang="en-US" baseline="30000" dirty="0">
                <a:sym typeface="Symbol" pitchFamily="18" charset="2"/>
              </a:rPr>
              <a:t>-5</a:t>
            </a:r>
            <a:r>
              <a:rPr lang="en-US" altLang="en-US" dirty="0">
                <a:sym typeface="Symbol" pitchFamily="18" charset="2"/>
              </a:rPr>
              <a:t>. </a:t>
            </a:r>
            <a:endParaRPr lang="en-US" altLang="en-US" i="1" dirty="0">
              <a:sym typeface="Symbol"/>
            </a:endParaRPr>
          </a:p>
          <a:p>
            <a:pPr>
              <a:lnSpc>
                <a:spcPct val="90000"/>
              </a:lnSpc>
              <a:spcBef>
                <a:spcPct val="20000"/>
              </a:spcBef>
              <a:defRPr/>
            </a:pPr>
            <a:r>
              <a:rPr lang="en-US" altLang="en-US" dirty="0">
                <a:sym typeface="Symbol" pitchFamily="18" charset="2"/>
              </a:rPr>
              <a:t></a:t>
            </a:r>
            <a:r>
              <a:rPr lang="en-US" altLang="en-US" i="1" dirty="0"/>
              <a:t>K</a:t>
            </a:r>
            <a:r>
              <a:rPr lang="en-US" altLang="en-US" baseline="-25000" dirty="0"/>
              <a:t>TRAN</a:t>
            </a:r>
            <a:r>
              <a:rPr lang="en-US" altLang="en-US" dirty="0"/>
              <a:t> + </a:t>
            </a:r>
            <a:r>
              <a:rPr lang="en-US" altLang="en-US" i="1" dirty="0"/>
              <a:t>K</a:t>
            </a:r>
            <a:r>
              <a:rPr lang="en-US" altLang="en-US" baseline="-25000" dirty="0"/>
              <a:t>ROT</a:t>
            </a:r>
            <a:r>
              <a:rPr lang="en-US" altLang="en-US" dirty="0"/>
              <a:t> = </a:t>
            </a:r>
            <a:r>
              <a:rPr lang="en-US" altLang="en-US" i="1" dirty="0" err="1"/>
              <a:t>mgh</a:t>
            </a:r>
            <a:r>
              <a:rPr lang="en-US" altLang="en-US" dirty="0"/>
              <a:t> = 0.125</a:t>
            </a:r>
            <a:r>
              <a:rPr lang="en-US" altLang="en-US" dirty="0">
                <a:sym typeface="Symbol" pitchFamily="18" charset="2"/>
              </a:rPr>
              <a:t>101.00 sin 30</a:t>
            </a:r>
            <a:r>
              <a:rPr lang="en-US" altLang="en-US" dirty="0">
                <a:sym typeface="Symbol"/>
              </a:rPr>
              <a:t> </a:t>
            </a:r>
            <a:r>
              <a:rPr lang="en-US" altLang="en-US" dirty="0">
                <a:sym typeface="Symbol" pitchFamily="18" charset="2"/>
              </a:rPr>
              <a:t>= 0.625 J</a:t>
            </a:r>
            <a:endParaRPr lang="en-US" altLang="en-US" i="1" dirty="0">
              <a:sym typeface="Symbol"/>
            </a:endParaRPr>
          </a:p>
          <a:p>
            <a:pPr>
              <a:lnSpc>
                <a:spcPct val="90000"/>
              </a:lnSpc>
              <a:spcBef>
                <a:spcPct val="20000"/>
              </a:spcBef>
              <a:defRPr/>
            </a:pPr>
            <a:r>
              <a:rPr lang="en-US" altLang="en-US" dirty="0">
                <a:sym typeface="Symbol" pitchFamily="18" charset="2"/>
              </a:rPr>
              <a:t></a:t>
            </a:r>
            <a:r>
              <a:rPr lang="en-US" altLang="en-US" dirty="0"/>
              <a:t>(1/2)</a:t>
            </a:r>
            <a:r>
              <a:rPr lang="en-US" altLang="en-US" i="1" dirty="0"/>
              <a:t>m</a:t>
            </a:r>
            <a:r>
              <a:rPr lang="en-US" altLang="en-US" dirty="0"/>
              <a:t>v</a:t>
            </a:r>
            <a:r>
              <a:rPr lang="en-US" altLang="en-US" baseline="-25000" dirty="0"/>
              <a:t>CM</a:t>
            </a:r>
            <a:r>
              <a:rPr lang="en-US" altLang="en-US" baseline="30000" dirty="0"/>
              <a:t>2</a:t>
            </a:r>
            <a:r>
              <a:rPr lang="en-US" altLang="en-US" dirty="0"/>
              <a:t> + (1/2)</a:t>
            </a:r>
            <a:r>
              <a:rPr lang="en-US" altLang="en-US" i="1" dirty="0"/>
              <a:t>I</a:t>
            </a:r>
            <a:r>
              <a:rPr lang="en-US" altLang="en-US" dirty="0">
                <a:sym typeface="Symbol"/>
              </a:rPr>
              <a:t></a:t>
            </a:r>
            <a:r>
              <a:rPr lang="en-US" altLang="en-US" baseline="30000" dirty="0">
                <a:sym typeface="Symbol"/>
              </a:rPr>
              <a:t>2</a:t>
            </a:r>
            <a:r>
              <a:rPr lang="en-US" altLang="en-US" dirty="0">
                <a:sym typeface="Symbol"/>
              </a:rPr>
              <a:t> = </a:t>
            </a:r>
            <a:r>
              <a:rPr lang="en-US" altLang="en-US" dirty="0"/>
              <a:t>(1/2)</a:t>
            </a:r>
            <a:r>
              <a:rPr lang="en-US" altLang="en-US" i="1" dirty="0"/>
              <a:t>m</a:t>
            </a:r>
            <a:r>
              <a:rPr lang="en-US" altLang="en-US" dirty="0"/>
              <a:t>v</a:t>
            </a:r>
            <a:r>
              <a:rPr lang="en-US" altLang="en-US" baseline="-25000" dirty="0"/>
              <a:t>CM</a:t>
            </a:r>
            <a:r>
              <a:rPr lang="en-US" altLang="en-US" baseline="30000" dirty="0"/>
              <a:t>2</a:t>
            </a:r>
            <a:r>
              <a:rPr lang="en-US" altLang="en-US" dirty="0"/>
              <a:t> + (1/2)</a:t>
            </a:r>
            <a:r>
              <a:rPr lang="en-US" altLang="en-US" i="1" dirty="0"/>
              <a:t>I</a:t>
            </a:r>
            <a:r>
              <a:rPr lang="en-US" altLang="en-US" dirty="0">
                <a:sym typeface="Symbol"/>
              </a:rPr>
              <a:t>(</a:t>
            </a:r>
            <a:r>
              <a:rPr lang="en-US" altLang="en-US" dirty="0" err="1">
                <a:sym typeface="Symbol"/>
              </a:rPr>
              <a:t>v</a:t>
            </a:r>
            <a:r>
              <a:rPr lang="en-US" altLang="en-US" baseline="-25000" dirty="0" err="1">
                <a:sym typeface="Symbol"/>
              </a:rPr>
              <a:t>CM</a:t>
            </a:r>
            <a:r>
              <a:rPr lang="en-US" altLang="en-US" dirty="0">
                <a:sym typeface="Symbol"/>
              </a:rPr>
              <a:t>/</a:t>
            </a:r>
            <a:r>
              <a:rPr lang="en-US" altLang="en-US" i="1" dirty="0">
                <a:sym typeface="Symbol"/>
              </a:rPr>
              <a:t>R</a:t>
            </a:r>
            <a:r>
              <a:rPr lang="en-US" altLang="en-US" dirty="0">
                <a:sym typeface="Symbol"/>
              </a:rPr>
              <a:t>)</a:t>
            </a:r>
            <a:r>
              <a:rPr lang="en-US" altLang="en-US" baseline="30000" dirty="0">
                <a:sym typeface="Symbol"/>
              </a:rPr>
              <a:t>2</a:t>
            </a:r>
            <a:r>
              <a:rPr lang="en-US" altLang="en-US" dirty="0">
                <a:sym typeface="Symbol"/>
              </a:rPr>
              <a:t> </a:t>
            </a:r>
          </a:p>
          <a:p>
            <a:pPr>
              <a:lnSpc>
                <a:spcPct val="90000"/>
              </a:lnSpc>
              <a:spcBef>
                <a:spcPct val="20000"/>
              </a:spcBef>
              <a:defRPr/>
            </a:pPr>
            <a:r>
              <a:rPr lang="en-US" altLang="en-US" dirty="0">
                <a:sym typeface="Symbol"/>
              </a:rPr>
              <a:t>       = (1/2)</a:t>
            </a:r>
            <a:r>
              <a:rPr lang="en-US" altLang="en-US" dirty="0">
                <a:sym typeface="Symbol" pitchFamily="18" charset="2"/>
              </a:rPr>
              <a:t>0.125 </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dirty="0">
                <a:sym typeface="Symbol" pitchFamily="18" charset="2"/>
              </a:rPr>
              <a:t> + (1/2)</a:t>
            </a:r>
            <a:r>
              <a:rPr lang="en-US" altLang="en-US" dirty="0"/>
              <a:t>1.125</a:t>
            </a:r>
            <a:r>
              <a:rPr lang="en-US" altLang="en-US" dirty="0">
                <a:sym typeface="Symbol" pitchFamily="18" charset="2"/>
              </a:rPr>
              <a:t>10</a:t>
            </a:r>
            <a:r>
              <a:rPr lang="en-US" altLang="en-US" baseline="30000" dirty="0">
                <a:sym typeface="Symbol" pitchFamily="18" charset="2"/>
              </a:rPr>
              <a:t>-5</a:t>
            </a:r>
            <a:r>
              <a:rPr lang="en-US" altLang="en-US" dirty="0">
                <a:sym typeface="Symbol" pitchFamily="18" charset="2"/>
              </a:rPr>
              <a:t></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i="1" dirty="0">
                <a:sym typeface="Symbol" pitchFamily="18" charset="2"/>
              </a:rPr>
              <a:t>/ </a:t>
            </a:r>
            <a:r>
              <a:rPr lang="en-US" altLang="en-US" dirty="0">
                <a:sym typeface="Symbol" pitchFamily="18" charset="2"/>
              </a:rPr>
              <a:t>0.015</a:t>
            </a:r>
            <a:r>
              <a:rPr lang="en-US" altLang="en-US" baseline="30000" dirty="0">
                <a:sym typeface="Symbol" pitchFamily="18" charset="2"/>
              </a:rPr>
              <a:t>2</a:t>
            </a:r>
            <a:r>
              <a:rPr lang="en-US" altLang="en-US" dirty="0">
                <a:sym typeface="Symbol" pitchFamily="18" charset="2"/>
              </a:rPr>
              <a:t> </a:t>
            </a:r>
          </a:p>
          <a:p>
            <a:pPr>
              <a:lnSpc>
                <a:spcPct val="90000"/>
              </a:lnSpc>
              <a:spcBef>
                <a:spcPct val="20000"/>
              </a:spcBef>
              <a:defRPr/>
            </a:pPr>
            <a:r>
              <a:rPr lang="en-US" altLang="en-US" dirty="0">
                <a:sym typeface="Symbol" pitchFamily="18" charset="2"/>
              </a:rPr>
              <a:t>       = 0.0875</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dirty="0">
                <a:sym typeface="Symbol" pitchFamily="18" charset="2"/>
              </a:rPr>
              <a:t> = 0.625 </a:t>
            </a:r>
            <a:r>
              <a:rPr lang="en-US" altLang="en-US" dirty="0">
                <a:sym typeface="Symbol"/>
              </a:rPr>
              <a:t> </a:t>
            </a:r>
            <a:r>
              <a:rPr lang="en-US" altLang="en-US" i="1" dirty="0" err="1">
                <a:sym typeface="Symbol"/>
              </a:rPr>
              <a:t>v</a:t>
            </a:r>
            <a:r>
              <a:rPr lang="en-US" altLang="en-US" baseline="-25000" dirty="0" err="1">
                <a:sym typeface="Symbol"/>
              </a:rPr>
              <a:t>CM</a:t>
            </a:r>
            <a:r>
              <a:rPr lang="en-US" altLang="en-US" dirty="0">
                <a:sym typeface="Symbol"/>
              </a:rPr>
              <a:t> = 2.7 ms</a:t>
            </a:r>
            <a:r>
              <a:rPr lang="en-US" altLang="en-US" baseline="30000" dirty="0">
                <a:sym typeface="Symbol"/>
              </a:rPr>
              <a:t>-1</a:t>
            </a:r>
            <a:r>
              <a:rPr lang="en-US" altLang="en-US" dirty="0">
                <a:sym typeface="Symbol"/>
              </a:rPr>
              <a:t>.</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xEl>
                                              <p:pRg st="1" end="1"/>
                                            </p:txEl>
                                          </p:spTgt>
                                        </p:tgtEl>
                                        <p:attrNameLst>
                                          <p:attrName>style.visibility</p:attrName>
                                        </p:attrNameLst>
                                      </p:cBhvr>
                                      <p:to>
                                        <p:strVal val="visible"/>
                                      </p:to>
                                    </p:set>
                                    <p:anim calcmode="lin" valueType="num">
                                      <p:cBhvr additive="base">
                                        <p:cTn id="13"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anim calcmode="lin" valueType="num">
                                      <p:cBhvr additive="base">
                                        <p:cTn id="19"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3" end="3"/>
                                            </p:txEl>
                                          </p:spTgt>
                                        </p:tgtEl>
                                        <p:attrNameLst>
                                          <p:attrName>style.visibility</p:attrName>
                                        </p:attrNameLst>
                                      </p:cBhvr>
                                      <p:to>
                                        <p:strVal val="visible"/>
                                      </p:to>
                                    </p:set>
                                    <p:anim calcmode="lin" valueType="num">
                                      <p:cBhvr additive="base">
                                        <p:cTn id="25"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anim calcmode="lin" valueType="num">
                                      <p:cBhvr additive="base">
                                        <p:cTn id="31"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
                                            <p:txEl>
                                              <p:pRg st="5" end="5"/>
                                            </p:txEl>
                                          </p:spTgt>
                                        </p:tgtEl>
                                        <p:attrNameLst>
                                          <p:attrName>style.visibility</p:attrName>
                                        </p:attrNameLst>
                                      </p:cBhvr>
                                      <p:to>
                                        <p:strVal val="visible"/>
                                      </p:to>
                                    </p:set>
                                    <p:anim calcmode="lin" valueType="num">
                                      <p:cBhvr additive="base">
                                        <p:cTn id="37"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
                                            <p:txEl>
                                              <p:pRg st="6" end="6"/>
                                            </p:txEl>
                                          </p:spTgt>
                                        </p:tgtEl>
                                        <p:attrNameLst>
                                          <p:attrName>style.visibility</p:attrName>
                                        </p:attrNameLst>
                                      </p:cBhvr>
                                      <p:to>
                                        <p:strVal val="visible"/>
                                      </p:to>
                                    </p:set>
                                    <p:anim calcmode="lin" valueType="num">
                                      <p:cBhvr additive="base">
                                        <p:cTn id="43" dur="500" fill="hold"/>
                                        <p:tgtEl>
                                          <p:spTgt spid="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172075"/>
          </a:xfrm>
          <a:prstGeom prst="rect">
            <a:avLst/>
          </a:prstGeom>
          <a:solidFill>
            <a:srgbClr val="EAEAEA"/>
          </a:solidFill>
          <a:ln w="9525">
            <a:noFill/>
            <a:miter lim="800000"/>
            <a:headEnd/>
            <a:tailEnd/>
          </a:ln>
        </p:spPr>
        <p:txBody>
          <a:bodyPr/>
          <a:lstStyle/>
          <a:p>
            <a:pPr marL="625475" indent="-625475"/>
            <a:r>
              <a:rPr lang="en-US" altLang="en-US" b="1"/>
              <a:t>Theory of knowledge: </a:t>
            </a:r>
            <a:endParaRPr lang="en-US" altLang="en-US"/>
          </a:p>
          <a:p>
            <a:pPr marL="625475" indent="-625475"/>
            <a:r>
              <a:rPr lang="en-US" altLang="en-US"/>
              <a:t>• Models are always valid within a context and they are modified, expanded or replaced when that context is altered or considered differently. Are there examples of unchanging models in the natural sciences or in any other areas of knowledge? </a:t>
            </a:r>
          </a:p>
          <a:p>
            <a:pPr marL="625475" indent="-625475"/>
            <a:r>
              <a:rPr lang="en-US" altLang="en-US" b="1"/>
              <a:t>Utilization: </a:t>
            </a:r>
            <a:endParaRPr lang="en-US" altLang="en-US"/>
          </a:p>
          <a:p>
            <a:pPr marL="625475" indent="-625475"/>
            <a:r>
              <a:rPr lang="en-US" altLang="en-US"/>
              <a:t>• Structural design and civil engineering relies on the knowledge of how objects can move in all situations </a:t>
            </a:r>
          </a:p>
          <a:p>
            <a:pPr marL="625475" indent="-625475"/>
            <a:r>
              <a:rPr lang="en-US" altLang="en-US" b="1"/>
              <a:t>Aims: </a:t>
            </a:r>
            <a:endParaRPr lang="en-US" altLang="en-US"/>
          </a:p>
          <a:p>
            <a:pPr marL="625475" indent="-625475"/>
            <a:r>
              <a:rPr lang="en-US" altLang="en-US"/>
              <a:t>• </a:t>
            </a:r>
            <a:r>
              <a:rPr lang="en-US" altLang="en-US" b="1"/>
              <a:t>Aim 7: </a:t>
            </a:r>
            <a:r>
              <a:rPr lang="en-US" altLang="en-US"/>
              <a:t>technology has allowed for computer simulations that accurately model the complicated outcome of actions on bodies </a:t>
            </a:r>
          </a:p>
        </p:txBody>
      </p:sp>
      <p:sp>
        <p:nvSpPr>
          <p:cNvPr id="819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a:p>
            <a:pPr>
              <a:spcAft>
                <a:spcPts val="200"/>
              </a:spcAft>
            </a:pPr>
            <a:r>
              <a:rPr lang="en-US" altLang="en-US">
                <a:sym typeface="Symbol" pitchFamily="18" charset="2"/>
              </a:rPr>
              <a:t></a:t>
            </a:r>
            <a:r>
              <a:rPr lang="en-US" altLang="en-US"/>
              <a:t>A </a:t>
            </a:r>
            <a:r>
              <a:rPr lang="en-US" altLang="en-US" b="1"/>
              <a:t>torque</a:t>
            </a:r>
            <a:r>
              <a:rPr lang="en-US" altLang="en-US"/>
              <a:t> </a:t>
            </a:r>
            <a:r>
              <a:rPr lang="en-US" altLang="en-US" i="1">
                <a:sym typeface="Symbol" pitchFamily="18" charset="2"/>
              </a:rPr>
              <a:t></a:t>
            </a:r>
            <a:r>
              <a:rPr lang="en-US" altLang="en-US">
                <a:sym typeface="Symbol" pitchFamily="18" charset="2"/>
              </a:rPr>
              <a:t> </a:t>
            </a:r>
            <a:r>
              <a:rPr lang="en-US" altLang="en-US"/>
              <a:t>is just a force that can cause a rotation about a pivot point.</a:t>
            </a:r>
          </a:p>
          <a:p>
            <a:pPr>
              <a:spcAft>
                <a:spcPts val="200"/>
              </a:spcAft>
            </a:pPr>
            <a:r>
              <a:rPr lang="en-US" altLang="en-US">
                <a:sym typeface="Symbol" pitchFamily="18" charset="2"/>
              </a:rPr>
              <a:t></a:t>
            </a:r>
            <a:r>
              <a:rPr lang="en-US" altLang="en-US"/>
              <a:t>Consider a door as viewed from above:</a:t>
            </a:r>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r>
              <a:rPr lang="en-US" altLang="en-US">
                <a:sym typeface="Symbol" pitchFamily="18" charset="2"/>
              </a:rPr>
              <a:t></a:t>
            </a:r>
            <a:r>
              <a:rPr lang="en-US" altLang="en-US"/>
              <a:t>The location of the force and its size will determine the ease with which the door opens.</a:t>
            </a:r>
          </a:p>
          <a:p>
            <a:pPr>
              <a:spcAft>
                <a:spcPts val="200"/>
              </a:spcAft>
            </a:pPr>
            <a:r>
              <a:rPr lang="en-US" altLang="en-US">
                <a:sym typeface="Symbol" pitchFamily="18" charset="2"/>
              </a:rPr>
              <a:t></a:t>
            </a:r>
            <a:r>
              <a:rPr lang="en-US" altLang="en-US"/>
              <a:t>The torque is proportional to both the force </a:t>
            </a:r>
            <a:r>
              <a:rPr lang="en-US" altLang="en-US" b="1"/>
              <a:t>F </a:t>
            </a:r>
            <a:r>
              <a:rPr lang="en-US" altLang="en-US"/>
              <a:t>and the moment arm </a:t>
            </a:r>
            <a:r>
              <a:rPr lang="en-US" altLang="en-US" b="1"/>
              <a:t>r</a:t>
            </a:r>
            <a:r>
              <a:rPr lang="en-US" altLang="en-US"/>
              <a:t>. Thus </a:t>
            </a:r>
            <a:r>
              <a:rPr lang="en-US" altLang="en-US" i="1">
                <a:sym typeface="Symbol" pitchFamily="18" charset="2"/>
              </a:rPr>
              <a:t></a:t>
            </a:r>
            <a:r>
              <a:rPr lang="en-US" altLang="en-US">
                <a:sym typeface="Symbol" pitchFamily="18" charset="2"/>
              </a:rPr>
              <a:t> = </a:t>
            </a:r>
            <a:r>
              <a:rPr lang="en-US" altLang="en-US" i="1">
                <a:sym typeface="Symbol" pitchFamily="18" charset="2"/>
              </a:rPr>
              <a:t>Fr</a:t>
            </a:r>
            <a:r>
              <a:rPr lang="en-US" altLang="en-US">
                <a:sym typeface="Symbol" pitchFamily="18" charset="2"/>
              </a:rPr>
              <a:t>.</a:t>
            </a:r>
          </a:p>
          <a:p>
            <a:pPr>
              <a:spcAft>
                <a:spcPts val="200"/>
              </a:spcAft>
            </a:pPr>
            <a:r>
              <a:rPr lang="en-US" altLang="en-US">
                <a:sym typeface="Symbol" pitchFamily="18" charset="2"/>
              </a:rPr>
              <a:t></a:t>
            </a:r>
            <a:r>
              <a:rPr lang="en-US" altLang="en-US"/>
              <a:t>But we note that the angle </a:t>
            </a:r>
            <a:r>
              <a:rPr lang="en-US" altLang="en-US">
                <a:sym typeface="Symbol" pitchFamily="18" charset="2"/>
              </a:rPr>
              <a:t> between </a:t>
            </a:r>
            <a:r>
              <a:rPr lang="en-US" altLang="en-US" b="1">
                <a:sym typeface="Symbol" pitchFamily="18" charset="2"/>
              </a:rPr>
              <a:t>F</a:t>
            </a:r>
            <a:r>
              <a:rPr lang="en-US" altLang="en-US">
                <a:sym typeface="Symbol" pitchFamily="18" charset="2"/>
              </a:rPr>
              <a:t> and </a:t>
            </a:r>
            <a:r>
              <a:rPr lang="en-US" altLang="en-US" b="1">
                <a:sym typeface="Symbol" pitchFamily="18" charset="2"/>
              </a:rPr>
              <a:t>r</a:t>
            </a:r>
            <a:r>
              <a:rPr lang="en-US" altLang="en-US">
                <a:sym typeface="Symbol" pitchFamily="18" charset="2"/>
              </a:rPr>
              <a:t> also plays a role. The closer to 90 the angle is, the more efficiently the door is opened (or closed).</a:t>
            </a:r>
            <a:endParaRPr lang="en-US" altLang="en-US"/>
          </a:p>
        </p:txBody>
      </p:sp>
      <p:sp>
        <p:nvSpPr>
          <p:cNvPr id="92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190"/>
          <p:cNvGrpSpPr>
            <a:grpSpLocks/>
          </p:cNvGrpSpPr>
          <p:nvPr/>
        </p:nvGrpSpPr>
        <p:grpSpPr bwMode="auto">
          <a:xfrm>
            <a:off x="-647700" y="2932113"/>
            <a:ext cx="6927850" cy="1096962"/>
            <a:chOff x="-408" y="2047"/>
            <a:chExt cx="4364" cy="691"/>
          </a:xfrm>
        </p:grpSpPr>
        <p:sp>
          <p:nvSpPr>
            <p:cNvPr id="9257" name="Rectangle 191"/>
            <p:cNvSpPr>
              <a:spLocks noChangeArrowheads="1"/>
            </p:cNvSpPr>
            <p:nvPr/>
          </p:nvSpPr>
          <p:spPr bwMode="auto">
            <a:xfrm>
              <a:off x="-408" y="2047"/>
              <a:ext cx="4360" cy="691"/>
            </a:xfrm>
            <a:prstGeom prst="rect">
              <a:avLst/>
            </a:prstGeom>
            <a:noFill/>
            <a:ln w="9525">
              <a:noFill/>
              <a:miter lim="800000"/>
              <a:headEnd/>
              <a:tailEnd/>
            </a:ln>
          </p:spPr>
          <p:txBody>
            <a:bodyPr wrap="none" anchor="ctr"/>
            <a:lstStyle/>
            <a:p>
              <a:endParaRPr lang="en-US" altLang="en-US"/>
            </a:p>
          </p:txBody>
        </p:sp>
        <p:grpSp>
          <p:nvGrpSpPr>
            <p:cNvPr id="9258" name="Group 192"/>
            <p:cNvGrpSpPr>
              <a:grpSpLocks/>
            </p:cNvGrpSpPr>
            <p:nvPr/>
          </p:nvGrpSpPr>
          <p:grpSpPr bwMode="auto">
            <a:xfrm>
              <a:off x="1776" y="2047"/>
              <a:ext cx="2180" cy="454"/>
              <a:chOff x="2237" y="2330"/>
              <a:chExt cx="2180" cy="454"/>
            </a:xfrm>
          </p:grpSpPr>
          <p:sp>
            <p:nvSpPr>
              <p:cNvPr id="9259" name="Rectangle 193"/>
              <p:cNvSpPr>
                <a:spLocks noChangeArrowheads="1"/>
              </p:cNvSpPr>
              <p:nvPr/>
            </p:nvSpPr>
            <p:spPr bwMode="auto">
              <a:xfrm>
                <a:off x="2237" y="2472"/>
                <a:ext cx="2180" cy="168"/>
              </a:xfrm>
              <a:prstGeom prst="rect">
                <a:avLst/>
              </a:prstGeom>
              <a:solidFill>
                <a:srgbClr val="DDDDDD"/>
              </a:solidFill>
              <a:ln w="9525">
                <a:solidFill>
                  <a:schemeClr val="tx1"/>
                </a:solidFill>
                <a:miter lim="800000"/>
                <a:headEnd/>
                <a:tailEnd/>
              </a:ln>
            </p:spPr>
            <p:txBody>
              <a:bodyPr wrap="none" anchor="ctr"/>
              <a:lstStyle/>
              <a:p>
                <a:endParaRPr lang="en-US" altLang="en-US"/>
              </a:p>
            </p:txBody>
          </p:sp>
          <p:grpSp>
            <p:nvGrpSpPr>
              <p:cNvPr id="9260" name="Group 194"/>
              <p:cNvGrpSpPr>
                <a:grpSpLocks/>
              </p:cNvGrpSpPr>
              <p:nvPr/>
            </p:nvGrpSpPr>
            <p:grpSpPr bwMode="auto">
              <a:xfrm>
                <a:off x="4023" y="2330"/>
                <a:ext cx="274" cy="144"/>
                <a:chOff x="2464" y="3040"/>
                <a:chExt cx="274" cy="144"/>
              </a:xfrm>
            </p:grpSpPr>
            <p:sp>
              <p:nvSpPr>
                <p:cNvPr id="9265" name="Rectangle 195"/>
                <p:cNvSpPr>
                  <a:spLocks noChangeArrowheads="1"/>
                </p:cNvSpPr>
                <p:nvPr/>
              </p:nvSpPr>
              <p:spPr bwMode="auto">
                <a:xfrm>
                  <a:off x="2561" y="3128"/>
                  <a:ext cx="89" cy="56"/>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9266" name="Oval 196"/>
                <p:cNvSpPr>
                  <a:spLocks noChangeArrowheads="1"/>
                </p:cNvSpPr>
                <p:nvPr/>
              </p:nvSpPr>
              <p:spPr bwMode="auto">
                <a:xfrm>
                  <a:off x="2464" y="3040"/>
                  <a:ext cx="274" cy="97"/>
                </a:xfrm>
                <a:prstGeom prst="ellipse">
                  <a:avLst/>
                </a:prstGeom>
                <a:solidFill>
                  <a:schemeClr val="bg2"/>
                </a:solidFill>
                <a:ln w="9525">
                  <a:solidFill>
                    <a:schemeClr val="tx1"/>
                  </a:solidFill>
                  <a:round/>
                  <a:headEnd/>
                  <a:tailEnd/>
                </a:ln>
              </p:spPr>
              <p:txBody>
                <a:bodyPr wrap="none" anchor="ctr"/>
                <a:lstStyle/>
                <a:p>
                  <a:endParaRPr lang="en-US" altLang="en-US"/>
                </a:p>
              </p:txBody>
            </p:sp>
          </p:grpSp>
          <p:grpSp>
            <p:nvGrpSpPr>
              <p:cNvPr id="9261" name="Group 197"/>
              <p:cNvGrpSpPr>
                <a:grpSpLocks/>
              </p:cNvGrpSpPr>
              <p:nvPr/>
            </p:nvGrpSpPr>
            <p:grpSpPr bwMode="auto">
              <a:xfrm flipV="1">
                <a:off x="4028" y="2640"/>
                <a:ext cx="274" cy="144"/>
                <a:chOff x="2464" y="3040"/>
                <a:chExt cx="274" cy="144"/>
              </a:xfrm>
            </p:grpSpPr>
            <p:sp>
              <p:nvSpPr>
                <p:cNvPr id="9263" name="Rectangle 198"/>
                <p:cNvSpPr>
                  <a:spLocks noChangeArrowheads="1"/>
                </p:cNvSpPr>
                <p:nvPr/>
              </p:nvSpPr>
              <p:spPr bwMode="auto">
                <a:xfrm>
                  <a:off x="2561" y="3128"/>
                  <a:ext cx="89" cy="56"/>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9264" name="Oval 199"/>
                <p:cNvSpPr>
                  <a:spLocks noChangeArrowheads="1"/>
                </p:cNvSpPr>
                <p:nvPr/>
              </p:nvSpPr>
              <p:spPr bwMode="auto">
                <a:xfrm>
                  <a:off x="2464" y="3040"/>
                  <a:ext cx="274" cy="97"/>
                </a:xfrm>
                <a:prstGeom prst="ellipse">
                  <a:avLst/>
                </a:prstGeom>
                <a:solidFill>
                  <a:schemeClr val="bg2"/>
                </a:solidFill>
                <a:ln w="9525">
                  <a:solidFill>
                    <a:schemeClr val="tx1"/>
                  </a:solidFill>
                  <a:round/>
                  <a:headEnd/>
                  <a:tailEnd/>
                </a:ln>
              </p:spPr>
              <p:txBody>
                <a:bodyPr wrap="none" anchor="ctr"/>
                <a:lstStyle/>
                <a:p>
                  <a:endParaRPr lang="en-US" altLang="en-US"/>
                </a:p>
              </p:txBody>
            </p:sp>
          </p:grpSp>
          <p:sp>
            <p:nvSpPr>
              <p:cNvPr id="9262" name="Rectangle 200"/>
              <p:cNvSpPr>
                <a:spLocks noChangeArrowheads="1"/>
              </p:cNvSpPr>
              <p:nvPr/>
            </p:nvSpPr>
            <p:spPr bwMode="auto">
              <a:xfrm>
                <a:off x="2241" y="2634"/>
                <a:ext cx="222" cy="3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grpSp>
        <p:nvGrpSpPr>
          <p:cNvPr id="6" name="Group 203"/>
          <p:cNvGrpSpPr>
            <a:grpSpLocks/>
          </p:cNvGrpSpPr>
          <p:nvPr/>
        </p:nvGrpSpPr>
        <p:grpSpPr bwMode="auto">
          <a:xfrm>
            <a:off x="514350" y="2984500"/>
            <a:ext cx="8072438" cy="593725"/>
            <a:chOff x="324" y="2072"/>
            <a:chExt cx="5085" cy="374"/>
          </a:xfrm>
        </p:grpSpPr>
        <p:grpSp>
          <p:nvGrpSpPr>
            <p:cNvPr id="9247" name="Group 204"/>
            <p:cNvGrpSpPr>
              <a:grpSpLocks/>
            </p:cNvGrpSpPr>
            <p:nvPr/>
          </p:nvGrpSpPr>
          <p:grpSpPr bwMode="auto">
            <a:xfrm>
              <a:off x="324" y="2072"/>
              <a:ext cx="5085" cy="304"/>
              <a:chOff x="324" y="2072"/>
              <a:chExt cx="5085" cy="304"/>
            </a:xfrm>
          </p:grpSpPr>
          <p:grpSp>
            <p:nvGrpSpPr>
              <p:cNvPr id="9251" name="Group 205"/>
              <p:cNvGrpSpPr>
                <a:grpSpLocks/>
              </p:cNvGrpSpPr>
              <p:nvPr/>
            </p:nvGrpSpPr>
            <p:grpSpPr bwMode="auto">
              <a:xfrm>
                <a:off x="324" y="2072"/>
                <a:ext cx="5085" cy="267"/>
                <a:chOff x="324" y="2072"/>
                <a:chExt cx="5085" cy="267"/>
              </a:xfrm>
            </p:grpSpPr>
            <p:sp>
              <p:nvSpPr>
                <p:cNvPr id="9253" name="Freeform 206"/>
                <p:cNvSpPr>
                  <a:spLocks/>
                </p:cNvSpPr>
                <p:nvPr/>
              </p:nvSpPr>
              <p:spPr bwMode="auto">
                <a:xfrm>
                  <a:off x="324" y="2074"/>
                  <a:ext cx="1506" cy="265"/>
                </a:xfrm>
                <a:custGeom>
                  <a:avLst/>
                  <a:gdLst>
                    <a:gd name="T0" fmla="*/ 0 w 1506"/>
                    <a:gd name="T1" fmla="*/ 0 h 265"/>
                    <a:gd name="T2" fmla="*/ 1506 w 1506"/>
                    <a:gd name="T3" fmla="*/ 0 h 265"/>
                    <a:gd name="T4" fmla="*/ 1506 w 1506"/>
                    <a:gd name="T5" fmla="*/ 97 h 265"/>
                    <a:gd name="T6" fmla="*/ 1436 w 1506"/>
                    <a:gd name="T7" fmla="*/ 97 h 265"/>
                    <a:gd name="T8" fmla="*/ 1436 w 1506"/>
                    <a:gd name="T9" fmla="*/ 265 h 265"/>
                    <a:gd name="T10" fmla="*/ 1 w 1506"/>
                    <a:gd name="T11" fmla="*/ 265 h 265"/>
                    <a:gd name="T12" fmla="*/ 0 w 1506"/>
                    <a:gd name="T13" fmla="*/ 0 h 265"/>
                    <a:gd name="T14" fmla="*/ 0 60000 65536"/>
                    <a:gd name="T15" fmla="*/ 0 60000 65536"/>
                    <a:gd name="T16" fmla="*/ 0 60000 65536"/>
                    <a:gd name="T17" fmla="*/ 0 60000 65536"/>
                    <a:gd name="T18" fmla="*/ 0 60000 65536"/>
                    <a:gd name="T19" fmla="*/ 0 60000 65536"/>
                    <a:gd name="T20" fmla="*/ 0 60000 65536"/>
                    <a:gd name="T21" fmla="*/ 0 w 1506"/>
                    <a:gd name="T22" fmla="*/ 0 h 265"/>
                    <a:gd name="T23" fmla="*/ 1506 w 150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6" h="265">
                      <a:moveTo>
                        <a:pt x="0" y="0"/>
                      </a:moveTo>
                      <a:lnTo>
                        <a:pt x="1506" y="0"/>
                      </a:lnTo>
                      <a:lnTo>
                        <a:pt x="1506" y="97"/>
                      </a:lnTo>
                      <a:lnTo>
                        <a:pt x="1436" y="97"/>
                      </a:lnTo>
                      <a:lnTo>
                        <a:pt x="1436" y="265"/>
                      </a:lnTo>
                      <a:lnTo>
                        <a:pt x="1" y="265"/>
                      </a:lnTo>
                      <a:lnTo>
                        <a:pt x="0" y="0"/>
                      </a:lnTo>
                      <a:close/>
                    </a:path>
                  </a:pathLst>
                </a:custGeom>
                <a:solidFill>
                  <a:schemeClr val="accent1"/>
                </a:solidFill>
                <a:ln w="6350" cmpd="sng">
                  <a:solidFill>
                    <a:schemeClr val="tx1"/>
                  </a:solidFill>
                  <a:round/>
                  <a:headEnd/>
                  <a:tailEnd/>
                </a:ln>
              </p:spPr>
              <p:txBody>
                <a:bodyPr/>
                <a:lstStyle/>
                <a:p>
                  <a:endParaRPr lang="en-US"/>
                </a:p>
              </p:txBody>
            </p:sp>
            <p:sp>
              <p:nvSpPr>
                <p:cNvPr id="9254" name="Freeform 207"/>
                <p:cNvSpPr>
                  <a:spLocks/>
                </p:cNvSpPr>
                <p:nvPr/>
              </p:nvSpPr>
              <p:spPr bwMode="auto">
                <a:xfrm flipH="1">
                  <a:off x="3903" y="2072"/>
                  <a:ext cx="1506" cy="265"/>
                </a:xfrm>
                <a:custGeom>
                  <a:avLst/>
                  <a:gdLst>
                    <a:gd name="T0" fmla="*/ 0 w 1506"/>
                    <a:gd name="T1" fmla="*/ 0 h 265"/>
                    <a:gd name="T2" fmla="*/ 1506 w 1506"/>
                    <a:gd name="T3" fmla="*/ 0 h 265"/>
                    <a:gd name="T4" fmla="*/ 1506 w 1506"/>
                    <a:gd name="T5" fmla="*/ 97 h 265"/>
                    <a:gd name="T6" fmla="*/ 1436 w 1506"/>
                    <a:gd name="T7" fmla="*/ 97 h 265"/>
                    <a:gd name="T8" fmla="*/ 1436 w 1506"/>
                    <a:gd name="T9" fmla="*/ 265 h 265"/>
                    <a:gd name="T10" fmla="*/ 1 w 1506"/>
                    <a:gd name="T11" fmla="*/ 265 h 265"/>
                    <a:gd name="T12" fmla="*/ 0 w 1506"/>
                    <a:gd name="T13" fmla="*/ 0 h 265"/>
                    <a:gd name="T14" fmla="*/ 0 60000 65536"/>
                    <a:gd name="T15" fmla="*/ 0 60000 65536"/>
                    <a:gd name="T16" fmla="*/ 0 60000 65536"/>
                    <a:gd name="T17" fmla="*/ 0 60000 65536"/>
                    <a:gd name="T18" fmla="*/ 0 60000 65536"/>
                    <a:gd name="T19" fmla="*/ 0 60000 65536"/>
                    <a:gd name="T20" fmla="*/ 0 60000 65536"/>
                    <a:gd name="T21" fmla="*/ 0 w 1506"/>
                    <a:gd name="T22" fmla="*/ 0 h 265"/>
                    <a:gd name="T23" fmla="*/ 1506 w 150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6" h="265">
                      <a:moveTo>
                        <a:pt x="0" y="0"/>
                      </a:moveTo>
                      <a:lnTo>
                        <a:pt x="1506" y="0"/>
                      </a:lnTo>
                      <a:lnTo>
                        <a:pt x="1506" y="97"/>
                      </a:lnTo>
                      <a:lnTo>
                        <a:pt x="1436" y="97"/>
                      </a:lnTo>
                      <a:lnTo>
                        <a:pt x="1436" y="265"/>
                      </a:lnTo>
                      <a:lnTo>
                        <a:pt x="1" y="265"/>
                      </a:lnTo>
                      <a:lnTo>
                        <a:pt x="0" y="0"/>
                      </a:lnTo>
                      <a:close/>
                    </a:path>
                  </a:pathLst>
                </a:custGeom>
                <a:solidFill>
                  <a:schemeClr val="accent1"/>
                </a:solidFill>
                <a:ln w="6350" cmpd="sng">
                  <a:solidFill>
                    <a:schemeClr val="tx1"/>
                  </a:solidFill>
                  <a:round/>
                  <a:headEnd/>
                  <a:tailEnd/>
                </a:ln>
              </p:spPr>
              <p:txBody>
                <a:bodyPr/>
                <a:lstStyle/>
                <a:p>
                  <a:endParaRPr lang="en-US"/>
                </a:p>
              </p:txBody>
            </p:sp>
            <p:sp>
              <p:nvSpPr>
                <p:cNvPr id="9255" name="Text Box 208"/>
                <p:cNvSpPr txBox="1">
                  <a:spLocks noChangeArrowheads="1"/>
                </p:cNvSpPr>
                <p:nvPr/>
              </p:nvSpPr>
              <p:spPr bwMode="auto">
                <a:xfrm>
                  <a:off x="810" y="2090"/>
                  <a:ext cx="508" cy="231"/>
                </a:xfrm>
                <a:prstGeom prst="rect">
                  <a:avLst/>
                </a:prstGeom>
                <a:noFill/>
                <a:ln w="9525">
                  <a:noFill/>
                  <a:miter lim="800000"/>
                  <a:headEnd/>
                  <a:tailEnd/>
                </a:ln>
              </p:spPr>
              <p:txBody>
                <a:bodyPr wrap="none">
                  <a:spAutoFit/>
                </a:bodyPr>
                <a:lstStyle/>
                <a:p>
                  <a:r>
                    <a:rPr lang="en-US" altLang="en-US"/>
                    <a:t>WALL</a:t>
                  </a:r>
                </a:p>
              </p:txBody>
            </p:sp>
            <p:sp>
              <p:nvSpPr>
                <p:cNvPr id="9256" name="Text Box 209"/>
                <p:cNvSpPr txBox="1">
                  <a:spLocks noChangeArrowheads="1"/>
                </p:cNvSpPr>
                <p:nvPr/>
              </p:nvSpPr>
              <p:spPr bwMode="auto">
                <a:xfrm>
                  <a:off x="4441" y="2080"/>
                  <a:ext cx="508" cy="231"/>
                </a:xfrm>
                <a:prstGeom prst="rect">
                  <a:avLst/>
                </a:prstGeom>
                <a:noFill/>
                <a:ln w="9525">
                  <a:noFill/>
                  <a:miter lim="800000"/>
                  <a:headEnd/>
                  <a:tailEnd/>
                </a:ln>
              </p:spPr>
              <p:txBody>
                <a:bodyPr wrap="none">
                  <a:spAutoFit/>
                </a:bodyPr>
                <a:lstStyle/>
                <a:p>
                  <a:r>
                    <a:rPr lang="en-US" altLang="en-US"/>
                    <a:t>WALL</a:t>
                  </a:r>
                </a:p>
              </p:txBody>
            </p:sp>
          </p:grpSp>
          <p:sp>
            <p:nvSpPr>
              <p:cNvPr id="9252" name="Rectangle 210"/>
              <p:cNvSpPr>
                <a:spLocks noChangeArrowheads="1"/>
              </p:cNvSpPr>
              <p:nvPr/>
            </p:nvSpPr>
            <p:spPr bwMode="auto">
              <a:xfrm>
                <a:off x="1522" y="2347"/>
                <a:ext cx="222" cy="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248" name="Group 211"/>
            <p:cNvGrpSpPr>
              <a:grpSpLocks/>
            </p:cNvGrpSpPr>
            <p:nvPr/>
          </p:nvGrpSpPr>
          <p:grpSpPr bwMode="auto">
            <a:xfrm>
              <a:off x="1710" y="2348"/>
              <a:ext cx="98" cy="98"/>
              <a:chOff x="1719" y="2357"/>
              <a:chExt cx="98" cy="98"/>
            </a:xfrm>
          </p:grpSpPr>
          <p:sp>
            <p:nvSpPr>
              <p:cNvPr id="9249" name="Oval 212"/>
              <p:cNvSpPr>
                <a:spLocks noChangeArrowheads="1"/>
              </p:cNvSpPr>
              <p:nvPr/>
            </p:nvSpPr>
            <p:spPr bwMode="auto">
              <a:xfrm>
                <a:off x="1719" y="2357"/>
                <a:ext cx="98" cy="98"/>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9250" name="Oval 213"/>
              <p:cNvSpPr>
                <a:spLocks noChangeArrowheads="1"/>
              </p:cNvSpPr>
              <p:nvPr/>
            </p:nvSpPr>
            <p:spPr bwMode="auto">
              <a:xfrm>
                <a:off x="1744" y="2373"/>
                <a:ext cx="54" cy="54"/>
              </a:xfrm>
              <a:prstGeom prst="ellipse">
                <a:avLst/>
              </a:prstGeom>
              <a:solidFill>
                <a:schemeClr val="bg2"/>
              </a:solidFill>
              <a:ln w="9525">
                <a:solidFill>
                  <a:schemeClr val="tx1"/>
                </a:solidFill>
                <a:round/>
                <a:headEnd/>
                <a:tailEnd/>
              </a:ln>
            </p:spPr>
            <p:txBody>
              <a:bodyPr wrap="none" anchor="ctr"/>
              <a:lstStyle/>
              <a:p>
                <a:endParaRPr lang="en-US" altLang="en-US"/>
              </a:p>
            </p:txBody>
          </p:sp>
        </p:grpSp>
      </p:grpSp>
      <p:grpSp>
        <p:nvGrpSpPr>
          <p:cNvPr id="10" name="Group 215"/>
          <p:cNvGrpSpPr>
            <a:grpSpLocks/>
          </p:cNvGrpSpPr>
          <p:nvPr/>
        </p:nvGrpSpPr>
        <p:grpSpPr bwMode="auto">
          <a:xfrm>
            <a:off x="2622550" y="3411538"/>
            <a:ext cx="407988" cy="725487"/>
            <a:chOff x="1830" y="1746"/>
            <a:chExt cx="257" cy="457"/>
          </a:xfrm>
        </p:grpSpPr>
        <p:sp>
          <p:nvSpPr>
            <p:cNvPr id="9245" name="Line 216"/>
            <p:cNvSpPr>
              <a:spLocks noChangeShapeType="1"/>
            </p:cNvSpPr>
            <p:nvPr/>
          </p:nvSpPr>
          <p:spPr bwMode="auto">
            <a:xfrm>
              <a:off x="1950" y="1746"/>
              <a:ext cx="0" cy="265"/>
            </a:xfrm>
            <a:prstGeom prst="line">
              <a:avLst/>
            </a:prstGeom>
            <a:noFill/>
            <a:ln w="38100">
              <a:solidFill>
                <a:srgbClr val="33CC33"/>
              </a:solidFill>
              <a:round/>
              <a:headEnd/>
              <a:tailEnd type="arrow" w="med" len="med"/>
            </a:ln>
          </p:spPr>
          <p:txBody>
            <a:bodyPr/>
            <a:lstStyle/>
            <a:p>
              <a:endParaRPr lang="en-US"/>
            </a:p>
          </p:txBody>
        </p:sp>
        <p:sp>
          <p:nvSpPr>
            <p:cNvPr id="9246" name="Text Box 217"/>
            <p:cNvSpPr txBox="1">
              <a:spLocks noChangeArrowheads="1"/>
            </p:cNvSpPr>
            <p:nvPr/>
          </p:nvSpPr>
          <p:spPr bwMode="auto">
            <a:xfrm>
              <a:off x="1830" y="1972"/>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0</a:t>
              </a:r>
            </a:p>
          </p:txBody>
        </p:sp>
      </p:grpSp>
      <p:grpSp>
        <p:nvGrpSpPr>
          <p:cNvPr id="11" name="Group 218"/>
          <p:cNvGrpSpPr>
            <a:grpSpLocks/>
          </p:cNvGrpSpPr>
          <p:nvPr/>
        </p:nvGrpSpPr>
        <p:grpSpPr bwMode="auto">
          <a:xfrm>
            <a:off x="4210050" y="3408363"/>
            <a:ext cx="407988" cy="752475"/>
            <a:chOff x="2830" y="1744"/>
            <a:chExt cx="257" cy="474"/>
          </a:xfrm>
        </p:grpSpPr>
        <p:sp>
          <p:nvSpPr>
            <p:cNvPr id="9243" name="Line 219"/>
            <p:cNvSpPr>
              <a:spLocks noChangeShapeType="1"/>
            </p:cNvSpPr>
            <p:nvPr/>
          </p:nvSpPr>
          <p:spPr bwMode="auto">
            <a:xfrm>
              <a:off x="2959" y="1744"/>
              <a:ext cx="0" cy="265"/>
            </a:xfrm>
            <a:prstGeom prst="line">
              <a:avLst/>
            </a:prstGeom>
            <a:noFill/>
            <a:ln w="38100">
              <a:solidFill>
                <a:srgbClr val="33CC33"/>
              </a:solidFill>
              <a:round/>
              <a:headEnd/>
              <a:tailEnd type="arrow" w="med" len="med"/>
            </a:ln>
          </p:spPr>
          <p:txBody>
            <a:bodyPr/>
            <a:lstStyle/>
            <a:p>
              <a:endParaRPr lang="en-US"/>
            </a:p>
          </p:txBody>
        </p:sp>
        <p:sp>
          <p:nvSpPr>
            <p:cNvPr id="9244" name="Text Box 220"/>
            <p:cNvSpPr txBox="1">
              <a:spLocks noChangeArrowheads="1"/>
            </p:cNvSpPr>
            <p:nvPr/>
          </p:nvSpPr>
          <p:spPr bwMode="auto">
            <a:xfrm>
              <a:off x="2830" y="1987"/>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1</a:t>
              </a:r>
            </a:p>
          </p:txBody>
        </p:sp>
      </p:grpSp>
      <p:grpSp>
        <p:nvGrpSpPr>
          <p:cNvPr id="12" name="Group 221"/>
          <p:cNvGrpSpPr>
            <a:grpSpLocks/>
          </p:cNvGrpSpPr>
          <p:nvPr/>
        </p:nvGrpSpPr>
        <p:grpSpPr bwMode="auto">
          <a:xfrm>
            <a:off x="5657850" y="3406775"/>
            <a:ext cx="407988" cy="736600"/>
            <a:chOff x="3742" y="1743"/>
            <a:chExt cx="257" cy="464"/>
          </a:xfrm>
        </p:grpSpPr>
        <p:sp>
          <p:nvSpPr>
            <p:cNvPr id="9241" name="Line 222"/>
            <p:cNvSpPr>
              <a:spLocks noChangeShapeType="1"/>
            </p:cNvSpPr>
            <p:nvPr/>
          </p:nvSpPr>
          <p:spPr bwMode="auto">
            <a:xfrm>
              <a:off x="3879" y="1743"/>
              <a:ext cx="0" cy="265"/>
            </a:xfrm>
            <a:prstGeom prst="line">
              <a:avLst/>
            </a:prstGeom>
            <a:noFill/>
            <a:ln w="38100">
              <a:solidFill>
                <a:srgbClr val="33CC33"/>
              </a:solidFill>
              <a:round/>
              <a:headEnd/>
              <a:tailEnd type="arrow" w="med" len="med"/>
            </a:ln>
          </p:spPr>
          <p:txBody>
            <a:bodyPr/>
            <a:lstStyle/>
            <a:p>
              <a:endParaRPr lang="en-US"/>
            </a:p>
          </p:txBody>
        </p:sp>
        <p:sp>
          <p:nvSpPr>
            <p:cNvPr id="9242" name="Text Box 223"/>
            <p:cNvSpPr txBox="1">
              <a:spLocks noChangeArrowheads="1"/>
            </p:cNvSpPr>
            <p:nvPr/>
          </p:nvSpPr>
          <p:spPr bwMode="auto">
            <a:xfrm>
              <a:off x="3742" y="1976"/>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2</a:t>
              </a:r>
            </a:p>
          </p:txBody>
        </p:sp>
      </p:grpSp>
      <p:grpSp>
        <p:nvGrpSpPr>
          <p:cNvPr id="13" name="Group 224"/>
          <p:cNvGrpSpPr>
            <a:grpSpLocks/>
          </p:cNvGrpSpPr>
          <p:nvPr/>
        </p:nvGrpSpPr>
        <p:grpSpPr bwMode="auto">
          <a:xfrm>
            <a:off x="2798763" y="3414713"/>
            <a:ext cx="1631950" cy="366712"/>
            <a:chOff x="1941" y="1748"/>
            <a:chExt cx="1028" cy="231"/>
          </a:xfrm>
        </p:grpSpPr>
        <p:sp>
          <p:nvSpPr>
            <p:cNvPr id="9239" name="Line 225"/>
            <p:cNvSpPr>
              <a:spLocks noChangeShapeType="1"/>
            </p:cNvSpPr>
            <p:nvPr/>
          </p:nvSpPr>
          <p:spPr bwMode="auto">
            <a:xfrm>
              <a:off x="1941" y="1788"/>
              <a:ext cx="1028" cy="0"/>
            </a:xfrm>
            <a:prstGeom prst="line">
              <a:avLst/>
            </a:prstGeom>
            <a:noFill/>
            <a:ln w="28575">
              <a:solidFill>
                <a:schemeClr val="accent2"/>
              </a:solidFill>
              <a:round/>
              <a:headEnd/>
              <a:tailEnd type="triangle" w="med" len="med"/>
            </a:ln>
          </p:spPr>
          <p:txBody>
            <a:bodyPr/>
            <a:lstStyle/>
            <a:p>
              <a:endParaRPr lang="en-US"/>
            </a:p>
          </p:txBody>
        </p:sp>
        <p:sp>
          <p:nvSpPr>
            <p:cNvPr id="9240" name="Text Box 226"/>
            <p:cNvSpPr txBox="1">
              <a:spLocks noChangeArrowheads="1"/>
            </p:cNvSpPr>
            <p:nvPr/>
          </p:nvSpPr>
          <p:spPr bwMode="auto">
            <a:xfrm>
              <a:off x="2332" y="1748"/>
              <a:ext cx="270" cy="231"/>
            </a:xfrm>
            <a:prstGeom prst="rect">
              <a:avLst/>
            </a:prstGeom>
            <a:noFill/>
            <a:ln w="9525">
              <a:noFill/>
              <a:miter lim="800000"/>
              <a:headEnd/>
              <a:tailEnd/>
            </a:ln>
          </p:spPr>
          <p:txBody>
            <a:bodyPr>
              <a:spAutoFit/>
            </a:bodyPr>
            <a:lstStyle/>
            <a:p>
              <a:r>
                <a:rPr lang="en-US" altLang="en-US" b="1" i="1">
                  <a:solidFill>
                    <a:schemeClr val="accent2"/>
                  </a:solidFill>
                </a:rPr>
                <a:t>r</a:t>
              </a:r>
              <a:r>
                <a:rPr lang="en-US" altLang="en-US" b="1" baseline="-25000">
                  <a:solidFill>
                    <a:schemeClr val="accent2"/>
                  </a:solidFill>
                </a:rPr>
                <a:t>1</a:t>
              </a:r>
            </a:p>
          </p:txBody>
        </p:sp>
      </p:grpSp>
      <p:grpSp>
        <p:nvGrpSpPr>
          <p:cNvPr id="14" name="Group 227"/>
          <p:cNvGrpSpPr>
            <a:grpSpLocks/>
          </p:cNvGrpSpPr>
          <p:nvPr/>
        </p:nvGrpSpPr>
        <p:grpSpPr bwMode="auto">
          <a:xfrm>
            <a:off x="2809875" y="3354388"/>
            <a:ext cx="3067050" cy="366712"/>
            <a:chOff x="1948" y="1710"/>
            <a:chExt cx="1932" cy="231"/>
          </a:xfrm>
        </p:grpSpPr>
        <p:sp>
          <p:nvSpPr>
            <p:cNvPr id="9237" name="Line 228"/>
            <p:cNvSpPr>
              <a:spLocks noChangeShapeType="1"/>
            </p:cNvSpPr>
            <p:nvPr/>
          </p:nvSpPr>
          <p:spPr bwMode="auto">
            <a:xfrm>
              <a:off x="1948" y="1751"/>
              <a:ext cx="1932" cy="0"/>
            </a:xfrm>
            <a:prstGeom prst="line">
              <a:avLst/>
            </a:prstGeom>
            <a:noFill/>
            <a:ln w="28575">
              <a:solidFill>
                <a:schemeClr val="accent2"/>
              </a:solidFill>
              <a:round/>
              <a:headEnd/>
              <a:tailEnd type="triangle" w="med" len="med"/>
            </a:ln>
          </p:spPr>
          <p:txBody>
            <a:bodyPr/>
            <a:lstStyle/>
            <a:p>
              <a:endParaRPr lang="en-US"/>
            </a:p>
          </p:txBody>
        </p:sp>
        <p:sp>
          <p:nvSpPr>
            <p:cNvPr id="9238" name="Text Box 229"/>
            <p:cNvSpPr txBox="1">
              <a:spLocks noChangeArrowheads="1"/>
            </p:cNvSpPr>
            <p:nvPr/>
          </p:nvSpPr>
          <p:spPr bwMode="auto">
            <a:xfrm>
              <a:off x="3128" y="1710"/>
              <a:ext cx="270" cy="231"/>
            </a:xfrm>
            <a:prstGeom prst="rect">
              <a:avLst/>
            </a:prstGeom>
            <a:noFill/>
            <a:ln w="9525">
              <a:noFill/>
              <a:miter lim="800000"/>
              <a:headEnd/>
              <a:tailEnd/>
            </a:ln>
          </p:spPr>
          <p:txBody>
            <a:bodyPr>
              <a:spAutoFit/>
            </a:bodyPr>
            <a:lstStyle/>
            <a:p>
              <a:r>
                <a:rPr lang="en-US" altLang="en-US" b="1" i="1">
                  <a:solidFill>
                    <a:schemeClr val="accent2"/>
                  </a:solidFill>
                </a:rPr>
                <a:t>r</a:t>
              </a:r>
              <a:r>
                <a:rPr lang="en-US" altLang="en-US" b="1" baseline="-25000">
                  <a:solidFill>
                    <a:schemeClr val="accent2"/>
                  </a:solidFill>
                </a:rPr>
                <a:t>2</a:t>
              </a:r>
            </a:p>
          </p:txBody>
        </p:sp>
      </p:grpSp>
      <p:sp>
        <p:nvSpPr>
          <p:cNvPr id="56" name="Line 243"/>
          <p:cNvSpPr>
            <a:spLocks noChangeShapeType="1"/>
          </p:cNvSpPr>
          <p:nvPr/>
        </p:nvSpPr>
        <p:spPr bwMode="auto">
          <a:xfrm>
            <a:off x="6272213" y="3409950"/>
            <a:ext cx="0" cy="633413"/>
          </a:xfrm>
          <a:prstGeom prst="line">
            <a:avLst/>
          </a:prstGeom>
          <a:noFill/>
          <a:ln w="38100">
            <a:solidFill>
              <a:srgbClr val="33CC33"/>
            </a:solidFill>
            <a:round/>
            <a:headEnd/>
            <a:tailEnd type="arrow" w="med" len="med"/>
          </a:ln>
        </p:spPr>
        <p:txBody>
          <a:bodyPr/>
          <a:lstStyle/>
          <a:p>
            <a:endParaRPr lang="en-US"/>
          </a:p>
        </p:txBody>
      </p:sp>
      <p:sp>
        <p:nvSpPr>
          <p:cNvPr id="57" name="Text Box 244"/>
          <p:cNvSpPr txBox="1">
            <a:spLocks noChangeArrowheads="1"/>
          </p:cNvSpPr>
          <p:nvPr/>
        </p:nvSpPr>
        <p:spPr bwMode="auto">
          <a:xfrm>
            <a:off x="6292850" y="3438525"/>
            <a:ext cx="392113" cy="366713"/>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1</a:t>
            </a:r>
            <a:endParaRPr lang="el-GR" altLang="en-US" i="1">
              <a:solidFill>
                <a:srgbClr val="FF3300"/>
              </a:solidFill>
            </a:endParaRPr>
          </a:p>
        </p:txBody>
      </p:sp>
      <p:sp>
        <p:nvSpPr>
          <p:cNvPr id="58" name="Text Box 245"/>
          <p:cNvSpPr txBox="1">
            <a:spLocks noChangeArrowheads="1"/>
          </p:cNvSpPr>
          <p:nvPr/>
        </p:nvSpPr>
        <p:spPr bwMode="auto">
          <a:xfrm>
            <a:off x="6416675" y="3352800"/>
            <a:ext cx="392113" cy="366713"/>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2</a:t>
            </a:r>
            <a:endParaRPr lang="el-GR" altLang="en-US" i="1">
              <a:solidFill>
                <a:srgbClr val="FF3300"/>
              </a:solidFill>
            </a:endParaRPr>
          </a:p>
        </p:txBody>
      </p:sp>
      <p:sp>
        <p:nvSpPr>
          <p:cNvPr id="59" name="Text Box 246"/>
          <p:cNvSpPr txBox="1">
            <a:spLocks noChangeArrowheads="1"/>
          </p:cNvSpPr>
          <p:nvPr/>
        </p:nvSpPr>
        <p:spPr bwMode="auto">
          <a:xfrm>
            <a:off x="6724650" y="3351213"/>
            <a:ext cx="392113" cy="366712"/>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3</a:t>
            </a:r>
            <a:endParaRPr lang="el-GR" altLang="en-US" i="1">
              <a:solidFill>
                <a:srgbClr val="FF3300"/>
              </a:solidFill>
            </a:endParaRPr>
          </a:p>
        </p:txBody>
      </p:sp>
      <p:sp>
        <p:nvSpPr>
          <p:cNvPr id="60" name="Line 247"/>
          <p:cNvSpPr>
            <a:spLocks noChangeShapeType="1"/>
          </p:cNvSpPr>
          <p:nvPr/>
        </p:nvSpPr>
        <p:spPr bwMode="auto">
          <a:xfrm>
            <a:off x="6269038" y="3422650"/>
            <a:ext cx="422275" cy="463550"/>
          </a:xfrm>
          <a:prstGeom prst="line">
            <a:avLst/>
          </a:prstGeom>
          <a:noFill/>
          <a:ln w="38100">
            <a:solidFill>
              <a:srgbClr val="33CC33"/>
            </a:solidFill>
            <a:round/>
            <a:headEnd/>
            <a:tailEnd type="arrow" w="med" len="med"/>
          </a:ln>
        </p:spPr>
        <p:txBody>
          <a:bodyPr/>
          <a:lstStyle/>
          <a:p>
            <a:endParaRPr lang="en-US"/>
          </a:p>
        </p:txBody>
      </p:sp>
      <p:sp>
        <p:nvSpPr>
          <p:cNvPr id="61" name="Line 248"/>
          <p:cNvSpPr>
            <a:spLocks noChangeShapeType="1"/>
          </p:cNvSpPr>
          <p:nvPr/>
        </p:nvSpPr>
        <p:spPr bwMode="auto">
          <a:xfrm>
            <a:off x="6251575" y="3432175"/>
            <a:ext cx="561975" cy="238125"/>
          </a:xfrm>
          <a:prstGeom prst="line">
            <a:avLst/>
          </a:prstGeom>
          <a:noFill/>
          <a:ln w="38100">
            <a:solidFill>
              <a:srgbClr val="33CC33"/>
            </a:solidFill>
            <a:round/>
            <a:headEnd/>
            <a:tailEnd type="arrow" w="med" len="med"/>
          </a:ln>
        </p:spPr>
        <p:txBody>
          <a:bodyPr/>
          <a:lstStyle/>
          <a:p>
            <a:endParaRPr lang="en-US"/>
          </a:p>
        </p:txBody>
      </p:sp>
      <p:sp>
        <p:nvSpPr>
          <p:cNvPr id="62" name="Line 249"/>
          <p:cNvSpPr>
            <a:spLocks noChangeShapeType="1"/>
          </p:cNvSpPr>
          <p:nvPr/>
        </p:nvSpPr>
        <p:spPr bwMode="auto">
          <a:xfrm>
            <a:off x="6175375" y="3411538"/>
            <a:ext cx="984250" cy="0"/>
          </a:xfrm>
          <a:prstGeom prst="line">
            <a:avLst/>
          </a:prstGeom>
          <a:noFill/>
          <a:ln w="38100">
            <a:solidFill>
              <a:srgbClr val="FF3300"/>
            </a:solidFill>
            <a:prstDash val="dash"/>
            <a:round/>
            <a:headEnd/>
            <a:tailEnd/>
          </a:ln>
        </p:spPr>
        <p:txBody>
          <a:bodyPr/>
          <a:lstStyle/>
          <a:p>
            <a:endParaRPr lang="en-US"/>
          </a:p>
        </p:txBody>
      </p:sp>
      <p:grpSp>
        <p:nvGrpSpPr>
          <p:cNvPr id="15" name="Group 227"/>
          <p:cNvGrpSpPr>
            <a:grpSpLocks/>
          </p:cNvGrpSpPr>
          <p:nvPr/>
        </p:nvGrpSpPr>
        <p:grpSpPr bwMode="auto">
          <a:xfrm>
            <a:off x="2816225" y="3036888"/>
            <a:ext cx="3452813" cy="461962"/>
            <a:chOff x="1948" y="1505"/>
            <a:chExt cx="1932" cy="291"/>
          </a:xfrm>
        </p:grpSpPr>
        <p:sp>
          <p:nvSpPr>
            <p:cNvPr id="9235" name="Line 228"/>
            <p:cNvSpPr>
              <a:spLocks noChangeShapeType="1"/>
            </p:cNvSpPr>
            <p:nvPr/>
          </p:nvSpPr>
          <p:spPr bwMode="auto">
            <a:xfrm>
              <a:off x="1948" y="1751"/>
              <a:ext cx="1932" cy="0"/>
            </a:xfrm>
            <a:prstGeom prst="line">
              <a:avLst/>
            </a:prstGeom>
            <a:noFill/>
            <a:ln w="38100">
              <a:solidFill>
                <a:schemeClr val="accent2"/>
              </a:solidFill>
              <a:round/>
              <a:headEnd/>
              <a:tailEnd type="triangle" w="med" len="med"/>
            </a:ln>
          </p:spPr>
          <p:txBody>
            <a:bodyPr/>
            <a:lstStyle/>
            <a:p>
              <a:endParaRPr lang="en-US"/>
            </a:p>
          </p:txBody>
        </p:sp>
        <p:sp>
          <p:nvSpPr>
            <p:cNvPr id="9236" name="Text Box 229"/>
            <p:cNvSpPr txBox="1">
              <a:spLocks noChangeArrowheads="1"/>
            </p:cNvSpPr>
            <p:nvPr/>
          </p:nvSpPr>
          <p:spPr bwMode="auto">
            <a:xfrm>
              <a:off x="3178" y="1505"/>
              <a:ext cx="270" cy="291"/>
            </a:xfrm>
            <a:prstGeom prst="rect">
              <a:avLst/>
            </a:prstGeom>
            <a:noFill/>
            <a:ln w="9525">
              <a:noFill/>
              <a:miter lim="800000"/>
              <a:headEnd/>
              <a:tailEnd/>
            </a:ln>
          </p:spPr>
          <p:txBody>
            <a:bodyPr>
              <a:spAutoFit/>
            </a:bodyPr>
            <a:lstStyle/>
            <a:p>
              <a:r>
                <a:rPr lang="en-US" altLang="en-US" b="1" i="1">
                  <a:solidFill>
                    <a:schemeClr val="accent2"/>
                  </a:solidFill>
                </a:rPr>
                <a:t>r</a:t>
              </a:r>
              <a:endParaRPr lang="en-US" altLang="en-US" b="1" baseline="-25000">
                <a:solidFill>
                  <a:schemeClr val="accent2"/>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5400000">
                                      <p:cBhvr>
                                        <p:cTn id="31" dur="2000" fill="hold"/>
                                        <p:tgtEl>
                                          <p:spTgt spid="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5" name="Creaky doo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5400000">
                                      <p:cBhvr>
                                        <p:cTn id="35" dur="2000" fill="hold"/>
                                        <p:tgtEl>
                                          <p:spTgt spid="2"/>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5" name="Creaky doo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6" end="6"/>
                                            </p:txEl>
                                          </p:spTgt>
                                        </p:tgtEl>
                                        <p:attrNameLst>
                                          <p:attrName>style.visibility</p:attrName>
                                        </p:attrNameLst>
                                      </p:cBhvr>
                                      <p:to>
                                        <p:strVal val="visible"/>
                                      </p:to>
                                    </p:set>
                                    <p:anim calcmode="lin" valueType="num">
                                      <p:cBhvr additive="base">
                                        <p:cTn id="40"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93187">
                                            <p:txEl>
                                              <p:pRg st="7" end="7"/>
                                            </p:txEl>
                                          </p:spTgt>
                                        </p:tgtEl>
                                        <p:attrNameLst>
                                          <p:attrName>style.visibility</p:attrName>
                                        </p:attrNameLst>
                                      </p:cBhvr>
                                      <p:to>
                                        <p:strVal val="visible"/>
                                      </p:to>
                                    </p:set>
                                    <p:anim calcmode="lin" valueType="num">
                                      <p:cBhvr additive="base">
                                        <p:cTn id="71"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93187">
                                            <p:txEl>
                                              <p:pRg st="8" end="8"/>
                                            </p:txEl>
                                          </p:spTgt>
                                        </p:tgtEl>
                                        <p:attrNameLst>
                                          <p:attrName>style.visibility</p:attrName>
                                        </p:attrNameLst>
                                      </p:cBhvr>
                                      <p:to>
                                        <p:strVal val="visible"/>
                                      </p:to>
                                    </p:set>
                                    <p:anim calcmode="lin" valueType="num">
                                      <p:cBhvr additive="base">
                                        <p:cTn id="94"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down)">
                                      <p:cBhvr>
                                        <p:cTn id="105" dur="500"/>
                                        <p:tgtEl>
                                          <p:spTgt spid="62"/>
                                        </p:tgtEl>
                                      </p:cBhvr>
                                    </p:animEffect>
                                  </p:childTnLst>
                                  <p:subTnLst>
                                    <p:audio>
                                      <p:cMediaNode>
                                        <p:cTn display="0" masterRel="sameClick">
                                          <p:stCondLst>
                                            <p:cond evt="begin" delay="0">
                                              <p:tn val="103"/>
                                            </p:cond>
                                          </p:stCondLst>
                                          <p:endCondLst>
                                            <p:cond evt="onStopAudio" delay="0">
                                              <p:tgtEl>
                                                <p:sldTgt/>
                                              </p:tgtEl>
                                            </p:cond>
                                          </p:endCondLst>
                                        </p:cTn>
                                        <p:tgtEl>
                                          <p:sndTgt r:embed="rId7" name="click.wav"/>
                                        </p:tgtEl>
                                      </p:cMediaNode>
                                    </p:audio>
                                  </p:subTnLst>
                                </p:cTn>
                              </p:par>
                              <p:par>
                                <p:cTn id="106" presetID="22" presetClass="entr" presetSubtype="4"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down)">
                                      <p:cBhvr>
                                        <p:cTn id="108" dur="500"/>
                                        <p:tgtEl>
                                          <p:spTgt spid="56"/>
                                        </p:tgtEl>
                                      </p:cBhvr>
                                    </p:animEffect>
                                  </p:childTnLst>
                                  <p:subTnLst>
                                    <p:audio>
                                      <p:cMediaNode>
                                        <p:cTn display="0" masterRel="sameClick">
                                          <p:stCondLst>
                                            <p:cond evt="begin" delay="0">
                                              <p:tn val="106"/>
                                            </p:cond>
                                          </p:stCondLst>
                                          <p:endCondLst>
                                            <p:cond evt="onStopAudio" delay="0">
                                              <p:tgtEl>
                                                <p:sldTgt/>
                                              </p:tgtEl>
                                            </p:cond>
                                          </p:endCondLst>
                                        </p:cTn>
                                        <p:tgtEl>
                                          <p:sndTgt r:embed="rId7" name="click.wav"/>
                                        </p:tgtEl>
                                      </p:cMediaNode>
                                    </p:audio>
                                  </p:subTnLst>
                                </p:cTn>
                              </p:par>
                              <p:par>
                                <p:cTn id="109" presetID="22" presetClass="entr" presetSubtype="4"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down)">
                                      <p:cBhvr>
                                        <p:cTn id="111" dur="500"/>
                                        <p:tgtEl>
                                          <p:spTgt spid="57"/>
                                        </p:tgtEl>
                                      </p:cBhvr>
                                    </p:animEffect>
                                  </p:childTnLst>
                                  <p:subTnLst>
                                    <p:audio>
                                      <p:cMediaNode>
                                        <p:cTn display="0" masterRel="sameClick">
                                          <p:stCondLst>
                                            <p:cond evt="begin" delay="0">
                                              <p:tn val="109"/>
                                            </p:cond>
                                          </p:stCondLst>
                                          <p:endCondLst>
                                            <p:cond evt="onStopAudio" delay="0">
                                              <p:tgtEl>
                                                <p:sldTgt/>
                                              </p:tgtEl>
                                            </p:cond>
                                          </p:endCondLst>
                                        </p:cTn>
                                        <p:tgtEl>
                                          <p:sndTgt r:embed="rId7" name="click.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1" nodeType="clickEffect">
                                  <p:stCondLst>
                                    <p:cond delay="0"/>
                                  </p:stCondLst>
                                  <p:childTnLst>
                                    <p:animEffect transition="out" filter="fade">
                                      <p:cBhvr>
                                        <p:cTn id="115" dur="500"/>
                                        <p:tgtEl>
                                          <p:spTgt spid="56"/>
                                        </p:tgtEl>
                                      </p:cBhvr>
                                    </p:animEffect>
                                    <p:set>
                                      <p:cBhvr>
                                        <p:cTn id="116"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7" name="click.wav"/>
                                        </p:tgtEl>
                                      </p:cMediaNode>
                                    </p:audio>
                                  </p:subTnLst>
                                </p:cTn>
                              </p:par>
                              <p:par>
                                <p:cTn id="117" presetID="10" presetClass="exit" presetSubtype="0" fill="hold" grpId="1" nodeType="withEffect">
                                  <p:stCondLst>
                                    <p:cond delay="0"/>
                                  </p:stCondLst>
                                  <p:childTnLst>
                                    <p:animEffect transition="out" filter="fade">
                                      <p:cBhvr>
                                        <p:cTn id="118" dur="500"/>
                                        <p:tgtEl>
                                          <p:spTgt spid="57"/>
                                        </p:tgtEl>
                                      </p:cBhvr>
                                    </p:animEffect>
                                    <p:set>
                                      <p:cBhvr>
                                        <p:cTn id="119"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7"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500"/>
                                        <p:tgtEl>
                                          <p:spTgt spid="60"/>
                                        </p:tgtEl>
                                      </p:cBhvr>
                                    </p:animEffect>
                                  </p:childTnLst>
                                  <p:subTnLst>
                                    <p:audio>
                                      <p:cMediaNode>
                                        <p:cTn display="0" masterRel="sameClick">
                                          <p:stCondLst>
                                            <p:cond evt="begin" delay="0">
                                              <p:tn val="122"/>
                                            </p:cond>
                                          </p:stCondLst>
                                          <p:endCondLst>
                                            <p:cond evt="onStopAudio" delay="0">
                                              <p:tgtEl>
                                                <p:sldTgt/>
                                              </p:tgtEl>
                                            </p:cond>
                                          </p:endCondLst>
                                        </p:cTn>
                                        <p:tgtEl>
                                          <p:sndTgt r:embed="rId7"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subTnLst>
                                    <p:audio>
                                      <p:cMediaNode>
                                        <p:cTn display="0" masterRel="sameClick">
                                          <p:stCondLst>
                                            <p:cond evt="begin" delay="0">
                                              <p:tn val="125"/>
                                            </p:cond>
                                          </p:stCondLst>
                                          <p:endCondLst>
                                            <p:cond evt="onStopAudio" delay="0">
                                              <p:tgtEl>
                                                <p:sldTgt/>
                                              </p:tgtEl>
                                            </p:cond>
                                          </p:endCondLst>
                                        </p:cTn>
                                        <p:tgtEl>
                                          <p:sndTgt r:embed="rId7" name="click.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xit" presetSubtype="0" fill="hold" grpId="1" nodeType="clickEffect">
                                  <p:stCondLst>
                                    <p:cond delay="0"/>
                                  </p:stCondLst>
                                  <p:childTnLst>
                                    <p:animEffect transition="out" filter="fade">
                                      <p:cBhvr>
                                        <p:cTn id="131" dur="500"/>
                                        <p:tgtEl>
                                          <p:spTgt spid="60"/>
                                        </p:tgtEl>
                                      </p:cBhvr>
                                    </p:animEffect>
                                    <p:set>
                                      <p:cBhvr>
                                        <p:cTn id="132"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30"/>
                                            </p:cond>
                                          </p:stCondLst>
                                          <p:endCondLst>
                                            <p:cond evt="onStopAudio" delay="0">
                                              <p:tgtEl>
                                                <p:sldTgt/>
                                              </p:tgtEl>
                                            </p:cond>
                                          </p:endCondLst>
                                        </p:cTn>
                                        <p:tgtEl>
                                          <p:sndTgt r:embed="rId7" name="click.wav"/>
                                        </p:tgtEl>
                                      </p:cMediaNode>
                                    </p:audio>
                                  </p:subTnLst>
                                </p:cTn>
                              </p:par>
                              <p:par>
                                <p:cTn id="133" presetID="10" presetClass="exit" presetSubtype="0" fill="hold" grpId="1" nodeType="withEffect">
                                  <p:stCondLst>
                                    <p:cond delay="0"/>
                                  </p:stCondLst>
                                  <p:childTnLst>
                                    <p:animEffect transition="out" filter="fade">
                                      <p:cBhvr>
                                        <p:cTn id="134" dur="500"/>
                                        <p:tgtEl>
                                          <p:spTgt spid="58"/>
                                        </p:tgtEl>
                                      </p:cBhvr>
                                    </p:animEffect>
                                    <p:set>
                                      <p:cBhvr>
                                        <p:cTn id="135"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7"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subTnLst>
                                    <p:audio>
                                      <p:cMediaNode>
                                        <p:cTn display="0" masterRel="sameClick">
                                          <p:stCondLst>
                                            <p:cond evt="begin" delay="0">
                                              <p:tn val="138"/>
                                            </p:cond>
                                          </p:stCondLst>
                                          <p:endCondLst>
                                            <p:cond evt="onStopAudio" delay="0">
                                              <p:tgtEl>
                                                <p:sldTgt/>
                                              </p:tgtEl>
                                            </p:cond>
                                          </p:endCondLst>
                                        </p:cTn>
                                        <p:tgtEl>
                                          <p:sndTgt r:embed="rId7" name="click.wav"/>
                                        </p:tgtEl>
                                      </p:cMediaNode>
                                    </p:audio>
                                  </p:subTnLst>
                                </p:cTn>
                              </p:par>
                              <p:par>
                                <p:cTn id="141" presetID="10"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p:bldP spid="57" grpId="1"/>
      <p:bldP spid="58" grpId="0"/>
      <p:bldP spid="58" grpId="1"/>
      <p:bldP spid="59" grpId="0"/>
      <p:bldP spid="60" grpId="0" animBg="1"/>
      <p:bldP spid="60" grpId="1"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36"/>
          <p:cNvSpPr>
            <a:spLocks noChangeArrowheads="1"/>
          </p:cNvSpPr>
          <p:nvPr/>
        </p:nvSpPr>
        <p:spPr bwMode="auto">
          <a:xfrm>
            <a:off x="682625" y="4989513"/>
            <a:ext cx="7764463" cy="1868487"/>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torque has the units of a force (N) times a distance (m) and is thus measured in Nm.</a:t>
            </a:r>
          </a:p>
          <a:p>
            <a:pPr eaLnBrk="1" hangingPunct="1">
              <a:lnSpc>
                <a:spcPct val="95000"/>
              </a:lnSpc>
            </a:pPr>
            <a:r>
              <a:rPr lang="en-US" altLang="en-US">
                <a:sym typeface="Symbol" pitchFamily="18" charset="2"/>
              </a:rPr>
              <a:t>Recall the work was also measured in Nm, which we called Joules (J). </a:t>
            </a:r>
            <a:r>
              <a:rPr lang="en-US" altLang="en-US" u="sng">
                <a:sym typeface="Symbol" pitchFamily="18" charset="2"/>
              </a:rPr>
              <a:t>Never</a:t>
            </a:r>
            <a:r>
              <a:rPr lang="en-US" altLang="en-US">
                <a:sym typeface="Symbol" pitchFamily="18" charset="2"/>
              </a:rPr>
              <a:t> express torque as a Joule.</a:t>
            </a:r>
          </a:p>
        </p:txBody>
      </p:sp>
      <p:sp>
        <p:nvSpPr>
          <p:cNvPr id="93187" name="Rectangle 3"/>
          <p:cNvSpPr>
            <a:spLocks noChangeArrowheads="1"/>
          </p:cNvSpPr>
          <p:nvPr/>
        </p:nvSpPr>
        <p:spPr bwMode="auto">
          <a:xfrm>
            <a:off x="685800" y="1397000"/>
            <a:ext cx="7772400" cy="35925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a:p>
            <a:pPr>
              <a:spcAft>
                <a:spcPts val="200"/>
              </a:spcAft>
            </a:pPr>
            <a:r>
              <a:rPr lang="en-US" altLang="en-US">
                <a:sym typeface="Symbol" pitchFamily="18" charset="2"/>
              </a:rPr>
              <a:t></a:t>
            </a:r>
            <a:r>
              <a:rPr lang="en-US" altLang="en-US"/>
              <a:t>In fact, the following equation describes the torque completely.</a:t>
            </a:r>
          </a:p>
          <a:p>
            <a:pPr>
              <a:spcAft>
                <a:spcPts val="200"/>
              </a:spcAft>
            </a:pPr>
            <a:endParaRPr lang="en-US" altLang="en-US"/>
          </a:p>
          <a:p>
            <a:pPr>
              <a:spcAft>
                <a:spcPts val="200"/>
              </a:spcAft>
            </a:pPr>
            <a:endParaRPr lang="en-US" altLang="en-US"/>
          </a:p>
          <a:p>
            <a:pPr>
              <a:spcBef>
                <a:spcPts val="600"/>
              </a:spcBef>
              <a:spcAft>
                <a:spcPts val="200"/>
              </a:spcAft>
            </a:pPr>
            <a:r>
              <a:rPr lang="en-US" altLang="en-US">
                <a:sym typeface="Symbol" pitchFamily="18" charset="2"/>
              </a:rPr>
              <a:t></a:t>
            </a:r>
            <a:r>
              <a:rPr lang="en-US" altLang="en-US"/>
              <a:t>Torque is a vector since it has a direction. For now we can say clockwise (cw) or counterclockwise (ccw).</a:t>
            </a:r>
          </a:p>
          <a:p>
            <a:pPr>
              <a:spcAft>
                <a:spcPts val="200"/>
              </a:spcAft>
            </a:pPr>
            <a:r>
              <a:rPr lang="en-US" altLang="en-US">
                <a:sym typeface="Symbol" pitchFamily="18" charset="2"/>
              </a:rPr>
              <a:t></a:t>
            </a:r>
            <a:r>
              <a:rPr lang="en-US" altLang="en-US"/>
              <a:t>The </a:t>
            </a:r>
            <a:r>
              <a:rPr lang="en-US" altLang="en-US" i="1"/>
              <a:t>r</a:t>
            </a:r>
            <a:r>
              <a:rPr lang="en-US" altLang="en-US"/>
              <a:t> is just the distance that the force is from the pivot point.</a:t>
            </a:r>
          </a:p>
        </p:txBody>
      </p:sp>
      <p:sp>
        <p:nvSpPr>
          <p:cNvPr id="1024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a:t>Option B: Engineering physics</a:t>
            </a:r>
            <a:br>
              <a:rPr lang="en-US" altLang="en-US" sz="2800" b="1"/>
            </a:br>
            <a:r>
              <a:rPr lang="en-US" altLang="en-US" sz="2800">
                <a:solidFill>
                  <a:schemeClr val="tx1"/>
                </a:solidFill>
              </a:rPr>
              <a:t>B.1 – Rigid bodies and rotational dynamics</a:t>
            </a:r>
          </a:p>
        </p:txBody>
      </p:sp>
      <p:grpSp>
        <p:nvGrpSpPr>
          <p:cNvPr id="2" name="Group 23"/>
          <p:cNvGrpSpPr>
            <a:grpSpLocks/>
          </p:cNvGrpSpPr>
          <p:nvPr/>
        </p:nvGrpSpPr>
        <p:grpSpPr bwMode="auto">
          <a:xfrm>
            <a:off x="873125" y="2568575"/>
            <a:ext cx="7369175" cy="830263"/>
            <a:chOff x="510" y="3951"/>
            <a:chExt cx="4642" cy="523"/>
          </a:xfrm>
        </p:grpSpPr>
        <p:sp>
          <p:nvSpPr>
            <p:cNvPr id="10246" name="Text Box 24"/>
            <p:cNvSpPr txBox="1">
              <a:spLocks noChangeArrowheads="1"/>
            </p:cNvSpPr>
            <p:nvPr/>
          </p:nvSpPr>
          <p:spPr bwMode="auto">
            <a:xfrm>
              <a:off x="4111" y="3951"/>
              <a:ext cx="1039"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definition of torque</a:t>
              </a:r>
            </a:p>
          </p:txBody>
        </p:sp>
        <p:sp>
          <p:nvSpPr>
            <p:cNvPr id="10247"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0248"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Fr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sin</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p>
            <a:p>
              <a:pPr>
                <a:lnSpc>
                  <a:spcPct val="90000"/>
                </a:lnSpc>
                <a:spcBef>
                  <a:spcPts val="200"/>
                </a:spcBef>
              </a:pPr>
              <a:r>
                <a:rPr lang="en-US" altLang="en-US">
                  <a:ea typeface="Times New Roman" pitchFamily="18" charset="0"/>
                  <a:cs typeface="Courier New" pitchFamily="49" charset="0"/>
                  <a:sym typeface="Symbol" pitchFamily="18" charset="2"/>
                </a:rPr>
                <a:t>           </a:t>
              </a:r>
              <a:r>
                <a:rPr lang="en-US" altLang="en-US" sz="2000">
                  <a:solidFill>
                    <a:srgbClr val="00B0F0"/>
                  </a:solidFill>
                  <a:ea typeface="Times New Roman" pitchFamily="18" charset="0"/>
                  <a:cs typeface="Courier New" pitchFamily="49" charset="0"/>
                  <a:sym typeface="Symbol" pitchFamily="18" charset="2"/>
                </a:rPr>
                <a:t>where  is the angle between </a:t>
              </a:r>
              <a:r>
                <a:rPr lang="en-US" altLang="en-US" sz="2000" b="1">
                  <a:solidFill>
                    <a:srgbClr val="00B0F0"/>
                  </a:solidFill>
                  <a:ea typeface="Times New Roman" pitchFamily="18" charset="0"/>
                  <a:cs typeface="Courier New" pitchFamily="49" charset="0"/>
                  <a:sym typeface="Symbol" pitchFamily="18" charset="2"/>
                </a:rPr>
                <a:t>F</a:t>
              </a:r>
              <a:r>
                <a:rPr lang="en-US" altLang="en-US" sz="2000">
                  <a:solidFill>
                    <a:srgbClr val="00B0F0"/>
                  </a:solidFill>
                  <a:ea typeface="Times New Roman" pitchFamily="18" charset="0"/>
                  <a:cs typeface="Courier New" pitchFamily="49" charset="0"/>
                  <a:sym typeface="Symbol" pitchFamily="18" charset="2"/>
                </a:rPr>
                <a:t> and </a:t>
              </a:r>
              <a:r>
                <a:rPr lang="en-US" altLang="en-US" sz="2000" b="1">
                  <a:solidFill>
                    <a:srgbClr val="00B0F0"/>
                  </a:solidFill>
                  <a:ea typeface="Times New Roman" pitchFamily="18" charset="0"/>
                  <a:cs typeface="Courier New" pitchFamily="49" charset="0"/>
                  <a:sym typeface="Symbol" pitchFamily="18" charset="2"/>
                </a:rPr>
                <a:t>r</a:t>
              </a:r>
              <a:endParaRPr lang="en-US" altLang="en-US" sz="2000" i="1" baseline="30000">
                <a:solidFill>
                  <a:srgbClr val="00B0F0"/>
                </a:solidFill>
                <a:ea typeface="Times New Roman" pitchFamily="18" charset="0"/>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4" end="4"/>
                                            </p:txEl>
                                          </p:spTgt>
                                        </p:tgtEl>
                                        <p:attrNameLst>
                                          <p:attrName>style.visibility</p:attrName>
                                        </p:attrNameLst>
                                      </p:cBhvr>
                                      <p:to>
                                        <p:strVal val="visible"/>
                                      </p:to>
                                    </p:set>
                                    <p:anim calcmode="lin" valueType="num">
                                      <p:cBhvr additive="base">
                                        <p:cTn id="20"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0">
                                            <p:txEl>
                                              <p:pRg st="1" end="1"/>
                                            </p:txEl>
                                          </p:spTgt>
                                        </p:tgtEl>
                                        <p:attrNameLst>
                                          <p:attrName>style.visibility</p:attrName>
                                        </p:attrNameLst>
                                      </p:cBhvr>
                                      <p:to>
                                        <p:strVal val="visible"/>
                                      </p:to>
                                    </p:set>
                                    <p:anim calcmode="lin" valueType="num">
                                      <p:cBhvr additive="base">
                                        <p:cTn id="32"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0">
                                            <p:txEl>
                                              <p:pRg st="2" end="2"/>
                                            </p:txEl>
                                          </p:spTgt>
                                        </p:tgtEl>
                                        <p:attrNameLst>
                                          <p:attrName>style.visibility</p:attrName>
                                        </p:attrNameLst>
                                      </p:cBhvr>
                                      <p:to>
                                        <p:strVal val="visible"/>
                                      </p:to>
                                    </p:set>
                                    <p:anim calcmode="lin" valueType="num">
                                      <p:cBhvr additive="base">
                                        <p:cTn id="3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7155</TotalTime>
  <Words>5994</Words>
  <Application>Microsoft Office PowerPoint</Application>
  <PresentationFormat>On-screen Show (4:3)</PresentationFormat>
  <Paragraphs>861</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Blackadder ITC</vt:lpstr>
      <vt:lpstr>Courier New</vt:lpstr>
      <vt:lpstr>Symbol</vt:lpstr>
      <vt:lpstr>Times New Roman</vt:lpstr>
      <vt:lpstr>Default Design</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Loc Tu</cp:lastModifiedBy>
  <cp:revision>682</cp:revision>
  <dcterms:created xsi:type="dcterms:W3CDTF">2006-01-31T23:43:34Z</dcterms:created>
  <dcterms:modified xsi:type="dcterms:W3CDTF">2017-08-28T14:12:30Z</dcterms:modified>
</cp:coreProperties>
</file>