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327" r:id="rId3"/>
    <p:sldId id="328" r:id="rId4"/>
    <p:sldId id="329" r:id="rId5"/>
    <p:sldId id="334" r:id="rId6"/>
    <p:sldId id="331" r:id="rId7"/>
    <p:sldId id="332" r:id="rId8"/>
    <p:sldId id="301" r:id="rId9"/>
    <p:sldId id="302" r:id="rId10"/>
    <p:sldId id="342" r:id="rId11"/>
    <p:sldId id="305" r:id="rId12"/>
    <p:sldId id="306" r:id="rId13"/>
    <p:sldId id="307" r:id="rId14"/>
    <p:sldId id="308" r:id="rId15"/>
    <p:sldId id="340" r:id="rId16"/>
    <p:sldId id="309" r:id="rId17"/>
    <p:sldId id="313" r:id="rId18"/>
    <p:sldId id="314" r:id="rId19"/>
    <p:sldId id="315" r:id="rId20"/>
    <p:sldId id="338" r:id="rId21"/>
    <p:sldId id="316" r:id="rId22"/>
    <p:sldId id="317" r:id="rId23"/>
    <p:sldId id="318" r:id="rId24"/>
    <p:sldId id="319" r:id="rId25"/>
    <p:sldId id="339" r:id="rId26"/>
    <p:sldId id="341" r:id="rId27"/>
    <p:sldId id="343" r:id="rId28"/>
    <p:sldId id="320" r:id="rId29"/>
    <p:sldId id="321" r:id="rId30"/>
    <p:sldId id="322" r:id="rId31"/>
    <p:sldId id="323" r:id="rId32"/>
    <p:sldId id="325" r:id="rId33"/>
    <p:sldId id="335" r:id="rId34"/>
    <p:sldId id="336" r:id="rId35"/>
    <p:sldId id="337" r:id="rId36"/>
    <p:sldId id="344" r:id="rId37"/>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Arial" charset="0"/>
        <a:ea typeface="+mn-ea"/>
        <a:cs typeface="+mn-cs"/>
      </a:defRPr>
    </a:lvl1pPr>
    <a:lvl2pPr marL="457200" algn="r" rtl="0" fontAlgn="base">
      <a:spcBef>
        <a:spcPct val="0"/>
      </a:spcBef>
      <a:spcAft>
        <a:spcPct val="0"/>
      </a:spcAft>
      <a:defRPr sz="2400" kern="1200">
        <a:solidFill>
          <a:schemeClr val="tx1"/>
        </a:solidFill>
        <a:latin typeface="Arial" charset="0"/>
        <a:ea typeface="+mn-ea"/>
        <a:cs typeface="+mn-cs"/>
      </a:defRPr>
    </a:lvl2pPr>
    <a:lvl3pPr marL="914400" algn="r" rtl="0" fontAlgn="base">
      <a:spcBef>
        <a:spcPct val="0"/>
      </a:spcBef>
      <a:spcAft>
        <a:spcPct val="0"/>
      </a:spcAft>
      <a:defRPr sz="2400" kern="1200">
        <a:solidFill>
          <a:schemeClr val="tx1"/>
        </a:solidFill>
        <a:latin typeface="Arial" charset="0"/>
        <a:ea typeface="+mn-ea"/>
        <a:cs typeface="+mn-cs"/>
      </a:defRPr>
    </a:lvl3pPr>
    <a:lvl4pPr marL="1371600" algn="r" rtl="0" fontAlgn="base">
      <a:spcBef>
        <a:spcPct val="0"/>
      </a:spcBef>
      <a:spcAft>
        <a:spcPct val="0"/>
      </a:spcAft>
      <a:defRPr sz="2400" kern="1200">
        <a:solidFill>
          <a:schemeClr val="tx1"/>
        </a:solidFill>
        <a:latin typeface="Arial" charset="0"/>
        <a:ea typeface="+mn-ea"/>
        <a:cs typeface="+mn-cs"/>
      </a:defRPr>
    </a:lvl4pPr>
    <a:lvl5pPr marL="1828800" algn="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CCFFCC"/>
    <a:srgbClr val="FF0000"/>
    <a:srgbClr val="FFCCCC"/>
    <a:srgbClr val="FFCCFF"/>
    <a:srgbClr val="FF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E78663-3602-4EC3-9636-F84957937817}" type="slidenum">
              <a:rPr lang="en-US"/>
              <a:pPr>
                <a:defRPr/>
              </a:pPr>
              <a:t>‹#›</a:t>
            </a:fld>
            <a:endParaRPr lang="en-US"/>
          </a:p>
        </p:txBody>
      </p:sp>
    </p:spTree>
    <p:extLst>
      <p:ext uri="{BB962C8B-B14F-4D97-AF65-F5344CB8AC3E}">
        <p14:creationId xmlns:p14="http://schemas.microsoft.com/office/powerpoint/2010/main" val="1147548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50AA2D47-A5AF-4E40-BC05-167D630788FE}" type="slidenum">
              <a:rPr lang="en-US" altLang="en-US" smtClean="0"/>
              <a:pPr/>
              <a:t>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A9F751EF-2E99-4C7F-A020-45615B204B5D}" type="slidenum">
              <a:rPr lang="en-US" altLang="en-US" sz="1200"/>
              <a:pPr/>
              <a:t>10</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D933CC01-0224-4F9B-B24B-BFCD53EDA8A1}" type="slidenum">
              <a:rPr lang="en-US" altLang="en-US" smtClean="0"/>
              <a:pPr/>
              <a:t>11</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CDECEF49-B154-44BB-B8F2-581895E60F3B}" type="slidenum">
              <a:rPr lang="en-US" altLang="en-US" smtClean="0"/>
              <a:pPr/>
              <a:t>12</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63711675-B120-4101-96FF-F176976346EE}" type="slidenum">
              <a:rPr lang="en-US" altLang="en-US" smtClean="0"/>
              <a:pPr/>
              <a:t>13</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C310E8C7-4495-4312-ACCB-67ED569C8BEA}" type="slidenum">
              <a:rPr lang="en-US" altLang="en-US" smtClean="0"/>
              <a:pPr/>
              <a:t>14</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B2E54E4-7D32-49A2-A12B-0641265190AE}" type="slidenum">
              <a:rPr lang="en-US" altLang="en-US" sz="1200"/>
              <a:pPr/>
              <a:t>15</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7FB71F64-A4C3-4DC3-BCEF-88953650F2D1}" type="slidenum">
              <a:rPr lang="en-US" altLang="en-US" smtClean="0"/>
              <a:pPr/>
              <a:t>16</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E1EF2043-2096-49D4-8A23-97170F7447D7}" type="slidenum">
              <a:rPr lang="en-US" altLang="en-US" smtClean="0"/>
              <a:pPr/>
              <a:t>17</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5B42A483-F147-46D8-936E-4EA7CEC0BFF0}" type="slidenum">
              <a:rPr lang="en-US" altLang="en-US" smtClean="0"/>
              <a:pPr/>
              <a:t>18</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FAC32F38-7B01-47C2-8453-B93689F5EE17}" type="slidenum">
              <a:rPr lang="en-US" altLang="en-US" smtClean="0"/>
              <a:pPr/>
              <a:t>19</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C2CE9127-3AE3-4050-9226-803E466C95A1}" type="slidenum">
              <a:rPr lang="en-US" altLang="en-US" sz="1200"/>
              <a:pPr/>
              <a:t>2</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1094BCC-BF51-4BF0-AF5D-C49D21511A30}" type="slidenum">
              <a:rPr lang="en-US" altLang="en-US" sz="1200"/>
              <a:pPr/>
              <a:t>20</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9FC2A8DF-FE40-48D7-8743-AF682B560B96}" type="slidenum">
              <a:rPr lang="en-US" altLang="en-US" smtClean="0"/>
              <a:pPr/>
              <a:t>21</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713C802F-AFF0-4E6E-B13A-DFC6DD429AE2}" type="slidenum">
              <a:rPr lang="en-US" altLang="en-US" smtClean="0"/>
              <a:pPr/>
              <a:t>22</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62F30B5B-1DD1-4826-80AD-8F84972C9C26}" type="slidenum">
              <a:rPr lang="en-US" altLang="en-US" smtClean="0"/>
              <a:pPr/>
              <a:t>23</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80B3AEEF-2FD4-4E85-AFF3-FB0713B7DFC2}" type="slidenum">
              <a:rPr lang="en-US" altLang="en-US" smtClean="0"/>
              <a:pPr/>
              <a:t>24</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3C8103C3-E85D-4422-8A90-11674A4A2D37}" type="slidenum">
              <a:rPr lang="en-US" altLang="en-US" sz="1200"/>
              <a:pPr/>
              <a:t>25</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7891C63C-7ADD-43CD-9518-BBD8D9216886}" type="slidenum">
              <a:rPr lang="en-US" altLang="en-US" sz="1200"/>
              <a:pPr/>
              <a:t>26</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535F3056-A669-4C7A-959F-4BD3F836F381}" type="slidenum">
              <a:rPr lang="en-US" altLang="en-US" sz="1200"/>
              <a:pPr/>
              <a:t>27</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8D7BA6F3-245C-4667-93BC-2646E25DA7B5}" type="slidenum">
              <a:rPr lang="en-US" altLang="en-US" smtClean="0"/>
              <a:pPr/>
              <a:t>28</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A13EC3E7-BA58-4E6E-A228-373BA19D4549}" type="slidenum">
              <a:rPr lang="en-US" altLang="en-US" smtClean="0"/>
              <a:pPr/>
              <a:t>29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DCA6C32B-6F18-4880-9F62-8FAEB8B1DB3F}" type="slidenum">
              <a:rPr lang="en-US" altLang="en-US" sz="1200"/>
              <a:pPr/>
              <a:t>3</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43D1917-79DE-43C9-BD77-3A1D61D99539}" type="slidenum">
              <a:rPr lang="en-US" altLang="en-US" smtClean="0"/>
              <a:pPr/>
              <a:t>30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506A65E2-40F0-47A2-B781-FF28AE418034}" type="slidenum">
              <a:rPr lang="en-US" altLang="en-US" smtClean="0"/>
              <a:pPr/>
              <a:t>31</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CA63DD7A-6F02-4BE2-AF50-F7871BF4729A}" type="slidenum">
              <a:rPr lang="en-US" altLang="en-US" smtClean="0"/>
              <a:pPr/>
              <a:t>32</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7B7F3EEE-930E-4FEC-BACE-F46CF6EF052A}" type="slidenum">
              <a:rPr lang="en-US" altLang="en-US" sz="1200"/>
              <a:pPr/>
              <a:t>33</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5258B30-7483-4F46-A988-C5A5860D290C}" type="slidenum">
              <a:rPr lang="en-US" altLang="en-US" sz="1200"/>
              <a:pPr/>
              <a:t>34</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65C102F7-3520-48C3-A5D0-2D4C26E427D5}" type="slidenum">
              <a:rPr lang="en-US" altLang="en-US" sz="1200"/>
              <a:pPr/>
              <a:t>35</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8E7B9B66-E327-4E2F-881D-8A2146778610}" type="slidenum">
              <a:rPr lang="en-US" altLang="en-US" sz="1200"/>
              <a:pPr/>
              <a:t>36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C0BBC91-4FFB-41D3-8CB6-DDA0C845BC6E}" type="slidenum">
              <a:rPr lang="en-US" altLang="en-US" sz="1200"/>
              <a:pPr/>
              <a:t>4</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355A05E6-2A81-4E80-B638-5E9E0CE0A74C}" type="slidenum">
              <a:rPr lang="en-US" altLang="en-US" sz="1200"/>
              <a:pPr/>
              <a:t>5</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5F12173-45E0-4EBF-BE43-E176ABE9AD59}" type="slidenum">
              <a:rPr lang="en-US" altLang="en-US" sz="1200"/>
              <a:pPr/>
              <a:t>6</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E72AAFF5-19FD-46C5-AC59-69BD67A9CF2F}" type="slidenum">
              <a:rPr lang="en-US" altLang="en-US" sz="1200"/>
              <a:pPr/>
              <a:t>7</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A8041991-F213-4C25-9B45-BBBB7CE20784}" type="slidenum">
              <a:rPr lang="en-US" altLang="en-US" smtClean="0"/>
              <a:pPr/>
              <a:t>8</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0C234F5F-4288-4B2C-99EA-47511B18B76B}" type="slidenum">
              <a:rPr lang="en-US" altLang="en-US" smtClean="0"/>
              <a:pPr/>
              <a:t>9</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06DA6-825C-47DB-90CD-7BA91ADF7B5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A5A13-8C40-47C4-A1EA-8454954B794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BBF19-F1F0-42AE-917B-0C13609D288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BAA19-2620-4EAB-8652-DCC03BE2B1B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A968A-72FE-4795-9605-D3E63B86031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06BF8-A263-449E-B0D7-D65C4DE831B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F738D8-B235-455B-9D1A-CC16218ECA5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E61319-41C0-45FE-A620-18AB8131326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A09B51-9508-496A-911B-2CB90741450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E209DD-2BDB-48E3-9F15-F95C2FD4242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2DB91-9C76-4D26-94C9-733DBCDD5D51}"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489348D-308E-40E6-8FD4-CD592BEC9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4.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3.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338388"/>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Essential idea:</a:t>
            </a:r>
            <a:r>
              <a:rPr lang="en-US" altLang="en-US"/>
              <a:t> </a:t>
            </a:r>
          </a:p>
          <a:p>
            <a:pPr marL="457200" indent="-457200" algn="l">
              <a:spcBef>
                <a:spcPct val="20000"/>
              </a:spcBef>
            </a:pPr>
            <a:r>
              <a:rPr lang="en-US" altLang="en-US"/>
              <a:t>	Scientists aim towards designing experiments that can give a “true value” from their measurements, but due to the limited precision in measuring devices, they often quote their results with some form of uncertainty.</a:t>
            </a:r>
          </a:p>
        </p:txBody>
      </p:sp>
      <p:sp>
        <p:nvSpPr>
          <p:cNvPr id="20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Random and systematic errors</a:t>
            </a:r>
          </a:p>
        </p:txBody>
      </p:sp>
      <p:sp>
        <p:nvSpPr>
          <p:cNvPr id="1126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862512"/>
          </a:xfrm>
          <a:prstGeom prst="rect">
            <a:avLst/>
          </a:prstGeom>
          <a:solidFill>
            <a:srgbClr val="CCFFCC"/>
          </a:solidFill>
          <a:ln w="9525">
            <a:noFill/>
            <a:miter lim="800000"/>
            <a:headEnd/>
            <a:tailEnd/>
          </a:ln>
        </p:spPr>
        <p:txBody>
          <a:bodyPr/>
          <a:lstStyle/>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r>
              <a:rPr lang="en-US" altLang="en-US"/>
              <a:t>SOLUTION:</a:t>
            </a:r>
          </a:p>
          <a:p>
            <a:pPr algn="l">
              <a:spcBef>
                <a:spcPct val="20000"/>
              </a:spcBef>
              <a:buFont typeface="Symbol" pitchFamily="18" charset="2"/>
              <a:buChar char="·"/>
            </a:pPr>
            <a:r>
              <a:rPr lang="en-US" altLang="en-US"/>
              <a:t>6.2 is the nearest reading.</a:t>
            </a:r>
          </a:p>
          <a:p>
            <a:pPr algn="l">
              <a:spcBef>
                <a:spcPct val="20000"/>
              </a:spcBef>
              <a:buFont typeface="Symbol" pitchFamily="18" charset="2"/>
              <a:buChar char="·"/>
            </a:pPr>
            <a:r>
              <a:rPr lang="en-US" altLang="en-US"/>
              <a:t>The uncertainty is certainly less than 0.5.</a:t>
            </a:r>
          </a:p>
        </p:txBody>
      </p:sp>
      <p:pic>
        <p:nvPicPr>
          <p:cNvPr id="8602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2011363"/>
            <a:ext cx="6662738" cy="3492500"/>
          </a:xfrm>
          <a:prstGeom prst="rect">
            <a:avLst/>
          </a:prstGeom>
          <a:noFill/>
          <a:ln w="9525">
            <a:noFill/>
            <a:miter lim="800000"/>
            <a:headEnd/>
            <a:tailEnd/>
          </a:ln>
        </p:spPr>
      </p:pic>
      <p:sp>
        <p:nvSpPr>
          <p:cNvPr id="86022" name="Oval 6"/>
          <p:cNvSpPr>
            <a:spLocks noChangeArrowheads="1"/>
          </p:cNvSpPr>
          <p:nvPr/>
        </p:nvSpPr>
        <p:spPr bwMode="auto">
          <a:xfrm>
            <a:off x="4356100" y="4776788"/>
            <a:ext cx="349250" cy="349250"/>
          </a:xfrm>
          <a:prstGeom prst="ellipse">
            <a:avLst/>
          </a:prstGeom>
          <a:noFill/>
          <a:ln w="9525">
            <a:solidFill>
              <a:srgbClr val="FF0000"/>
            </a:solidFill>
            <a:round/>
            <a:headEnd/>
            <a:tailEnd/>
          </a:ln>
        </p:spPr>
        <p:txBody>
          <a:bodyPr wrap="none" anchor="ctr"/>
          <a:lstStyle/>
          <a:p>
            <a:endParaRPr lang="en-US"/>
          </a:p>
        </p:txBody>
      </p:sp>
      <p:sp>
        <p:nvSpPr>
          <p:cNvPr id="86024" name="Line 8"/>
          <p:cNvSpPr>
            <a:spLocks noChangeShapeType="1"/>
          </p:cNvSpPr>
          <p:nvPr/>
        </p:nvSpPr>
        <p:spPr bwMode="auto">
          <a:xfrm>
            <a:off x="4548188" y="2682875"/>
            <a:ext cx="0" cy="987425"/>
          </a:xfrm>
          <a:prstGeom prst="line">
            <a:avLst/>
          </a:prstGeom>
          <a:noFill/>
          <a:ln w="9525">
            <a:solidFill>
              <a:srgbClr val="FF0000"/>
            </a:solidFill>
            <a:round/>
            <a:headEnd/>
            <a:tailEnd/>
          </a:ln>
        </p:spPr>
        <p:txBody>
          <a:bodyPr/>
          <a:lstStyle/>
          <a:p>
            <a:endParaRPr lang="en-US"/>
          </a:p>
        </p:txBody>
      </p:sp>
      <p:sp>
        <p:nvSpPr>
          <p:cNvPr id="86025" name="Text Box 9"/>
          <p:cNvSpPr txBox="1">
            <a:spLocks noChangeArrowheads="1"/>
          </p:cNvSpPr>
          <p:nvPr/>
        </p:nvSpPr>
        <p:spPr bwMode="auto">
          <a:xfrm>
            <a:off x="4683125" y="3508375"/>
            <a:ext cx="354013" cy="457200"/>
          </a:xfrm>
          <a:prstGeom prst="rect">
            <a:avLst/>
          </a:prstGeom>
          <a:noFill/>
          <a:ln w="9525">
            <a:noFill/>
            <a:miter lim="800000"/>
            <a:headEnd/>
            <a:tailEnd/>
          </a:ln>
        </p:spPr>
        <p:txBody>
          <a:bodyPr wrap="none">
            <a:spAutoFit/>
          </a:bodyPr>
          <a:lstStyle/>
          <a:p>
            <a:r>
              <a:rPr lang="en-US">
                <a:solidFill>
                  <a:srgbClr val="FF0000"/>
                </a:solidFill>
              </a:rPr>
              <a:t>7</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anim calcmode="lin" valueType="num">
                                      <p:cBhvr additive="base">
                                        <p:cTn id="7" dur="500" fill="hold"/>
                                        <p:tgtEl>
                                          <p:spTgt spid="86023"/>
                                        </p:tgtEl>
                                        <p:attrNameLst>
                                          <p:attrName>ppt_x</p:attrName>
                                        </p:attrNameLst>
                                      </p:cBhvr>
                                      <p:tavLst>
                                        <p:tav tm="0">
                                          <p:val>
                                            <p:strVal val="#ppt_x"/>
                                          </p:val>
                                        </p:tav>
                                        <p:tav tm="100000">
                                          <p:val>
                                            <p:strVal val="#ppt_x"/>
                                          </p:val>
                                        </p:tav>
                                      </p:tavLst>
                                    </p:anim>
                                    <p:anim calcmode="lin" valueType="num">
                                      <p:cBhvr additive="base">
                                        <p:cTn id="8" dur="500" fill="hold"/>
                                        <p:tgtEl>
                                          <p:spTgt spid="860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500">
                                            <p:txEl>
                                              <p:pRg st="8" end="8"/>
                                            </p:txEl>
                                          </p:spTgt>
                                        </p:tgtEl>
                                        <p:attrNameLst>
                                          <p:attrName>style.visibility</p:attrName>
                                        </p:attrNameLst>
                                      </p:cBhvr>
                                      <p:to>
                                        <p:strVal val="visible"/>
                                      </p:to>
                                    </p:set>
                                    <p:anim calcmode="lin" valueType="num">
                                      <p:cBhvr additive="base">
                                        <p:cTn id="13"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6025"/>
                                        </p:tgtEl>
                                        <p:attrNameLst>
                                          <p:attrName>style.visibility</p:attrName>
                                        </p:attrNameLst>
                                      </p:cBhvr>
                                      <p:to>
                                        <p:strVal val="visible"/>
                                      </p:to>
                                    </p:set>
                                    <p:anim calcmode="lin" valueType="num">
                                      <p:cBhvr>
                                        <p:cTn id="19" dur="500" fill="hold"/>
                                        <p:tgtEl>
                                          <p:spTgt spid="86025"/>
                                        </p:tgtEl>
                                        <p:attrNameLst>
                                          <p:attrName>ppt_w</p:attrName>
                                        </p:attrNameLst>
                                      </p:cBhvr>
                                      <p:tavLst>
                                        <p:tav tm="0">
                                          <p:val>
                                            <p:fltVal val="0"/>
                                          </p:val>
                                        </p:tav>
                                        <p:tav tm="100000">
                                          <p:val>
                                            <p:strVal val="#ppt_w"/>
                                          </p:val>
                                        </p:tav>
                                      </p:tavLst>
                                    </p:anim>
                                    <p:anim calcmode="lin" valueType="num">
                                      <p:cBhvr>
                                        <p:cTn id="20" dur="500" fill="hold"/>
                                        <p:tgtEl>
                                          <p:spTgt spid="86025"/>
                                        </p:tgtEl>
                                        <p:attrNameLst>
                                          <p:attrName>ppt_h</p:attrName>
                                        </p:attrNameLst>
                                      </p:cBhvr>
                                      <p:tavLst>
                                        <p:tav tm="0">
                                          <p:val>
                                            <p:fltVal val="0"/>
                                          </p:val>
                                        </p:tav>
                                        <p:tav tm="100000">
                                          <p:val>
                                            <p:strVal val="#ppt_h"/>
                                          </p:val>
                                        </p:tav>
                                      </p:tavLst>
                                    </p:anim>
                                    <p:animEffect transition="in" filter="fade">
                                      <p:cBhvr>
                                        <p:cTn id="21" dur="500"/>
                                        <p:tgtEl>
                                          <p:spTgt spid="8602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6024"/>
                                        </p:tgtEl>
                                        <p:attrNameLst>
                                          <p:attrName>style.visibility</p:attrName>
                                        </p:attrNameLst>
                                      </p:cBhvr>
                                      <p:to>
                                        <p:strVal val="visible"/>
                                      </p:to>
                                    </p:set>
                                    <p:animEffect transition="in" filter="wipe(up)">
                                      <p:cBhvr>
                                        <p:cTn id="26" dur="2000"/>
                                        <p:tgtEl>
                                          <p:spTgt spid="86024"/>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4500">
                                            <p:txEl>
                                              <p:pRg st="9" end="9"/>
                                            </p:txEl>
                                          </p:spTgt>
                                        </p:tgtEl>
                                        <p:attrNameLst>
                                          <p:attrName>style.visibility</p:attrName>
                                        </p:attrNameLst>
                                      </p:cBhvr>
                                      <p:to>
                                        <p:strVal val="visible"/>
                                      </p:to>
                                    </p:set>
                                    <p:anim calcmode="lin" valueType="num">
                                      <p:cBhvr additive="base">
                                        <p:cTn id="31" dur="500" fill="hold"/>
                                        <p:tgtEl>
                                          <p:spTgt spid="234500">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4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4500">
                                            <p:txEl>
                                              <p:pRg st="10" end="10"/>
                                            </p:txEl>
                                          </p:spTgt>
                                        </p:tgtEl>
                                        <p:attrNameLst>
                                          <p:attrName>style.visibility</p:attrName>
                                        </p:attrNameLst>
                                      </p:cBhvr>
                                      <p:to>
                                        <p:strVal val="visible"/>
                                      </p:to>
                                    </p:set>
                                    <p:anim calcmode="lin" valueType="num">
                                      <p:cBhvr additive="base">
                                        <p:cTn id="37" dur="500" fill="hold"/>
                                        <p:tgtEl>
                                          <p:spTgt spid="23450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450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86022"/>
                                        </p:tgtEl>
                                        <p:attrNameLst>
                                          <p:attrName>style.visibility</p:attrName>
                                        </p:attrNameLst>
                                      </p:cBhvr>
                                      <p:to>
                                        <p:strVal val="visible"/>
                                      </p:to>
                                    </p:set>
                                    <p:anim calcmode="lin" valueType="num">
                                      <p:cBhvr>
                                        <p:cTn id="41" dur="500" fill="hold"/>
                                        <p:tgtEl>
                                          <p:spTgt spid="86022"/>
                                        </p:tgtEl>
                                        <p:attrNameLst>
                                          <p:attrName>ppt_w</p:attrName>
                                        </p:attrNameLst>
                                      </p:cBhvr>
                                      <p:tavLst>
                                        <p:tav tm="0">
                                          <p:val>
                                            <p:fltVal val="0"/>
                                          </p:val>
                                        </p:tav>
                                        <p:tav tm="100000">
                                          <p:val>
                                            <p:strVal val="#ppt_w"/>
                                          </p:val>
                                        </p:tav>
                                      </p:tavLst>
                                    </p:anim>
                                    <p:anim calcmode="lin" valueType="num">
                                      <p:cBhvr>
                                        <p:cTn id="42" dur="500" fill="hold"/>
                                        <p:tgtEl>
                                          <p:spTgt spid="86022"/>
                                        </p:tgtEl>
                                        <p:attrNameLst>
                                          <p:attrName>ppt_h</p:attrName>
                                        </p:attrNameLst>
                                      </p:cBhvr>
                                      <p:tavLst>
                                        <p:tav tm="0">
                                          <p:val>
                                            <p:fltVal val="0"/>
                                          </p:val>
                                        </p:tav>
                                        <p:tav tm="100000">
                                          <p:val>
                                            <p:strVal val="#ppt_h"/>
                                          </p:val>
                                        </p:tav>
                                      </p:tavLst>
                                    </p:anim>
                                    <p:animEffect transition="in" filter="fade">
                                      <p:cBhvr>
                                        <p:cTn id="43"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P spid="86024" grpId="0" animBg="1"/>
      <p:bldP spid="860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85800" y="1549400"/>
            <a:ext cx="7772400" cy="242411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b="1"/>
              <a:t>Random error</a:t>
            </a:r>
            <a:r>
              <a:rPr lang="en-US" altLang="en-US"/>
              <a:t> is error due to the recorder, rather than the instrument used for the measurement.</a:t>
            </a:r>
          </a:p>
          <a:p>
            <a:pPr algn="l">
              <a:spcBef>
                <a:spcPct val="20000"/>
              </a:spcBef>
            </a:pPr>
            <a:r>
              <a:rPr lang="en-US" altLang="en-US">
                <a:sym typeface="Symbol" pitchFamily="18" charset="2"/>
              </a:rPr>
              <a:t></a:t>
            </a:r>
            <a:r>
              <a:rPr lang="en-US" altLang="en-US"/>
              <a:t>Different people may measure the same line            slightly differently. </a:t>
            </a:r>
            <a:r>
              <a:rPr lang="en-US" altLang="en-US">
                <a:sym typeface="Symbol" pitchFamily="18" charset="2"/>
              </a:rPr>
              <a:t>You may in fact measure the            same line differently on two different occasions. </a:t>
            </a: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4020" name="Rectangle 4"/>
          <p:cNvSpPr>
            <a:spLocks noChangeArrowheads="1"/>
          </p:cNvSpPr>
          <p:nvPr/>
        </p:nvSpPr>
        <p:spPr bwMode="auto">
          <a:xfrm>
            <a:off x="685800" y="3956050"/>
            <a:ext cx="7772400" cy="290195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Suppose </a:t>
            </a:r>
            <a:r>
              <a:rPr lang="en-US" altLang="en-US" b="1">
                <a:solidFill>
                  <a:schemeClr val="accent2"/>
                </a:solidFill>
              </a:rPr>
              <a:t>Bob</a:t>
            </a:r>
            <a:r>
              <a:rPr lang="en-US" altLang="en-US"/>
              <a:t> measures </a:t>
            </a:r>
            <a:r>
              <a:rPr lang="en-US" altLang="en-US" i="1"/>
              <a:t>L</a:t>
            </a:r>
            <a:r>
              <a:rPr lang="en-US" altLang="en-US"/>
              <a:t> = 11 mm                </a:t>
            </a:r>
            <a:r>
              <a:rPr lang="en-US" altLang="en-US">
                <a:sym typeface="Symbol" pitchFamily="18" charset="2"/>
              </a:rPr>
              <a:t> </a:t>
            </a:r>
            <a:r>
              <a:rPr lang="en-US" altLang="en-US"/>
              <a:t>1 mm and </a:t>
            </a:r>
            <a:r>
              <a:rPr lang="en-US" altLang="en-US" b="1">
                <a:solidFill>
                  <a:srgbClr val="FF0000"/>
                </a:solidFill>
              </a:rPr>
              <a:t>Ann</a:t>
            </a:r>
            <a:r>
              <a:rPr lang="en-US" altLang="en-US"/>
              <a:t> measures </a:t>
            </a:r>
            <a:r>
              <a:rPr lang="en-US" altLang="en-US" i="1"/>
              <a:t>L</a:t>
            </a:r>
            <a:r>
              <a:rPr lang="en-US" altLang="en-US"/>
              <a:t> = 12 mm </a:t>
            </a:r>
            <a:r>
              <a:rPr lang="en-US" altLang="en-US">
                <a:sym typeface="Symbol" pitchFamily="18" charset="2"/>
              </a:rPr>
              <a:t> </a:t>
            </a:r>
            <a:r>
              <a:rPr lang="en-US" altLang="en-US"/>
              <a:t>1 mm.</a:t>
            </a:r>
          </a:p>
          <a:p>
            <a:pPr algn="l">
              <a:spcBef>
                <a:spcPct val="20000"/>
              </a:spcBef>
            </a:pPr>
            <a:r>
              <a:rPr lang="en-US" altLang="en-US"/>
              <a:t>	</a:t>
            </a:r>
          </a:p>
          <a:p>
            <a:pPr algn="l">
              <a:spcBef>
                <a:spcPct val="20000"/>
              </a:spcBef>
              <a:buFont typeface="Symbol" pitchFamily="18" charset="2"/>
              <a:buChar char="·"/>
            </a:pPr>
            <a:r>
              <a:rPr lang="en-US" altLang="en-US"/>
              <a:t>Then </a:t>
            </a:r>
            <a:r>
              <a:rPr lang="en-US" altLang="en-US" b="1">
                <a:solidFill>
                  <a:schemeClr val="accent2"/>
                </a:solidFill>
              </a:rPr>
              <a:t>Bob</a:t>
            </a:r>
            <a:r>
              <a:rPr lang="en-US" altLang="en-US"/>
              <a:t> guarantees that the line falls between 10 mm and 12 mm.</a:t>
            </a:r>
          </a:p>
          <a:p>
            <a:pPr algn="l">
              <a:spcBef>
                <a:spcPct val="20000"/>
              </a:spcBef>
              <a:buFont typeface="Symbol" pitchFamily="18" charset="2"/>
              <a:buChar char="·"/>
            </a:pPr>
            <a:r>
              <a:rPr lang="en-US" altLang="en-US" b="1">
                <a:solidFill>
                  <a:srgbClr val="FF0000"/>
                </a:solidFill>
              </a:rPr>
              <a:t>Ann</a:t>
            </a:r>
            <a:r>
              <a:rPr lang="en-US" altLang="en-US"/>
              <a:t> guarantees it is between 11 mm and 13 mm.</a:t>
            </a:r>
          </a:p>
          <a:p>
            <a:pPr algn="l">
              <a:spcBef>
                <a:spcPct val="20000"/>
              </a:spcBef>
              <a:buFont typeface="Symbol" pitchFamily="18" charset="2"/>
              <a:buChar char="·"/>
            </a:pPr>
            <a:r>
              <a:rPr lang="en-US" altLang="en-US" b="1">
                <a:solidFill>
                  <a:srgbClr val="990099"/>
                </a:solidFill>
              </a:rPr>
              <a:t>Both</a:t>
            </a:r>
            <a:r>
              <a:rPr lang="en-US" altLang="en-US"/>
              <a:t> are absolutely correct.</a:t>
            </a:r>
          </a:p>
        </p:txBody>
      </p:sp>
      <p:grpSp>
        <p:nvGrpSpPr>
          <p:cNvPr id="3" name="Group 40"/>
          <p:cNvGrpSpPr>
            <a:grpSpLocks/>
          </p:cNvGrpSpPr>
          <p:nvPr/>
        </p:nvGrpSpPr>
        <p:grpSpPr bwMode="auto">
          <a:xfrm>
            <a:off x="4117975" y="4792663"/>
            <a:ext cx="4191000" cy="620712"/>
            <a:chOff x="2556" y="3048"/>
            <a:chExt cx="2640" cy="391"/>
          </a:xfrm>
        </p:grpSpPr>
        <p:sp>
          <p:nvSpPr>
            <p:cNvPr id="12299" name="Line 5"/>
            <p:cNvSpPr>
              <a:spLocks noChangeShapeType="1"/>
            </p:cNvSpPr>
            <p:nvPr/>
          </p:nvSpPr>
          <p:spPr bwMode="auto">
            <a:xfrm>
              <a:off x="2556" y="3048"/>
              <a:ext cx="2195" cy="0"/>
            </a:xfrm>
            <a:prstGeom prst="line">
              <a:avLst/>
            </a:prstGeom>
            <a:noFill/>
            <a:ln w="76200">
              <a:solidFill>
                <a:schemeClr val="accent2"/>
              </a:solidFill>
              <a:round/>
              <a:headEnd/>
              <a:tailEnd/>
            </a:ln>
          </p:spPr>
          <p:txBody>
            <a:bodyPr/>
            <a:lstStyle/>
            <a:p>
              <a:endParaRPr lang="en-US"/>
            </a:p>
          </p:txBody>
        </p:sp>
        <p:grpSp>
          <p:nvGrpSpPr>
            <p:cNvPr id="12300" name="Group 6"/>
            <p:cNvGrpSpPr>
              <a:grpSpLocks/>
            </p:cNvGrpSpPr>
            <p:nvPr/>
          </p:nvGrpSpPr>
          <p:grpSpPr bwMode="auto">
            <a:xfrm>
              <a:off x="2556" y="3064"/>
              <a:ext cx="2640" cy="375"/>
              <a:chOff x="576" y="2112"/>
              <a:chExt cx="2640" cy="375"/>
            </a:xfrm>
          </p:grpSpPr>
          <p:grpSp>
            <p:nvGrpSpPr>
              <p:cNvPr id="12301" name="Group 7"/>
              <p:cNvGrpSpPr>
                <a:grpSpLocks/>
              </p:cNvGrpSpPr>
              <p:nvPr/>
            </p:nvGrpSpPr>
            <p:grpSpPr bwMode="auto">
              <a:xfrm>
                <a:off x="576" y="2112"/>
                <a:ext cx="2640" cy="288"/>
                <a:chOff x="576" y="2112"/>
                <a:chExt cx="2640" cy="288"/>
              </a:xfrm>
            </p:grpSpPr>
            <p:grpSp>
              <p:nvGrpSpPr>
                <p:cNvPr id="12304" name="Group 8"/>
                <p:cNvGrpSpPr>
                  <a:grpSpLocks/>
                </p:cNvGrpSpPr>
                <p:nvPr/>
              </p:nvGrpSpPr>
              <p:grpSpPr bwMode="auto">
                <a:xfrm>
                  <a:off x="576" y="2112"/>
                  <a:ext cx="2496" cy="288"/>
                  <a:chOff x="576" y="1680"/>
                  <a:chExt cx="2496" cy="288"/>
                </a:xfrm>
              </p:grpSpPr>
              <p:sp>
                <p:nvSpPr>
                  <p:cNvPr id="12306"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7"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8"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9"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0"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1"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2"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3"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4"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5"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6"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7"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8"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9"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0"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1"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2"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3"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4"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2305"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2302"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2303"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sp>
        <p:nvSpPr>
          <p:cNvPr id="207910" name="Rectangle 38"/>
          <p:cNvSpPr>
            <a:spLocks noChangeArrowheads="1"/>
          </p:cNvSpPr>
          <p:nvPr/>
        </p:nvSpPr>
        <p:spPr bwMode="auto">
          <a:xfrm>
            <a:off x="7164388" y="4821238"/>
            <a:ext cx="609600" cy="287337"/>
          </a:xfrm>
          <a:prstGeom prst="rect">
            <a:avLst/>
          </a:prstGeom>
          <a:solidFill>
            <a:srgbClr val="0000FF">
              <a:alpha val="36862"/>
            </a:srgbClr>
          </a:solidFill>
          <a:ln w="9525">
            <a:noFill/>
            <a:miter lim="800000"/>
            <a:headEnd/>
            <a:tailEnd/>
          </a:ln>
        </p:spPr>
        <p:txBody>
          <a:bodyPr wrap="none" anchor="ctr"/>
          <a:lstStyle/>
          <a:p>
            <a:pPr algn="l"/>
            <a:endParaRPr lang="en-US" altLang="en-US" sz="2000">
              <a:latin typeface="Courier New" pitchFamily="49" charset="0"/>
            </a:endParaRPr>
          </a:p>
        </p:txBody>
      </p:sp>
      <p:sp>
        <p:nvSpPr>
          <p:cNvPr id="2" name="Rectangle 38"/>
          <p:cNvSpPr>
            <a:spLocks noChangeArrowheads="1"/>
          </p:cNvSpPr>
          <p:nvPr/>
        </p:nvSpPr>
        <p:spPr bwMode="auto">
          <a:xfrm>
            <a:off x="7461250" y="4818063"/>
            <a:ext cx="609600" cy="287337"/>
          </a:xfrm>
          <a:prstGeom prst="rect">
            <a:avLst/>
          </a:prstGeom>
          <a:solidFill>
            <a:srgbClr val="FF0000">
              <a:alpha val="36862"/>
            </a:srgbClr>
          </a:solidFill>
          <a:ln w="9525">
            <a:noFill/>
            <a:miter lim="800000"/>
            <a:headEnd/>
            <a:tailEnd/>
          </a:ln>
        </p:spPr>
        <p:txBody>
          <a:bodyPr wrap="none" anchor="ctr"/>
          <a:lstStyle/>
          <a:p>
            <a:pPr algn="l"/>
            <a:endParaRPr lang="en-US" altLang="en-US" sz="2000">
              <a:latin typeface="Courier New" pitchFamily="49" charset="0"/>
            </a:endParaRPr>
          </a:p>
        </p:txBody>
      </p:sp>
      <p:pic>
        <p:nvPicPr>
          <p:cNvPr id="13347" name="Picture 3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45338" y="2339975"/>
            <a:ext cx="1873250" cy="2408238"/>
          </a:xfrm>
          <a:prstGeom prst="rect">
            <a:avLst/>
          </a:prstGeom>
          <a:noFill/>
          <a:ln w="9525">
            <a:noFill/>
            <a:miter lim="800000"/>
            <a:headEnd/>
            <a:tailEnd/>
          </a:ln>
        </p:spPr>
      </p:pic>
      <p:sp>
        <p:nvSpPr>
          <p:cNvPr id="35" name="Isosceles Triangle 34"/>
          <p:cNvSpPr/>
          <p:nvPr/>
        </p:nvSpPr>
        <p:spPr>
          <a:xfrm>
            <a:off x="7369175" y="5049838"/>
            <a:ext cx="190500" cy="16351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Isosceles Triangle 35"/>
          <p:cNvSpPr/>
          <p:nvPr/>
        </p:nvSpPr>
        <p:spPr>
          <a:xfrm>
            <a:off x="7699375" y="5051425"/>
            <a:ext cx="190500" cy="163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1" end="1"/>
                                            </p:txEl>
                                          </p:spTgt>
                                        </p:tgtEl>
                                        <p:attrNameLst>
                                          <p:attrName>style.visibility</p:attrName>
                                        </p:attrNameLst>
                                      </p:cBhvr>
                                      <p:to>
                                        <p:strVal val="visible"/>
                                      </p:to>
                                    </p:set>
                                    <p:anim calcmode="lin" valueType="num">
                                      <p:cBhvr additive="base">
                                        <p:cTn id="7"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2" end="2"/>
                                            </p:txEl>
                                          </p:spTgt>
                                        </p:tgtEl>
                                        <p:attrNameLst>
                                          <p:attrName>style.visibility</p:attrName>
                                        </p:attrNameLst>
                                      </p:cBhvr>
                                      <p:to>
                                        <p:strVal val="visible"/>
                                      </p:to>
                                    </p:set>
                                    <p:anim calcmode="lin" valueType="num">
                                      <p:cBhvr additive="base">
                                        <p:cTn id="13"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3347"/>
                                        </p:tgtEl>
                                        <p:attrNameLst>
                                          <p:attrName>style.visibility</p:attrName>
                                        </p:attrNameLst>
                                      </p:cBhvr>
                                      <p:to>
                                        <p:strVal val="visible"/>
                                      </p:to>
                                    </p:set>
                                    <p:animEffect transition="in" filter="fade">
                                      <p:cBhvr>
                                        <p:cTn id="19" dur="2000"/>
                                        <p:tgtEl>
                                          <p:spTgt spid="13347"/>
                                        </p:tgtEl>
                                      </p:cBhvr>
                                    </p:animEffect>
                                  </p:childTnLst>
                                  <p:subTnLst>
                                    <p:audio>
                                      <p:cMediaNode>
                                        <p:cTn display="0" masterRel="sameClick">
                                          <p:stCondLst>
                                            <p:cond evt="begin" delay="0">
                                              <p:tn val="17"/>
                                            </p:cond>
                                          </p:stCondLst>
                                          <p:endCondLst>
                                            <p:cond evt="onStopAudio" delay="0">
                                              <p:tgtEl>
                                                <p:sldTgt/>
                                              </p:tgtEl>
                                            </p:cond>
                                          </p:endCondLst>
                                        </p:cTn>
                                        <p:tgtEl>
                                          <p:sndTgt r:embed="rId5" name="CitySlickers-Hellooo.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4020">
                                            <p:txEl>
                                              <p:pRg st="0" end="0"/>
                                            </p:txEl>
                                          </p:spTgt>
                                        </p:tgtEl>
                                        <p:attrNameLst>
                                          <p:attrName>style.visibility</p:attrName>
                                        </p:attrNameLst>
                                      </p:cBhvr>
                                      <p:to>
                                        <p:strVal val="visible"/>
                                      </p:to>
                                    </p:set>
                                    <p:anim calcmode="lin" valueType="num">
                                      <p:cBhvr additive="base">
                                        <p:cTn id="24" dur="500" fill="hold"/>
                                        <p:tgtEl>
                                          <p:spTgt spid="21402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40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suctio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14020">
                                            <p:txEl>
                                              <p:pRg st="2" end="2"/>
                                            </p:txEl>
                                          </p:spTgt>
                                        </p:tgtEl>
                                        <p:attrNameLst>
                                          <p:attrName>style.visibility</p:attrName>
                                        </p:attrNameLst>
                                      </p:cBhvr>
                                      <p:to>
                                        <p:strVal val="visible"/>
                                      </p:to>
                                    </p:set>
                                    <p:anim calcmode="lin" valueType="num">
                                      <p:cBhvr additive="base">
                                        <p:cTn id="46" dur="500" fill="hold"/>
                                        <p:tgtEl>
                                          <p:spTgt spid="214020">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140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32" fill="hold" grpId="0" nodeType="clickEffect">
                                  <p:stCondLst>
                                    <p:cond delay="0"/>
                                  </p:stCondLst>
                                  <p:childTnLst>
                                    <p:set>
                                      <p:cBhvr>
                                        <p:cTn id="51" dur="1" fill="hold">
                                          <p:stCondLst>
                                            <p:cond delay="0"/>
                                          </p:stCondLst>
                                        </p:cTn>
                                        <p:tgtEl>
                                          <p:spTgt spid="207910"/>
                                        </p:tgtEl>
                                        <p:attrNameLst>
                                          <p:attrName>style.visibility</p:attrName>
                                        </p:attrNameLst>
                                      </p:cBhvr>
                                      <p:to>
                                        <p:strVal val="visible"/>
                                      </p:to>
                                    </p:set>
                                    <p:animEffect transition="in" filter="diamond(out)">
                                      <p:cBhvr>
                                        <p:cTn id="52" dur="2000"/>
                                        <p:tgtEl>
                                          <p:spTgt spid="207910"/>
                                        </p:tgtEl>
                                      </p:cBhvr>
                                    </p:animEffect>
                                  </p:childTnLst>
                                  <p:subTnLst>
                                    <p:audio>
                                      <p:cMediaNode>
                                        <p:cTn display="0" masterRel="sameClick">
                                          <p:stCondLst>
                                            <p:cond evt="begin" delay="0">
                                              <p:tn val="50"/>
                                            </p:cond>
                                          </p:stCondLst>
                                          <p:endCondLst>
                                            <p:cond evt="onStopAudio" delay="0">
                                              <p:tgtEl>
                                                <p:sldTgt/>
                                              </p:tgtEl>
                                            </p:cond>
                                          </p:endCondLst>
                                        </p:cTn>
                                        <p:tgtEl>
                                          <p:sndTgt r:embed="rId7"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4020">
                                            <p:txEl>
                                              <p:pRg st="3" end="3"/>
                                            </p:txEl>
                                          </p:spTgt>
                                        </p:tgtEl>
                                        <p:attrNameLst>
                                          <p:attrName>style.visibility</p:attrName>
                                        </p:attrNameLst>
                                      </p:cBhvr>
                                      <p:to>
                                        <p:strVal val="visible"/>
                                      </p:to>
                                    </p:set>
                                    <p:anim calcmode="lin" valueType="num">
                                      <p:cBhvr additive="base">
                                        <p:cTn id="57" dur="500" fill="hold"/>
                                        <p:tgtEl>
                                          <p:spTgt spid="214020">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40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32"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amond(out)">
                                      <p:cBhvr>
                                        <p:cTn id="63" dur="20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7"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4020">
                                            <p:txEl>
                                              <p:pRg st="4" end="4"/>
                                            </p:txEl>
                                          </p:spTgt>
                                        </p:tgtEl>
                                        <p:attrNameLst>
                                          <p:attrName>style.visibility</p:attrName>
                                        </p:attrNameLst>
                                      </p:cBhvr>
                                      <p:to>
                                        <p:strVal val="visible"/>
                                      </p:to>
                                    </p:set>
                                    <p:anim calcmode="lin" valueType="num">
                                      <p:cBhvr additive="base">
                                        <p:cTn id="68" dur="500" fill="hold"/>
                                        <p:tgtEl>
                                          <p:spTgt spid="214020">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140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10" grpId="0" animBg="1"/>
      <p:bldP spid="2"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1549400"/>
            <a:ext cx="7772400" cy="36845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b="1"/>
              <a:t>Random error</a:t>
            </a:r>
            <a:r>
              <a:rPr lang="en-US" altLang="en-US"/>
              <a:t> is error due to the recorder, rather than the instrument used for the measurement.</a:t>
            </a:r>
          </a:p>
          <a:p>
            <a:pPr algn="l">
              <a:spcBef>
                <a:spcPct val="20000"/>
              </a:spcBef>
            </a:pPr>
            <a:r>
              <a:rPr lang="en-US" altLang="en-US">
                <a:sym typeface="Symbol" pitchFamily="18" charset="2"/>
              </a:rPr>
              <a:t></a:t>
            </a:r>
            <a:r>
              <a:rPr lang="en-US" altLang="en-US"/>
              <a:t>Different people may measure the same line              slightly differently. </a:t>
            </a:r>
            <a:r>
              <a:rPr lang="en-US" altLang="en-US">
                <a:sym typeface="Symbol" pitchFamily="18" charset="2"/>
              </a:rPr>
              <a:t>You may in fact measure the            same line differently on two different occasions. </a:t>
            </a:r>
          </a:p>
          <a:p>
            <a:pPr algn="l">
              <a:spcBef>
                <a:spcPct val="20000"/>
              </a:spcBef>
            </a:pPr>
            <a:r>
              <a:rPr lang="en-US" altLang="en-US">
                <a:sym typeface="Symbol" pitchFamily="18" charset="2"/>
              </a:rPr>
              <a:t>Perhaps the ruler wasn’t perfectly lined up.</a:t>
            </a:r>
          </a:p>
          <a:p>
            <a:pPr algn="l">
              <a:spcBef>
                <a:spcPct val="20000"/>
              </a:spcBef>
            </a:pPr>
            <a:r>
              <a:rPr lang="en-US" altLang="en-US">
                <a:sym typeface="Symbol" pitchFamily="18" charset="2"/>
              </a:rPr>
              <a:t>Perhaps your eye was viewing at an angle rather          than head-on. This is called a </a:t>
            </a:r>
            <a:r>
              <a:rPr lang="en-US" altLang="en-US" b="1">
                <a:sym typeface="Symbol" pitchFamily="18" charset="2"/>
              </a:rPr>
              <a:t>parallax error.</a:t>
            </a:r>
            <a:endParaRPr lang="en-US" altLang="en-US">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6096" name="Rectangle 32"/>
          <p:cNvSpPr>
            <a:spLocks noChangeArrowheads="1"/>
          </p:cNvSpPr>
          <p:nvPr/>
        </p:nvSpPr>
        <p:spPr bwMode="auto">
          <a:xfrm>
            <a:off x="693738" y="5210175"/>
            <a:ext cx="7764462" cy="1647825"/>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The only way to minimize random error                            is to take many readings of the same                       measurement and to average them all together.</a:t>
            </a:r>
          </a:p>
        </p:txBody>
      </p:sp>
      <p:pic>
        <p:nvPicPr>
          <p:cNvPr id="13317"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5338" y="2339975"/>
            <a:ext cx="1873250" cy="2408238"/>
          </a:xfrm>
          <a:prstGeom prst="rect">
            <a:avLst/>
          </a:prstGeom>
          <a:noFill/>
          <a:ln w="9525">
            <a:noFill/>
            <a:miter lim="800000"/>
            <a:headEnd/>
            <a:tailEnd/>
          </a:ln>
        </p:spPr>
      </p:pic>
      <p:pic>
        <p:nvPicPr>
          <p:cNvPr id="1434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70650" y="4478338"/>
            <a:ext cx="2597150" cy="23098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3" end="3"/>
                                            </p:txEl>
                                          </p:spTgt>
                                        </p:tgtEl>
                                        <p:attrNameLst>
                                          <p:attrName>style.visibility</p:attrName>
                                        </p:attrNameLst>
                                      </p:cBhvr>
                                      <p:to>
                                        <p:strVal val="visible"/>
                                      </p:to>
                                    </p:set>
                                    <p:anim calcmode="lin" valueType="num">
                                      <p:cBhvr additive="base">
                                        <p:cTn id="7" dur="500" fill="hold"/>
                                        <p:tgtEl>
                                          <p:spTgt spid="2160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4" end="4"/>
                                            </p:txEl>
                                          </p:spTgt>
                                        </p:tgtEl>
                                        <p:attrNameLst>
                                          <p:attrName>style.visibility</p:attrName>
                                        </p:attrNameLst>
                                      </p:cBhvr>
                                      <p:to>
                                        <p:strVal val="visible"/>
                                      </p:to>
                                    </p:set>
                                    <p:anim calcmode="lin" valueType="num">
                                      <p:cBhvr additive="base">
                                        <p:cTn id="13" dur="500" fill="hold"/>
                                        <p:tgtEl>
                                          <p:spTgt spid="2160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500" fill="hold"/>
                                        <p:tgtEl>
                                          <p:spTgt spid="14346"/>
                                        </p:tgtEl>
                                        <p:attrNameLst>
                                          <p:attrName>ppt_w</p:attrName>
                                        </p:attrNameLst>
                                      </p:cBhvr>
                                      <p:tavLst>
                                        <p:tav tm="0">
                                          <p:val>
                                            <p:fltVal val="0"/>
                                          </p:val>
                                        </p:tav>
                                        <p:tav tm="100000">
                                          <p:val>
                                            <p:strVal val="#ppt_w"/>
                                          </p:val>
                                        </p:tav>
                                      </p:tavLst>
                                    </p:anim>
                                    <p:anim calcmode="lin" valueType="num">
                                      <p:cBhvr>
                                        <p:cTn id="18" dur="500" fill="hold"/>
                                        <p:tgtEl>
                                          <p:spTgt spid="14346"/>
                                        </p:tgtEl>
                                        <p:attrNameLst>
                                          <p:attrName>ppt_h</p:attrName>
                                        </p:attrNameLst>
                                      </p:cBhvr>
                                      <p:tavLst>
                                        <p:tav tm="0">
                                          <p:val>
                                            <p:fltVal val="0"/>
                                          </p:val>
                                        </p:tav>
                                        <p:tav tm="100000">
                                          <p:val>
                                            <p:strVal val="#ppt_h"/>
                                          </p:val>
                                        </p:tav>
                                      </p:tavLst>
                                    </p:anim>
                                    <p:animEffect transition="in" filter="fade">
                                      <p:cBhvr>
                                        <p:cTn id="19" dur="500"/>
                                        <p:tgtEl>
                                          <p:spTgt spid="143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6096">
                                            <p:txEl>
                                              <p:pRg st="1" end="1"/>
                                            </p:txEl>
                                          </p:spTgt>
                                        </p:tgtEl>
                                        <p:attrNameLst>
                                          <p:attrName>style.visibility</p:attrName>
                                        </p:attrNameLst>
                                      </p:cBhvr>
                                      <p:to>
                                        <p:strVal val="visible"/>
                                      </p:to>
                                    </p:set>
                                    <p:anim calcmode="lin" valueType="num">
                                      <p:cBhvr additive="base">
                                        <p:cTn id="24" dur="500" fill="hold"/>
                                        <p:tgtEl>
                                          <p:spTgt spid="21609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60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685800" y="1549400"/>
            <a:ext cx="7772400" cy="21764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b="1"/>
              <a:t>Systematic error</a:t>
            </a:r>
            <a:r>
              <a:rPr lang="en-US" altLang="en-US"/>
              <a:t> is error due to the instrument being “out of adjustment.”</a:t>
            </a:r>
          </a:p>
          <a:p>
            <a:pPr algn="l">
              <a:spcBef>
                <a:spcPct val="20000"/>
              </a:spcBef>
            </a:pPr>
            <a:r>
              <a:rPr lang="en-US" altLang="en-US">
                <a:sym typeface="Symbol" pitchFamily="18" charset="2"/>
              </a:rPr>
              <a:t></a:t>
            </a:r>
            <a:r>
              <a:rPr lang="en-US" altLang="en-US"/>
              <a:t>A voltmeter might have a zero offset error.</a:t>
            </a:r>
          </a:p>
          <a:p>
            <a:pPr algn="l">
              <a:spcBef>
                <a:spcPct val="20000"/>
              </a:spcBef>
            </a:pPr>
            <a:r>
              <a:rPr lang="en-US" altLang="en-US">
                <a:sym typeface="Symbol" pitchFamily="18" charset="2"/>
              </a:rPr>
              <a:t>A meter stick might be rounded on one end. </a:t>
            </a: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8116" name="Rectangle 4"/>
          <p:cNvSpPr>
            <a:spLocks noChangeArrowheads="1"/>
          </p:cNvSpPr>
          <p:nvPr/>
        </p:nvSpPr>
        <p:spPr bwMode="auto">
          <a:xfrm>
            <a:off x="685800" y="3740150"/>
            <a:ext cx="7772400" cy="311785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Now </a:t>
            </a:r>
            <a:r>
              <a:rPr lang="en-US" altLang="en-US"/>
              <a:t>Bob measures the same line at 13 mm </a:t>
            </a:r>
            <a:r>
              <a:rPr lang="en-US" altLang="en-US">
                <a:sym typeface="Symbol" pitchFamily="18" charset="2"/>
              </a:rPr>
              <a:t> </a:t>
            </a:r>
            <a:r>
              <a:rPr lang="en-US" altLang="en-US"/>
              <a:t>1 mm.</a:t>
            </a:r>
          </a:p>
          <a:p>
            <a:pPr algn="l">
              <a:spcBef>
                <a:spcPct val="20000"/>
              </a:spcBef>
            </a:pPr>
            <a:endParaRPr lang="en-US" altLang="en-US"/>
          </a:p>
          <a:p>
            <a:pPr algn="l">
              <a:spcBef>
                <a:spcPct val="20000"/>
              </a:spcBef>
            </a:pPr>
            <a:endParaRPr lang="en-US" altLang="en-US"/>
          </a:p>
          <a:p>
            <a:pPr algn="l">
              <a:spcBef>
                <a:spcPct val="20000"/>
              </a:spcBef>
            </a:pPr>
            <a:r>
              <a:rPr lang="en-US" altLang="en-US"/>
              <a:t>Furthermore, every measurement Bob makes will be off by that same amount.	</a:t>
            </a:r>
          </a:p>
        </p:txBody>
      </p:sp>
      <p:grpSp>
        <p:nvGrpSpPr>
          <p:cNvPr id="2" name="Group 38"/>
          <p:cNvGrpSpPr>
            <a:grpSpLocks/>
          </p:cNvGrpSpPr>
          <p:nvPr/>
        </p:nvGrpSpPr>
        <p:grpSpPr bwMode="auto">
          <a:xfrm>
            <a:off x="1416050" y="4187825"/>
            <a:ext cx="5554663" cy="822325"/>
            <a:chOff x="710" y="2529"/>
            <a:chExt cx="3499" cy="518"/>
          </a:xfrm>
        </p:grpSpPr>
        <p:grpSp>
          <p:nvGrpSpPr>
            <p:cNvPr id="14343" name="Group 32"/>
            <p:cNvGrpSpPr>
              <a:grpSpLocks/>
            </p:cNvGrpSpPr>
            <p:nvPr/>
          </p:nvGrpSpPr>
          <p:grpSpPr bwMode="auto">
            <a:xfrm>
              <a:off x="1569" y="2614"/>
              <a:ext cx="2640" cy="375"/>
              <a:chOff x="576" y="2112"/>
              <a:chExt cx="2640" cy="375"/>
            </a:xfrm>
          </p:grpSpPr>
          <p:grpSp>
            <p:nvGrpSpPr>
              <p:cNvPr id="14348" name="Group 33"/>
              <p:cNvGrpSpPr>
                <a:grpSpLocks/>
              </p:cNvGrpSpPr>
              <p:nvPr/>
            </p:nvGrpSpPr>
            <p:grpSpPr bwMode="auto">
              <a:xfrm>
                <a:off x="576" y="2112"/>
                <a:ext cx="2640" cy="288"/>
                <a:chOff x="576" y="2112"/>
                <a:chExt cx="2640" cy="288"/>
              </a:xfrm>
            </p:grpSpPr>
            <p:grpSp>
              <p:nvGrpSpPr>
                <p:cNvPr id="14351" name="Group 34"/>
                <p:cNvGrpSpPr>
                  <a:grpSpLocks/>
                </p:cNvGrpSpPr>
                <p:nvPr/>
              </p:nvGrpSpPr>
              <p:grpSpPr bwMode="auto">
                <a:xfrm>
                  <a:off x="576" y="2112"/>
                  <a:ext cx="2496" cy="288"/>
                  <a:chOff x="576" y="1680"/>
                  <a:chExt cx="2496" cy="288"/>
                </a:xfrm>
              </p:grpSpPr>
              <p:sp>
                <p:nvSpPr>
                  <p:cNvPr id="14353" name="Rectangle 35"/>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4" name="Rectangle 36"/>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5" name="Rectangle 37"/>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6" name="Rectangle 38"/>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7" name="Rectangle 39"/>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8" name="Rectangle 40"/>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9" name="Rectangle 41"/>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0" name="Rectangle 42"/>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1" name="Rectangle 43"/>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2" name="Rectangle 44"/>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3" name="Rectangle 45"/>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4" name="Rectangle 46"/>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5" name="Rectangle 47"/>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6" name="Rectangle 48"/>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7" name="Rectangle 49"/>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8" name="Rectangle 50"/>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9" name="Rectangle 51"/>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70" name="Rectangle 52"/>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71" name="Rectangle 53"/>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4352" name="Line 54"/>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4349" name="Text Box 55"/>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4350" name="Text Box 56"/>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sp>
          <p:nvSpPr>
            <p:cNvPr id="14344" name="Rectangle 58"/>
            <p:cNvSpPr>
              <a:spLocks noChangeArrowheads="1"/>
            </p:cNvSpPr>
            <p:nvPr/>
          </p:nvSpPr>
          <p:spPr bwMode="auto">
            <a:xfrm>
              <a:off x="1448" y="2598"/>
              <a:ext cx="333" cy="425"/>
            </a:xfrm>
            <a:prstGeom prst="rect">
              <a:avLst/>
            </a:prstGeom>
            <a:solidFill>
              <a:srgbClr val="EAEAEA">
                <a:alpha val="39999"/>
              </a:srgbClr>
            </a:solidFill>
            <a:ln w="9525">
              <a:solidFill>
                <a:srgbClr val="EAEAEA"/>
              </a:solidFill>
              <a:miter lim="800000"/>
              <a:headEnd/>
              <a:tailEnd/>
            </a:ln>
          </p:spPr>
          <p:txBody>
            <a:bodyPr wrap="none" anchor="ctr"/>
            <a:lstStyle/>
            <a:p>
              <a:pPr algn="l"/>
              <a:endParaRPr lang="en-US" altLang="en-US" sz="2000">
                <a:latin typeface="Courier New" pitchFamily="49" charset="0"/>
              </a:endParaRPr>
            </a:p>
          </p:txBody>
        </p:sp>
        <p:sp>
          <p:nvSpPr>
            <p:cNvPr id="14345" name="Text Box 61"/>
            <p:cNvSpPr txBox="1">
              <a:spLocks noChangeArrowheads="1"/>
            </p:cNvSpPr>
            <p:nvPr/>
          </p:nvSpPr>
          <p:spPr bwMode="auto">
            <a:xfrm>
              <a:off x="710" y="2529"/>
              <a:ext cx="730" cy="518"/>
            </a:xfrm>
            <a:prstGeom prst="rect">
              <a:avLst/>
            </a:prstGeom>
            <a:noFill/>
            <a:ln w="9525">
              <a:noFill/>
              <a:miter lim="800000"/>
              <a:headEnd/>
              <a:tailEnd/>
            </a:ln>
          </p:spPr>
          <p:txBody>
            <a:bodyPr>
              <a:spAutoFit/>
            </a:bodyPr>
            <a:lstStyle/>
            <a:p>
              <a:r>
                <a:rPr lang="en-US" altLang="en-US">
                  <a:solidFill>
                    <a:srgbClr val="FF0000"/>
                  </a:solidFill>
                </a:rPr>
                <a:t>Worn off end</a:t>
              </a:r>
            </a:p>
          </p:txBody>
        </p:sp>
        <p:sp>
          <p:nvSpPr>
            <p:cNvPr id="14346" name="Line 62"/>
            <p:cNvSpPr>
              <a:spLocks noChangeShapeType="1"/>
            </p:cNvSpPr>
            <p:nvPr/>
          </p:nvSpPr>
          <p:spPr bwMode="auto">
            <a:xfrm>
              <a:off x="1781" y="2659"/>
              <a:ext cx="0" cy="364"/>
            </a:xfrm>
            <a:prstGeom prst="line">
              <a:avLst/>
            </a:prstGeom>
            <a:noFill/>
            <a:ln w="9525">
              <a:solidFill>
                <a:schemeClr val="tx1"/>
              </a:solidFill>
              <a:round/>
              <a:headEnd/>
              <a:tailEnd/>
            </a:ln>
          </p:spPr>
          <p:txBody>
            <a:bodyPr/>
            <a:lstStyle/>
            <a:p>
              <a:endParaRPr lang="en-US"/>
            </a:p>
          </p:txBody>
        </p:sp>
        <p:sp>
          <p:nvSpPr>
            <p:cNvPr id="14347" name="Line 6"/>
            <p:cNvSpPr>
              <a:spLocks noChangeShapeType="1"/>
            </p:cNvSpPr>
            <p:nvPr/>
          </p:nvSpPr>
          <p:spPr bwMode="auto">
            <a:xfrm>
              <a:off x="1798" y="2616"/>
              <a:ext cx="2195" cy="0"/>
            </a:xfrm>
            <a:prstGeom prst="line">
              <a:avLst/>
            </a:prstGeom>
            <a:noFill/>
            <a:ln w="76200">
              <a:solidFill>
                <a:schemeClr val="accent2"/>
              </a:solidFill>
              <a:round/>
              <a:headEnd/>
              <a:tailEnd/>
            </a:ln>
          </p:spPr>
          <p:txBody>
            <a:bodyPr/>
            <a:lstStyle/>
            <a:p>
              <a:endParaRPr lang="en-US"/>
            </a:p>
          </p:txBody>
        </p:sp>
      </p:grpSp>
      <p:sp>
        <p:nvSpPr>
          <p:cNvPr id="218177" name="Rectangle 65"/>
          <p:cNvSpPr>
            <a:spLocks noChangeArrowheads="1"/>
          </p:cNvSpPr>
          <p:nvPr/>
        </p:nvSpPr>
        <p:spPr bwMode="auto">
          <a:xfrm>
            <a:off x="688975" y="5876925"/>
            <a:ext cx="7756525" cy="981075"/>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Systematic errors are usually difficult to detect.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4">
                                            <p:txEl>
                                              <p:pRg st="1" end="1"/>
                                            </p:txEl>
                                          </p:spTgt>
                                        </p:tgtEl>
                                        <p:attrNameLst>
                                          <p:attrName>style.visibility</p:attrName>
                                        </p:attrNameLst>
                                      </p:cBhvr>
                                      <p:to>
                                        <p:strVal val="visible"/>
                                      </p:to>
                                    </p:set>
                                    <p:anim calcmode="lin" valueType="num">
                                      <p:cBhvr additive="base">
                                        <p:cTn id="7"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14">
                                            <p:txEl>
                                              <p:pRg st="2" end="2"/>
                                            </p:txEl>
                                          </p:spTgt>
                                        </p:tgtEl>
                                        <p:attrNameLst>
                                          <p:attrName>style.visibility</p:attrName>
                                        </p:attrNameLst>
                                      </p:cBhvr>
                                      <p:to>
                                        <p:strVal val="visible"/>
                                      </p:to>
                                    </p:set>
                                    <p:anim calcmode="lin" valueType="num">
                                      <p:cBhvr additive="base">
                                        <p:cTn id="13" dur="500" fill="hold"/>
                                        <p:tgtEl>
                                          <p:spTgt spid="2181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8114">
                                            <p:txEl>
                                              <p:pRg st="3" end="3"/>
                                            </p:txEl>
                                          </p:spTgt>
                                        </p:tgtEl>
                                        <p:attrNameLst>
                                          <p:attrName>style.visibility</p:attrName>
                                        </p:attrNameLst>
                                      </p:cBhvr>
                                      <p:to>
                                        <p:strVal val="visible"/>
                                      </p:to>
                                    </p:set>
                                    <p:anim calcmode="lin" valueType="num">
                                      <p:cBhvr additive="base">
                                        <p:cTn id="19" dur="500" fill="hold"/>
                                        <p:tgtEl>
                                          <p:spTgt spid="2181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8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8116">
                                            <p:txEl>
                                              <p:pRg st="0" end="0"/>
                                            </p:txEl>
                                          </p:spTgt>
                                        </p:tgtEl>
                                        <p:attrNameLst>
                                          <p:attrName>style.visibility</p:attrName>
                                        </p:attrNameLst>
                                      </p:cBhvr>
                                      <p:to>
                                        <p:strVal val="visible"/>
                                      </p:to>
                                    </p:set>
                                    <p:anim calcmode="lin" valueType="num">
                                      <p:cBhvr additive="base">
                                        <p:cTn id="25" dur="500" fill="hold"/>
                                        <p:tgtEl>
                                          <p:spTgt spid="2181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8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18116">
                                            <p:txEl>
                                              <p:pRg st="3" end="3"/>
                                            </p:txEl>
                                          </p:spTgt>
                                        </p:tgtEl>
                                        <p:attrNameLst>
                                          <p:attrName>style.visibility</p:attrName>
                                        </p:attrNameLst>
                                      </p:cBhvr>
                                      <p:to>
                                        <p:strVal val="visible"/>
                                      </p:to>
                                    </p:set>
                                    <p:anim calcmode="lin" valueType="num">
                                      <p:cBhvr additive="base">
                                        <p:cTn id="36" dur="500" fill="hold"/>
                                        <p:tgtEl>
                                          <p:spTgt spid="21811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81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18177">
                                            <p:txEl>
                                              <p:pRg st="1" end="1"/>
                                            </p:txEl>
                                          </p:spTgt>
                                        </p:tgtEl>
                                        <p:attrNameLst>
                                          <p:attrName>style.visibility</p:attrName>
                                        </p:attrNameLst>
                                      </p:cBhvr>
                                      <p:to>
                                        <p:strVal val="visible"/>
                                      </p:to>
                                    </p:set>
                                    <p:anim calcmode="lin" valueType="num">
                                      <p:cBhvr additive="base">
                                        <p:cTn id="42" dur="500" fill="hold"/>
                                        <p:tgtEl>
                                          <p:spTgt spid="218177">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81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685800" y="1549400"/>
            <a:ext cx="7772400" cy="1644650"/>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The following game where a catapult launches darts with the goal of hitting the bull’s eye illustrates the difference between </a:t>
            </a:r>
            <a:r>
              <a:rPr lang="en-US" altLang="en-US" b="1"/>
              <a:t>precision</a:t>
            </a:r>
            <a:r>
              <a:rPr lang="en-US" altLang="en-US"/>
              <a:t> and </a:t>
            </a:r>
            <a:r>
              <a:rPr lang="en-US" altLang="en-US" b="1"/>
              <a:t>accuracy</a:t>
            </a:r>
            <a:r>
              <a:rPr lang="en-US" altLang="en-US"/>
              <a:t>.</a:t>
            </a:r>
          </a:p>
        </p:txBody>
      </p:sp>
      <p:sp>
        <p:nvSpPr>
          <p:cNvPr id="153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20197" name="Text Box 37"/>
          <p:cNvSpPr txBox="1">
            <a:spLocks noChangeArrowheads="1"/>
          </p:cNvSpPr>
          <p:nvPr/>
        </p:nvSpPr>
        <p:spPr bwMode="auto">
          <a:xfrm>
            <a:off x="698500" y="320516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1</a:t>
            </a:r>
          </a:p>
        </p:txBody>
      </p:sp>
      <p:grpSp>
        <p:nvGrpSpPr>
          <p:cNvPr id="2" name="Group 38"/>
          <p:cNvGrpSpPr>
            <a:grpSpLocks/>
          </p:cNvGrpSpPr>
          <p:nvPr/>
        </p:nvGrpSpPr>
        <p:grpSpPr bwMode="auto">
          <a:xfrm>
            <a:off x="719138" y="3773488"/>
            <a:ext cx="1687512" cy="1687512"/>
            <a:chOff x="1803" y="2160"/>
            <a:chExt cx="1063" cy="1063"/>
          </a:xfrm>
        </p:grpSpPr>
        <p:sp>
          <p:nvSpPr>
            <p:cNvPr id="15430" name="Oval 39"/>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1" name="Oval 40"/>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2" name="Oval 41"/>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3" name="Oval 42"/>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4" name="Oval 43"/>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5" name="Oval 44"/>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05" name="Oval 45"/>
          <p:cNvSpPr>
            <a:spLocks noChangeArrowheads="1"/>
          </p:cNvSpPr>
          <p:nvPr/>
        </p:nvSpPr>
        <p:spPr bwMode="auto">
          <a:xfrm>
            <a:off x="1814513" y="5254625"/>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6" name="Oval 46"/>
          <p:cNvSpPr>
            <a:spLocks noChangeArrowheads="1"/>
          </p:cNvSpPr>
          <p:nvPr/>
        </p:nvSpPr>
        <p:spPr bwMode="auto">
          <a:xfrm>
            <a:off x="1100138" y="471646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7" name="Oval 47"/>
          <p:cNvSpPr>
            <a:spLocks noChangeArrowheads="1"/>
          </p:cNvSpPr>
          <p:nvPr/>
        </p:nvSpPr>
        <p:spPr bwMode="auto">
          <a:xfrm>
            <a:off x="1111250" y="5043488"/>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8" name="Oval 48"/>
          <p:cNvSpPr>
            <a:spLocks noChangeArrowheads="1"/>
          </p:cNvSpPr>
          <p:nvPr/>
        </p:nvSpPr>
        <p:spPr bwMode="auto">
          <a:xfrm>
            <a:off x="1382713" y="4873625"/>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9" name="Oval 49"/>
          <p:cNvSpPr>
            <a:spLocks noChangeArrowheads="1"/>
          </p:cNvSpPr>
          <p:nvPr/>
        </p:nvSpPr>
        <p:spPr bwMode="auto">
          <a:xfrm>
            <a:off x="2187575" y="4929188"/>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10" name="Text Box 50"/>
          <p:cNvSpPr txBox="1">
            <a:spLocks noChangeArrowheads="1"/>
          </p:cNvSpPr>
          <p:nvPr/>
        </p:nvSpPr>
        <p:spPr bwMode="auto">
          <a:xfrm>
            <a:off x="2657475" y="3201988"/>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2</a:t>
            </a:r>
          </a:p>
        </p:txBody>
      </p:sp>
      <p:grpSp>
        <p:nvGrpSpPr>
          <p:cNvPr id="3" name="Group 51"/>
          <p:cNvGrpSpPr>
            <a:grpSpLocks/>
          </p:cNvGrpSpPr>
          <p:nvPr/>
        </p:nvGrpSpPr>
        <p:grpSpPr bwMode="auto">
          <a:xfrm>
            <a:off x="2679700" y="3773488"/>
            <a:ext cx="1687513" cy="1687512"/>
            <a:chOff x="1803" y="2160"/>
            <a:chExt cx="1063" cy="1063"/>
          </a:xfrm>
        </p:grpSpPr>
        <p:sp>
          <p:nvSpPr>
            <p:cNvPr id="15424" name="Oval 52"/>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5" name="Oval 53"/>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6" name="Oval 54"/>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7" name="Oval 55"/>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8" name="Oval 56"/>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9" name="Oval 57"/>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18" name="Oval 58"/>
          <p:cNvSpPr>
            <a:spLocks noChangeArrowheads="1"/>
          </p:cNvSpPr>
          <p:nvPr/>
        </p:nvSpPr>
        <p:spPr bwMode="auto">
          <a:xfrm>
            <a:off x="3049588" y="39052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19" name="Oval 59"/>
          <p:cNvSpPr>
            <a:spLocks noChangeArrowheads="1"/>
          </p:cNvSpPr>
          <p:nvPr/>
        </p:nvSpPr>
        <p:spPr bwMode="auto">
          <a:xfrm>
            <a:off x="4060825" y="405765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0" name="Oval 60"/>
          <p:cNvSpPr>
            <a:spLocks noChangeArrowheads="1"/>
          </p:cNvSpPr>
          <p:nvPr/>
        </p:nvSpPr>
        <p:spPr bwMode="auto">
          <a:xfrm>
            <a:off x="2627313" y="471011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1" name="Oval 61"/>
          <p:cNvSpPr>
            <a:spLocks noChangeArrowheads="1"/>
          </p:cNvSpPr>
          <p:nvPr/>
        </p:nvSpPr>
        <p:spPr bwMode="auto">
          <a:xfrm>
            <a:off x="3322638" y="53101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2" name="Oval 62"/>
          <p:cNvSpPr>
            <a:spLocks noChangeArrowheads="1"/>
          </p:cNvSpPr>
          <p:nvPr/>
        </p:nvSpPr>
        <p:spPr bwMode="auto">
          <a:xfrm>
            <a:off x="4148138" y="49291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3" name="Text Box 63"/>
          <p:cNvSpPr txBox="1">
            <a:spLocks noChangeArrowheads="1"/>
          </p:cNvSpPr>
          <p:nvPr/>
        </p:nvSpPr>
        <p:spPr bwMode="auto">
          <a:xfrm>
            <a:off x="4670425" y="319881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3</a:t>
            </a:r>
          </a:p>
        </p:txBody>
      </p:sp>
      <p:grpSp>
        <p:nvGrpSpPr>
          <p:cNvPr id="4" name="Group 64"/>
          <p:cNvGrpSpPr>
            <a:grpSpLocks/>
          </p:cNvGrpSpPr>
          <p:nvPr/>
        </p:nvGrpSpPr>
        <p:grpSpPr bwMode="auto">
          <a:xfrm>
            <a:off x="4678363" y="3773488"/>
            <a:ext cx="1687512" cy="1687512"/>
            <a:chOff x="1803" y="2160"/>
            <a:chExt cx="1063" cy="1063"/>
          </a:xfrm>
        </p:grpSpPr>
        <p:sp>
          <p:nvSpPr>
            <p:cNvPr id="15418" name="Oval 65"/>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9" name="Oval 66"/>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0" name="Oval 67"/>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1" name="Oval 68"/>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2" name="Oval 69"/>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3" name="Oval 70"/>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31" name="Oval 71"/>
          <p:cNvSpPr>
            <a:spLocks noChangeArrowheads="1"/>
          </p:cNvSpPr>
          <p:nvPr/>
        </p:nvSpPr>
        <p:spPr bwMode="auto">
          <a:xfrm>
            <a:off x="5494338" y="53022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2" name="Oval 72"/>
          <p:cNvSpPr>
            <a:spLocks noChangeArrowheads="1"/>
          </p:cNvSpPr>
          <p:nvPr/>
        </p:nvSpPr>
        <p:spPr bwMode="auto">
          <a:xfrm>
            <a:off x="5537200" y="5026025"/>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3" name="Oval 73"/>
          <p:cNvSpPr>
            <a:spLocks noChangeArrowheads="1"/>
          </p:cNvSpPr>
          <p:nvPr/>
        </p:nvSpPr>
        <p:spPr bwMode="auto">
          <a:xfrm>
            <a:off x="5310188" y="52720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4" name="Oval 74"/>
          <p:cNvSpPr>
            <a:spLocks noChangeArrowheads="1"/>
          </p:cNvSpPr>
          <p:nvPr/>
        </p:nvSpPr>
        <p:spPr bwMode="auto">
          <a:xfrm>
            <a:off x="5308600" y="5122863"/>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5" name="Oval 75"/>
          <p:cNvSpPr>
            <a:spLocks noChangeArrowheads="1"/>
          </p:cNvSpPr>
          <p:nvPr/>
        </p:nvSpPr>
        <p:spPr bwMode="auto">
          <a:xfrm>
            <a:off x="5613400" y="516890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6" name="Text Box 76"/>
          <p:cNvSpPr txBox="1">
            <a:spLocks noChangeArrowheads="1"/>
          </p:cNvSpPr>
          <p:nvPr/>
        </p:nvSpPr>
        <p:spPr bwMode="auto">
          <a:xfrm>
            <a:off x="6657975" y="321151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4</a:t>
            </a:r>
          </a:p>
        </p:txBody>
      </p:sp>
      <p:grpSp>
        <p:nvGrpSpPr>
          <p:cNvPr id="5" name="Group 77"/>
          <p:cNvGrpSpPr>
            <a:grpSpLocks/>
          </p:cNvGrpSpPr>
          <p:nvPr/>
        </p:nvGrpSpPr>
        <p:grpSpPr bwMode="auto">
          <a:xfrm>
            <a:off x="6680200" y="3775075"/>
            <a:ext cx="1687513" cy="1687513"/>
            <a:chOff x="1803" y="2160"/>
            <a:chExt cx="1063" cy="1063"/>
          </a:xfrm>
        </p:grpSpPr>
        <p:sp>
          <p:nvSpPr>
            <p:cNvPr id="15412" name="Oval 78"/>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3" name="Oval 79"/>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4" name="Oval 80"/>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5" name="Oval 81"/>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6" name="Oval 82"/>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7" name="Oval 83"/>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44" name="Oval 84"/>
          <p:cNvSpPr>
            <a:spLocks noChangeArrowheads="1"/>
          </p:cNvSpPr>
          <p:nvPr/>
        </p:nvSpPr>
        <p:spPr bwMode="auto">
          <a:xfrm>
            <a:off x="7523163" y="46926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5" name="Oval 85"/>
          <p:cNvSpPr>
            <a:spLocks noChangeArrowheads="1"/>
          </p:cNvSpPr>
          <p:nvPr/>
        </p:nvSpPr>
        <p:spPr bwMode="auto">
          <a:xfrm>
            <a:off x="7566025" y="4397375"/>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6" name="Oval 86"/>
          <p:cNvSpPr>
            <a:spLocks noChangeArrowheads="1"/>
          </p:cNvSpPr>
          <p:nvPr/>
        </p:nvSpPr>
        <p:spPr bwMode="auto">
          <a:xfrm>
            <a:off x="7339013" y="469106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7" name="Oval 87"/>
          <p:cNvSpPr>
            <a:spLocks noChangeArrowheads="1"/>
          </p:cNvSpPr>
          <p:nvPr/>
        </p:nvSpPr>
        <p:spPr bwMode="auto">
          <a:xfrm>
            <a:off x="7337425" y="4494213"/>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8" name="Oval 88"/>
          <p:cNvSpPr>
            <a:spLocks noChangeArrowheads="1"/>
          </p:cNvSpPr>
          <p:nvPr/>
        </p:nvSpPr>
        <p:spPr bwMode="auto">
          <a:xfrm>
            <a:off x="7642225" y="454025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9" name="Text Box 89"/>
          <p:cNvSpPr txBox="1">
            <a:spLocks noChangeArrowheads="1"/>
          </p:cNvSpPr>
          <p:nvPr/>
        </p:nvSpPr>
        <p:spPr bwMode="auto">
          <a:xfrm>
            <a:off x="715963" y="5414963"/>
            <a:ext cx="1766887" cy="396875"/>
          </a:xfrm>
          <a:prstGeom prst="rect">
            <a:avLst/>
          </a:prstGeom>
          <a:noFill/>
          <a:ln w="9525">
            <a:noFill/>
            <a:miter lim="800000"/>
            <a:headEnd/>
            <a:tailEnd/>
          </a:ln>
        </p:spPr>
        <p:txBody>
          <a:bodyPr wrap="none">
            <a:spAutoFit/>
          </a:bodyPr>
          <a:lstStyle/>
          <a:p>
            <a:pPr algn="l"/>
            <a:r>
              <a:rPr lang="en-US" altLang="en-US" sz="2000"/>
              <a:t>Low Precision</a:t>
            </a:r>
          </a:p>
        </p:txBody>
      </p:sp>
      <p:sp>
        <p:nvSpPr>
          <p:cNvPr id="220250" name="Text Box 90"/>
          <p:cNvSpPr txBox="1">
            <a:spLocks noChangeArrowheads="1"/>
          </p:cNvSpPr>
          <p:nvPr/>
        </p:nvSpPr>
        <p:spPr bwMode="auto">
          <a:xfrm>
            <a:off x="708025" y="5678488"/>
            <a:ext cx="1965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not grouped</a:t>
            </a:r>
          </a:p>
        </p:txBody>
      </p:sp>
      <p:sp>
        <p:nvSpPr>
          <p:cNvPr id="220251" name="Text Box 91"/>
          <p:cNvSpPr txBox="1">
            <a:spLocks noChangeArrowheads="1"/>
          </p:cNvSpPr>
          <p:nvPr/>
        </p:nvSpPr>
        <p:spPr bwMode="auto">
          <a:xfrm>
            <a:off x="703263" y="5916613"/>
            <a:ext cx="1765300" cy="396875"/>
          </a:xfrm>
          <a:prstGeom prst="rect">
            <a:avLst/>
          </a:prstGeom>
          <a:noFill/>
          <a:ln w="9525">
            <a:noFill/>
            <a:miter lim="800000"/>
            <a:headEnd/>
            <a:tailEnd/>
          </a:ln>
        </p:spPr>
        <p:txBody>
          <a:bodyPr wrap="none">
            <a:spAutoFit/>
          </a:bodyPr>
          <a:lstStyle/>
          <a:p>
            <a:pPr algn="l"/>
            <a:r>
              <a:rPr lang="en-US" altLang="en-US" sz="2000"/>
              <a:t>Low Accuracy</a:t>
            </a:r>
          </a:p>
        </p:txBody>
      </p:sp>
      <p:sp>
        <p:nvSpPr>
          <p:cNvPr id="220252" name="Text Box 92"/>
          <p:cNvSpPr txBox="1">
            <a:spLocks noChangeArrowheads="1"/>
          </p:cNvSpPr>
          <p:nvPr/>
        </p:nvSpPr>
        <p:spPr bwMode="auto">
          <a:xfrm>
            <a:off x="701675"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well below bulls eye</a:t>
            </a:r>
          </a:p>
        </p:txBody>
      </p:sp>
      <p:sp>
        <p:nvSpPr>
          <p:cNvPr id="220253" name="Text Box 93"/>
          <p:cNvSpPr txBox="1">
            <a:spLocks noChangeArrowheads="1"/>
          </p:cNvSpPr>
          <p:nvPr/>
        </p:nvSpPr>
        <p:spPr bwMode="auto">
          <a:xfrm>
            <a:off x="2738438" y="5414963"/>
            <a:ext cx="1766887" cy="396875"/>
          </a:xfrm>
          <a:prstGeom prst="rect">
            <a:avLst/>
          </a:prstGeom>
          <a:noFill/>
          <a:ln w="9525">
            <a:noFill/>
            <a:miter lim="800000"/>
            <a:headEnd/>
            <a:tailEnd/>
          </a:ln>
        </p:spPr>
        <p:txBody>
          <a:bodyPr wrap="none">
            <a:spAutoFit/>
          </a:bodyPr>
          <a:lstStyle/>
          <a:p>
            <a:pPr algn="l"/>
            <a:r>
              <a:rPr lang="en-US" altLang="en-US" sz="2000"/>
              <a:t>Low Precision</a:t>
            </a:r>
          </a:p>
        </p:txBody>
      </p:sp>
      <p:sp>
        <p:nvSpPr>
          <p:cNvPr id="220254" name="Text Box 94"/>
          <p:cNvSpPr txBox="1">
            <a:spLocks noChangeArrowheads="1"/>
          </p:cNvSpPr>
          <p:nvPr/>
        </p:nvSpPr>
        <p:spPr bwMode="auto">
          <a:xfrm>
            <a:off x="2730500" y="5675313"/>
            <a:ext cx="1965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not grouped</a:t>
            </a:r>
          </a:p>
        </p:txBody>
      </p:sp>
      <p:sp>
        <p:nvSpPr>
          <p:cNvPr id="220255" name="Text Box 95"/>
          <p:cNvSpPr txBox="1">
            <a:spLocks noChangeArrowheads="1"/>
          </p:cNvSpPr>
          <p:nvPr/>
        </p:nvSpPr>
        <p:spPr bwMode="auto">
          <a:xfrm>
            <a:off x="2735263" y="5916613"/>
            <a:ext cx="1822450" cy="396875"/>
          </a:xfrm>
          <a:prstGeom prst="rect">
            <a:avLst/>
          </a:prstGeom>
          <a:noFill/>
          <a:ln w="9525">
            <a:noFill/>
            <a:miter lim="800000"/>
            <a:headEnd/>
            <a:tailEnd/>
          </a:ln>
        </p:spPr>
        <p:txBody>
          <a:bodyPr wrap="none">
            <a:spAutoFit/>
          </a:bodyPr>
          <a:lstStyle/>
          <a:p>
            <a:pPr algn="l"/>
            <a:r>
              <a:rPr lang="en-US" altLang="en-US" sz="2000"/>
              <a:t>High Accuracy</a:t>
            </a:r>
          </a:p>
        </p:txBody>
      </p:sp>
      <p:sp>
        <p:nvSpPr>
          <p:cNvPr id="220256" name="Text Box 96"/>
          <p:cNvSpPr txBox="1">
            <a:spLocks noChangeArrowheads="1"/>
          </p:cNvSpPr>
          <p:nvPr/>
        </p:nvSpPr>
        <p:spPr bwMode="auto">
          <a:xfrm>
            <a:off x="2733675"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right at bulls eye</a:t>
            </a:r>
          </a:p>
        </p:txBody>
      </p:sp>
      <p:sp>
        <p:nvSpPr>
          <p:cNvPr id="220257" name="Text Box 97"/>
          <p:cNvSpPr txBox="1">
            <a:spLocks noChangeArrowheads="1"/>
          </p:cNvSpPr>
          <p:nvPr/>
        </p:nvSpPr>
        <p:spPr bwMode="auto">
          <a:xfrm>
            <a:off x="4686300" y="5416550"/>
            <a:ext cx="1824038" cy="396875"/>
          </a:xfrm>
          <a:prstGeom prst="rect">
            <a:avLst/>
          </a:prstGeom>
          <a:noFill/>
          <a:ln w="9525">
            <a:noFill/>
            <a:miter lim="800000"/>
            <a:headEnd/>
            <a:tailEnd/>
          </a:ln>
        </p:spPr>
        <p:txBody>
          <a:bodyPr wrap="none">
            <a:spAutoFit/>
          </a:bodyPr>
          <a:lstStyle/>
          <a:p>
            <a:pPr algn="l"/>
            <a:r>
              <a:rPr lang="en-US" altLang="en-US" sz="2000"/>
              <a:t>High Precision</a:t>
            </a:r>
          </a:p>
        </p:txBody>
      </p:sp>
      <p:sp>
        <p:nvSpPr>
          <p:cNvPr id="220258" name="Text Box 98"/>
          <p:cNvSpPr txBox="1">
            <a:spLocks noChangeArrowheads="1"/>
          </p:cNvSpPr>
          <p:nvPr/>
        </p:nvSpPr>
        <p:spPr bwMode="auto">
          <a:xfrm>
            <a:off x="4672013" y="5676900"/>
            <a:ext cx="1584325" cy="366713"/>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grouped</a:t>
            </a:r>
          </a:p>
        </p:txBody>
      </p:sp>
      <p:sp>
        <p:nvSpPr>
          <p:cNvPr id="220259" name="Text Box 99"/>
          <p:cNvSpPr txBox="1">
            <a:spLocks noChangeArrowheads="1"/>
          </p:cNvSpPr>
          <p:nvPr/>
        </p:nvSpPr>
        <p:spPr bwMode="auto">
          <a:xfrm>
            <a:off x="4673600" y="5908675"/>
            <a:ext cx="1765300" cy="396875"/>
          </a:xfrm>
          <a:prstGeom prst="rect">
            <a:avLst/>
          </a:prstGeom>
          <a:noFill/>
          <a:ln w="9525">
            <a:noFill/>
            <a:miter lim="800000"/>
            <a:headEnd/>
            <a:tailEnd/>
          </a:ln>
        </p:spPr>
        <p:txBody>
          <a:bodyPr wrap="none">
            <a:spAutoFit/>
          </a:bodyPr>
          <a:lstStyle/>
          <a:p>
            <a:pPr algn="l"/>
            <a:r>
              <a:rPr lang="en-US" altLang="en-US" sz="2000"/>
              <a:t>Low Accuracy</a:t>
            </a:r>
          </a:p>
        </p:txBody>
      </p:sp>
      <p:sp>
        <p:nvSpPr>
          <p:cNvPr id="220260" name="Text Box 100"/>
          <p:cNvSpPr txBox="1">
            <a:spLocks noChangeArrowheads="1"/>
          </p:cNvSpPr>
          <p:nvPr/>
        </p:nvSpPr>
        <p:spPr bwMode="auto">
          <a:xfrm>
            <a:off x="4697413" y="6162675"/>
            <a:ext cx="1770062"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well below bulls eye</a:t>
            </a:r>
          </a:p>
        </p:txBody>
      </p:sp>
      <p:sp>
        <p:nvSpPr>
          <p:cNvPr id="220261" name="Text Box 101"/>
          <p:cNvSpPr txBox="1">
            <a:spLocks noChangeArrowheads="1"/>
          </p:cNvSpPr>
          <p:nvPr/>
        </p:nvSpPr>
        <p:spPr bwMode="auto">
          <a:xfrm>
            <a:off x="6675438" y="5414963"/>
            <a:ext cx="1824037" cy="396875"/>
          </a:xfrm>
          <a:prstGeom prst="rect">
            <a:avLst/>
          </a:prstGeom>
          <a:noFill/>
          <a:ln w="9525">
            <a:noFill/>
            <a:miter lim="800000"/>
            <a:headEnd/>
            <a:tailEnd/>
          </a:ln>
        </p:spPr>
        <p:txBody>
          <a:bodyPr wrap="none">
            <a:spAutoFit/>
          </a:bodyPr>
          <a:lstStyle/>
          <a:p>
            <a:pPr algn="l"/>
            <a:r>
              <a:rPr lang="en-US" altLang="en-US" sz="2000"/>
              <a:t>High Precision</a:t>
            </a:r>
          </a:p>
        </p:txBody>
      </p:sp>
      <p:sp>
        <p:nvSpPr>
          <p:cNvPr id="220262" name="Text Box 102"/>
          <p:cNvSpPr txBox="1">
            <a:spLocks noChangeArrowheads="1"/>
          </p:cNvSpPr>
          <p:nvPr/>
        </p:nvSpPr>
        <p:spPr bwMode="auto">
          <a:xfrm>
            <a:off x="6651625" y="5678488"/>
            <a:ext cx="1584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grouped</a:t>
            </a:r>
          </a:p>
        </p:txBody>
      </p:sp>
      <p:sp>
        <p:nvSpPr>
          <p:cNvPr id="220263" name="Text Box 103"/>
          <p:cNvSpPr txBox="1">
            <a:spLocks noChangeArrowheads="1"/>
          </p:cNvSpPr>
          <p:nvPr/>
        </p:nvSpPr>
        <p:spPr bwMode="auto">
          <a:xfrm>
            <a:off x="6675438" y="5916613"/>
            <a:ext cx="1822450" cy="396875"/>
          </a:xfrm>
          <a:prstGeom prst="rect">
            <a:avLst/>
          </a:prstGeom>
          <a:noFill/>
          <a:ln w="9525">
            <a:noFill/>
            <a:miter lim="800000"/>
            <a:headEnd/>
            <a:tailEnd/>
          </a:ln>
        </p:spPr>
        <p:txBody>
          <a:bodyPr wrap="none">
            <a:spAutoFit/>
          </a:bodyPr>
          <a:lstStyle/>
          <a:p>
            <a:pPr algn="l"/>
            <a:r>
              <a:rPr lang="en-US" altLang="en-US" sz="2000"/>
              <a:t>High Accuracy</a:t>
            </a:r>
          </a:p>
        </p:txBody>
      </p:sp>
      <p:sp>
        <p:nvSpPr>
          <p:cNvPr id="220264" name="Text Box 104"/>
          <p:cNvSpPr txBox="1">
            <a:spLocks noChangeArrowheads="1"/>
          </p:cNvSpPr>
          <p:nvPr/>
        </p:nvSpPr>
        <p:spPr bwMode="auto">
          <a:xfrm>
            <a:off x="6667500"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right at bulls eye</a:t>
            </a:r>
          </a:p>
        </p:txBody>
      </p:sp>
      <p:sp>
        <p:nvSpPr>
          <p:cNvPr id="8269" name="Text Box 77"/>
          <p:cNvSpPr txBox="1">
            <a:spLocks noChangeArrowheads="1"/>
          </p:cNvSpPr>
          <p:nvPr/>
        </p:nvSpPr>
        <p:spPr bwMode="auto">
          <a:xfrm>
            <a:off x="1760538" y="3197225"/>
            <a:ext cx="779462"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8270" name="Text Box 78"/>
          <p:cNvSpPr txBox="1">
            <a:spLocks noChangeArrowheads="1"/>
          </p:cNvSpPr>
          <p:nvPr/>
        </p:nvSpPr>
        <p:spPr bwMode="auto">
          <a:xfrm>
            <a:off x="3730625" y="3198813"/>
            <a:ext cx="825500"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p>
        </p:txBody>
      </p:sp>
      <p:sp>
        <p:nvSpPr>
          <p:cNvPr id="8271" name="Text Box 79"/>
          <p:cNvSpPr txBox="1">
            <a:spLocks noChangeArrowheads="1"/>
          </p:cNvSpPr>
          <p:nvPr/>
        </p:nvSpPr>
        <p:spPr bwMode="auto">
          <a:xfrm>
            <a:off x="5748338" y="3200400"/>
            <a:ext cx="790575"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8272" name="Text Box 80"/>
          <p:cNvSpPr txBox="1">
            <a:spLocks noChangeArrowheads="1"/>
          </p:cNvSpPr>
          <p:nvPr/>
        </p:nvSpPr>
        <p:spPr bwMode="auto">
          <a:xfrm>
            <a:off x="7731125" y="3201988"/>
            <a:ext cx="731838"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0162">
                                            <p:txEl>
                                              <p:pRg st="1" end="1"/>
                                            </p:txEl>
                                          </p:spTgt>
                                        </p:tgtEl>
                                        <p:attrNameLst>
                                          <p:attrName>style.visibility</p:attrName>
                                        </p:attrNameLst>
                                      </p:cBhvr>
                                      <p:to>
                                        <p:strVal val="visible"/>
                                      </p:to>
                                    </p:set>
                                    <p:anim calcmode="lin" valueType="num">
                                      <p:cBhvr additive="base">
                                        <p:cTn id="7" dur="500" fill="hold"/>
                                        <p:tgtEl>
                                          <p:spTgt spid="220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0197"/>
                                        </p:tgtEl>
                                        <p:attrNameLst>
                                          <p:attrName>style.visibility</p:attrName>
                                        </p:attrNameLst>
                                      </p:cBhvr>
                                      <p:to>
                                        <p:strVal val="visible"/>
                                      </p:to>
                                    </p:set>
                                    <p:anim calcmode="lin" valueType="num">
                                      <p:cBhvr additive="base">
                                        <p:cTn id="13" dur="500" fill="hold"/>
                                        <p:tgtEl>
                                          <p:spTgt spid="220197"/>
                                        </p:tgtEl>
                                        <p:attrNameLst>
                                          <p:attrName>ppt_x</p:attrName>
                                        </p:attrNameLst>
                                      </p:cBhvr>
                                      <p:tavLst>
                                        <p:tav tm="0">
                                          <p:val>
                                            <p:strVal val="#ppt_x"/>
                                          </p:val>
                                        </p:tav>
                                        <p:tav tm="100000">
                                          <p:val>
                                            <p:strVal val="#ppt_x"/>
                                          </p:val>
                                        </p:tav>
                                      </p:tavLst>
                                    </p:anim>
                                    <p:anim calcmode="lin" valueType="num">
                                      <p:cBhvr additive="base">
                                        <p:cTn id="14" dur="500" fill="hold"/>
                                        <p:tgtEl>
                                          <p:spTgt spid="220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220205"/>
                                        </p:tgtEl>
                                        <p:attrNameLst>
                                          <p:attrName>style.visibility</p:attrName>
                                        </p:attrNameLst>
                                      </p:cBhvr>
                                      <p:to>
                                        <p:strVal val="visible"/>
                                      </p:to>
                                    </p:set>
                                    <p:anim calcmode="lin" valueType="num">
                                      <p:cBhvr additive="base">
                                        <p:cTn id="23" dur="500" fill="hold"/>
                                        <p:tgtEl>
                                          <p:spTgt spid="220205"/>
                                        </p:tgtEl>
                                        <p:attrNameLst>
                                          <p:attrName>ppt_x</p:attrName>
                                        </p:attrNameLst>
                                      </p:cBhvr>
                                      <p:tavLst>
                                        <p:tav tm="0">
                                          <p:val>
                                            <p:strVal val="0-#ppt_w/2"/>
                                          </p:val>
                                        </p:tav>
                                        <p:tav tm="100000">
                                          <p:val>
                                            <p:strVal val="#ppt_x"/>
                                          </p:val>
                                        </p:tav>
                                      </p:tavLst>
                                    </p:anim>
                                    <p:anim calcmode="lin" valueType="num">
                                      <p:cBhvr additive="base">
                                        <p:cTn id="24" dur="500" fill="hold"/>
                                        <p:tgtEl>
                                          <p:spTgt spid="2202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5" fill="hold" nodeType="afterGroup">
                            <p:stCondLst>
                              <p:cond delay="500"/>
                            </p:stCondLst>
                            <p:childTnLst>
                              <p:par>
                                <p:cTn id="26" presetID="2" presetClass="entr" presetSubtype="12" fill="hold" grpId="0" nodeType="afterEffect">
                                  <p:stCondLst>
                                    <p:cond delay="0"/>
                                  </p:stCondLst>
                                  <p:childTnLst>
                                    <p:set>
                                      <p:cBhvr>
                                        <p:cTn id="27" dur="1" fill="hold">
                                          <p:stCondLst>
                                            <p:cond delay="0"/>
                                          </p:stCondLst>
                                        </p:cTn>
                                        <p:tgtEl>
                                          <p:spTgt spid="220206"/>
                                        </p:tgtEl>
                                        <p:attrNameLst>
                                          <p:attrName>style.visibility</p:attrName>
                                        </p:attrNameLst>
                                      </p:cBhvr>
                                      <p:to>
                                        <p:strVal val="visible"/>
                                      </p:to>
                                    </p:set>
                                    <p:anim calcmode="lin" valueType="num">
                                      <p:cBhvr additive="base">
                                        <p:cTn id="28" dur="500" fill="hold"/>
                                        <p:tgtEl>
                                          <p:spTgt spid="220206"/>
                                        </p:tgtEl>
                                        <p:attrNameLst>
                                          <p:attrName>ppt_x</p:attrName>
                                        </p:attrNameLst>
                                      </p:cBhvr>
                                      <p:tavLst>
                                        <p:tav tm="0">
                                          <p:val>
                                            <p:strVal val="0-#ppt_w/2"/>
                                          </p:val>
                                        </p:tav>
                                        <p:tav tm="100000">
                                          <p:val>
                                            <p:strVal val="#ppt_x"/>
                                          </p:val>
                                        </p:tav>
                                      </p:tavLst>
                                    </p:anim>
                                    <p:anim calcmode="lin" valueType="num">
                                      <p:cBhvr additive="base">
                                        <p:cTn id="29" dur="500" fill="hold"/>
                                        <p:tgtEl>
                                          <p:spTgt spid="2202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nodeType="afterGroup">
                            <p:stCondLst>
                              <p:cond delay="1000"/>
                            </p:stCondLst>
                            <p:childTnLst>
                              <p:par>
                                <p:cTn id="31" presetID="2" presetClass="entr" presetSubtype="12" fill="hold" grpId="0" nodeType="afterEffect">
                                  <p:stCondLst>
                                    <p:cond delay="0"/>
                                  </p:stCondLst>
                                  <p:childTnLst>
                                    <p:set>
                                      <p:cBhvr>
                                        <p:cTn id="32" dur="1" fill="hold">
                                          <p:stCondLst>
                                            <p:cond delay="0"/>
                                          </p:stCondLst>
                                        </p:cTn>
                                        <p:tgtEl>
                                          <p:spTgt spid="220207"/>
                                        </p:tgtEl>
                                        <p:attrNameLst>
                                          <p:attrName>style.visibility</p:attrName>
                                        </p:attrNameLst>
                                      </p:cBhvr>
                                      <p:to>
                                        <p:strVal val="visible"/>
                                      </p:to>
                                    </p:set>
                                    <p:anim calcmode="lin" valueType="num">
                                      <p:cBhvr additive="base">
                                        <p:cTn id="33" dur="500" fill="hold"/>
                                        <p:tgtEl>
                                          <p:spTgt spid="220207"/>
                                        </p:tgtEl>
                                        <p:attrNameLst>
                                          <p:attrName>ppt_x</p:attrName>
                                        </p:attrNameLst>
                                      </p:cBhvr>
                                      <p:tavLst>
                                        <p:tav tm="0">
                                          <p:val>
                                            <p:strVal val="0-#ppt_w/2"/>
                                          </p:val>
                                        </p:tav>
                                        <p:tav tm="100000">
                                          <p:val>
                                            <p:strVal val="#ppt_x"/>
                                          </p:val>
                                        </p:tav>
                                      </p:tavLst>
                                    </p:anim>
                                    <p:anim calcmode="lin" valueType="num">
                                      <p:cBhvr additive="base">
                                        <p:cTn id="34" dur="500" fill="hold"/>
                                        <p:tgtEl>
                                          <p:spTgt spid="2202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nodeType="afterGroup">
                            <p:stCondLst>
                              <p:cond delay="1500"/>
                            </p:stCondLst>
                            <p:childTnLst>
                              <p:par>
                                <p:cTn id="36" presetID="2" presetClass="entr" presetSubtype="12" fill="hold" grpId="0" nodeType="afterEffect">
                                  <p:stCondLst>
                                    <p:cond delay="0"/>
                                  </p:stCondLst>
                                  <p:childTnLst>
                                    <p:set>
                                      <p:cBhvr>
                                        <p:cTn id="37" dur="1" fill="hold">
                                          <p:stCondLst>
                                            <p:cond delay="0"/>
                                          </p:stCondLst>
                                        </p:cTn>
                                        <p:tgtEl>
                                          <p:spTgt spid="220208"/>
                                        </p:tgtEl>
                                        <p:attrNameLst>
                                          <p:attrName>style.visibility</p:attrName>
                                        </p:attrNameLst>
                                      </p:cBhvr>
                                      <p:to>
                                        <p:strVal val="visible"/>
                                      </p:to>
                                    </p:set>
                                    <p:anim calcmode="lin" valueType="num">
                                      <p:cBhvr additive="base">
                                        <p:cTn id="38" dur="500" fill="hold"/>
                                        <p:tgtEl>
                                          <p:spTgt spid="220208"/>
                                        </p:tgtEl>
                                        <p:attrNameLst>
                                          <p:attrName>ppt_x</p:attrName>
                                        </p:attrNameLst>
                                      </p:cBhvr>
                                      <p:tavLst>
                                        <p:tav tm="0">
                                          <p:val>
                                            <p:strVal val="0-#ppt_w/2"/>
                                          </p:val>
                                        </p:tav>
                                        <p:tav tm="100000">
                                          <p:val>
                                            <p:strVal val="#ppt_x"/>
                                          </p:val>
                                        </p:tav>
                                      </p:tavLst>
                                    </p:anim>
                                    <p:anim calcmode="lin" valueType="num">
                                      <p:cBhvr additive="base">
                                        <p:cTn id="39" dur="500" fill="hold"/>
                                        <p:tgtEl>
                                          <p:spTgt spid="2202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nodeType="afterGroup">
                            <p:stCondLst>
                              <p:cond delay="2000"/>
                            </p:stCondLst>
                            <p:childTnLst>
                              <p:par>
                                <p:cTn id="41" presetID="2" presetClass="entr" presetSubtype="12" fill="hold" grpId="0" nodeType="afterEffect">
                                  <p:stCondLst>
                                    <p:cond delay="0"/>
                                  </p:stCondLst>
                                  <p:childTnLst>
                                    <p:set>
                                      <p:cBhvr>
                                        <p:cTn id="42" dur="1" fill="hold">
                                          <p:stCondLst>
                                            <p:cond delay="0"/>
                                          </p:stCondLst>
                                        </p:cTn>
                                        <p:tgtEl>
                                          <p:spTgt spid="220209"/>
                                        </p:tgtEl>
                                        <p:attrNameLst>
                                          <p:attrName>style.visibility</p:attrName>
                                        </p:attrNameLst>
                                      </p:cBhvr>
                                      <p:to>
                                        <p:strVal val="visible"/>
                                      </p:to>
                                    </p:set>
                                    <p:anim calcmode="lin" valueType="num">
                                      <p:cBhvr additive="base">
                                        <p:cTn id="43" dur="500" fill="hold"/>
                                        <p:tgtEl>
                                          <p:spTgt spid="220209"/>
                                        </p:tgtEl>
                                        <p:attrNameLst>
                                          <p:attrName>ppt_x</p:attrName>
                                        </p:attrNameLst>
                                      </p:cBhvr>
                                      <p:tavLst>
                                        <p:tav tm="0">
                                          <p:val>
                                            <p:strVal val="0-#ppt_w/2"/>
                                          </p:val>
                                        </p:tav>
                                        <p:tav tm="100000">
                                          <p:val>
                                            <p:strVal val="#ppt_x"/>
                                          </p:val>
                                        </p:tav>
                                      </p:tavLst>
                                    </p:anim>
                                    <p:anim calcmode="lin" valueType="num">
                                      <p:cBhvr additive="base">
                                        <p:cTn id="44" dur="500" fill="hold"/>
                                        <p:tgtEl>
                                          <p:spTgt spid="2202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0210"/>
                                        </p:tgtEl>
                                        <p:attrNameLst>
                                          <p:attrName>style.visibility</p:attrName>
                                        </p:attrNameLst>
                                      </p:cBhvr>
                                      <p:to>
                                        <p:strVal val="visible"/>
                                      </p:to>
                                    </p:set>
                                    <p:anim calcmode="lin" valueType="num">
                                      <p:cBhvr additive="base">
                                        <p:cTn id="49" dur="500" fill="hold"/>
                                        <p:tgtEl>
                                          <p:spTgt spid="220210"/>
                                        </p:tgtEl>
                                        <p:attrNameLst>
                                          <p:attrName>ppt_x</p:attrName>
                                        </p:attrNameLst>
                                      </p:cBhvr>
                                      <p:tavLst>
                                        <p:tav tm="0">
                                          <p:val>
                                            <p:strVal val="#ppt_x"/>
                                          </p:val>
                                        </p:tav>
                                        <p:tav tm="100000">
                                          <p:val>
                                            <p:strVal val="#ppt_x"/>
                                          </p:val>
                                        </p:tav>
                                      </p:tavLst>
                                    </p:anim>
                                    <p:anim calcmode="lin" valueType="num">
                                      <p:cBhvr additive="base">
                                        <p:cTn id="50" dur="500" fill="hold"/>
                                        <p:tgtEl>
                                          <p:spTgt spid="220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par>
                                <p:cTn id="51" presetID="2" presetClass="entr" presetSubtype="4"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2" fill="hold" grpId="0" nodeType="clickEffect">
                                  <p:stCondLst>
                                    <p:cond delay="0"/>
                                  </p:stCondLst>
                                  <p:childTnLst>
                                    <p:set>
                                      <p:cBhvr>
                                        <p:cTn id="58" dur="1" fill="hold">
                                          <p:stCondLst>
                                            <p:cond delay="0"/>
                                          </p:stCondLst>
                                        </p:cTn>
                                        <p:tgtEl>
                                          <p:spTgt spid="220218"/>
                                        </p:tgtEl>
                                        <p:attrNameLst>
                                          <p:attrName>style.visibility</p:attrName>
                                        </p:attrNameLst>
                                      </p:cBhvr>
                                      <p:to>
                                        <p:strVal val="visible"/>
                                      </p:to>
                                    </p:set>
                                    <p:anim calcmode="lin" valueType="num">
                                      <p:cBhvr additive="base">
                                        <p:cTn id="59" dur="500" fill="hold"/>
                                        <p:tgtEl>
                                          <p:spTgt spid="220218"/>
                                        </p:tgtEl>
                                        <p:attrNameLst>
                                          <p:attrName>ppt_x</p:attrName>
                                        </p:attrNameLst>
                                      </p:cBhvr>
                                      <p:tavLst>
                                        <p:tav tm="0">
                                          <p:val>
                                            <p:strVal val="0-#ppt_w/2"/>
                                          </p:val>
                                        </p:tav>
                                        <p:tav tm="100000">
                                          <p:val>
                                            <p:strVal val="#ppt_x"/>
                                          </p:val>
                                        </p:tav>
                                      </p:tavLst>
                                    </p:anim>
                                    <p:anim calcmode="lin" valueType="num">
                                      <p:cBhvr additive="base">
                                        <p:cTn id="60" dur="500" fill="hold"/>
                                        <p:tgtEl>
                                          <p:spTgt spid="2202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1" fill="hold" nodeType="afterGroup">
                            <p:stCondLst>
                              <p:cond delay="500"/>
                            </p:stCondLst>
                            <p:childTnLst>
                              <p:par>
                                <p:cTn id="62" presetID="2" presetClass="entr" presetSubtype="12" fill="hold" grpId="0" nodeType="afterEffect">
                                  <p:stCondLst>
                                    <p:cond delay="0"/>
                                  </p:stCondLst>
                                  <p:childTnLst>
                                    <p:set>
                                      <p:cBhvr>
                                        <p:cTn id="63" dur="1" fill="hold">
                                          <p:stCondLst>
                                            <p:cond delay="0"/>
                                          </p:stCondLst>
                                        </p:cTn>
                                        <p:tgtEl>
                                          <p:spTgt spid="220219"/>
                                        </p:tgtEl>
                                        <p:attrNameLst>
                                          <p:attrName>style.visibility</p:attrName>
                                        </p:attrNameLst>
                                      </p:cBhvr>
                                      <p:to>
                                        <p:strVal val="visible"/>
                                      </p:to>
                                    </p:set>
                                    <p:anim calcmode="lin" valueType="num">
                                      <p:cBhvr additive="base">
                                        <p:cTn id="64" dur="500" fill="hold"/>
                                        <p:tgtEl>
                                          <p:spTgt spid="220219"/>
                                        </p:tgtEl>
                                        <p:attrNameLst>
                                          <p:attrName>ppt_x</p:attrName>
                                        </p:attrNameLst>
                                      </p:cBhvr>
                                      <p:tavLst>
                                        <p:tav tm="0">
                                          <p:val>
                                            <p:strVal val="0-#ppt_w/2"/>
                                          </p:val>
                                        </p:tav>
                                        <p:tav tm="100000">
                                          <p:val>
                                            <p:strVal val="#ppt_x"/>
                                          </p:val>
                                        </p:tav>
                                      </p:tavLst>
                                    </p:anim>
                                    <p:anim calcmode="lin" valueType="num">
                                      <p:cBhvr additive="base">
                                        <p:cTn id="65" dur="500" fill="hold"/>
                                        <p:tgtEl>
                                          <p:spTgt spid="2202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par>
                          <p:cTn id="66" fill="hold" nodeType="afterGroup">
                            <p:stCondLst>
                              <p:cond delay="1000"/>
                            </p:stCondLst>
                            <p:childTnLst>
                              <p:par>
                                <p:cTn id="67" presetID="2" presetClass="entr" presetSubtype="12" fill="hold" grpId="0" nodeType="afterEffect">
                                  <p:stCondLst>
                                    <p:cond delay="0"/>
                                  </p:stCondLst>
                                  <p:childTnLst>
                                    <p:set>
                                      <p:cBhvr>
                                        <p:cTn id="68" dur="1" fill="hold">
                                          <p:stCondLst>
                                            <p:cond delay="0"/>
                                          </p:stCondLst>
                                        </p:cTn>
                                        <p:tgtEl>
                                          <p:spTgt spid="220220"/>
                                        </p:tgtEl>
                                        <p:attrNameLst>
                                          <p:attrName>style.visibility</p:attrName>
                                        </p:attrNameLst>
                                      </p:cBhvr>
                                      <p:to>
                                        <p:strVal val="visible"/>
                                      </p:to>
                                    </p:set>
                                    <p:anim calcmode="lin" valueType="num">
                                      <p:cBhvr additive="base">
                                        <p:cTn id="69" dur="500" fill="hold"/>
                                        <p:tgtEl>
                                          <p:spTgt spid="220220"/>
                                        </p:tgtEl>
                                        <p:attrNameLst>
                                          <p:attrName>ppt_x</p:attrName>
                                        </p:attrNameLst>
                                      </p:cBhvr>
                                      <p:tavLst>
                                        <p:tav tm="0">
                                          <p:val>
                                            <p:strVal val="0-#ppt_w/2"/>
                                          </p:val>
                                        </p:tav>
                                        <p:tav tm="100000">
                                          <p:val>
                                            <p:strVal val="#ppt_x"/>
                                          </p:val>
                                        </p:tav>
                                      </p:tavLst>
                                    </p:anim>
                                    <p:anim calcmode="lin" valueType="num">
                                      <p:cBhvr additive="base">
                                        <p:cTn id="70" dur="500" fill="hold"/>
                                        <p:tgtEl>
                                          <p:spTgt spid="220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1" fill="hold" nodeType="afterGroup">
                            <p:stCondLst>
                              <p:cond delay="1500"/>
                            </p:stCondLst>
                            <p:childTnLst>
                              <p:par>
                                <p:cTn id="72" presetID="2" presetClass="entr" presetSubtype="12" fill="hold" grpId="0" nodeType="afterEffect">
                                  <p:stCondLst>
                                    <p:cond delay="0"/>
                                  </p:stCondLst>
                                  <p:childTnLst>
                                    <p:set>
                                      <p:cBhvr>
                                        <p:cTn id="73" dur="1" fill="hold">
                                          <p:stCondLst>
                                            <p:cond delay="0"/>
                                          </p:stCondLst>
                                        </p:cTn>
                                        <p:tgtEl>
                                          <p:spTgt spid="220221"/>
                                        </p:tgtEl>
                                        <p:attrNameLst>
                                          <p:attrName>style.visibility</p:attrName>
                                        </p:attrNameLst>
                                      </p:cBhvr>
                                      <p:to>
                                        <p:strVal val="visible"/>
                                      </p:to>
                                    </p:set>
                                    <p:anim calcmode="lin" valueType="num">
                                      <p:cBhvr additive="base">
                                        <p:cTn id="74" dur="500" fill="hold"/>
                                        <p:tgtEl>
                                          <p:spTgt spid="220221"/>
                                        </p:tgtEl>
                                        <p:attrNameLst>
                                          <p:attrName>ppt_x</p:attrName>
                                        </p:attrNameLst>
                                      </p:cBhvr>
                                      <p:tavLst>
                                        <p:tav tm="0">
                                          <p:val>
                                            <p:strVal val="0-#ppt_w/2"/>
                                          </p:val>
                                        </p:tav>
                                        <p:tav tm="100000">
                                          <p:val>
                                            <p:strVal val="#ppt_x"/>
                                          </p:val>
                                        </p:tav>
                                      </p:tavLst>
                                    </p:anim>
                                    <p:anim calcmode="lin" valueType="num">
                                      <p:cBhvr additive="base">
                                        <p:cTn id="75" dur="500" fill="hold"/>
                                        <p:tgtEl>
                                          <p:spTgt spid="220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par>
                          <p:cTn id="76" fill="hold" nodeType="afterGroup">
                            <p:stCondLst>
                              <p:cond delay="2000"/>
                            </p:stCondLst>
                            <p:childTnLst>
                              <p:par>
                                <p:cTn id="77" presetID="2" presetClass="entr" presetSubtype="12" fill="hold" grpId="0" nodeType="afterEffect">
                                  <p:stCondLst>
                                    <p:cond delay="0"/>
                                  </p:stCondLst>
                                  <p:childTnLst>
                                    <p:set>
                                      <p:cBhvr>
                                        <p:cTn id="78" dur="1" fill="hold">
                                          <p:stCondLst>
                                            <p:cond delay="0"/>
                                          </p:stCondLst>
                                        </p:cTn>
                                        <p:tgtEl>
                                          <p:spTgt spid="220222"/>
                                        </p:tgtEl>
                                        <p:attrNameLst>
                                          <p:attrName>style.visibility</p:attrName>
                                        </p:attrNameLst>
                                      </p:cBhvr>
                                      <p:to>
                                        <p:strVal val="visible"/>
                                      </p:to>
                                    </p:set>
                                    <p:anim calcmode="lin" valueType="num">
                                      <p:cBhvr additive="base">
                                        <p:cTn id="79" dur="500" fill="hold"/>
                                        <p:tgtEl>
                                          <p:spTgt spid="220222"/>
                                        </p:tgtEl>
                                        <p:attrNameLst>
                                          <p:attrName>ppt_x</p:attrName>
                                        </p:attrNameLst>
                                      </p:cBhvr>
                                      <p:tavLst>
                                        <p:tav tm="0">
                                          <p:val>
                                            <p:strVal val="0-#ppt_w/2"/>
                                          </p:val>
                                        </p:tav>
                                        <p:tav tm="100000">
                                          <p:val>
                                            <p:strVal val="#ppt_x"/>
                                          </p:val>
                                        </p:tav>
                                      </p:tavLst>
                                    </p:anim>
                                    <p:anim calcmode="lin" valueType="num">
                                      <p:cBhvr additive="base">
                                        <p:cTn id="80" dur="500" fill="hold"/>
                                        <p:tgtEl>
                                          <p:spTgt spid="220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0223"/>
                                        </p:tgtEl>
                                        <p:attrNameLst>
                                          <p:attrName>style.visibility</p:attrName>
                                        </p:attrNameLst>
                                      </p:cBhvr>
                                      <p:to>
                                        <p:strVal val="visible"/>
                                      </p:to>
                                    </p:set>
                                    <p:anim calcmode="lin" valueType="num">
                                      <p:cBhvr additive="base">
                                        <p:cTn id="85" dur="500" fill="hold"/>
                                        <p:tgtEl>
                                          <p:spTgt spid="220223"/>
                                        </p:tgtEl>
                                        <p:attrNameLst>
                                          <p:attrName>ppt_x</p:attrName>
                                        </p:attrNameLst>
                                      </p:cBhvr>
                                      <p:tavLst>
                                        <p:tav tm="0">
                                          <p:val>
                                            <p:strVal val="#ppt_x"/>
                                          </p:val>
                                        </p:tav>
                                        <p:tav tm="100000">
                                          <p:val>
                                            <p:strVal val="#ppt_x"/>
                                          </p:val>
                                        </p:tav>
                                      </p:tavLst>
                                    </p:anim>
                                    <p:anim calcmode="lin" valueType="num">
                                      <p:cBhvr additive="base">
                                        <p:cTn id="86" dur="500" fill="hold"/>
                                        <p:tgtEl>
                                          <p:spTgt spid="2202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suction.wav"/>
                                        </p:tgtEl>
                                      </p:cMediaNode>
                                    </p:audio>
                                  </p:subTnLst>
                                </p:cTn>
                              </p:par>
                              <p:par>
                                <p:cTn id="87" presetID="2" presetClass="entr" presetSubtype="4" fill="hold" nodeType="with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2" fill="hold" grpId="0" nodeType="clickEffect">
                                  <p:stCondLst>
                                    <p:cond delay="0"/>
                                  </p:stCondLst>
                                  <p:childTnLst>
                                    <p:set>
                                      <p:cBhvr>
                                        <p:cTn id="94" dur="1" fill="hold">
                                          <p:stCondLst>
                                            <p:cond delay="0"/>
                                          </p:stCondLst>
                                        </p:cTn>
                                        <p:tgtEl>
                                          <p:spTgt spid="220231"/>
                                        </p:tgtEl>
                                        <p:attrNameLst>
                                          <p:attrName>style.visibility</p:attrName>
                                        </p:attrNameLst>
                                      </p:cBhvr>
                                      <p:to>
                                        <p:strVal val="visible"/>
                                      </p:to>
                                    </p:set>
                                    <p:anim calcmode="lin" valueType="num">
                                      <p:cBhvr additive="base">
                                        <p:cTn id="95" dur="500" fill="hold"/>
                                        <p:tgtEl>
                                          <p:spTgt spid="220231"/>
                                        </p:tgtEl>
                                        <p:attrNameLst>
                                          <p:attrName>ppt_x</p:attrName>
                                        </p:attrNameLst>
                                      </p:cBhvr>
                                      <p:tavLst>
                                        <p:tav tm="0">
                                          <p:val>
                                            <p:strVal val="0-#ppt_w/2"/>
                                          </p:val>
                                        </p:tav>
                                        <p:tav tm="100000">
                                          <p:val>
                                            <p:strVal val="#ppt_x"/>
                                          </p:val>
                                        </p:tav>
                                      </p:tavLst>
                                    </p:anim>
                                    <p:anim calcmode="lin" valueType="num">
                                      <p:cBhvr additive="base">
                                        <p:cTn id="96" dur="500" fill="hold"/>
                                        <p:tgtEl>
                                          <p:spTgt spid="2202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nodeType="afterGroup">
                            <p:stCondLst>
                              <p:cond delay="500"/>
                            </p:stCondLst>
                            <p:childTnLst>
                              <p:par>
                                <p:cTn id="98" presetID="2" presetClass="entr" presetSubtype="12" fill="hold" grpId="0" nodeType="afterEffect">
                                  <p:stCondLst>
                                    <p:cond delay="0"/>
                                  </p:stCondLst>
                                  <p:childTnLst>
                                    <p:set>
                                      <p:cBhvr>
                                        <p:cTn id="99" dur="1" fill="hold">
                                          <p:stCondLst>
                                            <p:cond delay="0"/>
                                          </p:stCondLst>
                                        </p:cTn>
                                        <p:tgtEl>
                                          <p:spTgt spid="220232"/>
                                        </p:tgtEl>
                                        <p:attrNameLst>
                                          <p:attrName>style.visibility</p:attrName>
                                        </p:attrNameLst>
                                      </p:cBhvr>
                                      <p:to>
                                        <p:strVal val="visible"/>
                                      </p:to>
                                    </p:set>
                                    <p:anim calcmode="lin" valueType="num">
                                      <p:cBhvr additive="base">
                                        <p:cTn id="100" dur="500" fill="hold"/>
                                        <p:tgtEl>
                                          <p:spTgt spid="220232"/>
                                        </p:tgtEl>
                                        <p:attrNameLst>
                                          <p:attrName>ppt_x</p:attrName>
                                        </p:attrNameLst>
                                      </p:cBhvr>
                                      <p:tavLst>
                                        <p:tav tm="0">
                                          <p:val>
                                            <p:strVal val="0-#ppt_w/2"/>
                                          </p:val>
                                        </p:tav>
                                        <p:tav tm="100000">
                                          <p:val>
                                            <p:strVal val="#ppt_x"/>
                                          </p:val>
                                        </p:tav>
                                      </p:tavLst>
                                    </p:anim>
                                    <p:anim calcmode="lin" valueType="num">
                                      <p:cBhvr additive="base">
                                        <p:cTn id="101" dur="500" fill="hold"/>
                                        <p:tgtEl>
                                          <p:spTgt spid="220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par>
                          <p:cTn id="102" fill="hold" nodeType="afterGroup">
                            <p:stCondLst>
                              <p:cond delay="1000"/>
                            </p:stCondLst>
                            <p:childTnLst>
                              <p:par>
                                <p:cTn id="103" presetID="2" presetClass="entr" presetSubtype="12" fill="hold" grpId="0" nodeType="afterEffect">
                                  <p:stCondLst>
                                    <p:cond delay="0"/>
                                  </p:stCondLst>
                                  <p:childTnLst>
                                    <p:set>
                                      <p:cBhvr>
                                        <p:cTn id="104" dur="1" fill="hold">
                                          <p:stCondLst>
                                            <p:cond delay="0"/>
                                          </p:stCondLst>
                                        </p:cTn>
                                        <p:tgtEl>
                                          <p:spTgt spid="220233"/>
                                        </p:tgtEl>
                                        <p:attrNameLst>
                                          <p:attrName>style.visibility</p:attrName>
                                        </p:attrNameLst>
                                      </p:cBhvr>
                                      <p:to>
                                        <p:strVal val="visible"/>
                                      </p:to>
                                    </p:set>
                                    <p:anim calcmode="lin" valueType="num">
                                      <p:cBhvr additive="base">
                                        <p:cTn id="105" dur="500" fill="hold"/>
                                        <p:tgtEl>
                                          <p:spTgt spid="220233"/>
                                        </p:tgtEl>
                                        <p:attrNameLst>
                                          <p:attrName>ppt_x</p:attrName>
                                        </p:attrNameLst>
                                      </p:cBhvr>
                                      <p:tavLst>
                                        <p:tav tm="0">
                                          <p:val>
                                            <p:strVal val="0-#ppt_w/2"/>
                                          </p:val>
                                        </p:tav>
                                        <p:tav tm="100000">
                                          <p:val>
                                            <p:strVal val="#ppt_x"/>
                                          </p:val>
                                        </p:tav>
                                      </p:tavLst>
                                    </p:anim>
                                    <p:anim calcmode="lin" valueType="num">
                                      <p:cBhvr additive="base">
                                        <p:cTn id="106" dur="500" fill="hold"/>
                                        <p:tgtEl>
                                          <p:spTgt spid="2202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7" fill="hold" nodeType="afterGroup">
                            <p:stCondLst>
                              <p:cond delay="1500"/>
                            </p:stCondLst>
                            <p:childTnLst>
                              <p:par>
                                <p:cTn id="108" presetID="2" presetClass="entr" presetSubtype="12" fill="hold" grpId="0" nodeType="afterEffect">
                                  <p:stCondLst>
                                    <p:cond delay="0"/>
                                  </p:stCondLst>
                                  <p:childTnLst>
                                    <p:set>
                                      <p:cBhvr>
                                        <p:cTn id="109" dur="1" fill="hold">
                                          <p:stCondLst>
                                            <p:cond delay="0"/>
                                          </p:stCondLst>
                                        </p:cTn>
                                        <p:tgtEl>
                                          <p:spTgt spid="220234"/>
                                        </p:tgtEl>
                                        <p:attrNameLst>
                                          <p:attrName>style.visibility</p:attrName>
                                        </p:attrNameLst>
                                      </p:cBhvr>
                                      <p:to>
                                        <p:strVal val="visible"/>
                                      </p:to>
                                    </p:set>
                                    <p:anim calcmode="lin" valueType="num">
                                      <p:cBhvr additive="base">
                                        <p:cTn id="110" dur="500" fill="hold"/>
                                        <p:tgtEl>
                                          <p:spTgt spid="220234"/>
                                        </p:tgtEl>
                                        <p:attrNameLst>
                                          <p:attrName>ppt_x</p:attrName>
                                        </p:attrNameLst>
                                      </p:cBhvr>
                                      <p:tavLst>
                                        <p:tav tm="0">
                                          <p:val>
                                            <p:strVal val="0-#ppt_w/2"/>
                                          </p:val>
                                        </p:tav>
                                        <p:tav tm="100000">
                                          <p:val>
                                            <p:strVal val="#ppt_x"/>
                                          </p:val>
                                        </p:tav>
                                      </p:tavLst>
                                    </p:anim>
                                    <p:anim calcmode="lin" valueType="num">
                                      <p:cBhvr additive="base">
                                        <p:cTn id="111" dur="500" fill="hold"/>
                                        <p:tgtEl>
                                          <p:spTgt spid="2202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nodeType="afterGroup">
                            <p:stCondLst>
                              <p:cond delay="2000"/>
                            </p:stCondLst>
                            <p:childTnLst>
                              <p:par>
                                <p:cTn id="113" presetID="2" presetClass="entr" presetSubtype="12" fill="hold" grpId="0" nodeType="afterEffect">
                                  <p:stCondLst>
                                    <p:cond delay="0"/>
                                  </p:stCondLst>
                                  <p:childTnLst>
                                    <p:set>
                                      <p:cBhvr>
                                        <p:cTn id="114" dur="1" fill="hold">
                                          <p:stCondLst>
                                            <p:cond delay="0"/>
                                          </p:stCondLst>
                                        </p:cTn>
                                        <p:tgtEl>
                                          <p:spTgt spid="220235"/>
                                        </p:tgtEl>
                                        <p:attrNameLst>
                                          <p:attrName>style.visibility</p:attrName>
                                        </p:attrNameLst>
                                      </p:cBhvr>
                                      <p:to>
                                        <p:strVal val="visible"/>
                                      </p:to>
                                    </p:set>
                                    <p:anim calcmode="lin" valueType="num">
                                      <p:cBhvr additive="base">
                                        <p:cTn id="115" dur="500" fill="hold"/>
                                        <p:tgtEl>
                                          <p:spTgt spid="220235"/>
                                        </p:tgtEl>
                                        <p:attrNameLst>
                                          <p:attrName>ppt_x</p:attrName>
                                        </p:attrNameLst>
                                      </p:cBhvr>
                                      <p:tavLst>
                                        <p:tav tm="0">
                                          <p:val>
                                            <p:strVal val="0-#ppt_w/2"/>
                                          </p:val>
                                        </p:tav>
                                        <p:tav tm="100000">
                                          <p:val>
                                            <p:strVal val="#ppt_x"/>
                                          </p:val>
                                        </p:tav>
                                      </p:tavLst>
                                    </p:anim>
                                    <p:anim calcmode="lin" valueType="num">
                                      <p:cBhvr additive="base">
                                        <p:cTn id="116" dur="500" fill="hold"/>
                                        <p:tgtEl>
                                          <p:spTgt spid="2202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0236"/>
                                        </p:tgtEl>
                                        <p:attrNameLst>
                                          <p:attrName>style.visibility</p:attrName>
                                        </p:attrNameLst>
                                      </p:cBhvr>
                                      <p:to>
                                        <p:strVal val="visible"/>
                                      </p:to>
                                    </p:set>
                                    <p:anim calcmode="lin" valueType="num">
                                      <p:cBhvr additive="base">
                                        <p:cTn id="121" dur="500" fill="hold"/>
                                        <p:tgtEl>
                                          <p:spTgt spid="220236"/>
                                        </p:tgtEl>
                                        <p:attrNameLst>
                                          <p:attrName>ppt_x</p:attrName>
                                        </p:attrNameLst>
                                      </p:cBhvr>
                                      <p:tavLst>
                                        <p:tav tm="0">
                                          <p:val>
                                            <p:strVal val="#ppt_x"/>
                                          </p:val>
                                        </p:tav>
                                        <p:tav tm="100000">
                                          <p:val>
                                            <p:strVal val="#ppt_x"/>
                                          </p:val>
                                        </p:tav>
                                      </p:tavLst>
                                    </p:anim>
                                    <p:anim calcmode="lin" valueType="num">
                                      <p:cBhvr additive="base">
                                        <p:cTn id="122" dur="500" fill="hold"/>
                                        <p:tgtEl>
                                          <p:spTgt spid="2202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5" name="suction.wav"/>
                                        </p:tgtEl>
                                      </p:cMediaNode>
                                    </p:audio>
                                  </p:subTnLst>
                                </p:cTn>
                              </p:par>
                              <p:par>
                                <p:cTn id="123" presetID="2" presetClass="entr" presetSubtype="4" fill="hold" nodeType="withEffect">
                                  <p:stCondLst>
                                    <p:cond delay="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ppt_x"/>
                                          </p:val>
                                        </p:tav>
                                        <p:tav tm="100000">
                                          <p:val>
                                            <p:strVal val="#ppt_x"/>
                                          </p:val>
                                        </p:tav>
                                      </p:tavLst>
                                    </p:anim>
                                    <p:anim calcmode="lin" valueType="num">
                                      <p:cBhvr additive="base">
                                        <p:cTn id="1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suction.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12" fill="hold" grpId="0" nodeType="clickEffect">
                                  <p:stCondLst>
                                    <p:cond delay="0"/>
                                  </p:stCondLst>
                                  <p:childTnLst>
                                    <p:set>
                                      <p:cBhvr>
                                        <p:cTn id="130" dur="1" fill="hold">
                                          <p:stCondLst>
                                            <p:cond delay="0"/>
                                          </p:stCondLst>
                                        </p:cTn>
                                        <p:tgtEl>
                                          <p:spTgt spid="220244"/>
                                        </p:tgtEl>
                                        <p:attrNameLst>
                                          <p:attrName>style.visibility</p:attrName>
                                        </p:attrNameLst>
                                      </p:cBhvr>
                                      <p:to>
                                        <p:strVal val="visible"/>
                                      </p:to>
                                    </p:set>
                                    <p:anim calcmode="lin" valueType="num">
                                      <p:cBhvr additive="base">
                                        <p:cTn id="131" dur="500" fill="hold"/>
                                        <p:tgtEl>
                                          <p:spTgt spid="220244"/>
                                        </p:tgtEl>
                                        <p:attrNameLst>
                                          <p:attrName>ppt_x</p:attrName>
                                        </p:attrNameLst>
                                      </p:cBhvr>
                                      <p:tavLst>
                                        <p:tav tm="0">
                                          <p:val>
                                            <p:strVal val="0-#ppt_w/2"/>
                                          </p:val>
                                        </p:tav>
                                        <p:tav tm="100000">
                                          <p:val>
                                            <p:strVal val="#ppt_x"/>
                                          </p:val>
                                        </p:tav>
                                      </p:tavLst>
                                    </p:anim>
                                    <p:anim calcmode="lin" valueType="num">
                                      <p:cBhvr additive="base">
                                        <p:cTn id="132" dur="500" fill="hold"/>
                                        <p:tgtEl>
                                          <p:spTgt spid="220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par>
                          <p:cTn id="133" fill="hold" nodeType="afterGroup">
                            <p:stCondLst>
                              <p:cond delay="500"/>
                            </p:stCondLst>
                            <p:childTnLst>
                              <p:par>
                                <p:cTn id="134" presetID="2" presetClass="entr" presetSubtype="12" fill="hold" grpId="0" nodeType="afterEffect">
                                  <p:stCondLst>
                                    <p:cond delay="0"/>
                                  </p:stCondLst>
                                  <p:childTnLst>
                                    <p:set>
                                      <p:cBhvr>
                                        <p:cTn id="135" dur="1" fill="hold">
                                          <p:stCondLst>
                                            <p:cond delay="0"/>
                                          </p:stCondLst>
                                        </p:cTn>
                                        <p:tgtEl>
                                          <p:spTgt spid="220245"/>
                                        </p:tgtEl>
                                        <p:attrNameLst>
                                          <p:attrName>style.visibility</p:attrName>
                                        </p:attrNameLst>
                                      </p:cBhvr>
                                      <p:to>
                                        <p:strVal val="visible"/>
                                      </p:to>
                                    </p:set>
                                    <p:anim calcmode="lin" valueType="num">
                                      <p:cBhvr additive="base">
                                        <p:cTn id="136" dur="500" fill="hold"/>
                                        <p:tgtEl>
                                          <p:spTgt spid="220245"/>
                                        </p:tgtEl>
                                        <p:attrNameLst>
                                          <p:attrName>ppt_x</p:attrName>
                                        </p:attrNameLst>
                                      </p:cBhvr>
                                      <p:tavLst>
                                        <p:tav tm="0">
                                          <p:val>
                                            <p:strVal val="0-#ppt_w/2"/>
                                          </p:val>
                                        </p:tav>
                                        <p:tav tm="100000">
                                          <p:val>
                                            <p:strVal val="#ppt_x"/>
                                          </p:val>
                                        </p:tav>
                                      </p:tavLst>
                                    </p:anim>
                                    <p:anim calcmode="lin" valueType="num">
                                      <p:cBhvr additive="base">
                                        <p:cTn id="137" dur="500" fill="hold"/>
                                        <p:tgtEl>
                                          <p:spTgt spid="2202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4" name="arrow.wav"/>
                                        </p:tgtEl>
                                      </p:cMediaNode>
                                    </p:audio>
                                  </p:subTnLst>
                                </p:cTn>
                              </p:par>
                            </p:childTnLst>
                          </p:cTn>
                        </p:par>
                        <p:par>
                          <p:cTn id="138" fill="hold" nodeType="afterGroup">
                            <p:stCondLst>
                              <p:cond delay="1000"/>
                            </p:stCondLst>
                            <p:childTnLst>
                              <p:par>
                                <p:cTn id="139" presetID="2" presetClass="entr" presetSubtype="12" fill="hold" grpId="0" nodeType="afterEffect">
                                  <p:stCondLst>
                                    <p:cond delay="0"/>
                                  </p:stCondLst>
                                  <p:childTnLst>
                                    <p:set>
                                      <p:cBhvr>
                                        <p:cTn id="140" dur="1" fill="hold">
                                          <p:stCondLst>
                                            <p:cond delay="0"/>
                                          </p:stCondLst>
                                        </p:cTn>
                                        <p:tgtEl>
                                          <p:spTgt spid="220246"/>
                                        </p:tgtEl>
                                        <p:attrNameLst>
                                          <p:attrName>style.visibility</p:attrName>
                                        </p:attrNameLst>
                                      </p:cBhvr>
                                      <p:to>
                                        <p:strVal val="visible"/>
                                      </p:to>
                                    </p:set>
                                    <p:anim calcmode="lin" valueType="num">
                                      <p:cBhvr additive="base">
                                        <p:cTn id="141" dur="500" fill="hold"/>
                                        <p:tgtEl>
                                          <p:spTgt spid="220246"/>
                                        </p:tgtEl>
                                        <p:attrNameLst>
                                          <p:attrName>ppt_x</p:attrName>
                                        </p:attrNameLst>
                                      </p:cBhvr>
                                      <p:tavLst>
                                        <p:tav tm="0">
                                          <p:val>
                                            <p:strVal val="0-#ppt_w/2"/>
                                          </p:val>
                                        </p:tav>
                                        <p:tav tm="100000">
                                          <p:val>
                                            <p:strVal val="#ppt_x"/>
                                          </p:val>
                                        </p:tav>
                                      </p:tavLst>
                                    </p:anim>
                                    <p:anim calcmode="lin" valueType="num">
                                      <p:cBhvr additive="base">
                                        <p:cTn id="142" dur="500" fill="hold"/>
                                        <p:tgtEl>
                                          <p:spTgt spid="2202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par>
                          <p:cTn id="143" fill="hold" nodeType="afterGroup">
                            <p:stCondLst>
                              <p:cond delay="1500"/>
                            </p:stCondLst>
                            <p:childTnLst>
                              <p:par>
                                <p:cTn id="144" presetID="2" presetClass="entr" presetSubtype="12" fill="hold" grpId="0" nodeType="afterEffect">
                                  <p:stCondLst>
                                    <p:cond delay="0"/>
                                  </p:stCondLst>
                                  <p:childTnLst>
                                    <p:set>
                                      <p:cBhvr>
                                        <p:cTn id="145" dur="1" fill="hold">
                                          <p:stCondLst>
                                            <p:cond delay="0"/>
                                          </p:stCondLst>
                                        </p:cTn>
                                        <p:tgtEl>
                                          <p:spTgt spid="220247"/>
                                        </p:tgtEl>
                                        <p:attrNameLst>
                                          <p:attrName>style.visibility</p:attrName>
                                        </p:attrNameLst>
                                      </p:cBhvr>
                                      <p:to>
                                        <p:strVal val="visible"/>
                                      </p:to>
                                    </p:set>
                                    <p:anim calcmode="lin" valueType="num">
                                      <p:cBhvr additive="base">
                                        <p:cTn id="146" dur="500" fill="hold"/>
                                        <p:tgtEl>
                                          <p:spTgt spid="220247"/>
                                        </p:tgtEl>
                                        <p:attrNameLst>
                                          <p:attrName>ppt_x</p:attrName>
                                        </p:attrNameLst>
                                      </p:cBhvr>
                                      <p:tavLst>
                                        <p:tav tm="0">
                                          <p:val>
                                            <p:strVal val="0-#ppt_w/2"/>
                                          </p:val>
                                        </p:tav>
                                        <p:tav tm="100000">
                                          <p:val>
                                            <p:strVal val="#ppt_x"/>
                                          </p:val>
                                        </p:tav>
                                      </p:tavLst>
                                    </p:anim>
                                    <p:anim calcmode="lin" valueType="num">
                                      <p:cBhvr additive="base">
                                        <p:cTn id="147" dur="500" fill="hold"/>
                                        <p:tgtEl>
                                          <p:spTgt spid="22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8" fill="hold" nodeType="afterGroup">
                            <p:stCondLst>
                              <p:cond delay="2000"/>
                            </p:stCondLst>
                            <p:childTnLst>
                              <p:par>
                                <p:cTn id="149" presetID="2" presetClass="entr" presetSubtype="12" fill="hold" grpId="0" nodeType="afterEffect">
                                  <p:stCondLst>
                                    <p:cond delay="0"/>
                                  </p:stCondLst>
                                  <p:childTnLst>
                                    <p:set>
                                      <p:cBhvr>
                                        <p:cTn id="150" dur="1" fill="hold">
                                          <p:stCondLst>
                                            <p:cond delay="0"/>
                                          </p:stCondLst>
                                        </p:cTn>
                                        <p:tgtEl>
                                          <p:spTgt spid="220248"/>
                                        </p:tgtEl>
                                        <p:attrNameLst>
                                          <p:attrName>style.visibility</p:attrName>
                                        </p:attrNameLst>
                                      </p:cBhvr>
                                      <p:to>
                                        <p:strVal val="visible"/>
                                      </p:to>
                                    </p:set>
                                    <p:anim calcmode="lin" valueType="num">
                                      <p:cBhvr additive="base">
                                        <p:cTn id="151" dur="500" fill="hold"/>
                                        <p:tgtEl>
                                          <p:spTgt spid="220248"/>
                                        </p:tgtEl>
                                        <p:attrNameLst>
                                          <p:attrName>ppt_x</p:attrName>
                                        </p:attrNameLst>
                                      </p:cBhvr>
                                      <p:tavLst>
                                        <p:tav tm="0">
                                          <p:val>
                                            <p:strVal val="0-#ppt_w/2"/>
                                          </p:val>
                                        </p:tav>
                                        <p:tav tm="100000">
                                          <p:val>
                                            <p:strVal val="#ppt_x"/>
                                          </p:val>
                                        </p:tav>
                                      </p:tavLst>
                                    </p:anim>
                                    <p:anim calcmode="lin" valueType="num">
                                      <p:cBhvr additive="base">
                                        <p:cTn id="152" dur="500" fill="hold"/>
                                        <p:tgtEl>
                                          <p:spTgt spid="2202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20249"/>
                                        </p:tgtEl>
                                        <p:attrNameLst>
                                          <p:attrName>style.visibility</p:attrName>
                                        </p:attrNameLst>
                                      </p:cBhvr>
                                      <p:to>
                                        <p:strVal val="visible"/>
                                      </p:to>
                                    </p:set>
                                    <p:anim calcmode="lin" valueType="num">
                                      <p:cBhvr additive="base">
                                        <p:cTn id="157" dur="500" fill="hold"/>
                                        <p:tgtEl>
                                          <p:spTgt spid="220249"/>
                                        </p:tgtEl>
                                        <p:attrNameLst>
                                          <p:attrName>ppt_x</p:attrName>
                                        </p:attrNameLst>
                                      </p:cBhvr>
                                      <p:tavLst>
                                        <p:tav tm="0">
                                          <p:val>
                                            <p:strVal val="#ppt_x"/>
                                          </p:val>
                                        </p:tav>
                                        <p:tav tm="100000">
                                          <p:val>
                                            <p:strVal val="#ppt_x"/>
                                          </p:val>
                                        </p:tav>
                                      </p:tavLst>
                                    </p:anim>
                                    <p:anim calcmode="lin" valueType="num">
                                      <p:cBhvr additive="base">
                                        <p:cTn id="158" dur="500" fill="hold"/>
                                        <p:tgtEl>
                                          <p:spTgt spid="2202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20250"/>
                                        </p:tgtEl>
                                        <p:attrNameLst>
                                          <p:attrName>style.visibility</p:attrName>
                                        </p:attrNameLst>
                                      </p:cBhvr>
                                      <p:to>
                                        <p:strVal val="visible"/>
                                      </p:to>
                                    </p:set>
                                    <p:anim calcmode="lin" valueType="num">
                                      <p:cBhvr additive="base">
                                        <p:cTn id="163" dur="500" fill="hold"/>
                                        <p:tgtEl>
                                          <p:spTgt spid="220250"/>
                                        </p:tgtEl>
                                        <p:attrNameLst>
                                          <p:attrName>ppt_x</p:attrName>
                                        </p:attrNameLst>
                                      </p:cBhvr>
                                      <p:tavLst>
                                        <p:tav tm="0">
                                          <p:val>
                                            <p:strVal val="#ppt_x"/>
                                          </p:val>
                                        </p:tav>
                                        <p:tav tm="100000">
                                          <p:val>
                                            <p:strVal val="#ppt_x"/>
                                          </p:val>
                                        </p:tav>
                                      </p:tavLst>
                                    </p:anim>
                                    <p:anim calcmode="lin" valueType="num">
                                      <p:cBhvr additive="base">
                                        <p:cTn id="164" dur="500" fill="hold"/>
                                        <p:tgtEl>
                                          <p:spTgt spid="2202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20251"/>
                                        </p:tgtEl>
                                        <p:attrNameLst>
                                          <p:attrName>style.visibility</p:attrName>
                                        </p:attrNameLst>
                                      </p:cBhvr>
                                      <p:to>
                                        <p:strVal val="visible"/>
                                      </p:to>
                                    </p:set>
                                    <p:anim calcmode="lin" valueType="num">
                                      <p:cBhvr additive="base">
                                        <p:cTn id="169" dur="500" fill="hold"/>
                                        <p:tgtEl>
                                          <p:spTgt spid="220251"/>
                                        </p:tgtEl>
                                        <p:attrNameLst>
                                          <p:attrName>ppt_x</p:attrName>
                                        </p:attrNameLst>
                                      </p:cBhvr>
                                      <p:tavLst>
                                        <p:tav tm="0">
                                          <p:val>
                                            <p:strVal val="#ppt_x"/>
                                          </p:val>
                                        </p:tav>
                                        <p:tav tm="100000">
                                          <p:val>
                                            <p:strVal val="#ppt_x"/>
                                          </p:val>
                                        </p:tav>
                                      </p:tavLst>
                                    </p:anim>
                                    <p:anim calcmode="lin" valueType="num">
                                      <p:cBhvr additive="base">
                                        <p:cTn id="170" dur="500" fill="hold"/>
                                        <p:tgtEl>
                                          <p:spTgt spid="2202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3"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20252"/>
                                        </p:tgtEl>
                                        <p:attrNameLst>
                                          <p:attrName>style.visibility</p:attrName>
                                        </p:attrNameLst>
                                      </p:cBhvr>
                                      <p:to>
                                        <p:strVal val="visible"/>
                                      </p:to>
                                    </p:set>
                                    <p:anim calcmode="lin" valueType="num">
                                      <p:cBhvr additive="base">
                                        <p:cTn id="175" dur="500" fill="hold"/>
                                        <p:tgtEl>
                                          <p:spTgt spid="220252"/>
                                        </p:tgtEl>
                                        <p:attrNameLst>
                                          <p:attrName>ppt_x</p:attrName>
                                        </p:attrNameLst>
                                      </p:cBhvr>
                                      <p:tavLst>
                                        <p:tav tm="0">
                                          <p:val>
                                            <p:strVal val="#ppt_x"/>
                                          </p:val>
                                        </p:tav>
                                        <p:tav tm="100000">
                                          <p:val>
                                            <p:strVal val="#ppt_x"/>
                                          </p:val>
                                        </p:tav>
                                      </p:tavLst>
                                    </p:anim>
                                    <p:anim calcmode="lin" valueType="num">
                                      <p:cBhvr additive="base">
                                        <p:cTn id="176" dur="500" fill="hold"/>
                                        <p:tgtEl>
                                          <p:spTgt spid="2202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3" name="camera.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220253"/>
                                        </p:tgtEl>
                                        <p:attrNameLst>
                                          <p:attrName>style.visibility</p:attrName>
                                        </p:attrNameLst>
                                      </p:cBhvr>
                                      <p:to>
                                        <p:strVal val="visible"/>
                                      </p:to>
                                    </p:set>
                                    <p:anim calcmode="lin" valueType="num">
                                      <p:cBhvr additive="base">
                                        <p:cTn id="181" dur="500" fill="hold"/>
                                        <p:tgtEl>
                                          <p:spTgt spid="220253"/>
                                        </p:tgtEl>
                                        <p:attrNameLst>
                                          <p:attrName>ppt_x</p:attrName>
                                        </p:attrNameLst>
                                      </p:cBhvr>
                                      <p:tavLst>
                                        <p:tav tm="0">
                                          <p:val>
                                            <p:strVal val="#ppt_x"/>
                                          </p:val>
                                        </p:tav>
                                        <p:tav tm="100000">
                                          <p:val>
                                            <p:strVal val="#ppt_x"/>
                                          </p:val>
                                        </p:tav>
                                      </p:tavLst>
                                    </p:anim>
                                    <p:anim calcmode="lin" valueType="num">
                                      <p:cBhvr additive="base">
                                        <p:cTn id="182" dur="500" fill="hold"/>
                                        <p:tgtEl>
                                          <p:spTgt spid="2202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3" name="camera.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20254"/>
                                        </p:tgtEl>
                                        <p:attrNameLst>
                                          <p:attrName>style.visibility</p:attrName>
                                        </p:attrNameLst>
                                      </p:cBhvr>
                                      <p:to>
                                        <p:strVal val="visible"/>
                                      </p:to>
                                    </p:set>
                                    <p:anim calcmode="lin" valueType="num">
                                      <p:cBhvr additive="base">
                                        <p:cTn id="187" dur="500" fill="hold"/>
                                        <p:tgtEl>
                                          <p:spTgt spid="220254"/>
                                        </p:tgtEl>
                                        <p:attrNameLst>
                                          <p:attrName>ppt_x</p:attrName>
                                        </p:attrNameLst>
                                      </p:cBhvr>
                                      <p:tavLst>
                                        <p:tav tm="0">
                                          <p:val>
                                            <p:strVal val="#ppt_x"/>
                                          </p:val>
                                        </p:tav>
                                        <p:tav tm="100000">
                                          <p:val>
                                            <p:strVal val="#ppt_x"/>
                                          </p:val>
                                        </p:tav>
                                      </p:tavLst>
                                    </p:anim>
                                    <p:anim calcmode="lin" valueType="num">
                                      <p:cBhvr additive="base">
                                        <p:cTn id="188" dur="500" fill="hold"/>
                                        <p:tgtEl>
                                          <p:spTgt spid="2202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20255"/>
                                        </p:tgtEl>
                                        <p:attrNameLst>
                                          <p:attrName>style.visibility</p:attrName>
                                        </p:attrNameLst>
                                      </p:cBhvr>
                                      <p:to>
                                        <p:strVal val="visible"/>
                                      </p:to>
                                    </p:set>
                                    <p:anim calcmode="lin" valueType="num">
                                      <p:cBhvr additive="base">
                                        <p:cTn id="193" dur="500" fill="hold"/>
                                        <p:tgtEl>
                                          <p:spTgt spid="220255"/>
                                        </p:tgtEl>
                                        <p:attrNameLst>
                                          <p:attrName>ppt_x</p:attrName>
                                        </p:attrNameLst>
                                      </p:cBhvr>
                                      <p:tavLst>
                                        <p:tav tm="0">
                                          <p:val>
                                            <p:strVal val="#ppt_x"/>
                                          </p:val>
                                        </p:tav>
                                        <p:tav tm="100000">
                                          <p:val>
                                            <p:strVal val="#ppt_x"/>
                                          </p:val>
                                        </p:tav>
                                      </p:tavLst>
                                    </p:anim>
                                    <p:anim calcmode="lin" valueType="num">
                                      <p:cBhvr additive="base">
                                        <p:cTn id="194" dur="500" fill="hold"/>
                                        <p:tgtEl>
                                          <p:spTgt spid="2202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3" name="camera.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20256"/>
                                        </p:tgtEl>
                                        <p:attrNameLst>
                                          <p:attrName>style.visibility</p:attrName>
                                        </p:attrNameLst>
                                      </p:cBhvr>
                                      <p:to>
                                        <p:strVal val="visible"/>
                                      </p:to>
                                    </p:set>
                                    <p:anim calcmode="lin" valueType="num">
                                      <p:cBhvr additive="base">
                                        <p:cTn id="199" dur="500" fill="hold"/>
                                        <p:tgtEl>
                                          <p:spTgt spid="220256"/>
                                        </p:tgtEl>
                                        <p:attrNameLst>
                                          <p:attrName>ppt_x</p:attrName>
                                        </p:attrNameLst>
                                      </p:cBhvr>
                                      <p:tavLst>
                                        <p:tav tm="0">
                                          <p:val>
                                            <p:strVal val="#ppt_x"/>
                                          </p:val>
                                        </p:tav>
                                        <p:tav tm="100000">
                                          <p:val>
                                            <p:strVal val="#ppt_x"/>
                                          </p:val>
                                        </p:tav>
                                      </p:tavLst>
                                    </p:anim>
                                    <p:anim calcmode="lin" valueType="num">
                                      <p:cBhvr additive="base">
                                        <p:cTn id="200" dur="500" fill="hold"/>
                                        <p:tgtEl>
                                          <p:spTgt spid="2202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3" name="camera.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220257"/>
                                        </p:tgtEl>
                                        <p:attrNameLst>
                                          <p:attrName>style.visibility</p:attrName>
                                        </p:attrNameLst>
                                      </p:cBhvr>
                                      <p:to>
                                        <p:strVal val="visible"/>
                                      </p:to>
                                    </p:set>
                                    <p:anim calcmode="lin" valueType="num">
                                      <p:cBhvr additive="base">
                                        <p:cTn id="205" dur="500" fill="hold"/>
                                        <p:tgtEl>
                                          <p:spTgt spid="220257"/>
                                        </p:tgtEl>
                                        <p:attrNameLst>
                                          <p:attrName>ppt_x</p:attrName>
                                        </p:attrNameLst>
                                      </p:cBhvr>
                                      <p:tavLst>
                                        <p:tav tm="0">
                                          <p:val>
                                            <p:strVal val="#ppt_x"/>
                                          </p:val>
                                        </p:tav>
                                        <p:tav tm="100000">
                                          <p:val>
                                            <p:strVal val="#ppt_x"/>
                                          </p:val>
                                        </p:tav>
                                      </p:tavLst>
                                    </p:anim>
                                    <p:anim calcmode="lin" valueType="num">
                                      <p:cBhvr additive="base">
                                        <p:cTn id="206" dur="500" fill="hold"/>
                                        <p:tgtEl>
                                          <p:spTgt spid="2202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3" name="camera.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220258"/>
                                        </p:tgtEl>
                                        <p:attrNameLst>
                                          <p:attrName>style.visibility</p:attrName>
                                        </p:attrNameLst>
                                      </p:cBhvr>
                                      <p:to>
                                        <p:strVal val="visible"/>
                                      </p:to>
                                    </p:set>
                                    <p:anim calcmode="lin" valueType="num">
                                      <p:cBhvr additive="base">
                                        <p:cTn id="211" dur="500" fill="hold"/>
                                        <p:tgtEl>
                                          <p:spTgt spid="220258"/>
                                        </p:tgtEl>
                                        <p:attrNameLst>
                                          <p:attrName>ppt_x</p:attrName>
                                        </p:attrNameLst>
                                      </p:cBhvr>
                                      <p:tavLst>
                                        <p:tav tm="0">
                                          <p:val>
                                            <p:strVal val="#ppt_x"/>
                                          </p:val>
                                        </p:tav>
                                        <p:tav tm="100000">
                                          <p:val>
                                            <p:strVal val="#ppt_x"/>
                                          </p:val>
                                        </p:tav>
                                      </p:tavLst>
                                    </p:anim>
                                    <p:anim calcmode="lin" valueType="num">
                                      <p:cBhvr additive="base">
                                        <p:cTn id="212" dur="500" fill="hold"/>
                                        <p:tgtEl>
                                          <p:spTgt spid="2202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3" name="camera.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220259"/>
                                        </p:tgtEl>
                                        <p:attrNameLst>
                                          <p:attrName>style.visibility</p:attrName>
                                        </p:attrNameLst>
                                      </p:cBhvr>
                                      <p:to>
                                        <p:strVal val="visible"/>
                                      </p:to>
                                    </p:set>
                                    <p:anim calcmode="lin" valueType="num">
                                      <p:cBhvr additive="base">
                                        <p:cTn id="217" dur="500" fill="hold"/>
                                        <p:tgtEl>
                                          <p:spTgt spid="220259"/>
                                        </p:tgtEl>
                                        <p:attrNameLst>
                                          <p:attrName>ppt_x</p:attrName>
                                        </p:attrNameLst>
                                      </p:cBhvr>
                                      <p:tavLst>
                                        <p:tav tm="0">
                                          <p:val>
                                            <p:strVal val="#ppt_x"/>
                                          </p:val>
                                        </p:tav>
                                        <p:tav tm="100000">
                                          <p:val>
                                            <p:strVal val="#ppt_x"/>
                                          </p:val>
                                        </p:tav>
                                      </p:tavLst>
                                    </p:anim>
                                    <p:anim calcmode="lin" valueType="num">
                                      <p:cBhvr additive="base">
                                        <p:cTn id="218" dur="500" fill="hold"/>
                                        <p:tgtEl>
                                          <p:spTgt spid="2202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3" name="camera.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220260"/>
                                        </p:tgtEl>
                                        <p:attrNameLst>
                                          <p:attrName>style.visibility</p:attrName>
                                        </p:attrNameLst>
                                      </p:cBhvr>
                                      <p:to>
                                        <p:strVal val="visible"/>
                                      </p:to>
                                    </p:set>
                                    <p:anim calcmode="lin" valueType="num">
                                      <p:cBhvr additive="base">
                                        <p:cTn id="223" dur="500" fill="hold"/>
                                        <p:tgtEl>
                                          <p:spTgt spid="220260"/>
                                        </p:tgtEl>
                                        <p:attrNameLst>
                                          <p:attrName>ppt_x</p:attrName>
                                        </p:attrNameLst>
                                      </p:cBhvr>
                                      <p:tavLst>
                                        <p:tav tm="0">
                                          <p:val>
                                            <p:strVal val="#ppt_x"/>
                                          </p:val>
                                        </p:tav>
                                        <p:tav tm="100000">
                                          <p:val>
                                            <p:strVal val="#ppt_x"/>
                                          </p:val>
                                        </p:tav>
                                      </p:tavLst>
                                    </p:anim>
                                    <p:anim calcmode="lin" valueType="num">
                                      <p:cBhvr additive="base">
                                        <p:cTn id="224" dur="500" fill="hold"/>
                                        <p:tgtEl>
                                          <p:spTgt spid="2202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3" name="camera.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220261"/>
                                        </p:tgtEl>
                                        <p:attrNameLst>
                                          <p:attrName>style.visibility</p:attrName>
                                        </p:attrNameLst>
                                      </p:cBhvr>
                                      <p:to>
                                        <p:strVal val="visible"/>
                                      </p:to>
                                    </p:set>
                                    <p:anim calcmode="lin" valueType="num">
                                      <p:cBhvr additive="base">
                                        <p:cTn id="229" dur="500" fill="hold"/>
                                        <p:tgtEl>
                                          <p:spTgt spid="220261"/>
                                        </p:tgtEl>
                                        <p:attrNameLst>
                                          <p:attrName>ppt_x</p:attrName>
                                        </p:attrNameLst>
                                      </p:cBhvr>
                                      <p:tavLst>
                                        <p:tav tm="0">
                                          <p:val>
                                            <p:strVal val="#ppt_x"/>
                                          </p:val>
                                        </p:tav>
                                        <p:tav tm="100000">
                                          <p:val>
                                            <p:strVal val="#ppt_x"/>
                                          </p:val>
                                        </p:tav>
                                      </p:tavLst>
                                    </p:anim>
                                    <p:anim calcmode="lin" valueType="num">
                                      <p:cBhvr additive="base">
                                        <p:cTn id="230" dur="500" fill="hold"/>
                                        <p:tgtEl>
                                          <p:spTgt spid="2202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3" name="camera.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220262"/>
                                        </p:tgtEl>
                                        <p:attrNameLst>
                                          <p:attrName>style.visibility</p:attrName>
                                        </p:attrNameLst>
                                      </p:cBhvr>
                                      <p:to>
                                        <p:strVal val="visible"/>
                                      </p:to>
                                    </p:set>
                                    <p:anim calcmode="lin" valueType="num">
                                      <p:cBhvr additive="base">
                                        <p:cTn id="235" dur="500" fill="hold"/>
                                        <p:tgtEl>
                                          <p:spTgt spid="220262"/>
                                        </p:tgtEl>
                                        <p:attrNameLst>
                                          <p:attrName>ppt_x</p:attrName>
                                        </p:attrNameLst>
                                      </p:cBhvr>
                                      <p:tavLst>
                                        <p:tav tm="0">
                                          <p:val>
                                            <p:strVal val="#ppt_x"/>
                                          </p:val>
                                        </p:tav>
                                        <p:tav tm="100000">
                                          <p:val>
                                            <p:strVal val="#ppt_x"/>
                                          </p:val>
                                        </p:tav>
                                      </p:tavLst>
                                    </p:anim>
                                    <p:anim calcmode="lin" valueType="num">
                                      <p:cBhvr additive="base">
                                        <p:cTn id="236" dur="500" fill="hold"/>
                                        <p:tgtEl>
                                          <p:spTgt spid="2202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3" name="camera.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220263"/>
                                        </p:tgtEl>
                                        <p:attrNameLst>
                                          <p:attrName>style.visibility</p:attrName>
                                        </p:attrNameLst>
                                      </p:cBhvr>
                                      <p:to>
                                        <p:strVal val="visible"/>
                                      </p:to>
                                    </p:set>
                                    <p:anim calcmode="lin" valueType="num">
                                      <p:cBhvr additive="base">
                                        <p:cTn id="241" dur="500" fill="hold"/>
                                        <p:tgtEl>
                                          <p:spTgt spid="220263"/>
                                        </p:tgtEl>
                                        <p:attrNameLst>
                                          <p:attrName>ppt_x</p:attrName>
                                        </p:attrNameLst>
                                      </p:cBhvr>
                                      <p:tavLst>
                                        <p:tav tm="0">
                                          <p:val>
                                            <p:strVal val="#ppt_x"/>
                                          </p:val>
                                        </p:tav>
                                        <p:tav tm="100000">
                                          <p:val>
                                            <p:strVal val="#ppt_x"/>
                                          </p:val>
                                        </p:tav>
                                      </p:tavLst>
                                    </p:anim>
                                    <p:anim calcmode="lin" valueType="num">
                                      <p:cBhvr additive="base">
                                        <p:cTn id="242" dur="500" fill="hold"/>
                                        <p:tgtEl>
                                          <p:spTgt spid="2202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3" name="camera.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4" fill="hold" grpId="0" nodeType="clickEffect">
                                  <p:stCondLst>
                                    <p:cond delay="0"/>
                                  </p:stCondLst>
                                  <p:childTnLst>
                                    <p:set>
                                      <p:cBhvr>
                                        <p:cTn id="246" dur="1" fill="hold">
                                          <p:stCondLst>
                                            <p:cond delay="0"/>
                                          </p:stCondLst>
                                        </p:cTn>
                                        <p:tgtEl>
                                          <p:spTgt spid="220264"/>
                                        </p:tgtEl>
                                        <p:attrNameLst>
                                          <p:attrName>style.visibility</p:attrName>
                                        </p:attrNameLst>
                                      </p:cBhvr>
                                      <p:to>
                                        <p:strVal val="visible"/>
                                      </p:to>
                                    </p:set>
                                    <p:anim calcmode="lin" valueType="num">
                                      <p:cBhvr additive="base">
                                        <p:cTn id="247" dur="500" fill="hold"/>
                                        <p:tgtEl>
                                          <p:spTgt spid="220264"/>
                                        </p:tgtEl>
                                        <p:attrNameLst>
                                          <p:attrName>ppt_x</p:attrName>
                                        </p:attrNameLst>
                                      </p:cBhvr>
                                      <p:tavLst>
                                        <p:tav tm="0">
                                          <p:val>
                                            <p:strVal val="#ppt_x"/>
                                          </p:val>
                                        </p:tav>
                                        <p:tav tm="100000">
                                          <p:val>
                                            <p:strVal val="#ppt_x"/>
                                          </p:val>
                                        </p:tav>
                                      </p:tavLst>
                                    </p:anim>
                                    <p:anim calcmode="lin" valueType="num">
                                      <p:cBhvr additive="base">
                                        <p:cTn id="248" dur="500" fill="hold"/>
                                        <p:tgtEl>
                                          <p:spTgt spid="2202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3" name="camera.wav"/>
                                        </p:tgtEl>
                                      </p:cMediaNode>
                                    </p:audio>
                                  </p:subTnLst>
                                </p:cTn>
                              </p:par>
                            </p:childTnLst>
                          </p:cTn>
                        </p:par>
                      </p:childTnLst>
                    </p:cTn>
                  </p:par>
                  <p:par>
                    <p:cTn id="249" fill="hold">
                      <p:stCondLst>
                        <p:cond delay="indefinite"/>
                      </p:stCondLst>
                      <p:childTnLst>
                        <p:par>
                          <p:cTn id="250" fill="hold">
                            <p:stCondLst>
                              <p:cond delay="0"/>
                            </p:stCondLst>
                            <p:childTnLst>
                              <p:par>
                                <p:cTn id="251" presetID="53" presetClass="entr" presetSubtype="0" fill="hold" grpId="0" nodeType="clickEffect">
                                  <p:stCondLst>
                                    <p:cond delay="0"/>
                                  </p:stCondLst>
                                  <p:childTnLst>
                                    <p:set>
                                      <p:cBhvr>
                                        <p:cTn id="252" dur="1" fill="hold">
                                          <p:stCondLst>
                                            <p:cond delay="0"/>
                                          </p:stCondLst>
                                        </p:cTn>
                                        <p:tgtEl>
                                          <p:spTgt spid="8269"/>
                                        </p:tgtEl>
                                        <p:attrNameLst>
                                          <p:attrName>style.visibility</p:attrName>
                                        </p:attrNameLst>
                                      </p:cBhvr>
                                      <p:to>
                                        <p:strVal val="visible"/>
                                      </p:to>
                                    </p:set>
                                    <p:anim calcmode="lin" valueType="num">
                                      <p:cBhvr>
                                        <p:cTn id="253" dur="500" fill="hold"/>
                                        <p:tgtEl>
                                          <p:spTgt spid="8269"/>
                                        </p:tgtEl>
                                        <p:attrNameLst>
                                          <p:attrName>ppt_w</p:attrName>
                                        </p:attrNameLst>
                                      </p:cBhvr>
                                      <p:tavLst>
                                        <p:tav tm="0">
                                          <p:val>
                                            <p:fltVal val="0"/>
                                          </p:val>
                                        </p:tav>
                                        <p:tav tm="100000">
                                          <p:val>
                                            <p:strVal val="#ppt_w"/>
                                          </p:val>
                                        </p:tav>
                                      </p:tavLst>
                                    </p:anim>
                                    <p:anim calcmode="lin" valueType="num">
                                      <p:cBhvr>
                                        <p:cTn id="254" dur="500" fill="hold"/>
                                        <p:tgtEl>
                                          <p:spTgt spid="8269"/>
                                        </p:tgtEl>
                                        <p:attrNameLst>
                                          <p:attrName>ppt_h</p:attrName>
                                        </p:attrNameLst>
                                      </p:cBhvr>
                                      <p:tavLst>
                                        <p:tav tm="0">
                                          <p:val>
                                            <p:fltVal val="0"/>
                                          </p:val>
                                        </p:tav>
                                        <p:tav tm="100000">
                                          <p:val>
                                            <p:strVal val="#ppt_h"/>
                                          </p:val>
                                        </p:tav>
                                      </p:tavLst>
                                    </p:anim>
                                    <p:animEffect transition="in" filter="fade">
                                      <p:cBhvr>
                                        <p:cTn id="255" dur="500"/>
                                        <p:tgtEl>
                                          <p:spTgt spid="8269"/>
                                        </p:tgtEl>
                                      </p:cBhvr>
                                    </p:animEffect>
                                  </p:childTnLst>
                                  <p:subTnLst>
                                    <p:audio>
                                      <p:cMediaNode>
                                        <p:cTn display="0" masterRel="sameClick">
                                          <p:stCondLst>
                                            <p:cond evt="begin" delay="0">
                                              <p:tn val="251"/>
                                            </p:cond>
                                          </p:stCondLst>
                                          <p:endCondLst>
                                            <p:cond evt="onStopAudio" delay="0">
                                              <p:tgtEl>
                                                <p:sldTgt/>
                                              </p:tgtEl>
                                            </p:cond>
                                          </p:endCondLst>
                                        </p:cTn>
                                        <p:tgtEl>
                                          <p:sndTgt r:embed="rId6" name="hammer.wav"/>
                                        </p:tgtEl>
                                      </p:cMediaNode>
                                    </p:audio>
                                  </p:subTnLst>
                                </p:cTn>
                              </p:par>
                            </p:childTnLst>
                          </p:cTn>
                        </p:par>
                      </p:childTnLst>
                    </p:cTn>
                  </p:par>
                  <p:par>
                    <p:cTn id="256" fill="hold">
                      <p:stCondLst>
                        <p:cond delay="indefinite"/>
                      </p:stCondLst>
                      <p:childTnLst>
                        <p:par>
                          <p:cTn id="257" fill="hold">
                            <p:stCondLst>
                              <p:cond delay="0"/>
                            </p:stCondLst>
                            <p:childTnLst>
                              <p:par>
                                <p:cTn id="258" presetID="53" presetClass="entr" presetSubtype="0" fill="hold" grpId="0" nodeType="clickEffect">
                                  <p:stCondLst>
                                    <p:cond delay="0"/>
                                  </p:stCondLst>
                                  <p:childTnLst>
                                    <p:set>
                                      <p:cBhvr>
                                        <p:cTn id="259" dur="1" fill="hold">
                                          <p:stCondLst>
                                            <p:cond delay="0"/>
                                          </p:stCondLst>
                                        </p:cTn>
                                        <p:tgtEl>
                                          <p:spTgt spid="8270"/>
                                        </p:tgtEl>
                                        <p:attrNameLst>
                                          <p:attrName>style.visibility</p:attrName>
                                        </p:attrNameLst>
                                      </p:cBhvr>
                                      <p:to>
                                        <p:strVal val="visible"/>
                                      </p:to>
                                    </p:set>
                                    <p:anim calcmode="lin" valueType="num">
                                      <p:cBhvr>
                                        <p:cTn id="260" dur="500" fill="hold"/>
                                        <p:tgtEl>
                                          <p:spTgt spid="8270"/>
                                        </p:tgtEl>
                                        <p:attrNameLst>
                                          <p:attrName>ppt_w</p:attrName>
                                        </p:attrNameLst>
                                      </p:cBhvr>
                                      <p:tavLst>
                                        <p:tav tm="0">
                                          <p:val>
                                            <p:fltVal val="0"/>
                                          </p:val>
                                        </p:tav>
                                        <p:tav tm="100000">
                                          <p:val>
                                            <p:strVal val="#ppt_w"/>
                                          </p:val>
                                        </p:tav>
                                      </p:tavLst>
                                    </p:anim>
                                    <p:anim calcmode="lin" valueType="num">
                                      <p:cBhvr>
                                        <p:cTn id="261" dur="500" fill="hold"/>
                                        <p:tgtEl>
                                          <p:spTgt spid="8270"/>
                                        </p:tgtEl>
                                        <p:attrNameLst>
                                          <p:attrName>ppt_h</p:attrName>
                                        </p:attrNameLst>
                                      </p:cBhvr>
                                      <p:tavLst>
                                        <p:tav tm="0">
                                          <p:val>
                                            <p:fltVal val="0"/>
                                          </p:val>
                                        </p:tav>
                                        <p:tav tm="100000">
                                          <p:val>
                                            <p:strVal val="#ppt_h"/>
                                          </p:val>
                                        </p:tav>
                                      </p:tavLst>
                                    </p:anim>
                                    <p:animEffect transition="in" filter="fade">
                                      <p:cBhvr>
                                        <p:cTn id="262" dur="500"/>
                                        <p:tgtEl>
                                          <p:spTgt spid="8270"/>
                                        </p:tgtEl>
                                      </p:cBhvr>
                                    </p:animEffect>
                                  </p:childTnLst>
                                  <p:subTnLst>
                                    <p:audio>
                                      <p:cMediaNode>
                                        <p:cTn display="0" masterRel="sameClick">
                                          <p:stCondLst>
                                            <p:cond evt="begin" delay="0">
                                              <p:tn val="258"/>
                                            </p:cond>
                                          </p:stCondLst>
                                          <p:endCondLst>
                                            <p:cond evt="onStopAudio" delay="0">
                                              <p:tgtEl>
                                                <p:sldTgt/>
                                              </p:tgtEl>
                                            </p:cond>
                                          </p:endCondLst>
                                        </p:cTn>
                                        <p:tgtEl>
                                          <p:sndTgt r:embed="rId6" name="hammer.wav"/>
                                        </p:tgtEl>
                                      </p:cMediaNode>
                                    </p:audio>
                                  </p:subTnLst>
                                </p:cTn>
                              </p:par>
                            </p:childTnLst>
                          </p:cTn>
                        </p:par>
                      </p:childTnLst>
                    </p:cTn>
                  </p:par>
                  <p:par>
                    <p:cTn id="263" fill="hold">
                      <p:stCondLst>
                        <p:cond delay="indefinite"/>
                      </p:stCondLst>
                      <p:childTnLst>
                        <p:par>
                          <p:cTn id="264" fill="hold">
                            <p:stCondLst>
                              <p:cond delay="0"/>
                            </p:stCondLst>
                            <p:childTnLst>
                              <p:par>
                                <p:cTn id="265" presetID="53" presetClass="entr" presetSubtype="0" fill="hold" grpId="0" nodeType="clickEffect">
                                  <p:stCondLst>
                                    <p:cond delay="0"/>
                                  </p:stCondLst>
                                  <p:childTnLst>
                                    <p:set>
                                      <p:cBhvr>
                                        <p:cTn id="266" dur="1" fill="hold">
                                          <p:stCondLst>
                                            <p:cond delay="0"/>
                                          </p:stCondLst>
                                        </p:cTn>
                                        <p:tgtEl>
                                          <p:spTgt spid="8271"/>
                                        </p:tgtEl>
                                        <p:attrNameLst>
                                          <p:attrName>style.visibility</p:attrName>
                                        </p:attrNameLst>
                                      </p:cBhvr>
                                      <p:to>
                                        <p:strVal val="visible"/>
                                      </p:to>
                                    </p:set>
                                    <p:anim calcmode="lin" valueType="num">
                                      <p:cBhvr>
                                        <p:cTn id="267" dur="500" fill="hold"/>
                                        <p:tgtEl>
                                          <p:spTgt spid="8271"/>
                                        </p:tgtEl>
                                        <p:attrNameLst>
                                          <p:attrName>ppt_w</p:attrName>
                                        </p:attrNameLst>
                                      </p:cBhvr>
                                      <p:tavLst>
                                        <p:tav tm="0">
                                          <p:val>
                                            <p:fltVal val="0"/>
                                          </p:val>
                                        </p:tav>
                                        <p:tav tm="100000">
                                          <p:val>
                                            <p:strVal val="#ppt_w"/>
                                          </p:val>
                                        </p:tav>
                                      </p:tavLst>
                                    </p:anim>
                                    <p:anim calcmode="lin" valueType="num">
                                      <p:cBhvr>
                                        <p:cTn id="268" dur="500" fill="hold"/>
                                        <p:tgtEl>
                                          <p:spTgt spid="8271"/>
                                        </p:tgtEl>
                                        <p:attrNameLst>
                                          <p:attrName>ppt_h</p:attrName>
                                        </p:attrNameLst>
                                      </p:cBhvr>
                                      <p:tavLst>
                                        <p:tav tm="0">
                                          <p:val>
                                            <p:fltVal val="0"/>
                                          </p:val>
                                        </p:tav>
                                        <p:tav tm="100000">
                                          <p:val>
                                            <p:strVal val="#ppt_h"/>
                                          </p:val>
                                        </p:tav>
                                      </p:tavLst>
                                    </p:anim>
                                    <p:animEffect transition="in" filter="fade">
                                      <p:cBhvr>
                                        <p:cTn id="269" dur="500"/>
                                        <p:tgtEl>
                                          <p:spTgt spid="8271"/>
                                        </p:tgtEl>
                                      </p:cBhvr>
                                    </p:animEffect>
                                  </p:childTnLst>
                                  <p:subTnLst>
                                    <p:audio>
                                      <p:cMediaNode>
                                        <p:cTn display="0" masterRel="sameClick">
                                          <p:stCondLst>
                                            <p:cond evt="begin" delay="0">
                                              <p:tn val="265"/>
                                            </p:cond>
                                          </p:stCondLst>
                                          <p:endCondLst>
                                            <p:cond evt="onStopAudio" delay="0">
                                              <p:tgtEl>
                                                <p:sldTgt/>
                                              </p:tgtEl>
                                            </p:cond>
                                          </p:endCondLst>
                                        </p:cTn>
                                        <p:tgtEl>
                                          <p:sndTgt r:embed="rId6" name="hammer.wav"/>
                                        </p:tgtEl>
                                      </p:cMediaNode>
                                    </p:audio>
                                  </p:subTnLst>
                                </p:cTn>
                              </p:par>
                            </p:childTnLst>
                          </p:cTn>
                        </p:par>
                      </p:childTnLst>
                    </p:cTn>
                  </p:par>
                  <p:par>
                    <p:cTn id="270" fill="hold">
                      <p:stCondLst>
                        <p:cond delay="indefinite"/>
                      </p:stCondLst>
                      <p:childTnLst>
                        <p:par>
                          <p:cTn id="271" fill="hold">
                            <p:stCondLst>
                              <p:cond delay="0"/>
                            </p:stCondLst>
                            <p:childTnLst>
                              <p:par>
                                <p:cTn id="272" presetID="53" presetClass="entr" presetSubtype="0" fill="hold" grpId="0" nodeType="clickEffect">
                                  <p:stCondLst>
                                    <p:cond delay="0"/>
                                  </p:stCondLst>
                                  <p:childTnLst>
                                    <p:set>
                                      <p:cBhvr>
                                        <p:cTn id="273" dur="1" fill="hold">
                                          <p:stCondLst>
                                            <p:cond delay="0"/>
                                          </p:stCondLst>
                                        </p:cTn>
                                        <p:tgtEl>
                                          <p:spTgt spid="8272"/>
                                        </p:tgtEl>
                                        <p:attrNameLst>
                                          <p:attrName>style.visibility</p:attrName>
                                        </p:attrNameLst>
                                      </p:cBhvr>
                                      <p:to>
                                        <p:strVal val="visible"/>
                                      </p:to>
                                    </p:set>
                                    <p:anim calcmode="lin" valueType="num">
                                      <p:cBhvr>
                                        <p:cTn id="274" dur="500" fill="hold"/>
                                        <p:tgtEl>
                                          <p:spTgt spid="8272"/>
                                        </p:tgtEl>
                                        <p:attrNameLst>
                                          <p:attrName>ppt_w</p:attrName>
                                        </p:attrNameLst>
                                      </p:cBhvr>
                                      <p:tavLst>
                                        <p:tav tm="0">
                                          <p:val>
                                            <p:fltVal val="0"/>
                                          </p:val>
                                        </p:tav>
                                        <p:tav tm="100000">
                                          <p:val>
                                            <p:strVal val="#ppt_w"/>
                                          </p:val>
                                        </p:tav>
                                      </p:tavLst>
                                    </p:anim>
                                    <p:anim calcmode="lin" valueType="num">
                                      <p:cBhvr>
                                        <p:cTn id="275" dur="500" fill="hold"/>
                                        <p:tgtEl>
                                          <p:spTgt spid="8272"/>
                                        </p:tgtEl>
                                        <p:attrNameLst>
                                          <p:attrName>ppt_h</p:attrName>
                                        </p:attrNameLst>
                                      </p:cBhvr>
                                      <p:tavLst>
                                        <p:tav tm="0">
                                          <p:val>
                                            <p:fltVal val="0"/>
                                          </p:val>
                                        </p:tav>
                                        <p:tav tm="100000">
                                          <p:val>
                                            <p:strVal val="#ppt_h"/>
                                          </p:val>
                                        </p:tav>
                                      </p:tavLst>
                                    </p:anim>
                                    <p:animEffect transition="in" filter="fade">
                                      <p:cBhvr>
                                        <p:cTn id="276" dur="500"/>
                                        <p:tgtEl>
                                          <p:spTgt spid="8272"/>
                                        </p:tgtEl>
                                      </p:cBhvr>
                                    </p:animEffect>
                                  </p:childTnLst>
                                  <p:subTnLst>
                                    <p:audio>
                                      <p:cMediaNode>
                                        <p:cTn display="0" masterRel="sameClick">
                                          <p:stCondLst>
                                            <p:cond evt="begin" delay="0">
                                              <p:tn val="272"/>
                                            </p:cond>
                                          </p:stCondLst>
                                          <p:endCondLst>
                                            <p:cond evt="onStopAudio" delay="0">
                                              <p:tgtEl>
                                                <p:sldTgt/>
                                              </p:tgtEl>
                                            </p:cond>
                                          </p:endCondLst>
                                        </p:cTn>
                                        <p:tgtEl>
                                          <p:sndTgt r:embed="rId6"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97" grpId="0" animBg="1"/>
      <p:bldP spid="220205" grpId="0" animBg="1"/>
      <p:bldP spid="220206" grpId="0" animBg="1"/>
      <p:bldP spid="220207" grpId="0" animBg="1"/>
      <p:bldP spid="220208" grpId="0" animBg="1"/>
      <p:bldP spid="220209" grpId="0" animBg="1"/>
      <p:bldP spid="220210" grpId="0" animBg="1"/>
      <p:bldP spid="220218" grpId="0" animBg="1"/>
      <p:bldP spid="220219" grpId="0" animBg="1"/>
      <p:bldP spid="220220" grpId="0" animBg="1"/>
      <p:bldP spid="220221" grpId="0" animBg="1"/>
      <p:bldP spid="220222" grpId="0" animBg="1"/>
      <p:bldP spid="220223" grpId="0" animBg="1"/>
      <p:bldP spid="220231" grpId="0" animBg="1"/>
      <p:bldP spid="220232" grpId="0" animBg="1"/>
      <p:bldP spid="220233" grpId="0" animBg="1"/>
      <p:bldP spid="220234" grpId="0" animBg="1"/>
      <p:bldP spid="220235" grpId="0" animBg="1"/>
      <p:bldP spid="220236" grpId="0" animBg="1"/>
      <p:bldP spid="220244" grpId="0" animBg="1"/>
      <p:bldP spid="220245" grpId="0" animBg="1"/>
      <p:bldP spid="220246" grpId="0" animBg="1"/>
      <p:bldP spid="220247" grpId="0" animBg="1"/>
      <p:bldP spid="220248" grpId="0" animBg="1"/>
      <p:bldP spid="220249" grpId="0"/>
      <p:bldP spid="220250" grpId="0"/>
      <p:bldP spid="220251" grpId="0"/>
      <p:bldP spid="220252" grpId="0"/>
      <p:bldP spid="220253" grpId="0"/>
      <p:bldP spid="220254" grpId="0"/>
      <p:bldP spid="220255" grpId="0"/>
      <p:bldP spid="220256" grpId="0"/>
      <p:bldP spid="220257" grpId="0"/>
      <p:bldP spid="220258" grpId="0"/>
      <p:bldP spid="220259" grpId="0"/>
      <p:bldP spid="220260" grpId="0"/>
      <p:bldP spid="220261" grpId="0"/>
      <p:bldP spid="220262" grpId="0"/>
      <p:bldP spid="220263" grpId="0"/>
      <p:bldP spid="220264" grpId="0"/>
      <p:bldP spid="8269" grpId="0" animBg="1"/>
      <p:bldP spid="8270" grpId="0" animBg="1"/>
      <p:bldP spid="8271" grpId="0" animBg="1"/>
      <p:bldP spid="82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Random and systematic errors</a:t>
            </a:r>
          </a:p>
        </p:txBody>
      </p:sp>
      <p:sp>
        <p:nvSpPr>
          <p:cNvPr id="1638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46575"/>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p>
          <a:p>
            <a:pPr algn="l">
              <a:spcBef>
                <a:spcPct val="20000"/>
              </a:spcBef>
            </a:pPr>
            <a:r>
              <a:rPr lang="en-US" altLang="en-US"/>
              <a:t>SOLUTION:</a:t>
            </a:r>
          </a:p>
          <a:p>
            <a:pPr algn="l">
              <a:spcBef>
                <a:spcPct val="20000"/>
              </a:spcBef>
              <a:buFont typeface="Symbol" pitchFamily="18" charset="2"/>
              <a:buChar char="·"/>
            </a:pPr>
            <a:r>
              <a:rPr lang="en-US" altLang="en-US"/>
              <a:t>This is like the rounded-end ruler. It will produce a systematic error.</a:t>
            </a:r>
          </a:p>
          <a:p>
            <a:pPr algn="l">
              <a:spcBef>
                <a:spcPct val="20000"/>
              </a:spcBef>
              <a:buFont typeface="Symbol" pitchFamily="18" charset="2"/>
              <a:buChar char="·"/>
            </a:pPr>
            <a:r>
              <a:rPr lang="en-US" altLang="en-US"/>
              <a:t>Thus its error will be in accuracy, not precision.</a:t>
            </a:r>
          </a:p>
        </p:txBody>
      </p:sp>
      <p:pic>
        <p:nvPicPr>
          <p:cNvPr id="8192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9300" y="2470150"/>
            <a:ext cx="7720013" cy="2038350"/>
          </a:xfrm>
          <a:prstGeom prst="rect">
            <a:avLst/>
          </a:prstGeom>
          <a:noFill/>
          <a:ln w="9525">
            <a:noFill/>
            <a:miter lim="800000"/>
            <a:headEnd/>
            <a:tailEnd/>
          </a:ln>
        </p:spPr>
      </p:pic>
      <p:sp>
        <p:nvSpPr>
          <p:cNvPr id="81929" name="Oval 9"/>
          <p:cNvSpPr>
            <a:spLocks noChangeArrowheads="1"/>
          </p:cNvSpPr>
          <p:nvPr/>
        </p:nvSpPr>
        <p:spPr bwMode="auto">
          <a:xfrm>
            <a:off x="722313" y="3729038"/>
            <a:ext cx="349250" cy="34925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1928"/>
                                        </p:tgtEl>
                                        <p:attrNameLst>
                                          <p:attrName>style.visibility</p:attrName>
                                        </p:attrNameLst>
                                      </p:cBhvr>
                                      <p:to>
                                        <p:strVal val="visible"/>
                                      </p:to>
                                    </p:set>
                                    <p:anim calcmode="lin" valueType="num">
                                      <p:cBhvr additive="base">
                                        <p:cTn id="11" dur="500" fill="hold"/>
                                        <p:tgtEl>
                                          <p:spTgt spid="81928"/>
                                        </p:tgtEl>
                                        <p:attrNameLst>
                                          <p:attrName>ppt_x</p:attrName>
                                        </p:attrNameLst>
                                      </p:cBhvr>
                                      <p:tavLst>
                                        <p:tav tm="0">
                                          <p:val>
                                            <p:strVal val="#ppt_x"/>
                                          </p:val>
                                        </p:tav>
                                        <p:tav tm="100000">
                                          <p:val>
                                            <p:strVal val="#ppt_x"/>
                                          </p:val>
                                        </p:tav>
                                      </p:tavLst>
                                    </p:anim>
                                    <p:anim calcmode="lin" valueType="num">
                                      <p:cBhvr additive="base">
                                        <p:cTn id="12"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8" end="8"/>
                                            </p:txEl>
                                          </p:spTgt>
                                        </p:tgtEl>
                                        <p:attrNameLst>
                                          <p:attrName>style.visibility</p:attrName>
                                        </p:attrNameLst>
                                      </p:cBhvr>
                                      <p:to>
                                        <p:strVal val="visible"/>
                                      </p:to>
                                    </p:set>
                                    <p:anim calcmode="lin" valueType="num">
                                      <p:cBhvr additive="base">
                                        <p:cTn id="29"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53" presetClass="entr" presetSubtype="0" fill="hold" grpId="0" nodeType="withEffect">
                                  <p:stCondLst>
                                    <p:cond delay="0"/>
                                  </p:stCondLst>
                                  <p:childTnLst>
                                    <p:set>
                                      <p:cBhvr>
                                        <p:cTn id="32" dur="1" fill="hold">
                                          <p:stCondLst>
                                            <p:cond delay="0"/>
                                          </p:stCondLst>
                                        </p:cTn>
                                        <p:tgtEl>
                                          <p:spTgt spid="81929"/>
                                        </p:tgtEl>
                                        <p:attrNameLst>
                                          <p:attrName>style.visibility</p:attrName>
                                        </p:attrNameLst>
                                      </p:cBhvr>
                                      <p:to>
                                        <p:strVal val="visible"/>
                                      </p:to>
                                    </p:set>
                                    <p:anim calcmode="lin" valueType="num">
                                      <p:cBhvr>
                                        <p:cTn id="33" dur="500" fill="hold"/>
                                        <p:tgtEl>
                                          <p:spTgt spid="81929"/>
                                        </p:tgtEl>
                                        <p:attrNameLst>
                                          <p:attrName>ppt_w</p:attrName>
                                        </p:attrNameLst>
                                      </p:cBhvr>
                                      <p:tavLst>
                                        <p:tav tm="0">
                                          <p:val>
                                            <p:fltVal val="0"/>
                                          </p:val>
                                        </p:tav>
                                        <p:tav tm="100000">
                                          <p:val>
                                            <p:strVal val="#ppt_w"/>
                                          </p:val>
                                        </p:tav>
                                      </p:tavLst>
                                    </p:anim>
                                    <p:anim calcmode="lin" valueType="num">
                                      <p:cBhvr>
                                        <p:cTn id="34" dur="500" fill="hold"/>
                                        <p:tgtEl>
                                          <p:spTgt spid="81929"/>
                                        </p:tgtEl>
                                        <p:attrNameLst>
                                          <p:attrName>ppt_h</p:attrName>
                                        </p:attrNameLst>
                                      </p:cBhvr>
                                      <p:tavLst>
                                        <p:tav tm="0">
                                          <p:val>
                                            <p:fltVal val="0"/>
                                          </p:val>
                                        </p:tav>
                                        <p:tav tm="100000">
                                          <p:val>
                                            <p:strVal val="#ppt_h"/>
                                          </p:val>
                                        </p:tav>
                                      </p:tavLst>
                                    </p:anim>
                                    <p:animEffect transition="in" filter="fade">
                                      <p:cBhvr>
                                        <p:cTn id="35" dur="500"/>
                                        <p:tgtEl>
                                          <p:spTgt spid="8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685800" y="1549400"/>
            <a:ext cx="7772400" cy="12588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Absolute, fractional and percentage uncertainties</a:t>
            </a:r>
            <a:endParaRPr lang="en-US" altLang="en-US" i="1"/>
          </a:p>
          <a:p>
            <a:pPr algn="l">
              <a:spcBef>
                <a:spcPct val="20000"/>
              </a:spcBef>
            </a:pPr>
            <a:r>
              <a:rPr lang="en-US" altLang="en-US">
                <a:sym typeface="Symbol" pitchFamily="18" charset="2"/>
              </a:rPr>
              <a:t></a:t>
            </a:r>
            <a:r>
              <a:rPr lang="en-US" altLang="en-US" b="1"/>
              <a:t>Absolute error</a:t>
            </a:r>
            <a:r>
              <a:rPr lang="en-US" altLang="en-US"/>
              <a:t> is the raw uncertainty or precision of your measurement.	</a:t>
            </a: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22212" name="Rectangle 4"/>
          <p:cNvSpPr>
            <a:spLocks noChangeArrowheads="1"/>
          </p:cNvSpPr>
          <p:nvPr/>
        </p:nvSpPr>
        <p:spPr bwMode="auto">
          <a:xfrm>
            <a:off x="685800" y="2820988"/>
            <a:ext cx="7772400" cy="3783012"/>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t>A student measures the length of a line with a wooden meter stick to be 11 mm </a:t>
            </a:r>
            <a:r>
              <a:rPr lang="en-US" altLang="en-US">
                <a:sym typeface="Symbol" pitchFamily="18" charset="2"/>
              </a:rPr>
              <a:t> 1 mm. What is the absolute error or uncertainty in her measurement?</a:t>
            </a:r>
            <a:r>
              <a:rPr lang="en-US" altLang="en-US"/>
              <a:t>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The </a:t>
            </a:r>
            <a:r>
              <a:rPr lang="en-US" altLang="en-US">
                <a:sym typeface="Symbol" pitchFamily="18" charset="2"/>
              </a:rPr>
              <a:t> number is the </a:t>
            </a:r>
            <a:r>
              <a:rPr lang="en-US" altLang="en-US" b="1">
                <a:sym typeface="Symbol" pitchFamily="18" charset="2"/>
              </a:rPr>
              <a:t>absolute error</a:t>
            </a:r>
            <a:r>
              <a:rPr lang="en-US" altLang="en-US">
                <a:sym typeface="Symbol" pitchFamily="18" charset="2"/>
              </a:rPr>
              <a:t>. Thus 1 mm is the absolute error.</a:t>
            </a:r>
            <a:endParaRPr lang="en-US" altLang="en-US"/>
          </a:p>
          <a:p>
            <a:pPr algn="l">
              <a:spcBef>
                <a:spcPct val="20000"/>
              </a:spcBef>
              <a:buFont typeface="Symbol" pitchFamily="18" charset="2"/>
              <a:buChar char="·"/>
            </a:pPr>
            <a:r>
              <a:rPr lang="en-US" altLang="en-US"/>
              <a:t>1 mm is also the </a:t>
            </a:r>
            <a:r>
              <a:rPr lang="en-US" altLang="en-US" b="1"/>
              <a:t>precision</a:t>
            </a:r>
            <a:r>
              <a:rPr lang="en-US" altLang="en-US"/>
              <a:t>.</a:t>
            </a:r>
          </a:p>
          <a:p>
            <a:pPr algn="l">
              <a:spcBef>
                <a:spcPct val="20000"/>
              </a:spcBef>
              <a:buFont typeface="Symbol" pitchFamily="18" charset="2"/>
              <a:buNone/>
            </a:pPr>
            <a:r>
              <a:rPr lang="en-US" altLang="en-US" b="1">
                <a:sym typeface="Symbol" pitchFamily="18" charset="2"/>
              </a:rPr>
              <a:t></a:t>
            </a:r>
            <a:r>
              <a:rPr lang="en-US" altLang="en-US">
                <a:sym typeface="Symbol" pitchFamily="18" charset="2"/>
              </a:rPr>
              <a:t>1 mm is also the </a:t>
            </a:r>
            <a:r>
              <a:rPr lang="en-US" altLang="en-US" b="1">
                <a:sym typeface="Symbol" pitchFamily="18" charset="2"/>
              </a:rPr>
              <a:t>raw uncertainty</a:t>
            </a:r>
            <a:r>
              <a:rPr lang="en-US" altLang="en-US">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0">
                                            <p:txEl>
                                              <p:pRg st="0" end="0"/>
                                            </p:txEl>
                                          </p:spTgt>
                                        </p:tgtEl>
                                        <p:attrNameLst>
                                          <p:attrName>style.visibility</p:attrName>
                                        </p:attrNameLst>
                                      </p:cBhvr>
                                      <p:to>
                                        <p:strVal val="visible"/>
                                      </p:to>
                                    </p:set>
                                    <p:anim calcmode="lin" valueType="num">
                                      <p:cBhvr additive="base">
                                        <p:cTn id="7" dur="500" fill="hold"/>
                                        <p:tgtEl>
                                          <p:spTgt spid="222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2210">
                                            <p:txEl>
                                              <p:pRg st="1" end="1"/>
                                            </p:txEl>
                                          </p:spTgt>
                                        </p:tgtEl>
                                        <p:attrNameLst>
                                          <p:attrName>style.visibility</p:attrName>
                                        </p:attrNameLst>
                                      </p:cBhvr>
                                      <p:to>
                                        <p:strVal val="visible"/>
                                      </p:to>
                                    </p:set>
                                    <p:anim calcmode="lin" valueType="num">
                                      <p:cBhvr additive="base">
                                        <p:cTn id="13" dur="500" fill="hold"/>
                                        <p:tgtEl>
                                          <p:spTgt spid="222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2">
                                            <p:txEl>
                                              <p:pRg st="0" end="0"/>
                                            </p:txEl>
                                          </p:spTgt>
                                        </p:tgtEl>
                                        <p:attrNameLst>
                                          <p:attrName>style.visibility</p:attrName>
                                        </p:attrNameLst>
                                      </p:cBhvr>
                                      <p:to>
                                        <p:strVal val="visible"/>
                                      </p:to>
                                    </p:set>
                                    <p:anim calcmode="lin" valueType="num">
                                      <p:cBhvr additive="base">
                                        <p:cTn id="19" dur="500" fill="hold"/>
                                        <p:tgtEl>
                                          <p:spTgt spid="2222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2212">
                                            <p:txEl>
                                              <p:pRg st="1" end="1"/>
                                            </p:txEl>
                                          </p:spTgt>
                                        </p:tgtEl>
                                        <p:attrNameLst>
                                          <p:attrName>style.visibility</p:attrName>
                                        </p:attrNameLst>
                                      </p:cBhvr>
                                      <p:to>
                                        <p:strVal val="visible"/>
                                      </p:to>
                                    </p:set>
                                    <p:anim calcmode="lin" valueType="num">
                                      <p:cBhvr additive="base">
                                        <p:cTn id="25" dur="500" fill="hold"/>
                                        <p:tgtEl>
                                          <p:spTgt spid="2222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2212">
                                            <p:txEl>
                                              <p:pRg st="2" end="2"/>
                                            </p:txEl>
                                          </p:spTgt>
                                        </p:tgtEl>
                                        <p:attrNameLst>
                                          <p:attrName>style.visibility</p:attrName>
                                        </p:attrNameLst>
                                      </p:cBhvr>
                                      <p:to>
                                        <p:strVal val="visible"/>
                                      </p:to>
                                    </p:set>
                                    <p:anim calcmode="lin" valueType="num">
                                      <p:cBhvr additive="base">
                                        <p:cTn id="31" dur="500" fill="hold"/>
                                        <p:tgtEl>
                                          <p:spTgt spid="2222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2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2212">
                                            <p:txEl>
                                              <p:pRg st="3" end="3"/>
                                            </p:txEl>
                                          </p:spTgt>
                                        </p:tgtEl>
                                        <p:attrNameLst>
                                          <p:attrName>style.visibility</p:attrName>
                                        </p:attrNameLst>
                                      </p:cBhvr>
                                      <p:to>
                                        <p:strVal val="visible"/>
                                      </p:to>
                                    </p:set>
                                    <p:anim calcmode="lin" valueType="num">
                                      <p:cBhvr additive="base">
                                        <p:cTn id="37" dur="500" fill="hold"/>
                                        <p:tgtEl>
                                          <p:spTgt spid="22221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22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2212">
                                            <p:txEl>
                                              <p:pRg st="4" end="4"/>
                                            </p:txEl>
                                          </p:spTgt>
                                        </p:tgtEl>
                                        <p:attrNameLst>
                                          <p:attrName>style.visibility</p:attrName>
                                        </p:attrNameLst>
                                      </p:cBhvr>
                                      <p:to>
                                        <p:strVal val="visible"/>
                                      </p:to>
                                    </p:set>
                                    <p:anim calcmode="lin" valueType="num">
                                      <p:cBhvr additive="base">
                                        <p:cTn id="43" dur="500" fill="hold"/>
                                        <p:tgtEl>
                                          <p:spTgt spid="22221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22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2212">
                                            <p:txEl>
                                              <p:pRg st="5" end="5"/>
                                            </p:txEl>
                                          </p:spTgt>
                                        </p:tgtEl>
                                        <p:attrNameLst>
                                          <p:attrName>style.visibility</p:attrName>
                                        </p:attrNameLst>
                                      </p:cBhvr>
                                      <p:to>
                                        <p:strVal val="visible"/>
                                      </p:to>
                                    </p:set>
                                    <p:anim calcmode="lin" valueType="num">
                                      <p:cBhvr additive="base">
                                        <p:cTn id="49" dur="500" fill="hold"/>
                                        <p:tgtEl>
                                          <p:spTgt spid="22221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22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685800" y="1549400"/>
            <a:ext cx="7772400" cy="21605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Absolute, fractional and percentage uncertainties</a:t>
            </a:r>
            <a:endParaRPr lang="en-US" altLang="en-US" i="1"/>
          </a:p>
          <a:p>
            <a:pPr algn="l">
              <a:spcBef>
                <a:spcPct val="20000"/>
              </a:spcBef>
            </a:pPr>
            <a:r>
              <a:rPr lang="en-US" altLang="en-US">
                <a:sym typeface="Symbol" pitchFamily="18" charset="2"/>
              </a:rPr>
              <a:t></a:t>
            </a:r>
            <a:r>
              <a:rPr lang="en-US" altLang="en-US" b="1"/>
              <a:t>Fractional error</a:t>
            </a:r>
            <a:r>
              <a:rPr lang="en-US" altLang="en-US"/>
              <a:t> is given by</a:t>
            </a:r>
            <a:endParaRPr lang="en-US" altLang="en-US" sz="2000">
              <a:latin typeface="Courier New" pitchFamily="49" charset="0"/>
            </a:endParaRP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0404" name="Rectangle 4"/>
          <p:cNvSpPr>
            <a:spLocks noChangeArrowheads="1"/>
          </p:cNvSpPr>
          <p:nvPr/>
        </p:nvSpPr>
        <p:spPr bwMode="auto">
          <a:xfrm>
            <a:off x="685800" y="3662363"/>
            <a:ext cx="7772400" cy="2703512"/>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t>A student measures the length of a line with a wooden meter stick to be 11 mm </a:t>
            </a:r>
            <a:r>
              <a:rPr lang="en-US" altLang="en-US">
                <a:sym typeface="Symbol" pitchFamily="18" charset="2"/>
              </a:rPr>
              <a:t> 1 mm. What is the fractional error or uncertainty in her measurement?</a:t>
            </a:r>
            <a:r>
              <a:rPr lang="en-US" altLang="en-US"/>
              <a:t>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i="1"/>
              <a:t>Fractional error</a:t>
            </a:r>
            <a:r>
              <a:rPr lang="en-US" altLang="en-US"/>
              <a:t> = 1 / 11 = 0.09.</a:t>
            </a:r>
            <a:endParaRPr lang="en-US" altLang="en-US">
              <a:sym typeface="Symbol" pitchFamily="18" charset="2"/>
            </a:endParaRPr>
          </a:p>
        </p:txBody>
      </p:sp>
      <p:grpSp>
        <p:nvGrpSpPr>
          <p:cNvPr id="2" name="Group 14"/>
          <p:cNvGrpSpPr>
            <a:grpSpLocks/>
          </p:cNvGrpSpPr>
          <p:nvPr/>
        </p:nvGrpSpPr>
        <p:grpSpPr bwMode="auto">
          <a:xfrm>
            <a:off x="957263" y="2427288"/>
            <a:ext cx="7064375" cy="1130300"/>
            <a:chOff x="603" y="1529"/>
            <a:chExt cx="4450" cy="712"/>
          </a:xfrm>
        </p:grpSpPr>
        <p:sp>
          <p:nvSpPr>
            <p:cNvPr id="18439" name="Rectangle 5"/>
            <p:cNvSpPr>
              <a:spLocks noChangeArrowheads="1"/>
            </p:cNvSpPr>
            <p:nvPr/>
          </p:nvSpPr>
          <p:spPr bwMode="auto">
            <a:xfrm>
              <a:off x="627" y="1846"/>
              <a:ext cx="2106" cy="205"/>
            </a:xfrm>
            <a:prstGeom prst="rect">
              <a:avLst/>
            </a:prstGeom>
            <a:noFill/>
            <a:ln w="9525">
              <a:noFill/>
              <a:miter lim="800000"/>
              <a:headEnd/>
              <a:tailEnd/>
            </a:ln>
          </p:spPr>
          <p:txBody>
            <a:bodyPr/>
            <a:lstStyle/>
            <a:p>
              <a:pPr algn="l">
                <a:lnSpc>
                  <a:spcPct val="90000"/>
                </a:lnSpc>
                <a:spcBef>
                  <a:spcPct val="20000"/>
                </a:spcBef>
              </a:pPr>
              <a:r>
                <a:rPr lang="en-US" altLang="en-US" i="1"/>
                <a:t>Fractional Error</a:t>
              </a:r>
              <a:r>
                <a:rPr lang="en-US" altLang="en-US"/>
                <a:t> =</a:t>
              </a:r>
              <a:endParaRPr lang="en-US" altLang="en-US" b="1" i="1"/>
            </a:p>
          </p:txBody>
        </p:sp>
        <p:sp>
          <p:nvSpPr>
            <p:cNvPr id="18440" name="Rectangle 6"/>
            <p:cNvSpPr>
              <a:spLocks noChangeArrowheads="1"/>
            </p:cNvSpPr>
            <p:nvPr/>
          </p:nvSpPr>
          <p:spPr bwMode="auto">
            <a:xfrm>
              <a:off x="2112" y="1745"/>
              <a:ext cx="1537" cy="485"/>
            </a:xfrm>
            <a:prstGeom prst="rect">
              <a:avLst/>
            </a:prstGeom>
            <a:noFill/>
            <a:ln w="9525">
              <a:noFill/>
              <a:miter lim="800000"/>
              <a:headEnd/>
              <a:tailEnd/>
            </a:ln>
          </p:spPr>
          <p:txBody>
            <a:bodyPr/>
            <a:lstStyle/>
            <a:p>
              <a:pPr algn="ctr">
                <a:lnSpc>
                  <a:spcPct val="90000"/>
                </a:lnSpc>
              </a:pPr>
              <a:r>
                <a:rPr lang="en-US" altLang="en-US" i="1" u="sng"/>
                <a:t>Absolute Error</a:t>
              </a:r>
              <a:endParaRPr lang="en-US" altLang="en-US" u="sng"/>
            </a:p>
            <a:p>
              <a:pPr algn="ctr">
                <a:lnSpc>
                  <a:spcPct val="90000"/>
                </a:lnSpc>
              </a:pPr>
              <a:r>
                <a:rPr lang="en-US" altLang="en-US" i="1"/>
                <a:t>Measured Value</a:t>
              </a:r>
              <a:endParaRPr lang="en-US" altLang="en-US" b="1" i="1"/>
            </a:p>
          </p:txBody>
        </p:sp>
        <p:sp>
          <p:nvSpPr>
            <p:cNvPr id="18441" name="Text Box 9"/>
            <p:cNvSpPr txBox="1">
              <a:spLocks noChangeArrowheads="1"/>
            </p:cNvSpPr>
            <p:nvPr/>
          </p:nvSpPr>
          <p:spPr bwMode="auto">
            <a:xfrm>
              <a:off x="3617" y="1530"/>
              <a:ext cx="1435" cy="288"/>
            </a:xfrm>
            <a:prstGeom prst="rect">
              <a:avLst/>
            </a:prstGeom>
            <a:solidFill>
              <a:srgbClr val="FF0000"/>
            </a:solidFill>
            <a:ln w="9525">
              <a:noFill/>
              <a:miter lim="800000"/>
              <a:headEnd/>
              <a:tailEnd/>
            </a:ln>
          </p:spPr>
          <p:txBody>
            <a:bodyPr wrap="none">
              <a:spAutoFit/>
            </a:bodyPr>
            <a:lstStyle/>
            <a:p>
              <a:pPr algn="l"/>
              <a:r>
                <a:rPr lang="en-US" altLang="en-US" sz="1800">
                  <a:solidFill>
                    <a:schemeClr val="bg1"/>
                  </a:solidFill>
                </a:rPr>
                <a:t> </a:t>
              </a:r>
              <a:r>
                <a:rPr lang="en-US" altLang="en-US">
                  <a:solidFill>
                    <a:schemeClr val="bg1"/>
                  </a:solidFill>
                </a:rPr>
                <a:t>fractional error</a:t>
              </a:r>
              <a:r>
                <a:rPr lang="en-US" altLang="en-US" sz="1800">
                  <a:solidFill>
                    <a:schemeClr val="bg1"/>
                  </a:solidFill>
                </a:rPr>
                <a:t> </a:t>
              </a:r>
            </a:p>
          </p:txBody>
        </p:sp>
        <p:sp>
          <p:nvSpPr>
            <p:cNvPr id="18442" name="Rectangle 10"/>
            <p:cNvSpPr>
              <a:spLocks noChangeArrowheads="1"/>
            </p:cNvSpPr>
            <p:nvPr/>
          </p:nvSpPr>
          <p:spPr bwMode="auto">
            <a:xfrm>
              <a:off x="603" y="1529"/>
              <a:ext cx="4450" cy="71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grpSp>
      <p:sp>
        <p:nvSpPr>
          <p:cNvPr id="18438" name="Rectangle 65"/>
          <p:cNvSpPr>
            <a:spLocks noChangeArrowheads="1"/>
          </p:cNvSpPr>
          <p:nvPr/>
        </p:nvSpPr>
        <p:spPr bwMode="auto">
          <a:xfrm>
            <a:off x="688975" y="6102350"/>
            <a:ext cx="7756525" cy="755650"/>
          </a:xfrm>
          <a:prstGeom prst="rect">
            <a:avLst/>
          </a:prstGeom>
          <a:solidFill>
            <a:srgbClr val="FFCCCC"/>
          </a:solidFill>
          <a:ln w="9525">
            <a:noFill/>
            <a:miter lim="800000"/>
            <a:headEnd/>
            <a:tailEnd/>
          </a:ln>
        </p:spPr>
        <p:txBody>
          <a:bodyPr/>
          <a:lstStyle/>
          <a:p>
            <a:pPr algn="l">
              <a:spcBef>
                <a:spcPct val="20000"/>
              </a:spcBef>
            </a:pPr>
            <a:r>
              <a:rPr lang="en-US" altLang="en-US" b="1" i="1"/>
              <a:t>FYI      </a:t>
            </a:r>
            <a:r>
              <a:rPr lang="en-US" altLang="en-US" b="1">
                <a:sym typeface="Symbol" pitchFamily="18" charset="2"/>
              </a:rPr>
              <a:t></a:t>
            </a:r>
            <a:r>
              <a:rPr lang="en-US" altLang="en-US">
                <a:sym typeface="Symbol" pitchFamily="18" charset="2"/>
              </a:rPr>
              <a:t>”</a:t>
            </a:r>
            <a:r>
              <a:rPr lang="en-US" altLang="en-US"/>
              <a:t>Fractional” errors are usually expressed as decimal numbers rather than fractions.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2">
                                            <p:txEl>
                                              <p:pRg st="1" end="1"/>
                                            </p:txEl>
                                          </p:spTgt>
                                        </p:tgtEl>
                                        <p:attrNameLst>
                                          <p:attrName>style.visibility</p:attrName>
                                        </p:attrNameLst>
                                      </p:cBhvr>
                                      <p:to>
                                        <p:strVal val="visible"/>
                                      </p:to>
                                    </p:set>
                                    <p:anim calcmode="lin" valueType="num">
                                      <p:cBhvr additive="base">
                                        <p:cTn id="7" dur="500" fill="hold"/>
                                        <p:tgtEl>
                                          <p:spTgt spid="230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0404">
                                            <p:txEl>
                                              <p:pRg st="0" end="0"/>
                                            </p:txEl>
                                          </p:spTgt>
                                        </p:tgtEl>
                                        <p:attrNameLst>
                                          <p:attrName>style.visibility</p:attrName>
                                        </p:attrNameLst>
                                      </p:cBhvr>
                                      <p:to>
                                        <p:strVal val="visible"/>
                                      </p:to>
                                    </p:set>
                                    <p:anim calcmode="lin" valueType="num">
                                      <p:cBhvr additive="base">
                                        <p:cTn id="20" dur="500" fill="hold"/>
                                        <p:tgtEl>
                                          <p:spTgt spid="23040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04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0404">
                                            <p:txEl>
                                              <p:pRg st="1" end="1"/>
                                            </p:txEl>
                                          </p:spTgt>
                                        </p:tgtEl>
                                        <p:attrNameLst>
                                          <p:attrName>style.visibility</p:attrName>
                                        </p:attrNameLst>
                                      </p:cBhvr>
                                      <p:to>
                                        <p:strVal val="visible"/>
                                      </p:to>
                                    </p:set>
                                    <p:anim calcmode="lin" valueType="num">
                                      <p:cBhvr additive="base">
                                        <p:cTn id="26" dur="500" fill="hold"/>
                                        <p:tgtEl>
                                          <p:spTgt spid="23040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04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30404">
                                            <p:txEl>
                                              <p:pRg st="2" end="2"/>
                                            </p:txEl>
                                          </p:spTgt>
                                        </p:tgtEl>
                                        <p:attrNameLst>
                                          <p:attrName>style.visibility</p:attrName>
                                        </p:attrNameLst>
                                      </p:cBhvr>
                                      <p:to>
                                        <p:strVal val="visible"/>
                                      </p:to>
                                    </p:set>
                                    <p:anim calcmode="lin" valueType="num">
                                      <p:cBhvr additive="base">
                                        <p:cTn id="32" dur="500" fill="hold"/>
                                        <p:tgtEl>
                                          <p:spTgt spid="23040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04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30404">
                                            <p:txEl>
                                              <p:pRg st="3" end="3"/>
                                            </p:txEl>
                                          </p:spTgt>
                                        </p:tgtEl>
                                        <p:attrNameLst>
                                          <p:attrName>style.visibility</p:attrName>
                                        </p:attrNameLst>
                                      </p:cBhvr>
                                      <p:to>
                                        <p:strVal val="visible"/>
                                      </p:to>
                                    </p:set>
                                    <p:anim calcmode="lin" valueType="num">
                                      <p:cBhvr additive="base">
                                        <p:cTn id="38" dur="500" fill="hold"/>
                                        <p:tgtEl>
                                          <p:spTgt spid="23040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04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438">
                                            <p:txEl>
                                              <p:pRg st="0" end="0"/>
                                            </p:txEl>
                                          </p:spTgt>
                                        </p:tgtEl>
                                        <p:attrNameLst>
                                          <p:attrName>style.visibility</p:attrName>
                                        </p:attrNameLst>
                                      </p:cBhvr>
                                      <p:to>
                                        <p:strVal val="visible"/>
                                      </p:to>
                                    </p:set>
                                    <p:anim calcmode="lin" valueType="num">
                                      <p:cBhvr additive="base">
                                        <p:cTn id="44" dur="5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4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685800" y="1549400"/>
            <a:ext cx="7772400" cy="2354263"/>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endParaRPr lang="en-US" altLang="en-US" sz="2000" i="1">
              <a:latin typeface="Courier New" pitchFamily="49" charset="0"/>
            </a:endParaRPr>
          </a:p>
          <a:p>
            <a:pPr algn="l">
              <a:spcBef>
                <a:spcPct val="20000"/>
              </a:spcBef>
            </a:pPr>
            <a:r>
              <a:rPr lang="en-US" altLang="en-US">
                <a:sym typeface="Symbol" pitchFamily="18" charset="2"/>
              </a:rPr>
              <a:t></a:t>
            </a:r>
            <a:r>
              <a:rPr lang="en-US" altLang="en-US" b="1"/>
              <a:t>Percentage error</a:t>
            </a:r>
            <a:r>
              <a:rPr lang="en-US" altLang="en-US"/>
              <a:t> is given by	</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2452" name="Rectangle 4"/>
          <p:cNvSpPr>
            <a:spLocks noChangeArrowheads="1"/>
          </p:cNvSpPr>
          <p:nvPr/>
        </p:nvSpPr>
        <p:spPr bwMode="auto">
          <a:xfrm>
            <a:off x="685800" y="3883025"/>
            <a:ext cx="7772400" cy="2974975"/>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t>A student measures the length of a line with a wooden meter stick to be 11 mm </a:t>
            </a:r>
            <a:r>
              <a:rPr lang="en-US" altLang="en-US">
                <a:sym typeface="Symbol" pitchFamily="18" charset="2"/>
              </a:rPr>
              <a:t> 1 mm. What is the percentage error or uncertainty in her measurement?</a:t>
            </a:r>
            <a:r>
              <a:rPr lang="en-US" altLang="en-US"/>
              <a:t>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i="1"/>
              <a:t>Percentage error</a:t>
            </a:r>
            <a:r>
              <a:rPr lang="en-US" altLang="en-US"/>
              <a:t> = (1 / 11) </a:t>
            </a:r>
            <a:r>
              <a:rPr lang="en-US" altLang="en-US">
                <a:cs typeface="Courier New" pitchFamily="49" charset="0"/>
              </a:rPr>
              <a:t>·</a:t>
            </a:r>
            <a:r>
              <a:rPr lang="en-US" altLang="en-US"/>
              <a:t>100% = 9%</a:t>
            </a:r>
          </a:p>
          <a:p>
            <a:pPr algn="l">
              <a:spcBef>
                <a:spcPct val="20000"/>
              </a:spcBef>
              <a:buFont typeface="Symbol" pitchFamily="18" charset="2"/>
              <a:buChar char="·"/>
            </a:pPr>
            <a:endParaRPr lang="en-US" altLang="en-US">
              <a:sym typeface="Symbol" pitchFamily="18" charset="2"/>
            </a:endParaRPr>
          </a:p>
        </p:txBody>
      </p:sp>
      <p:grpSp>
        <p:nvGrpSpPr>
          <p:cNvPr id="2" name="Group 16"/>
          <p:cNvGrpSpPr>
            <a:grpSpLocks/>
          </p:cNvGrpSpPr>
          <p:nvPr/>
        </p:nvGrpSpPr>
        <p:grpSpPr bwMode="auto">
          <a:xfrm>
            <a:off x="957263" y="2436813"/>
            <a:ext cx="7065962" cy="1395412"/>
            <a:chOff x="603" y="1575"/>
            <a:chExt cx="4451" cy="879"/>
          </a:xfrm>
        </p:grpSpPr>
        <p:sp>
          <p:nvSpPr>
            <p:cNvPr id="19463" name="Rectangle 5"/>
            <p:cNvSpPr>
              <a:spLocks noChangeArrowheads="1"/>
            </p:cNvSpPr>
            <p:nvPr/>
          </p:nvSpPr>
          <p:spPr bwMode="auto">
            <a:xfrm>
              <a:off x="633" y="1990"/>
              <a:ext cx="2106" cy="205"/>
            </a:xfrm>
            <a:prstGeom prst="rect">
              <a:avLst/>
            </a:prstGeom>
            <a:noFill/>
            <a:ln w="9525">
              <a:noFill/>
              <a:miter lim="800000"/>
              <a:headEnd/>
              <a:tailEnd/>
            </a:ln>
          </p:spPr>
          <p:txBody>
            <a:bodyPr/>
            <a:lstStyle/>
            <a:p>
              <a:pPr algn="l">
                <a:lnSpc>
                  <a:spcPct val="90000"/>
                </a:lnSpc>
                <a:spcBef>
                  <a:spcPct val="20000"/>
                </a:spcBef>
              </a:pPr>
              <a:r>
                <a:rPr lang="en-US" altLang="en-US" i="1"/>
                <a:t>Percentage Error</a:t>
              </a:r>
              <a:r>
                <a:rPr lang="en-US" altLang="en-US"/>
                <a:t> =</a:t>
              </a:r>
              <a:endParaRPr lang="en-US" altLang="en-US" b="1" i="1"/>
            </a:p>
          </p:txBody>
        </p:sp>
        <p:sp>
          <p:nvSpPr>
            <p:cNvPr id="19464" name="Rectangle 6"/>
            <p:cNvSpPr>
              <a:spLocks noChangeArrowheads="1"/>
            </p:cNvSpPr>
            <p:nvPr/>
          </p:nvSpPr>
          <p:spPr bwMode="auto">
            <a:xfrm>
              <a:off x="2386" y="1860"/>
              <a:ext cx="1537" cy="404"/>
            </a:xfrm>
            <a:prstGeom prst="rect">
              <a:avLst/>
            </a:prstGeom>
            <a:noFill/>
            <a:ln w="9525">
              <a:noFill/>
              <a:miter lim="800000"/>
              <a:headEnd/>
              <a:tailEnd/>
            </a:ln>
          </p:spPr>
          <p:txBody>
            <a:bodyPr/>
            <a:lstStyle/>
            <a:p>
              <a:pPr algn="ctr">
                <a:lnSpc>
                  <a:spcPct val="90000"/>
                </a:lnSpc>
              </a:pPr>
              <a:r>
                <a:rPr lang="en-US" altLang="en-US" i="1" u="sng"/>
                <a:t>Absolute Error</a:t>
              </a:r>
              <a:endParaRPr lang="en-US" altLang="en-US" u="sng"/>
            </a:p>
            <a:p>
              <a:pPr algn="ctr">
                <a:lnSpc>
                  <a:spcPct val="90000"/>
                </a:lnSpc>
              </a:pPr>
              <a:r>
                <a:rPr lang="en-US" altLang="en-US" i="1"/>
                <a:t>Measured Value</a:t>
              </a:r>
              <a:endParaRPr lang="en-US" altLang="en-US" b="1" i="1"/>
            </a:p>
          </p:txBody>
        </p:sp>
        <p:sp>
          <p:nvSpPr>
            <p:cNvPr id="19465" name="Text Box 8"/>
            <p:cNvSpPr txBox="1">
              <a:spLocks noChangeArrowheads="1"/>
            </p:cNvSpPr>
            <p:nvPr/>
          </p:nvSpPr>
          <p:spPr bwMode="auto">
            <a:xfrm>
              <a:off x="3464" y="1576"/>
              <a:ext cx="1590" cy="288"/>
            </a:xfrm>
            <a:prstGeom prst="rect">
              <a:avLst/>
            </a:prstGeom>
            <a:solidFill>
              <a:srgbClr val="FF0000"/>
            </a:solidFill>
            <a:ln w="9525">
              <a:noFill/>
              <a:miter lim="800000"/>
              <a:headEnd/>
              <a:tailEnd/>
            </a:ln>
          </p:spPr>
          <p:txBody>
            <a:bodyPr wrap="none">
              <a:spAutoFit/>
            </a:bodyPr>
            <a:lstStyle/>
            <a:p>
              <a:pPr algn="l"/>
              <a:r>
                <a:rPr lang="en-US" altLang="en-US">
                  <a:solidFill>
                    <a:schemeClr val="bg1"/>
                  </a:solidFill>
                </a:rPr>
                <a:t> percentage error</a:t>
              </a:r>
            </a:p>
          </p:txBody>
        </p:sp>
        <p:sp>
          <p:nvSpPr>
            <p:cNvPr id="19466" name="Rectangle 9"/>
            <p:cNvSpPr>
              <a:spLocks noChangeArrowheads="1"/>
            </p:cNvSpPr>
            <p:nvPr/>
          </p:nvSpPr>
          <p:spPr bwMode="auto">
            <a:xfrm>
              <a:off x="603" y="1575"/>
              <a:ext cx="4450" cy="879"/>
            </a:xfrm>
            <a:prstGeom prst="rect">
              <a:avLst/>
            </a:prstGeom>
            <a:noFill/>
            <a:ln w="12700">
              <a:solidFill>
                <a:schemeClr val="tx1"/>
              </a:solidFill>
              <a:miter lim="800000"/>
              <a:headEnd/>
              <a:tailEnd/>
            </a:ln>
          </p:spPr>
          <p:txBody>
            <a:bodyPr wrap="none" anchor="ctr"/>
            <a:lstStyle/>
            <a:p>
              <a:pPr algn="l"/>
              <a:endParaRPr lang="en-US" altLang="en-US"/>
            </a:p>
          </p:txBody>
        </p:sp>
        <p:sp>
          <p:nvSpPr>
            <p:cNvPr id="19467" name="AutoShape 10"/>
            <p:cNvSpPr>
              <a:spLocks noChangeArrowheads="1"/>
            </p:cNvSpPr>
            <p:nvPr/>
          </p:nvSpPr>
          <p:spPr bwMode="auto">
            <a:xfrm>
              <a:off x="2371" y="1897"/>
              <a:ext cx="1555" cy="427"/>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19468" name="Rectangle 14"/>
            <p:cNvSpPr>
              <a:spLocks noChangeArrowheads="1"/>
            </p:cNvSpPr>
            <p:nvPr/>
          </p:nvSpPr>
          <p:spPr bwMode="auto">
            <a:xfrm>
              <a:off x="3944" y="1964"/>
              <a:ext cx="825" cy="240"/>
            </a:xfrm>
            <a:prstGeom prst="rect">
              <a:avLst/>
            </a:prstGeom>
            <a:noFill/>
            <a:ln w="9525">
              <a:noFill/>
              <a:miter lim="800000"/>
              <a:headEnd/>
              <a:tailEnd/>
            </a:ln>
          </p:spPr>
          <p:txBody>
            <a:bodyPr/>
            <a:lstStyle/>
            <a:p>
              <a:pPr algn="l">
                <a:lnSpc>
                  <a:spcPct val="90000"/>
                </a:lnSpc>
                <a:spcBef>
                  <a:spcPct val="20000"/>
                </a:spcBef>
              </a:pPr>
              <a:r>
                <a:rPr lang="en-US" altLang="en-US">
                  <a:cs typeface="Courier New" pitchFamily="49" charset="0"/>
                </a:rPr>
                <a:t>·</a:t>
              </a:r>
              <a:r>
                <a:rPr lang="en-US" altLang="en-US"/>
                <a:t> 100%</a:t>
              </a:r>
            </a:p>
          </p:txBody>
        </p:sp>
      </p:grpSp>
      <p:sp>
        <p:nvSpPr>
          <p:cNvPr id="19462" name="Rectangle 65"/>
          <p:cNvSpPr>
            <a:spLocks noChangeArrowheads="1"/>
          </p:cNvSpPr>
          <p:nvPr/>
        </p:nvSpPr>
        <p:spPr bwMode="auto">
          <a:xfrm>
            <a:off x="688975" y="6391275"/>
            <a:ext cx="7756525" cy="466725"/>
          </a:xfrm>
          <a:prstGeom prst="rect">
            <a:avLst/>
          </a:prstGeom>
          <a:solidFill>
            <a:srgbClr val="FFCCCC"/>
          </a:solidFill>
          <a:ln w="9525">
            <a:noFill/>
            <a:miter lim="800000"/>
            <a:headEnd/>
            <a:tailEnd/>
          </a:ln>
        </p:spPr>
        <p:txBody>
          <a:bodyPr/>
          <a:lstStyle/>
          <a:p>
            <a:pPr algn="l">
              <a:spcBef>
                <a:spcPct val="20000"/>
              </a:spcBef>
            </a:pPr>
            <a:r>
              <a:rPr lang="en-US" altLang="en-US" b="1" i="1"/>
              <a:t>FYI      </a:t>
            </a:r>
            <a:r>
              <a:rPr lang="en-US" altLang="en-US" b="1">
                <a:sym typeface="Symbol" pitchFamily="18" charset="2"/>
              </a:rPr>
              <a:t></a:t>
            </a:r>
            <a:r>
              <a:rPr lang="en-US" altLang="en-US"/>
              <a:t>Don’t forget to include the percent sign.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2450">
                                            <p:txEl>
                                              <p:pRg st="1" end="1"/>
                                            </p:txEl>
                                          </p:spTgt>
                                        </p:tgtEl>
                                        <p:attrNameLst>
                                          <p:attrName>style.visibility</p:attrName>
                                        </p:attrNameLst>
                                      </p:cBhvr>
                                      <p:to>
                                        <p:strVal val="visible"/>
                                      </p:to>
                                    </p:set>
                                    <p:anim calcmode="lin" valueType="num">
                                      <p:cBhvr additive="base">
                                        <p:cTn id="7" dur="500" fill="hold"/>
                                        <p:tgtEl>
                                          <p:spTgt spid="232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2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2452">
                                            <p:txEl>
                                              <p:pRg st="0" end="0"/>
                                            </p:txEl>
                                          </p:spTgt>
                                        </p:tgtEl>
                                        <p:attrNameLst>
                                          <p:attrName>style.visibility</p:attrName>
                                        </p:attrNameLst>
                                      </p:cBhvr>
                                      <p:to>
                                        <p:strVal val="visible"/>
                                      </p:to>
                                    </p:set>
                                    <p:anim calcmode="lin" valueType="num">
                                      <p:cBhvr additive="base">
                                        <p:cTn id="20" dur="500" fill="hold"/>
                                        <p:tgtEl>
                                          <p:spTgt spid="23245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2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2452">
                                            <p:txEl>
                                              <p:pRg st="1" end="1"/>
                                            </p:txEl>
                                          </p:spTgt>
                                        </p:tgtEl>
                                        <p:attrNameLst>
                                          <p:attrName>style.visibility</p:attrName>
                                        </p:attrNameLst>
                                      </p:cBhvr>
                                      <p:to>
                                        <p:strVal val="visible"/>
                                      </p:to>
                                    </p:set>
                                    <p:anim calcmode="lin" valueType="num">
                                      <p:cBhvr additive="base">
                                        <p:cTn id="26" dur="500" fill="hold"/>
                                        <p:tgtEl>
                                          <p:spTgt spid="23245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2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32452">
                                            <p:txEl>
                                              <p:pRg st="2" end="2"/>
                                            </p:txEl>
                                          </p:spTgt>
                                        </p:tgtEl>
                                        <p:attrNameLst>
                                          <p:attrName>style.visibility</p:attrName>
                                        </p:attrNameLst>
                                      </p:cBhvr>
                                      <p:to>
                                        <p:strVal val="visible"/>
                                      </p:to>
                                    </p:set>
                                    <p:anim calcmode="lin" valueType="num">
                                      <p:cBhvr additive="base">
                                        <p:cTn id="32" dur="500" fill="hold"/>
                                        <p:tgtEl>
                                          <p:spTgt spid="23245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2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32452">
                                            <p:txEl>
                                              <p:pRg st="3" end="3"/>
                                            </p:txEl>
                                          </p:spTgt>
                                        </p:tgtEl>
                                        <p:attrNameLst>
                                          <p:attrName>style.visibility</p:attrName>
                                        </p:attrNameLst>
                                      </p:cBhvr>
                                      <p:to>
                                        <p:strVal val="visible"/>
                                      </p:to>
                                    </p:set>
                                    <p:anim calcmode="lin" valueType="num">
                                      <p:cBhvr additive="base">
                                        <p:cTn id="38" dur="500" fill="hold"/>
                                        <p:tgtEl>
                                          <p:spTgt spid="23245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2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462">
                                            <p:txEl>
                                              <p:pRg st="0" end="0"/>
                                            </p:txEl>
                                          </p:spTgt>
                                        </p:tgtEl>
                                        <p:attrNameLst>
                                          <p:attrName>style.visibility</p:attrName>
                                        </p:attrNameLst>
                                      </p:cBhvr>
                                      <p:to>
                                        <p:strVal val="visible"/>
                                      </p:to>
                                    </p:set>
                                    <p:anim calcmode="lin" valueType="num">
                                      <p:cBhvr additive="base">
                                        <p:cTn id="44" dur="5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4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611687"/>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r>
              <a:rPr lang="en-US" altLang="en-US"/>
              <a:t>A student measures the voltage shown.</a:t>
            </a:r>
            <a:r>
              <a:rPr lang="en-US" altLang="en-US">
                <a:sym typeface="Symbol" pitchFamily="18" charset="2"/>
              </a:rPr>
              <a:t> What                are the absolute, fractional and percentage uncertainties of his measurement? Find the             precision and the raw uncertainty.</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Absolute uncertainty = 0.001 V.</a:t>
            </a:r>
          </a:p>
          <a:p>
            <a:pPr algn="l">
              <a:spcBef>
                <a:spcPct val="20000"/>
              </a:spcBef>
              <a:buFont typeface="Symbol" pitchFamily="18" charset="2"/>
              <a:buChar char="·"/>
            </a:pPr>
            <a:r>
              <a:rPr lang="en-US" altLang="en-US"/>
              <a:t>Fractional uncertainty = 0.001/0.385 = 0.0026.</a:t>
            </a:r>
          </a:p>
          <a:p>
            <a:pPr algn="l">
              <a:spcBef>
                <a:spcPct val="20000"/>
              </a:spcBef>
              <a:buFont typeface="Symbol" pitchFamily="18" charset="2"/>
              <a:buChar char="·"/>
            </a:pPr>
            <a:r>
              <a:rPr lang="en-US" altLang="en-US"/>
              <a:t>Percentage uncertainty = 0.0026(100%) = 0.26%.</a:t>
            </a:r>
          </a:p>
          <a:p>
            <a:pPr algn="l">
              <a:spcBef>
                <a:spcPct val="20000"/>
              </a:spcBef>
              <a:buFont typeface="Symbol" pitchFamily="18" charset="2"/>
              <a:buChar char="·"/>
            </a:pPr>
            <a:r>
              <a:rPr lang="en-US" altLang="en-US"/>
              <a:t>Precision is 0.001 V.</a:t>
            </a:r>
          </a:p>
          <a:p>
            <a:pPr algn="l">
              <a:spcBef>
                <a:spcPct val="20000"/>
              </a:spcBef>
              <a:buFont typeface="Symbol" pitchFamily="18" charset="2"/>
              <a:buChar char="·"/>
            </a:pPr>
            <a:r>
              <a:rPr lang="en-US" altLang="en-US"/>
              <a:t>Raw uncertainty is 0.001 V.</a:t>
            </a:r>
          </a:p>
        </p:txBody>
      </p:sp>
      <p:pic>
        <p:nvPicPr>
          <p:cNvPr id="1639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631321">
            <a:off x="7499350" y="2498725"/>
            <a:ext cx="2063750" cy="4446588"/>
          </a:xfrm>
          <a:prstGeom prst="rect">
            <a:avLst/>
          </a:prstGeom>
          <a:noFill/>
          <a:ln w="9525">
            <a:noFill/>
            <a:miter lim="800000"/>
            <a:headEnd/>
            <a:tailEnd/>
          </a:ln>
        </p:spPr>
      </p:pic>
      <p:sp>
        <p:nvSpPr>
          <p:cNvPr id="16393" name="Rectangle 9"/>
          <p:cNvSpPr>
            <a:spLocks noChangeArrowheads="1"/>
          </p:cNvSpPr>
          <p:nvPr/>
        </p:nvSpPr>
        <p:spPr bwMode="auto">
          <a:xfrm rot="-685565">
            <a:off x="8477250" y="2878138"/>
            <a:ext cx="319088" cy="403225"/>
          </a:xfrm>
          <a:prstGeom prst="rect">
            <a:avLst/>
          </a:prstGeom>
          <a:solidFill>
            <a:srgbClr val="FF0000">
              <a:alpha val="30196"/>
            </a:srgbClr>
          </a:solidFill>
          <a:ln w="9525">
            <a:noFill/>
            <a:miter lim="800000"/>
            <a:headEnd/>
            <a:tailEnd/>
          </a:ln>
        </p:spPr>
        <p:txBody>
          <a:bodyPr wrap="none" anchor="ctr"/>
          <a:lstStyle/>
          <a:p>
            <a:pPr algn="l"/>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500">
                                            <p:txEl>
                                              <p:pRg st="1" end="1"/>
                                            </p:txEl>
                                          </p:spTgt>
                                        </p:tgtEl>
                                        <p:attrNameLst>
                                          <p:attrName>style.visibility</p:attrName>
                                        </p:attrNameLst>
                                      </p:cBhvr>
                                      <p:to>
                                        <p:strVal val="visible"/>
                                      </p:to>
                                    </p:set>
                                    <p:anim calcmode="lin" valueType="num">
                                      <p:cBhvr additive="base">
                                        <p:cTn id="13" dur="500" fill="hold"/>
                                        <p:tgtEl>
                                          <p:spTgt spid="2345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5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cBhvr>
                                        <p:cTn id="17" dur="500" fill="hold"/>
                                        <p:tgtEl>
                                          <p:spTgt spid="16392"/>
                                        </p:tgtEl>
                                        <p:attrNameLst>
                                          <p:attrName>ppt_w</p:attrName>
                                        </p:attrNameLst>
                                      </p:cBhvr>
                                      <p:tavLst>
                                        <p:tav tm="0">
                                          <p:val>
                                            <p:fltVal val="0"/>
                                          </p:val>
                                        </p:tav>
                                        <p:tav tm="100000">
                                          <p:val>
                                            <p:strVal val="#ppt_w"/>
                                          </p:val>
                                        </p:tav>
                                      </p:tavLst>
                                    </p:anim>
                                    <p:anim calcmode="lin" valueType="num">
                                      <p:cBhvr>
                                        <p:cTn id="18" dur="500" fill="hold"/>
                                        <p:tgtEl>
                                          <p:spTgt spid="16392"/>
                                        </p:tgtEl>
                                        <p:attrNameLst>
                                          <p:attrName>ppt_h</p:attrName>
                                        </p:attrNameLst>
                                      </p:cBhvr>
                                      <p:tavLst>
                                        <p:tav tm="0">
                                          <p:val>
                                            <p:fltVal val="0"/>
                                          </p:val>
                                        </p:tav>
                                        <p:tav tm="100000">
                                          <p:val>
                                            <p:strVal val="#ppt_h"/>
                                          </p:val>
                                        </p:tav>
                                      </p:tavLst>
                                    </p:anim>
                                    <p:animEffect transition="in" filter="fade">
                                      <p:cBhvr>
                                        <p:cTn id="19" dur="500"/>
                                        <p:tgtEl>
                                          <p:spTgt spid="163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4500">
                                            <p:txEl>
                                              <p:pRg st="2" end="2"/>
                                            </p:txEl>
                                          </p:spTgt>
                                        </p:tgtEl>
                                        <p:attrNameLst>
                                          <p:attrName>style.visibility</p:attrName>
                                        </p:attrNameLst>
                                      </p:cBhvr>
                                      <p:to>
                                        <p:strVal val="visible"/>
                                      </p:to>
                                    </p:set>
                                    <p:anim calcmode="lin" valueType="num">
                                      <p:cBhvr additive="base">
                                        <p:cTn id="24" dur="500" fill="hold"/>
                                        <p:tgtEl>
                                          <p:spTgt spid="23450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45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6393"/>
                                        </p:tgtEl>
                                        <p:attrNameLst>
                                          <p:attrName>style.visibility</p:attrName>
                                        </p:attrNameLst>
                                      </p:cBhvr>
                                      <p:to>
                                        <p:strVal val="visible"/>
                                      </p:to>
                                    </p:set>
                                    <p:anim calcmode="lin" valueType="num">
                                      <p:cBhvr>
                                        <p:cTn id="30" dur="500" fill="hold"/>
                                        <p:tgtEl>
                                          <p:spTgt spid="16393"/>
                                        </p:tgtEl>
                                        <p:attrNameLst>
                                          <p:attrName>ppt_w</p:attrName>
                                        </p:attrNameLst>
                                      </p:cBhvr>
                                      <p:tavLst>
                                        <p:tav tm="0">
                                          <p:val>
                                            <p:fltVal val="0"/>
                                          </p:val>
                                        </p:tav>
                                        <p:tav tm="100000">
                                          <p:val>
                                            <p:strVal val="#ppt_w"/>
                                          </p:val>
                                        </p:tav>
                                      </p:tavLst>
                                    </p:anim>
                                    <p:anim calcmode="lin" valueType="num">
                                      <p:cBhvr>
                                        <p:cTn id="31" dur="500" fill="hold"/>
                                        <p:tgtEl>
                                          <p:spTgt spid="16393"/>
                                        </p:tgtEl>
                                        <p:attrNameLst>
                                          <p:attrName>ppt_h</p:attrName>
                                        </p:attrNameLst>
                                      </p:cBhvr>
                                      <p:tavLst>
                                        <p:tav tm="0">
                                          <p:val>
                                            <p:fltVal val="0"/>
                                          </p:val>
                                        </p:tav>
                                        <p:tav tm="100000">
                                          <p:val>
                                            <p:strVal val="#ppt_h"/>
                                          </p:val>
                                        </p:tav>
                                      </p:tavLst>
                                    </p:anim>
                                    <p:animEffect transition="in" filter="fade">
                                      <p:cBhvr>
                                        <p:cTn id="32" dur="500"/>
                                        <p:tgtEl>
                                          <p:spTgt spid="1639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4500">
                                            <p:txEl>
                                              <p:pRg st="3" end="3"/>
                                            </p:txEl>
                                          </p:spTgt>
                                        </p:tgtEl>
                                        <p:attrNameLst>
                                          <p:attrName>style.visibility</p:attrName>
                                        </p:attrNameLst>
                                      </p:cBhvr>
                                      <p:to>
                                        <p:strVal val="visible"/>
                                      </p:to>
                                    </p:set>
                                    <p:anim calcmode="lin" valueType="num">
                                      <p:cBhvr additive="base">
                                        <p:cTn id="37" dur="500" fill="hold"/>
                                        <p:tgtEl>
                                          <p:spTgt spid="23450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45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34500">
                                            <p:txEl>
                                              <p:pRg st="4" end="4"/>
                                            </p:txEl>
                                          </p:spTgt>
                                        </p:tgtEl>
                                        <p:attrNameLst>
                                          <p:attrName>style.visibility</p:attrName>
                                        </p:attrNameLst>
                                      </p:cBhvr>
                                      <p:to>
                                        <p:strVal val="visible"/>
                                      </p:to>
                                    </p:set>
                                    <p:anim calcmode="lin" valueType="num">
                                      <p:cBhvr additive="base">
                                        <p:cTn id="43" dur="500" fill="hold"/>
                                        <p:tgtEl>
                                          <p:spTgt spid="23450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45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34500">
                                            <p:txEl>
                                              <p:pRg st="5" end="5"/>
                                            </p:txEl>
                                          </p:spTgt>
                                        </p:tgtEl>
                                        <p:attrNameLst>
                                          <p:attrName>style.visibility</p:attrName>
                                        </p:attrNameLst>
                                      </p:cBhvr>
                                      <p:to>
                                        <p:strVal val="visible"/>
                                      </p:to>
                                    </p:set>
                                    <p:anim calcmode="lin" valueType="num">
                                      <p:cBhvr additive="base">
                                        <p:cTn id="49"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34500">
                                            <p:txEl>
                                              <p:pRg st="6" end="6"/>
                                            </p:txEl>
                                          </p:spTgt>
                                        </p:tgtEl>
                                        <p:attrNameLst>
                                          <p:attrName>style.visibility</p:attrName>
                                        </p:attrNameLst>
                                      </p:cBhvr>
                                      <p:to>
                                        <p:strVal val="visible"/>
                                      </p:to>
                                    </p:set>
                                    <p:anim calcmode="lin" valueType="num">
                                      <p:cBhvr additive="base">
                                        <p:cTn id="55"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34500">
                                            <p:txEl>
                                              <p:pRg st="7" end="7"/>
                                            </p:txEl>
                                          </p:spTgt>
                                        </p:tgtEl>
                                        <p:attrNameLst>
                                          <p:attrName>style.visibility</p:attrName>
                                        </p:attrNameLst>
                                      </p:cBhvr>
                                      <p:to>
                                        <p:strVal val="visible"/>
                                      </p:to>
                                    </p:set>
                                    <p:anim calcmode="lin" valueType="num">
                                      <p:cBhvr additive="base">
                                        <p:cTn id="61"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51927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Nature of science:</a:t>
            </a:r>
            <a:r>
              <a:rPr lang="en-US" altLang="en-US"/>
              <a:t> </a:t>
            </a:r>
          </a:p>
          <a:p>
            <a:pPr marL="457200" indent="-457200" algn="l">
              <a:spcBef>
                <a:spcPct val="20000"/>
              </a:spcBef>
            </a:pPr>
            <a:r>
              <a:rPr lang="en-US" altLang="en-US"/>
              <a:t>	Uncertainties: “All scientific knowledge is uncertain. When the scientist tells you he does not know the answer, he is an ignorant man. When he tells you he has a hunch about how it is going to work, he is uncertain about it. When he is pretty sure of how it is going to work, he still is in some doubt. And it is of paramount importance, in order to make progress, that we recognize this ignorance and this doubt. Because we have the doubt, we then propose looking in new directions for new ideas.”  </a:t>
            </a:r>
          </a:p>
          <a:p>
            <a:pPr marL="457200" indent="-457200" algn="l">
              <a:spcBef>
                <a:spcPct val="20000"/>
              </a:spcBef>
            </a:pPr>
            <a:r>
              <a:rPr lang="en-US" altLang="en-US"/>
              <a:t>	</a:t>
            </a:r>
            <a:r>
              <a:rPr lang="en-US" altLang="en-US" sz="2000" b="1" i="1">
                <a:solidFill>
                  <a:schemeClr val="accent2"/>
                </a:solidFill>
              </a:rPr>
              <a:t>– Feynman, Richard P. 1998. The Meaning of                           It All: Thoughts of a Citizen-Scientist.                               Reading, Massachusetts, USA. Perseus. P 13.</a:t>
            </a:r>
          </a:p>
        </p:txBody>
      </p:sp>
      <p:sp>
        <p:nvSpPr>
          <p:cNvPr id="307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5126" name="Picture 6" descr="Richard-Feynman-Messenger-Lectures-TUVA-Project"/>
          <p:cNvPicPr>
            <a:picLocks noChangeAspect="1" noChangeArrowheads="1"/>
          </p:cNvPicPr>
          <p:nvPr/>
        </p:nvPicPr>
        <p:blipFill>
          <a:blip r:embed="rId5" cstate="print"/>
          <a:srcRect/>
          <a:stretch>
            <a:fillRect/>
          </a:stretch>
        </p:blipFill>
        <p:spPr bwMode="auto">
          <a:xfrm>
            <a:off x="6764338" y="5330825"/>
            <a:ext cx="2193925" cy="1466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p:cTn id="23" dur="500" fill="hold"/>
                                        <p:tgtEl>
                                          <p:spTgt spid="5126"/>
                                        </p:tgtEl>
                                        <p:attrNameLst>
                                          <p:attrName>ppt_w</p:attrName>
                                        </p:attrNameLst>
                                      </p:cBhvr>
                                      <p:tavLst>
                                        <p:tav tm="0">
                                          <p:val>
                                            <p:fltVal val="0"/>
                                          </p:val>
                                        </p:tav>
                                        <p:tav tm="100000">
                                          <p:val>
                                            <p:strVal val="#ppt_w"/>
                                          </p:val>
                                        </p:tav>
                                      </p:tavLst>
                                    </p:anim>
                                    <p:anim calcmode="lin" valueType="num">
                                      <p:cBhvr>
                                        <p:cTn id="24" dur="500" fill="hold"/>
                                        <p:tgtEl>
                                          <p:spTgt spid="5126"/>
                                        </p:tgtEl>
                                        <p:attrNameLst>
                                          <p:attrName>ppt_h</p:attrName>
                                        </p:attrNameLst>
                                      </p:cBhvr>
                                      <p:tavLst>
                                        <p:tav tm="0">
                                          <p:val>
                                            <p:fltVal val="0"/>
                                          </p:val>
                                        </p:tav>
                                        <p:tav tm="100000">
                                          <p:val>
                                            <p:strVal val="#ppt_h"/>
                                          </p:val>
                                        </p:tav>
                                      </p:tavLst>
                                    </p:anim>
                                    <p:animEffect transition="in" filter="fade">
                                      <p:cBhvr>
                                        <p:cTn id="2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p>
        </p:txBody>
      </p:sp>
      <p:sp>
        <p:nvSpPr>
          <p:cNvPr id="2150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862512"/>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Find the average of the two measurements:</a:t>
            </a:r>
          </a:p>
          <a:p>
            <a:pPr algn="l">
              <a:spcBef>
                <a:spcPct val="20000"/>
              </a:spcBef>
              <a:buFont typeface="Symbol" pitchFamily="18" charset="2"/>
              <a:buNone/>
            </a:pPr>
            <a:r>
              <a:rPr lang="en-US" altLang="en-US"/>
              <a:t>                       (49.8 + 50.2) / 2 = 50.0.</a:t>
            </a:r>
          </a:p>
          <a:p>
            <a:pPr algn="l">
              <a:spcBef>
                <a:spcPct val="20000"/>
              </a:spcBef>
              <a:buFont typeface="Symbol" pitchFamily="18" charset="2"/>
              <a:buChar char="·"/>
            </a:pPr>
            <a:r>
              <a:rPr lang="en-US" altLang="en-US"/>
              <a:t>Find the range / 2 of the two measurements:</a:t>
            </a:r>
          </a:p>
          <a:p>
            <a:pPr algn="l">
              <a:spcBef>
                <a:spcPct val="20000"/>
              </a:spcBef>
              <a:buFont typeface="Symbol" pitchFamily="18" charset="2"/>
              <a:buNone/>
            </a:pPr>
            <a:r>
              <a:rPr lang="en-US" altLang="en-US"/>
              <a:t>                         (50.2 – 49.8) / 2 = 0.2.</a:t>
            </a:r>
          </a:p>
          <a:p>
            <a:pPr algn="l">
              <a:spcBef>
                <a:spcPct val="20000"/>
              </a:spcBef>
              <a:buFont typeface="Symbol" pitchFamily="18" charset="2"/>
              <a:buChar char="·"/>
            </a:pPr>
            <a:r>
              <a:rPr lang="en-US" altLang="en-US"/>
              <a:t>The measurement is 50.0 </a:t>
            </a:r>
            <a:r>
              <a:rPr lang="en-US" altLang="en-US">
                <a:sym typeface="Symbol" pitchFamily="18" charset="2"/>
              </a:rPr>
              <a:t> 0.2 cm.</a:t>
            </a:r>
          </a:p>
        </p:txBody>
      </p:sp>
      <p:pic>
        <p:nvPicPr>
          <p:cNvPr id="778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613" y="2447925"/>
            <a:ext cx="7885112" cy="1573213"/>
          </a:xfrm>
          <a:prstGeom prst="rect">
            <a:avLst/>
          </a:prstGeom>
          <a:noFill/>
          <a:ln w="9525">
            <a:noFill/>
            <a:miter lim="800000"/>
            <a:headEnd/>
            <a:tailEnd/>
          </a:ln>
        </p:spPr>
      </p:pic>
      <p:sp>
        <p:nvSpPr>
          <p:cNvPr id="77832" name="Oval 8"/>
          <p:cNvSpPr>
            <a:spLocks noChangeArrowheads="1"/>
          </p:cNvSpPr>
          <p:nvPr/>
        </p:nvSpPr>
        <p:spPr bwMode="auto">
          <a:xfrm>
            <a:off x="4511675" y="3175000"/>
            <a:ext cx="349250" cy="34925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77831"/>
                                        </p:tgtEl>
                                        <p:attrNameLst>
                                          <p:attrName>style.visibility</p:attrName>
                                        </p:attrNameLst>
                                      </p:cBhvr>
                                      <p:to>
                                        <p:strVal val="visible"/>
                                      </p:to>
                                    </p:set>
                                    <p:anim calcmode="lin" valueType="num">
                                      <p:cBhvr additive="base">
                                        <p:cTn id="11" dur="500" fill="hold"/>
                                        <p:tgtEl>
                                          <p:spTgt spid="77831"/>
                                        </p:tgtEl>
                                        <p:attrNameLst>
                                          <p:attrName>ppt_x</p:attrName>
                                        </p:attrNameLst>
                                      </p:cBhvr>
                                      <p:tavLst>
                                        <p:tav tm="0">
                                          <p:val>
                                            <p:strVal val="#ppt_x"/>
                                          </p:val>
                                        </p:tav>
                                        <p:tav tm="100000">
                                          <p:val>
                                            <p:strVal val="#ppt_x"/>
                                          </p:val>
                                        </p:tav>
                                      </p:tavLst>
                                    </p:anim>
                                    <p:anim calcmode="lin" valueType="num">
                                      <p:cBhvr additive="base">
                                        <p:cTn id="12" dur="500" fill="hold"/>
                                        <p:tgtEl>
                                          <p:spTgt spid="778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5" end="5"/>
                                            </p:txEl>
                                          </p:spTgt>
                                        </p:tgtEl>
                                        <p:attrNameLst>
                                          <p:attrName>style.visibility</p:attrName>
                                        </p:attrNameLst>
                                      </p:cBhvr>
                                      <p:to>
                                        <p:strVal val="visible"/>
                                      </p:to>
                                    </p:set>
                                    <p:anim calcmode="lin" valueType="num">
                                      <p:cBhvr additive="base">
                                        <p:cTn id="17"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6" end="6"/>
                                            </p:txEl>
                                          </p:spTgt>
                                        </p:tgtEl>
                                        <p:attrNameLst>
                                          <p:attrName>style.visibility</p:attrName>
                                        </p:attrNameLst>
                                      </p:cBhvr>
                                      <p:to>
                                        <p:strVal val="visible"/>
                                      </p:to>
                                    </p:set>
                                    <p:anim calcmode="lin" valueType="num">
                                      <p:cBhvr additive="base">
                                        <p:cTn id="23"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7" end="7"/>
                                            </p:txEl>
                                          </p:spTgt>
                                        </p:tgtEl>
                                        <p:attrNameLst>
                                          <p:attrName>style.visibility</p:attrName>
                                        </p:attrNameLst>
                                      </p:cBhvr>
                                      <p:to>
                                        <p:strVal val="visible"/>
                                      </p:to>
                                    </p:set>
                                    <p:anim calcmode="lin" valueType="num">
                                      <p:cBhvr additive="base">
                                        <p:cTn id="29"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34500">
                                            <p:txEl>
                                              <p:pRg st="8" end="8"/>
                                            </p:txEl>
                                          </p:spTgt>
                                        </p:tgtEl>
                                        <p:attrNameLst>
                                          <p:attrName>style.visibility</p:attrName>
                                        </p:attrNameLst>
                                      </p:cBhvr>
                                      <p:to>
                                        <p:strVal val="visible"/>
                                      </p:to>
                                    </p:set>
                                    <p:anim calcmode="lin" valueType="num">
                                      <p:cBhvr additive="base">
                                        <p:cTn id="35"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34500">
                                            <p:txEl>
                                              <p:pRg st="9" end="9"/>
                                            </p:txEl>
                                          </p:spTgt>
                                        </p:tgtEl>
                                        <p:attrNameLst>
                                          <p:attrName>style.visibility</p:attrName>
                                        </p:attrNameLst>
                                      </p:cBhvr>
                                      <p:to>
                                        <p:strVal val="visible"/>
                                      </p:to>
                                    </p:set>
                                    <p:anim calcmode="lin" valueType="num">
                                      <p:cBhvr additive="base">
                                        <p:cTn id="41" dur="500" fill="hold"/>
                                        <p:tgtEl>
                                          <p:spTgt spid="234500">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4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34500">
                                            <p:txEl>
                                              <p:pRg st="10" end="10"/>
                                            </p:txEl>
                                          </p:spTgt>
                                        </p:tgtEl>
                                        <p:attrNameLst>
                                          <p:attrName>style.visibility</p:attrName>
                                        </p:attrNameLst>
                                      </p:cBhvr>
                                      <p:to>
                                        <p:strVal val="visible"/>
                                      </p:to>
                                    </p:set>
                                    <p:anim calcmode="lin" valueType="num">
                                      <p:cBhvr additive="base">
                                        <p:cTn id="47" dur="500" fill="hold"/>
                                        <p:tgtEl>
                                          <p:spTgt spid="234500">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450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53" presetClass="entr" presetSubtype="0" fill="hold" grpId="0" nodeType="withEffect">
                                  <p:stCondLst>
                                    <p:cond delay="0"/>
                                  </p:stCondLst>
                                  <p:childTnLst>
                                    <p:set>
                                      <p:cBhvr>
                                        <p:cTn id="50" dur="1" fill="hold">
                                          <p:stCondLst>
                                            <p:cond delay="0"/>
                                          </p:stCondLst>
                                        </p:cTn>
                                        <p:tgtEl>
                                          <p:spTgt spid="77832"/>
                                        </p:tgtEl>
                                        <p:attrNameLst>
                                          <p:attrName>style.visibility</p:attrName>
                                        </p:attrNameLst>
                                      </p:cBhvr>
                                      <p:to>
                                        <p:strVal val="visible"/>
                                      </p:to>
                                    </p:set>
                                    <p:anim calcmode="lin" valueType="num">
                                      <p:cBhvr>
                                        <p:cTn id="51" dur="500" fill="hold"/>
                                        <p:tgtEl>
                                          <p:spTgt spid="77832"/>
                                        </p:tgtEl>
                                        <p:attrNameLst>
                                          <p:attrName>ppt_w</p:attrName>
                                        </p:attrNameLst>
                                      </p:cBhvr>
                                      <p:tavLst>
                                        <p:tav tm="0">
                                          <p:val>
                                            <p:fltVal val="0"/>
                                          </p:val>
                                        </p:tav>
                                        <p:tav tm="100000">
                                          <p:val>
                                            <p:strVal val="#ppt_w"/>
                                          </p:val>
                                        </p:tav>
                                      </p:tavLst>
                                    </p:anim>
                                    <p:anim calcmode="lin" valueType="num">
                                      <p:cBhvr>
                                        <p:cTn id="52" dur="500" fill="hold"/>
                                        <p:tgtEl>
                                          <p:spTgt spid="77832"/>
                                        </p:tgtEl>
                                        <p:attrNameLst>
                                          <p:attrName>ppt_h</p:attrName>
                                        </p:attrNameLst>
                                      </p:cBhvr>
                                      <p:tavLst>
                                        <p:tav tm="0">
                                          <p:val>
                                            <p:fltVal val="0"/>
                                          </p:val>
                                        </p:tav>
                                        <p:tav tm="100000">
                                          <p:val>
                                            <p:strVal val="#ppt_h"/>
                                          </p:val>
                                        </p:tav>
                                      </p:tavLst>
                                    </p:anim>
                                    <p:animEffect transition="in" filter="fade">
                                      <p:cBhvr>
                                        <p:cTn id="53"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685800" y="1549400"/>
            <a:ext cx="7772400" cy="29003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sum or difference</a:t>
            </a:r>
            <a:r>
              <a:rPr lang="en-US" altLang="en-US"/>
              <a:t> you just </a:t>
            </a:r>
            <a:r>
              <a:rPr lang="en-US" altLang="en-US" u="sng"/>
              <a:t>add</a:t>
            </a:r>
            <a:r>
              <a:rPr lang="en-US" altLang="en-US"/>
              <a:t> the uncertainties of all the ingredients.</a:t>
            </a:r>
          </a:p>
          <a:p>
            <a:pPr algn="l">
              <a:spcBef>
                <a:spcPct val="20000"/>
              </a:spcBef>
            </a:pPr>
            <a:r>
              <a:rPr lang="en-US" altLang="en-US">
                <a:sym typeface="Symbol" pitchFamily="18" charset="2"/>
              </a:rPr>
              <a:t></a:t>
            </a:r>
            <a:r>
              <a:rPr lang="en-US" altLang="en-US"/>
              <a:t>In formula form we have 	</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grpSp>
        <p:nvGrpSpPr>
          <p:cNvPr id="2" name="Group 10"/>
          <p:cNvGrpSpPr>
            <a:grpSpLocks/>
          </p:cNvGrpSpPr>
          <p:nvPr/>
        </p:nvGrpSpPr>
        <p:grpSpPr bwMode="auto">
          <a:xfrm>
            <a:off x="1006475" y="3309938"/>
            <a:ext cx="7064375" cy="1014412"/>
            <a:chOff x="634" y="2085"/>
            <a:chExt cx="4450" cy="639"/>
          </a:xfrm>
        </p:grpSpPr>
        <p:sp>
          <p:nvSpPr>
            <p:cNvPr id="22536" name="Rectangle 4"/>
            <p:cNvSpPr>
              <a:spLocks noChangeArrowheads="1"/>
            </p:cNvSpPr>
            <p:nvPr/>
          </p:nvSpPr>
          <p:spPr bwMode="auto">
            <a:xfrm>
              <a:off x="707" y="2439"/>
              <a:ext cx="3335" cy="205"/>
            </a:xfrm>
            <a:prstGeom prst="rect">
              <a:avLst/>
            </a:prstGeom>
            <a:noFill/>
            <a:ln w="9525">
              <a:noFill/>
              <a:miter lim="800000"/>
              <a:headEnd/>
              <a:tailEnd/>
            </a:ln>
          </p:spPr>
          <p:txBody>
            <a:bodyPr/>
            <a:lstStyle/>
            <a:p>
              <a:pPr algn="l">
                <a:lnSpc>
                  <a:spcPct val="90000"/>
                </a:lnSpc>
                <a:spcBef>
                  <a:spcPct val="20000"/>
                </a:spcBef>
              </a:pPr>
              <a:r>
                <a:rPr lang="en-US" altLang="en-US"/>
                <a:t>If </a:t>
              </a:r>
              <a:r>
                <a:rPr lang="en-US" altLang="en-US" i="1"/>
                <a:t>y</a:t>
              </a:r>
              <a:r>
                <a:rPr lang="en-US" altLang="en-US"/>
                <a:t> = </a:t>
              </a:r>
              <a:r>
                <a:rPr lang="en-US" altLang="en-US" i="1"/>
                <a:t>a</a:t>
              </a:r>
              <a:r>
                <a:rPr lang="en-US" altLang="en-US"/>
                <a:t> </a:t>
              </a:r>
              <a:r>
                <a:rPr lang="en-US" altLang="en-US">
                  <a:sym typeface="Symbol" pitchFamily="18" charset="2"/>
                </a:rPr>
                <a:t></a:t>
              </a:r>
              <a:r>
                <a:rPr lang="en-US" altLang="en-US"/>
                <a:t> </a:t>
              </a:r>
              <a:r>
                <a:rPr lang="en-US" altLang="en-US" i="1"/>
                <a:t>b</a:t>
              </a:r>
              <a:r>
                <a:rPr lang="en-US" altLang="en-US"/>
                <a:t> then </a:t>
              </a:r>
              <a:r>
                <a:rPr lang="en-US" altLang="en-US">
                  <a:cs typeface="Courier New" pitchFamily="49" charset="0"/>
                </a:rPr>
                <a:t>∆</a:t>
              </a:r>
              <a:r>
                <a:rPr lang="en-US" altLang="en-US" i="1">
                  <a:cs typeface="Courier New" pitchFamily="49" charset="0"/>
                </a:rPr>
                <a:t>y</a:t>
              </a:r>
              <a:r>
                <a:rPr lang="en-US" altLang="en-US">
                  <a:cs typeface="Courier New" pitchFamily="49" charset="0"/>
                </a:rPr>
                <a:t> = ∆</a:t>
              </a:r>
              <a:r>
                <a:rPr lang="en-US" altLang="en-US" i="1">
                  <a:cs typeface="Courier New" pitchFamily="49" charset="0"/>
                </a:rPr>
                <a:t>a</a:t>
              </a:r>
              <a:r>
                <a:rPr lang="en-US" altLang="en-US">
                  <a:cs typeface="Courier New" pitchFamily="49" charset="0"/>
                </a:rPr>
                <a:t> + ∆</a:t>
              </a:r>
              <a:r>
                <a:rPr lang="en-US" altLang="en-US" i="1">
                  <a:cs typeface="Courier New" pitchFamily="49" charset="0"/>
                </a:rPr>
                <a:t>b</a:t>
              </a:r>
              <a:endParaRPr lang="en-US" altLang="en-US">
                <a:cs typeface="Courier New" pitchFamily="49" charset="0"/>
              </a:endParaRPr>
            </a:p>
          </p:txBody>
        </p:sp>
        <p:sp>
          <p:nvSpPr>
            <p:cNvPr id="22537" name="Text Box 7"/>
            <p:cNvSpPr txBox="1">
              <a:spLocks noChangeArrowheads="1"/>
            </p:cNvSpPr>
            <p:nvPr/>
          </p:nvSpPr>
          <p:spPr bwMode="auto">
            <a:xfrm>
              <a:off x="1904" y="2086"/>
              <a:ext cx="3174" cy="288"/>
            </a:xfrm>
            <a:prstGeom prst="rect">
              <a:avLst/>
            </a:prstGeom>
            <a:solidFill>
              <a:srgbClr val="FF0000"/>
            </a:solidFill>
            <a:ln w="9525">
              <a:noFill/>
              <a:miter lim="800000"/>
              <a:headEnd/>
              <a:tailEnd/>
            </a:ln>
          </p:spPr>
          <p:txBody>
            <a:bodyPr wrap="none">
              <a:spAutoFit/>
            </a:bodyPr>
            <a:lstStyle/>
            <a:p>
              <a:pPr algn="l"/>
              <a:r>
                <a:rPr lang="en-US" altLang="en-US" baseline="-25000">
                  <a:solidFill>
                    <a:schemeClr val="bg1"/>
                  </a:solidFill>
                </a:rPr>
                <a:t> </a:t>
              </a:r>
              <a:r>
                <a:rPr lang="en-US" altLang="en-US">
                  <a:solidFill>
                    <a:schemeClr val="bg1"/>
                  </a:solidFill>
                </a:rPr>
                <a:t>uncertainty in sums and differences</a:t>
              </a:r>
            </a:p>
          </p:txBody>
        </p:sp>
        <p:sp>
          <p:nvSpPr>
            <p:cNvPr id="22538" name="Rectangle 8"/>
            <p:cNvSpPr>
              <a:spLocks noChangeArrowheads="1"/>
            </p:cNvSpPr>
            <p:nvPr/>
          </p:nvSpPr>
          <p:spPr bwMode="auto">
            <a:xfrm>
              <a:off x="634" y="2085"/>
              <a:ext cx="4450" cy="639"/>
            </a:xfrm>
            <a:prstGeom prst="rect">
              <a:avLst/>
            </a:prstGeom>
            <a:noFill/>
            <a:ln w="12700">
              <a:solidFill>
                <a:schemeClr val="tx1"/>
              </a:solidFill>
              <a:miter lim="800000"/>
              <a:headEnd/>
              <a:tailEnd/>
            </a:ln>
          </p:spPr>
          <p:txBody>
            <a:bodyPr wrap="none" anchor="ctr"/>
            <a:lstStyle/>
            <a:p>
              <a:pPr algn="l"/>
              <a:endParaRPr lang="en-US" altLang="en-US"/>
            </a:p>
          </p:txBody>
        </p:sp>
      </p:grpSp>
      <p:sp>
        <p:nvSpPr>
          <p:cNvPr id="236556" name="Rectangle 12"/>
          <p:cNvSpPr>
            <a:spLocks noChangeArrowheads="1"/>
          </p:cNvSpPr>
          <p:nvPr/>
        </p:nvSpPr>
        <p:spPr bwMode="auto">
          <a:xfrm>
            <a:off x="693738" y="4429125"/>
            <a:ext cx="7764462" cy="1720850"/>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Note that whether or not the </a:t>
            </a:r>
            <a:r>
              <a:rPr lang="en-US" altLang="en-US" b="1">
                <a:solidFill>
                  <a:srgbClr val="FF0000"/>
                </a:solidFill>
              </a:rPr>
              <a:t>calculation</a:t>
            </a:r>
            <a:r>
              <a:rPr lang="en-US" altLang="en-US"/>
              <a:t> has a + or a -,</a:t>
            </a:r>
          </a:p>
          <a:p>
            <a:pPr algn="l">
              <a:spcBef>
                <a:spcPct val="20000"/>
              </a:spcBef>
            </a:pPr>
            <a:r>
              <a:rPr lang="en-US" altLang="en-US"/>
              <a:t>the </a:t>
            </a:r>
            <a:r>
              <a:rPr lang="en-US" altLang="en-US" b="1">
                <a:solidFill>
                  <a:schemeClr val="accent2"/>
                </a:solidFill>
              </a:rPr>
              <a:t>uncertainties</a:t>
            </a:r>
            <a:r>
              <a:rPr lang="en-US" altLang="en-US"/>
              <a:t> are ADDED. </a:t>
            </a:r>
          </a:p>
          <a:p>
            <a:pPr algn="l">
              <a:spcBef>
                <a:spcPct val="20000"/>
              </a:spcBef>
            </a:pPr>
            <a:r>
              <a:rPr lang="en-US" altLang="en-US" b="1">
                <a:sym typeface="Symbol" pitchFamily="18" charset="2"/>
              </a:rPr>
              <a:t></a:t>
            </a:r>
            <a:r>
              <a:rPr lang="en-US" altLang="en-US">
                <a:sym typeface="Symbol" pitchFamily="18" charset="2"/>
              </a:rPr>
              <a:t>Uncertainties NEVER REDUCE ONE ANOTHER.</a:t>
            </a:r>
          </a:p>
        </p:txBody>
      </p:sp>
      <p:sp>
        <p:nvSpPr>
          <p:cNvPr id="21514" name="Rectangle 10"/>
          <p:cNvSpPr>
            <a:spLocks noChangeArrowheads="1"/>
          </p:cNvSpPr>
          <p:nvPr/>
        </p:nvSpPr>
        <p:spPr bwMode="auto">
          <a:xfrm>
            <a:off x="1420813" y="3911600"/>
            <a:ext cx="1239837" cy="334963"/>
          </a:xfrm>
          <a:prstGeom prst="rect">
            <a:avLst/>
          </a:prstGeom>
          <a:solidFill>
            <a:srgbClr val="FF0000">
              <a:alpha val="32156"/>
            </a:srgbClr>
          </a:solidFill>
          <a:ln w="9525">
            <a:noFill/>
            <a:miter lim="800000"/>
            <a:headEnd/>
            <a:tailEnd/>
          </a:ln>
        </p:spPr>
        <p:txBody>
          <a:bodyPr wrap="none" anchor="ctr"/>
          <a:lstStyle/>
          <a:p>
            <a:endParaRPr lang="en-US"/>
          </a:p>
        </p:txBody>
      </p:sp>
      <p:sp>
        <p:nvSpPr>
          <p:cNvPr id="21515" name="Rectangle 11"/>
          <p:cNvSpPr>
            <a:spLocks noChangeArrowheads="1"/>
          </p:cNvSpPr>
          <p:nvPr/>
        </p:nvSpPr>
        <p:spPr bwMode="auto">
          <a:xfrm>
            <a:off x="3376613" y="3919538"/>
            <a:ext cx="1804987" cy="334962"/>
          </a:xfrm>
          <a:prstGeom prst="rect">
            <a:avLst/>
          </a:prstGeom>
          <a:solidFill>
            <a:schemeClr val="accent2">
              <a:alpha val="32156"/>
            </a:scheme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anim calcmode="lin" valueType="num">
                                      <p:cBhvr additive="base">
                                        <p:cTn id="7" dur="500" fill="hold"/>
                                        <p:tgtEl>
                                          <p:spTgt spid="236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6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6546">
                                            <p:txEl>
                                              <p:pRg st="1" end="1"/>
                                            </p:txEl>
                                          </p:spTgt>
                                        </p:tgtEl>
                                        <p:attrNameLst>
                                          <p:attrName>style.visibility</p:attrName>
                                        </p:attrNameLst>
                                      </p:cBhvr>
                                      <p:to>
                                        <p:strVal val="visible"/>
                                      </p:to>
                                    </p:set>
                                    <p:anim calcmode="lin" valueType="num">
                                      <p:cBhvr additive="base">
                                        <p:cTn id="13" dur="500" fill="hold"/>
                                        <p:tgtEl>
                                          <p:spTgt spid="236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6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6546">
                                            <p:txEl>
                                              <p:pRg st="2" end="2"/>
                                            </p:txEl>
                                          </p:spTgt>
                                        </p:tgtEl>
                                        <p:attrNameLst>
                                          <p:attrName>style.visibility</p:attrName>
                                        </p:attrNameLst>
                                      </p:cBhvr>
                                      <p:to>
                                        <p:strVal val="visible"/>
                                      </p:to>
                                    </p:set>
                                    <p:anim calcmode="lin" valueType="num">
                                      <p:cBhvr additive="base">
                                        <p:cTn id="19" dur="500" fill="hold"/>
                                        <p:tgtEl>
                                          <p:spTgt spid="2365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6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6556">
                                            <p:txEl>
                                              <p:pRg st="1" end="1"/>
                                            </p:txEl>
                                          </p:spTgt>
                                        </p:tgtEl>
                                        <p:attrNameLst>
                                          <p:attrName>style.visibility</p:attrName>
                                        </p:attrNameLst>
                                      </p:cBhvr>
                                      <p:to>
                                        <p:strVal val="visible"/>
                                      </p:to>
                                    </p:set>
                                    <p:anim calcmode="lin" valueType="num">
                                      <p:cBhvr additive="base">
                                        <p:cTn id="32" dur="500" fill="hold"/>
                                        <p:tgtEl>
                                          <p:spTgt spid="23655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65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box(in)">
                                      <p:cBhvr>
                                        <p:cTn id="38" dur="2000"/>
                                        <p:tgtEl>
                                          <p:spTgt spid="21514"/>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6556">
                                            <p:txEl>
                                              <p:pRg st="2" end="2"/>
                                            </p:txEl>
                                          </p:spTgt>
                                        </p:tgtEl>
                                        <p:attrNameLst>
                                          <p:attrName>style.visibility</p:attrName>
                                        </p:attrNameLst>
                                      </p:cBhvr>
                                      <p:to>
                                        <p:strVal val="visible"/>
                                      </p:to>
                                    </p:set>
                                    <p:anim calcmode="lin" valueType="num">
                                      <p:cBhvr additive="base">
                                        <p:cTn id="43" dur="500" fill="hold"/>
                                        <p:tgtEl>
                                          <p:spTgt spid="23655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65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1515"/>
                                        </p:tgtEl>
                                        <p:attrNameLst>
                                          <p:attrName>style.visibility</p:attrName>
                                        </p:attrNameLst>
                                      </p:cBhvr>
                                      <p:to>
                                        <p:strVal val="visible"/>
                                      </p:to>
                                    </p:set>
                                    <p:animEffect transition="in" filter="box(in)">
                                      <p:cBhvr>
                                        <p:cTn id="49" dur="2000"/>
                                        <p:tgtEl>
                                          <p:spTgt spid="21515"/>
                                        </p:tgtEl>
                                      </p:cBhvr>
                                    </p:animEffect>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36556">
                                            <p:txEl>
                                              <p:pRg st="3" end="3"/>
                                            </p:txEl>
                                          </p:spTgt>
                                        </p:tgtEl>
                                        <p:attrNameLst>
                                          <p:attrName>style.visibility</p:attrName>
                                        </p:attrNameLst>
                                      </p:cBhvr>
                                      <p:to>
                                        <p:strVal val="visible"/>
                                      </p:to>
                                    </p:set>
                                    <p:anim calcmode="lin" valueType="num">
                                      <p:cBhvr additive="base">
                                        <p:cTn id="54" dur="500" fill="hold"/>
                                        <p:tgtEl>
                                          <p:spTgt spid="23655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65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13477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sum or difference</a:t>
            </a:r>
            <a:r>
              <a:rPr lang="en-US" altLang="en-US"/>
              <a:t> you just </a:t>
            </a:r>
            <a:r>
              <a:rPr lang="en-US" altLang="en-US" u="sng"/>
              <a:t>add</a:t>
            </a:r>
            <a:r>
              <a:rPr lang="en-US" altLang="en-US"/>
              <a:t> the uncertainties of all the ingredients.</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8601" name="Rectangle 9"/>
          <p:cNvSpPr>
            <a:spLocks noChangeArrowheads="1"/>
          </p:cNvSpPr>
          <p:nvPr/>
        </p:nvSpPr>
        <p:spPr bwMode="auto">
          <a:xfrm>
            <a:off x="685800" y="2884488"/>
            <a:ext cx="7772400" cy="3805237"/>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sym typeface="Symbol" pitchFamily="18" charset="2"/>
              </a:rPr>
              <a:t>A 9.51  0.15 meter rope ladder is hung from </a:t>
            </a:r>
            <a:r>
              <a:rPr lang="en-US" altLang="en-US"/>
              <a:t>a             roof that is 12.56 </a:t>
            </a:r>
            <a:r>
              <a:rPr lang="en-US" altLang="en-US">
                <a:sym typeface="Symbol" pitchFamily="18" charset="2"/>
              </a:rPr>
              <a:t> 0.07 </a:t>
            </a:r>
            <a:r>
              <a:rPr lang="en-US" altLang="en-US"/>
              <a:t>meters above the                   ground. How far is the bottom of the ladder                      from  the ground?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i="1"/>
              <a:t>y</a:t>
            </a:r>
            <a:r>
              <a:rPr lang="en-US" altLang="en-US"/>
              <a:t> = </a:t>
            </a:r>
            <a:r>
              <a:rPr lang="en-US" altLang="en-US" i="1"/>
              <a:t>a</a:t>
            </a:r>
            <a:r>
              <a:rPr lang="en-US" altLang="en-US" i="1" baseline="-25000"/>
              <a:t> </a:t>
            </a:r>
            <a:r>
              <a:rPr lang="en-US" altLang="en-US" i="1"/>
              <a:t>– b</a:t>
            </a:r>
            <a:r>
              <a:rPr lang="en-US" altLang="en-US"/>
              <a:t> = 12.56 - </a:t>
            </a:r>
            <a:r>
              <a:rPr lang="en-US" altLang="en-US">
                <a:sym typeface="Symbol" pitchFamily="18" charset="2"/>
              </a:rPr>
              <a:t>9.51 = 3.05 m</a:t>
            </a:r>
            <a:endParaRPr lang="en-US" altLang="en-US" i="1"/>
          </a:p>
          <a:p>
            <a:pPr algn="l">
              <a:spcBef>
                <a:spcPct val="20000"/>
              </a:spcBef>
              <a:buFont typeface="Symbol" pitchFamily="18" charset="2"/>
              <a:buChar char="·"/>
            </a:pPr>
            <a:r>
              <a:rPr lang="en-US" altLang="en-US">
                <a:cs typeface="Courier New" pitchFamily="49" charset="0"/>
              </a:rPr>
              <a:t>∆</a:t>
            </a:r>
            <a:r>
              <a:rPr lang="en-US" altLang="en-US" i="1">
                <a:cs typeface="Courier New" pitchFamily="49" charset="0"/>
              </a:rPr>
              <a:t>y</a:t>
            </a:r>
            <a:r>
              <a:rPr lang="en-US" altLang="en-US">
                <a:cs typeface="Courier New" pitchFamily="49" charset="0"/>
              </a:rPr>
              <a:t> = ∆</a:t>
            </a:r>
            <a:r>
              <a:rPr lang="en-US" altLang="en-US" i="1">
                <a:cs typeface="Courier New" pitchFamily="49" charset="0"/>
              </a:rPr>
              <a:t>a</a:t>
            </a:r>
            <a:r>
              <a:rPr lang="en-US" altLang="en-US">
                <a:cs typeface="Courier New" pitchFamily="49" charset="0"/>
              </a:rPr>
              <a:t> + ∆</a:t>
            </a:r>
            <a:r>
              <a:rPr lang="en-US" altLang="en-US" i="1">
                <a:cs typeface="Courier New" pitchFamily="49" charset="0"/>
              </a:rPr>
              <a:t>b </a:t>
            </a:r>
            <a:r>
              <a:rPr lang="en-US" altLang="en-US">
                <a:cs typeface="Courier New" pitchFamily="49" charset="0"/>
              </a:rPr>
              <a:t>=</a:t>
            </a:r>
            <a:r>
              <a:rPr lang="en-US" altLang="en-US" i="1">
                <a:cs typeface="Courier New" pitchFamily="49" charset="0"/>
              </a:rPr>
              <a:t> </a:t>
            </a:r>
            <a:r>
              <a:rPr lang="en-US" altLang="en-US">
                <a:cs typeface="Courier New" pitchFamily="49" charset="0"/>
              </a:rPr>
              <a:t>0.15 + 0.07 = 0.22 m</a:t>
            </a:r>
            <a:endParaRPr lang="en-US" altLang="en-US"/>
          </a:p>
          <a:p>
            <a:pPr algn="l">
              <a:spcBef>
                <a:spcPct val="20000"/>
              </a:spcBef>
              <a:buFont typeface="Symbol" pitchFamily="18" charset="2"/>
              <a:buNone/>
            </a:pPr>
            <a:r>
              <a:rPr lang="en-US" altLang="en-US" b="1">
                <a:sym typeface="Symbol" pitchFamily="18" charset="2"/>
              </a:rPr>
              <a:t></a:t>
            </a:r>
            <a:r>
              <a:rPr lang="en-US" altLang="en-US">
                <a:sym typeface="Symbol" pitchFamily="18" charset="2"/>
              </a:rPr>
              <a:t>Thus the bottom is 3.05  0.22 m from the ground. </a:t>
            </a:r>
          </a:p>
        </p:txBody>
      </p:sp>
      <p:pic>
        <p:nvPicPr>
          <p:cNvPr id="18439" name="Picture 7" descr="Rope%20ladder%2039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61175" y="-241300"/>
            <a:ext cx="2371725" cy="53530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8601">
                                            <p:txEl>
                                              <p:pRg st="0" end="0"/>
                                            </p:txEl>
                                          </p:spTgt>
                                        </p:tgtEl>
                                        <p:attrNameLst>
                                          <p:attrName>style.visibility</p:attrName>
                                        </p:attrNameLst>
                                      </p:cBhvr>
                                      <p:to>
                                        <p:strVal val="visible"/>
                                      </p:to>
                                    </p:set>
                                    <p:anim calcmode="lin" valueType="num">
                                      <p:cBhvr additive="base">
                                        <p:cTn id="7" dur="500" fill="hold"/>
                                        <p:tgtEl>
                                          <p:spTgt spid="2386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86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8601">
                                            <p:txEl>
                                              <p:pRg st="1" end="1"/>
                                            </p:txEl>
                                          </p:spTgt>
                                        </p:tgtEl>
                                        <p:attrNameLst>
                                          <p:attrName>style.visibility</p:attrName>
                                        </p:attrNameLst>
                                      </p:cBhvr>
                                      <p:to>
                                        <p:strVal val="visible"/>
                                      </p:to>
                                    </p:set>
                                    <p:anim calcmode="lin" valueType="num">
                                      <p:cBhvr additive="base">
                                        <p:cTn id="13" dur="500" fill="hold"/>
                                        <p:tgtEl>
                                          <p:spTgt spid="2386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86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1" fill="hold" nodeType="with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wipe(up)">
                                      <p:cBhvr>
                                        <p:cTn id="17" dur="5000"/>
                                        <p:tgtEl>
                                          <p:spTgt spid="184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601">
                                            <p:txEl>
                                              <p:pRg st="2" end="2"/>
                                            </p:txEl>
                                          </p:spTgt>
                                        </p:tgtEl>
                                        <p:attrNameLst>
                                          <p:attrName>style.visibility</p:attrName>
                                        </p:attrNameLst>
                                      </p:cBhvr>
                                      <p:to>
                                        <p:strVal val="visible"/>
                                      </p:to>
                                    </p:set>
                                    <p:anim calcmode="lin" valueType="num">
                                      <p:cBhvr additive="base">
                                        <p:cTn id="22" dur="500" fill="hold"/>
                                        <p:tgtEl>
                                          <p:spTgt spid="23860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86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38601">
                                            <p:txEl>
                                              <p:pRg st="3" end="3"/>
                                            </p:txEl>
                                          </p:spTgt>
                                        </p:tgtEl>
                                        <p:attrNameLst>
                                          <p:attrName>style.visibility</p:attrName>
                                        </p:attrNameLst>
                                      </p:cBhvr>
                                      <p:to>
                                        <p:strVal val="visible"/>
                                      </p:to>
                                    </p:set>
                                    <p:anim calcmode="lin" valueType="num">
                                      <p:cBhvr additive="base">
                                        <p:cTn id="28" dur="500" fill="hold"/>
                                        <p:tgtEl>
                                          <p:spTgt spid="23860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386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38601">
                                            <p:txEl>
                                              <p:pRg st="4" end="4"/>
                                            </p:txEl>
                                          </p:spTgt>
                                        </p:tgtEl>
                                        <p:attrNameLst>
                                          <p:attrName>style.visibility</p:attrName>
                                        </p:attrNameLst>
                                      </p:cBhvr>
                                      <p:to>
                                        <p:strVal val="visible"/>
                                      </p:to>
                                    </p:set>
                                    <p:anim calcmode="lin" valueType="num">
                                      <p:cBhvr additive="base">
                                        <p:cTn id="34" dur="500" fill="hold"/>
                                        <p:tgtEl>
                                          <p:spTgt spid="23860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3860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38601">
                                            <p:txEl>
                                              <p:pRg st="5" end="5"/>
                                            </p:txEl>
                                          </p:spTgt>
                                        </p:tgtEl>
                                        <p:attrNameLst>
                                          <p:attrName>style.visibility</p:attrName>
                                        </p:attrNameLst>
                                      </p:cBhvr>
                                      <p:to>
                                        <p:strVal val="visible"/>
                                      </p:to>
                                    </p:set>
                                    <p:anim calcmode="lin" valueType="num">
                                      <p:cBhvr additive="base">
                                        <p:cTn id="40" dur="500" fill="hold"/>
                                        <p:tgtEl>
                                          <p:spTgt spid="238601">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860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685800" y="1549400"/>
            <a:ext cx="7772400" cy="3248025"/>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product or quotient</a:t>
            </a:r>
            <a:r>
              <a:rPr lang="en-US" altLang="en-US"/>
              <a:t> you just add the percentage or fractional uncertainties of all the ingredients.</a:t>
            </a:r>
          </a:p>
          <a:p>
            <a:pPr algn="l">
              <a:spcBef>
                <a:spcPct val="20000"/>
              </a:spcBef>
            </a:pPr>
            <a:r>
              <a:rPr lang="en-US" altLang="en-US">
                <a:sym typeface="Symbol" pitchFamily="18" charset="2"/>
              </a:rPr>
              <a:t></a:t>
            </a:r>
            <a:r>
              <a:rPr lang="en-US" altLang="en-US"/>
              <a:t>In formula form we have 	</a:t>
            </a: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grpSp>
        <p:nvGrpSpPr>
          <p:cNvPr id="2" name="Group 11"/>
          <p:cNvGrpSpPr>
            <a:grpSpLocks/>
          </p:cNvGrpSpPr>
          <p:nvPr/>
        </p:nvGrpSpPr>
        <p:grpSpPr bwMode="auto">
          <a:xfrm>
            <a:off x="1006475" y="3652838"/>
            <a:ext cx="7105650" cy="965200"/>
            <a:chOff x="634" y="2301"/>
            <a:chExt cx="4476" cy="608"/>
          </a:xfrm>
        </p:grpSpPr>
        <p:sp>
          <p:nvSpPr>
            <p:cNvPr id="24584" name="Rectangle 5"/>
            <p:cNvSpPr>
              <a:spLocks noChangeArrowheads="1"/>
            </p:cNvSpPr>
            <p:nvPr/>
          </p:nvSpPr>
          <p:spPr bwMode="auto">
            <a:xfrm>
              <a:off x="646" y="2655"/>
              <a:ext cx="4464" cy="205"/>
            </a:xfrm>
            <a:prstGeom prst="rect">
              <a:avLst/>
            </a:prstGeom>
            <a:noFill/>
            <a:ln w="9525">
              <a:noFill/>
              <a:miter lim="800000"/>
              <a:headEnd/>
              <a:tailEnd/>
            </a:ln>
          </p:spPr>
          <p:txBody>
            <a:bodyPr/>
            <a:lstStyle/>
            <a:p>
              <a:pPr algn="l">
                <a:lnSpc>
                  <a:spcPct val="90000"/>
                </a:lnSpc>
                <a:spcBef>
                  <a:spcPct val="20000"/>
                </a:spcBef>
              </a:pPr>
              <a:r>
                <a:rPr lang="en-US" altLang="en-US"/>
                <a:t>If </a:t>
              </a:r>
              <a:r>
                <a:rPr lang="en-US" altLang="en-US" i="1"/>
                <a:t>y</a:t>
              </a:r>
              <a:r>
                <a:rPr lang="en-US" altLang="en-US"/>
                <a:t> = </a:t>
              </a:r>
              <a:r>
                <a:rPr lang="en-US" altLang="en-US" i="1"/>
                <a:t>a </a:t>
              </a:r>
              <a:r>
                <a:rPr lang="en-US" altLang="en-US" i="1">
                  <a:cs typeface="Arial" charset="0"/>
                  <a:sym typeface="Symbol" pitchFamily="18" charset="2"/>
                </a:rPr>
                <a:t>·</a:t>
              </a:r>
              <a:r>
                <a:rPr lang="en-US" altLang="en-US" i="1"/>
                <a:t> b / c</a:t>
              </a:r>
              <a:r>
                <a:rPr lang="en-US" altLang="en-US"/>
                <a:t> then </a:t>
              </a:r>
              <a:r>
                <a:rPr lang="en-US" altLang="en-US">
                  <a:cs typeface="Courier New" pitchFamily="49" charset="0"/>
                </a:rPr>
                <a:t>∆</a:t>
              </a:r>
              <a:r>
                <a:rPr lang="en-US" altLang="en-US" i="1">
                  <a:cs typeface="Courier New" pitchFamily="49" charset="0"/>
                </a:rPr>
                <a:t>y / y</a:t>
              </a:r>
              <a:r>
                <a:rPr lang="en-US" altLang="en-US">
                  <a:cs typeface="Courier New" pitchFamily="49" charset="0"/>
                </a:rPr>
                <a:t> = ∆</a:t>
              </a:r>
              <a:r>
                <a:rPr lang="en-US" altLang="en-US" i="1">
                  <a:cs typeface="Courier New" pitchFamily="49" charset="0"/>
                </a:rPr>
                <a:t>a / a</a:t>
              </a:r>
              <a:r>
                <a:rPr lang="en-US" altLang="en-US">
                  <a:cs typeface="Courier New" pitchFamily="49" charset="0"/>
                </a:rPr>
                <a:t> + ∆</a:t>
              </a:r>
              <a:r>
                <a:rPr lang="en-US" altLang="en-US" i="1">
                  <a:cs typeface="Courier New" pitchFamily="49" charset="0"/>
                </a:rPr>
                <a:t>b / b </a:t>
              </a:r>
              <a:r>
                <a:rPr lang="en-US" altLang="en-US">
                  <a:cs typeface="Courier New" pitchFamily="49" charset="0"/>
                </a:rPr>
                <a:t>+ ∆</a:t>
              </a:r>
              <a:r>
                <a:rPr lang="en-US" altLang="en-US" i="1">
                  <a:cs typeface="Courier New" pitchFamily="49" charset="0"/>
                </a:rPr>
                <a:t>c / c</a:t>
              </a:r>
            </a:p>
          </p:txBody>
        </p:sp>
        <p:sp>
          <p:nvSpPr>
            <p:cNvPr id="24585" name="Text Box 6"/>
            <p:cNvSpPr txBox="1">
              <a:spLocks noChangeArrowheads="1"/>
            </p:cNvSpPr>
            <p:nvPr/>
          </p:nvSpPr>
          <p:spPr bwMode="auto">
            <a:xfrm>
              <a:off x="1778" y="2302"/>
              <a:ext cx="3309" cy="288"/>
            </a:xfrm>
            <a:prstGeom prst="rect">
              <a:avLst/>
            </a:prstGeom>
            <a:solidFill>
              <a:srgbClr val="FF0000"/>
            </a:solidFill>
            <a:ln w="9525">
              <a:noFill/>
              <a:miter lim="800000"/>
              <a:headEnd/>
              <a:tailEnd/>
            </a:ln>
          </p:spPr>
          <p:txBody>
            <a:bodyPr wrap="none">
              <a:spAutoFit/>
            </a:bodyPr>
            <a:lstStyle/>
            <a:p>
              <a:pPr algn="l"/>
              <a:r>
                <a:rPr lang="en-US" altLang="en-US">
                  <a:solidFill>
                    <a:schemeClr val="bg1"/>
                  </a:solidFill>
                </a:rPr>
                <a:t> uncertainty in products and quotients</a:t>
              </a:r>
            </a:p>
          </p:txBody>
        </p:sp>
        <p:sp>
          <p:nvSpPr>
            <p:cNvPr id="24586" name="Rectangle 7"/>
            <p:cNvSpPr>
              <a:spLocks noChangeArrowheads="1"/>
            </p:cNvSpPr>
            <p:nvPr/>
          </p:nvSpPr>
          <p:spPr bwMode="auto">
            <a:xfrm>
              <a:off x="634" y="2301"/>
              <a:ext cx="4450" cy="608"/>
            </a:xfrm>
            <a:prstGeom prst="rect">
              <a:avLst/>
            </a:prstGeom>
            <a:noFill/>
            <a:ln w="12700">
              <a:solidFill>
                <a:schemeClr val="tx1"/>
              </a:solidFill>
              <a:miter lim="800000"/>
              <a:headEnd/>
              <a:tailEnd/>
            </a:ln>
          </p:spPr>
          <p:txBody>
            <a:bodyPr wrap="none" anchor="ctr"/>
            <a:lstStyle/>
            <a:p>
              <a:pPr algn="l"/>
              <a:endParaRPr lang="en-US" altLang="en-US"/>
            </a:p>
          </p:txBody>
        </p:sp>
      </p:grpSp>
      <p:sp>
        <p:nvSpPr>
          <p:cNvPr id="240648" name="Rectangle 8"/>
          <p:cNvSpPr>
            <a:spLocks noChangeArrowheads="1"/>
          </p:cNvSpPr>
          <p:nvPr/>
        </p:nvSpPr>
        <p:spPr bwMode="auto">
          <a:xfrm>
            <a:off x="693738" y="4754563"/>
            <a:ext cx="7764462" cy="2103437"/>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Whether or not the </a:t>
            </a:r>
            <a:r>
              <a:rPr lang="en-US" altLang="en-US" b="1">
                <a:solidFill>
                  <a:srgbClr val="FF0000"/>
                </a:solidFill>
              </a:rPr>
              <a:t>calculation</a:t>
            </a:r>
            <a:r>
              <a:rPr lang="en-US" altLang="en-US"/>
              <a:t> has a </a:t>
            </a:r>
            <a:r>
              <a:rPr lang="en-US" altLang="en-US">
                <a:sym typeface="Symbol" pitchFamily="18" charset="2"/>
              </a:rPr>
              <a:t></a:t>
            </a:r>
            <a:r>
              <a:rPr lang="en-US" altLang="en-US"/>
              <a:t> or a </a:t>
            </a:r>
            <a:r>
              <a:rPr lang="en-US" altLang="en-US">
                <a:sym typeface="Symbol" pitchFamily="18" charset="2"/>
              </a:rPr>
              <a:t></a:t>
            </a:r>
            <a:r>
              <a:rPr lang="en-US" altLang="en-US"/>
              <a:t>, </a:t>
            </a:r>
          </a:p>
          <a:p>
            <a:pPr algn="l">
              <a:spcBef>
                <a:spcPct val="20000"/>
              </a:spcBef>
            </a:pPr>
            <a:r>
              <a:rPr lang="en-US" altLang="en-US"/>
              <a:t>the </a:t>
            </a:r>
            <a:r>
              <a:rPr lang="en-US" altLang="en-US" b="1">
                <a:solidFill>
                  <a:schemeClr val="accent2"/>
                </a:solidFill>
              </a:rPr>
              <a:t>uncertainties</a:t>
            </a:r>
            <a:r>
              <a:rPr lang="en-US" altLang="en-US"/>
              <a:t> are ADDED. </a:t>
            </a:r>
          </a:p>
          <a:p>
            <a:pPr algn="l">
              <a:spcBef>
                <a:spcPct val="20000"/>
              </a:spcBef>
            </a:pPr>
            <a:r>
              <a:rPr lang="en-US" altLang="en-US" b="1">
                <a:sym typeface="Symbol" pitchFamily="18" charset="2"/>
              </a:rPr>
              <a:t></a:t>
            </a:r>
            <a:r>
              <a:rPr lang="en-US" altLang="en-US">
                <a:sym typeface="Symbol" pitchFamily="18" charset="2"/>
              </a:rPr>
              <a:t>You can’t add numbers having different units, so we use fractional uncertainties for products and quotients.</a:t>
            </a:r>
          </a:p>
        </p:txBody>
      </p:sp>
      <p:sp>
        <p:nvSpPr>
          <p:cNvPr id="23562" name="Rectangle 10"/>
          <p:cNvSpPr>
            <a:spLocks noChangeArrowheads="1"/>
          </p:cNvSpPr>
          <p:nvPr/>
        </p:nvSpPr>
        <p:spPr bwMode="auto">
          <a:xfrm>
            <a:off x="1336675" y="4237038"/>
            <a:ext cx="1565275" cy="334962"/>
          </a:xfrm>
          <a:prstGeom prst="rect">
            <a:avLst/>
          </a:prstGeom>
          <a:solidFill>
            <a:srgbClr val="FF0000">
              <a:alpha val="32156"/>
            </a:srgbClr>
          </a:solidFill>
          <a:ln w="9525">
            <a:noFill/>
            <a:miter lim="800000"/>
            <a:headEnd/>
            <a:tailEnd/>
          </a:ln>
        </p:spPr>
        <p:txBody>
          <a:bodyPr wrap="none" anchor="ctr"/>
          <a:lstStyle/>
          <a:p>
            <a:endParaRPr lang="en-US"/>
          </a:p>
        </p:txBody>
      </p:sp>
      <p:sp>
        <p:nvSpPr>
          <p:cNvPr id="23563" name="Rectangle 11"/>
          <p:cNvSpPr>
            <a:spLocks noChangeArrowheads="1"/>
          </p:cNvSpPr>
          <p:nvPr/>
        </p:nvSpPr>
        <p:spPr bwMode="auto">
          <a:xfrm>
            <a:off x="3584575" y="4244975"/>
            <a:ext cx="4211638" cy="334963"/>
          </a:xfrm>
          <a:prstGeom prst="rect">
            <a:avLst/>
          </a:prstGeom>
          <a:solidFill>
            <a:schemeClr val="accent2">
              <a:alpha val="32156"/>
            </a:scheme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0642">
                                            <p:txEl>
                                              <p:pRg st="1" end="1"/>
                                            </p:txEl>
                                          </p:spTgt>
                                        </p:tgtEl>
                                        <p:attrNameLst>
                                          <p:attrName>style.visibility</p:attrName>
                                        </p:attrNameLst>
                                      </p:cBhvr>
                                      <p:to>
                                        <p:strVal val="visible"/>
                                      </p:to>
                                    </p:set>
                                    <p:anim calcmode="lin" valueType="num">
                                      <p:cBhvr additive="base">
                                        <p:cTn id="7" dur="500" fill="hold"/>
                                        <p:tgtEl>
                                          <p:spTgt spid="240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0642">
                                            <p:txEl>
                                              <p:pRg st="2" end="2"/>
                                            </p:txEl>
                                          </p:spTgt>
                                        </p:tgtEl>
                                        <p:attrNameLst>
                                          <p:attrName>style.visibility</p:attrName>
                                        </p:attrNameLst>
                                      </p:cBhvr>
                                      <p:to>
                                        <p:strVal val="visible"/>
                                      </p:to>
                                    </p:set>
                                    <p:anim calcmode="lin" valueType="num">
                                      <p:cBhvr additive="base">
                                        <p:cTn id="13" dur="500" fill="hold"/>
                                        <p:tgtEl>
                                          <p:spTgt spid="2406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0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0648">
                                            <p:txEl>
                                              <p:pRg st="1" end="1"/>
                                            </p:txEl>
                                          </p:spTgt>
                                        </p:tgtEl>
                                        <p:attrNameLst>
                                          <p:attrName>style.visibility</p:attrName>
                                        </p:attrNameLst>
                                      </p:cBhvr>
                                      <p:to>
                                        <p:strVal val="visible"/>
                                      </p:to>
                                    </p:set>
                                    <p:anim calcmode="lin" valueType="num">
                                      <p:cBhvr additive="base">
                                        <p:cTn id="26" dur="500" fill="hold"/>
                                        <p:tgtEl>
                                          <p:spTgt spid="24064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06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562"/>
                                        </p:tgtEl>
                                        <p:attrNameLst>
                                          <p:attrName>style.visibility</p:attrName>
                                        </p:attrNameLst>
                                      </p:cBhvr>
                                      <p:to>
                                        <p:strVal val="visible"/>
                                      </p:to>
                                    </p:set>
                                    <p:animEffect transition="in" filter="box(in)">
                                      <p:cBhvr>
                                        <p:cTn id="32" dur="2000"/>
                                        <p:tgtEl>
                                          <p:spTgt spid="23562"/>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0648">
                                            <p:txEl>
                                              <p:pRg st="2" end="2"/>
                                            </p:txEl>
                                          </p:spTgt>
                                        </p:tgtEl>
                                        <p:attrNameLst>
                                          <p:attrName>style.visibility</p:attrName>
                                        </p:attrNameLst>
                                      </p:cBhvr>
                                      <p:to>
                                        <p:strVal val="visible"/>
                                      </p:to>
                                    </p:set>
                                    <p:anim calcmode="lin" valueType="num">
                                      <p:cBhvr additive="base">
                                        <p:cTn id="37" dur="500" fill="hold"/>
                                        <p:tgtEl>
                                          <p:spTgt spid="24064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06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563"/>
                                        </p:tgtEl>
                                        <p:attrNameLst>
                                          <p:attrName>style.visibility</p:attrName>
                                        </p:attrNameLst>
                                      </p:cBhvr>
                                      <p:to>
                                        <p:strVal val="visible"/>
                                      </p:to>
                                    </p:set>
                                    <p:animEffect transition="in" filter="box(in)">
                                      <p:cBhvr>
                                        <p:cTn id="43" dur="2000"/>
                                        <p:tgtEl>
                                          <p:spTgt spid="23563"/>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0648">
                                            <p:txEl>
                                              <p:pRg st="3" end="3"/>
                                            </p:txEl>
                                          </p:spTgt>
                                        </p:tgtEl>
                                        <p:attrNameLst>
                                          <p:attrName>style.visibility</p:attrName>
                                        </p:attrNameLst>
                                      </p:cBhvr>
                                      <p:to>
                                        <p:strVal val="visible"/>
                                      </p:to>
                                    </p:set>
                                    <p:anim calcmode="lin" valueType="num">
                                      <p:cBhvr additive="base">
                                        <p:cTn id="48" dur="500" fill="hold"/>
                                        <p:tgtEl>
                                          <p:spTgt spid="240648">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06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168433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product or quotient</a:t>
            </a:r>
            <a:r>
              <a:rPr lang="en-US" altLang="en-US"/>
              <a:t> you just add the percentage or fractional uncertainties of all the ingredients.</a:t>
            </a: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42697" name="Rectangle 9"/>
          <p:cNvSpPr>
            <a:spLocks noChangeArrowheads="1"/>
          </p:cNvSpPr>
          <p:nvPr/>
        </p:nvSpPr>
        <p:spPr bwMode="auto">
          <a:xfrm>
            <a:off x="685800" y="3190875"/>
            <a:ext cx="7772400" cy="344170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 car travels 64.7  0.5 meters in</a:t>
            </a:r>
            <a:r>
              <a:rPr lang="en-US" altLang="en-US"/>
              <a:t> 8.65 </a:t>
            </a:r>
            <a:r>
              <a:rPr lang="en-US" altLang="en-US">
                <a:sym typeface="Symbol" pitchFamily="18" charset="2"/>
              </a:rPr>
              <a:t> 0.05 </a:t>
            </a:r>
            <a:r>
              <a:rPr lang="en-US" altLang="en-US"/>
              <a:t>seconds. What is its speed?	</a:t>
            </a:r>
          </a:p>
          <a:p>
            <a:pPr algn="l">
              <a:spcBef>
                <a:spcPct val="20000"/>
              </a:spcBef>
              <a:buFont typeface="Symbol" pitchFamily="18" charset="2"/>
              <a:buNone/>
            </a:pPr>
            <a:r>
              <a:rPr lang="en-US" altLang="en-US"/>
              <a:t>SOLUTION: Use </a:t>
            </a:r>
            <a:r>
              <a:rPr lang="en-US" altLang="en-US" i="1"/>
              <a:t>rate</a:t>
            </a:r>
            <a:r>
              <a:rPr lang="en-US" altLang="en-US"/>
              <a:t> = </a:t>
            </a:r>
            <a:r>
              <a:rPr lang="en-US" altLang="en-US" i="1"/>
              <a:t>distance</a:t>
            </a:r>
            <a:r>
              <a:rPr lang="en-US" altLang="en-US"/>
              <a:t> divided by </a:t>
            </a:r>
            <a:r>
              <a:rPr lang="en-US" altLang="en-US" i="1"/>
              <a:t>time</a:t>
            </a:r>
            <a:r>
              <a:rPr lang="en-US" altLang="en-US"/>
              <a:t>.</a:t>
            </a:r>
          </a:p>
          <a:p>
            <a:pPr algn="l">
              <a:spcBef>
                <a:spcPct val="20000"/>
              </a:spcBef>
              <a:buFont typeface="Symbol" pitchFamily="18" charset="2"/>
              <a:buChar char="·"/>
            </a:pPr>
            <a:r>
              <a:rPr lang="en-US" altLang="en-US" i="1"/>
              <a:t>r</a:t>
            </a:r>
            <a:r>
              <a:rPr lang="en-US" altLang="en-US"/>
              <a:t> = </a:t>
            </a:r>
            <a:r>
              <a:rPr lang="en-US" altLang="en-US" i="1"/>
              <a:t>d / t</a:t>
            </a:r>
            <a:r>
              <a:rPr lang="en-US" altLang="en-US"/>
              <a:t> = 64.7 / </a:t>
            </a:r>
            <a:r>
              <a:rPr lang="en-US" altLang="en-US">
                <a:sym typeface="Symbol" pitchFamily="18" charset="2"/>
              </a:rPr>
              <a:t>8.65 = 7.48 m</a:t>
            </a:r>
            <a:r>
              <a:rPr lang="en-US" altLang="en-US" baseline="-25000">
                <a:sym typeface="Symbol" pitchFamily="18" charset="2"/>
              </a:rPr>
              <a:t> </a:t>
            </a:r>
            <a:r>
              <a:rPr lang="en-US" altLang="en-US">
                <a:sym typeface="Symbol" pitchFamily="18" charset="2"/>
              </a:rPr>
              <a:t>s</a:t>
            </a:r>
            <a:r>
              <a:rPr lang="en-US" altLang="en-US" baseline="30000">
                <a:sym typeface="Symbol" pitchFamily="18" charset="2"/>
              </a:rPr>
              <a:t>-1</a:t>
            </a:r>
            <a:endParaRPr lang="en-US" altLang="en-US" i="1"/>
          </a:p>
          <a:p>
            <a:pPr algn="l">
              <a:spcBef>
                <a:spcPct val="20000"/>
              </a:spcBef>
              <a:buFont typeface="Symbol" pitchFamily="18" charset="2"/>
              <a:buChar char="·"/>
            </a:pPr>
            <a:r>
              <a:rPr lang="en-US" altLang="en-US">
                <a:cs typeface="Courier New" pitchFamily="49" charset="0"/>
              </a:rPr>
              <a:t>∆</a:t>
            </a:r>
            <a:r>
              <a:rPr lang="en-US" altLang="en-US" i="1">
                <a:cs typeface="Courier New" pitchFamily="49" charset="0"/>
              </a:rPr>
              <a:t>r / r</a:t>
            </a:r>
            <a:r>
              <a:rPr lang="en-US" altLang="en-US">
                <a:cs typeface="Courier New" pitchFamily="49" charset="0"/>
              </a:rPr>
              <a:t> = ∆</a:t>
            </a:r>
            <a:r>
              <a:rPr lang="en-US" altLang="en-US" i="1">
                <a:cs typeface="Courier New" pitchFamily="49" charset="0"/>
              </a:rPr>
              <a:t>d / d</a:t>
            </a:r>
            <a:r>
              <a:rPr lang="en-US" altLang="en-US">
                <a:cs typeface="Courier New" pitchFamily="49" charset="0"/>
              </a:rPr>
              <a:t> + ∆</a:t>
            </a:r>
            <a:r>
              <a:rPr lang="en-US" altLang="en-US" i="1">
                <a:cs typeface="Courier New" pitchFamily="49" charset="0"/>
              </a:rPr>
              <a:t>t / t </a:t>
            </a:r>
            <a:r>
              <a:rPr lang="en-US" altLang="en-US">
                <a:cs typeface="Courier New" pitchFamily="49" charset="0"/>
              </a:rPr>
              <a:t>=</a:t>
            </a:r>
            <a:r>
              <a:rPr lang="en-US" altLang="en-US" i="1">
                <a:cs typeface="Courier New" pitchFamily="49" charset="0"/>
              </a:rPr>
              <a:t> </a:t>
            </a:r>
            <a:r>
              <a:rPr lang="en-US" altLang="en-US">
                <a:cs typeface="Courier New" pitchFamily="49" charset="0"/>
              </a:rPr>
              <a:t>.5 / 64.7 + .05 / 8.65 = 0.0135</a:t>
            </a:r>
            <a:endParaRPr lang="en-US" altLang="en-US"/>
          </a:p>
          <a:p>
            <a:pPr algn="l">
              <a:spcBef>
                <a:spcPct val="20000"/>
              </a:spcBef>
              <a:buFont typeface="Symbol" pitchFamily="18" charset="2"/>
              <a:buNone/>
            </a:pPr>
            <a:r>
              <a:rPr lang="en-US" altLang="en-US" b="1">
                <a:sym typeface="Symbol" pitchFamily="18" charset="2"/>
              </a:rPr>
              <a:t></a:t>
            </a:r>
            <a:r>
              <a:rPr lang="en-US" altLang="en-US">
                <a:cs typeface="Courier New" pitchFamily="49" charset="0"/>
              </a:rPr>
              <a:t>∆</a:t>
            </a:r>
            <a:r>
              <a:rPr lang="en-US" altLang="en-US" i="1">
                <a:cs typeface="Courier New" pitchFamily="49" charset="0"/>
              </a:rPr>
              <a:t>r / </a:t>
            </a:r>
            <a:r>
              <a:rPr lang="en-US" altLang="en-US">
                <a:cs typeface="Courier New" pitchFamily="49" charset="0"/>
              </a:rPr>
              <a:t>7.48</a:t>
            </a:r>
            <a:r>
              <a:rPr lang="en-US" altLang="en-US">
                <a:sym typeface="Symbol" pitchFamily="18" charset="2"/>
              </a:rPr>
              <a:t> </a:t>
            </a:r>
            <a:r>
              <a:rPr lang="en-US" altLang="en-US">
                <a:cs typeface="Courier New" pitchFamily="49" charset="0"/>
              </a:rPr>
              <a:t>= 0.0135</a:t>
            </a:r>
            <a:r>
              <a:rPr lang="en-US" altLang="en-US">
                <a:sym typeface="Symbol" pitchFamily="18" charset="2"/>
              </a:rPr>
              <a:t> so that </a:t>
            </a:r>
          </a:p>
          <a:p>
            <a:pPr algn="l">
              <a:spcBef>
                <a:spcPct val="20000"/>
              </a:spcBef>
              <a:buFont typeface="Symbol" pitchFamily="18" charset="2"/>
              <a:buNone/>
            </a:pPr>
            <a:r>
              <a:rPr lang="en-US" altLang="en-US" b="1">
                <a:sym typeface="Symbol" pitchFamily="18" charset="2"/>
              </a:rPr>
              <a:t></a:t>
            </a:r>
            <a:r>
              <a:rPr lang="en-US" altLang="en-US">
                <a:cs typeface="Courier New" pitchFamily="49" charset="0"/>
              </a:rPr>
              <a:t>∆</a:t>
            </a:r>
            <a:r>
              <a:rPr lang="en-US" altLang="en-US" i="1">
                <a:cs typeface="Courier New" pitchFamily="49" charset="0"/>
              </a:rPr>
              <a:t>r </a:t>
            </a:r>
            <a:r>
              <a:rPr lang="en-US" altLang="en-US">
                <a:cs typeface="Courier New" pitchFamily="49" charset="0"/>
              </a:rPr>
              <a:t>=</a:t>
            </a:r>
            <a:r>
              <a:rPr lang="en-US" altLang="en-US" i="1">
                <a:cs typeface="Courier New" pitchFamily="49" charset="0"/>
              </a:rPr>
              <a:t> </a:t>
            </a:r>
            <a:r>
              <a:rPr lang="en-US" altLang="en-US">
                <a:cs typeface="Courier New" pitchFamily="49" charset="0"/>
              </a:rPr>
              <a:t>7.48( 0.0135 ) = 0.10 m</a:t>
            </a:r>
            <a:r>
              <a:rPr lang="en-US" altLang="en-US" baseline="-25000">
                <a:cs typeface="Courier New" pitchFamily="49" charset="0"/>
              </a:rPr>
              <a:t> </a:t>
            </a:r>
            <a:r>
              <a:rPr lang="en-US" altLang="en-US">
                <a:cs typeface="Courier New" pitchFamily="49" charset="0"/>
              </a:rPr>
              <a:t>s</a:t>
            </a:r>
            <a:r>
              <a:rPr lang="en-US" altLang="en-US" baseline="30000">
                <a:cs typeface="Courier New" pitchFamily="49" charset="0"/>
              </a:rPr>
              <a:t>-1</a:t>
            </a:r>
            <a:r>
              <a:rPr lang="en-US" altLang="en-US">
                <a:sym typeface="Symbol" pitchFamily="18" charset="2"/>
              </a:rPr>
              <a:t>.</a:t>
            </a:r>
          </a:p>
          <a:p>
            <a:pPr algn="l">
              <a:spcBef>
                <a:spcPct val="20000"/>
              </a:spcBef>
              <a:buFont typeface="Symbol" pitchFamily="18" charset="2"/>
              <a:buNone/>
            </a:pPr>
            <a:r>
              <a:rPr lang="en-US" altLang="en-US" b="1">
                <a:sym typeface="Symbol" pitchFamily="18" charset="2"/>
              </a:rPr>
              <a:t></a:t>
            </a:r>
            <a:r>
              <a:rPr lang="en-US" altLang="en-US">
                <a:sym typeface="Symbol" pitchFamily="18" charset="2"/>
              </a:rPr>
              <a:t>Thus, the car is traveling at 7.48  0.10 m</a:t>
            </a:r>
            <a:r>
              <a:rPr lang="en-US" altLang="en-US" baseline="-25000">
                <a:sym typeface="Symbol" pitchFamily="18" charset="2"/>
              </a:rPr>
              <a:t> </a:t>
            </a:r>
            <a:r>
              <a:rPr lang="en-US" altLang="en-US">
                <a:sym typeface="Symbol" pitchFamily="18" charset="2"/>
              </a:rPr>
              <a:t>s</a:t>
            </a:r>
            <a:r>
              <a:rPr lang="en-US" altLang="en-US" baseline="30000">
                <a:sym typeface="Symbol" pitchFamily="18" charset="2"/>
              </a:rPr>
              <a:t>-1</a:t>
            </a:r>
            <a:r>
              <a:rPr lang="en-US" altLang="en-US">
                <a:sym typeface="Symbol" pitchFamily="18" charset="2"/>
              </a:rPr>
              <a:t>.</a:t>
            </a:r>
          </a:p>
        </p:txBody>
      </p:sp>
      <p:pic>
        <p:nvPicPr>
          <p:cNvPr id="20487" name="Picture 7" descr="how-smart-is-the-smart-car-ima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9138" y="5599113"/>
            <a:ext cx="2074862" cy="12588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2697">
                                            <p:txEl>
                                              <p:pRg st="0" end="0"/>
                                            </p:txEl>
                                          </p:spTgt>
                                        </p:tgtEl>
                                        <p:attrNameLst>
                                          <p:attrName>style.visibility</p:attrName>
                                        </p:attrNameLst>
                                      </p:cBhvr>
                                      <p:to>
                                        <p:strVal val="visible"/>
                                      </p:to>
                                    </p:set>
                                    <p:anim calcmode="lin" valueType="num">
                                      <p:cBhvr additive="base">
                                        <p:cTn id="7" dur="500" fill="hold"/>
                                        <p:tgtEl>
                                          <p:spTgt spid="2426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decel="5000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additive="base">
                                        <p:cTn id="13" dur="2000" fill="hold"/>
                                        <p:tgtEl>
                                          <p:spTgt spid="20487"/>
                                        </p:tgtEl>
                                        <p:attrNameLst>
                                          <p:attrName>ppt_x</p:attrName>
                                        </p:attrNameLst>
                                      </p:cBhvr>
                                      <p:tavLst>
                                        <p:tav tm="0">
                                          <p:val>
                                            <p:strVal val="0-#ppt_w/2"/>
                                          </p:val>
                                        </p:tav>
                                        <p:tav tm="100000">
                                          <p:val>
                                            <p:strVal val="#ppt_x"/>
                                          </p:val>
                                        </p:tav>
                                      </p:tavLst>
                                    </p:anim>
                                    <p:anim calcmode="lin" valueType="num">
                                      <p:cBhvr additive="base">
                                        <p:cTn id="14" dur="2000" fill="hold"/>
                                        <p:tgtEl>
                                          <p:spTgt spid="204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ar brake ski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2697">
                                            <p:txEl>
                                              <p:pRg st="1" end="1"/>
                                            </p:txEl>
                                          </p:spTgt>
                                        </p:tgtEl>
                                        <p:attrNameLst>
                                          <p:attrName>style.visibility</p:attrName>
                                        </p:attrNameLst>
                                      </p:cBhvr>
                                      <p:to>
                                        <p:strVal val="visible"/>
                                      </p:to>
                                    </p:set>
                                    <p:anim calcmode="lin" valueType="num">
                                      <p:cBhvr additive="base">
                                        <p:cTn id="19" dur="500" fill="hold"/>
                                        <p:tgtEl>
                                          <p:spTgt spid="24269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26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2697">
                                            <p:txEl>
                                              <p:pRg st="2" end="2"/>
                                            </p:txEl>
                                          </p:spTgt>
                                        </p:tgtEl>
                                        <p:attrNameLst>
                                          <p:attrName>style.visibility</p:attrName>
                                        </p:attrNameLst>
                                      </p:cBhvr>
                                      <p:to>
                                        <p:strVal val="visible"/>
                                      </p:to>
                                    </p:set>
                                    <p:anim calcmode="lin" valueType="num">
                                      <p:cBhvr additive="base">
                                        <p:cTn id="25" dur="500" fill="hold"/>
                                        <p:tgtEl>
                                          <p:spTgt spid="24269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26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2697">
                                            <p:txEl>
                                              <p:pRg st="3" end="3"/>
                                            </p:txEl>
                                          </p:spTgt>
                                        </p:tgtEl>
                                        <p:attrNameLst>
                                          <p:attrName>style.visibility</p:attrName>
                                        </p:attrNameLst>
                                      </p:cBhvr>
                                      <p:to>
                                        <p:strVal val="visible"/>
                                      </p:to>
                                    </p:set>
                                    <p:anim calcmode="lin" valueType="num">
                                      <p:cBhvr additive="base">
                                        <p:cTn id="31" dur="500" fill="hold"/>
                                        <p:tgtEl>
                                          <p:spTgt spid="24269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26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2697">
                                            <p:txEl>
                                              <p:pRg st="4" end="4"/>
                                            </p:txEl>
                                          </p:spTgt>
                                        </p:tgtEl>
                                        <p:attrNameLst>
                                          <p:attrName>style.visibility</p:attrName>
                                        </p:attrNameLst>
                                      </p:cBhvr>
                                      <p:to>
                                        <p:strVal val="visible"/>
                                      </p:to>
                                    </p:set>
                                    <p:anim calcmode="lin" valueType="num">
                                      <p:cBhvr additive="base">
                                        <p:cTn id="37" dur="500" fill="hold"/>
                                        <p:tgtEl>
                                          <p:spTgt spid="24269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26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2697">
                                            <p:txEl>
                                              <p:pRg st="5" end="5"/>
                                            </p:txEl>
                                          </p:spTgt>
                                        </p:tgtEl>
                                        <p:attrNameLst>
                                          <p:attrName>style.visibility</p:attrName>
                                        </p:attrNameLst>
                                      </p:cBhvr>
                                      <p:to>
                                        <p:strVal val="visible"/>
                                      </p:to>
                                    </p:set>
                                    <p:anim calcmode="lin" valueType="num">
                                      <p:cBhvr additive="base">
                                        <p:cTn id="43" dur="500" fill="hold"/>
                                        <p:tgtEl>
                                          <p:spTgt spid="24269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26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2697">
                                            <p:txEl>
                                              <p:pRg st="6" end="6"/>
                                            </p:txEl>
                                          </p:spTgt>
                                        </p:tgtEl>
                                        <p:attrNameLst>
                                          <p:attrName>style.visibility</p:attrName>
                                        </p:attrNameLst>
                                      </p:cBhvr>
                                      <p:to>
                                        <p:strVal val="visible"/>
                                      </p:to>
                                    </p:set>
                                    <p:anim calcmode="lin" valueType="num">
                                      <p:cBhvr additive="base">
                                        <p:cTn id="49" dur="500" fill="hold"/>
                                        <p:tgtEl>
                                          <p:spTgt spid="24269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269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662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095750"/>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t>
            </a:r>
            <a:r>
              <a:rPr lang="en-US" altLang="en-US" i="1"/>
              <a:t>P / P</a:t>
            </a:r>
            <a:r>
              <a:rPr lang="en-US" altLang="en-US"/>
              <a:t> = ∆</a:t>
            </a:r>
            <a:r>
              <a:rPr lang="en-US" altLang="en-US" i="1"/>
              <a:t>I / I</a:t>
            </a:r>
            <a:r>
              <a:rPr lang="en-US" altLang="en-US"/>
              <a:t> + ∆</a:t>
            </a:r>
            <a:r>
              <a:rPr lang="en-US" altLang="en-US" i="1"/>
              <a:t>I / I</a:t>
            </a:r>
            <a:r>
              <a:rPr lang="en-US" altLang="en-US"/>
              <a:t> + ∆</a:t>
            </a:r>
            <a:r>
              <a:rPr lang="en-US" altLang="en-US" i="1"/>
              <a:t>R / R</a:t>
            </a:r>
            <a:endParaRPr lang="en-US" altLang="en-US"/>
          </a:p>
          <a:p>
            <a:pPr algn="l">
              <a:spcBef>
                <a:spcPct val="20000"/>
              </a:spcBef>
              <a:buFont typeface="Symbol" pitchFamily="18" charset="2"/>
              <a:buNone/>
            </a:pPr>
            <a:r>
              <a:rPr lang="en-US" altLang="en-US"/>
              <a:t>        	        ∆</a:t>
            </a:r>
            <a:r>
              <a:rPr lang="en-US" altLang="en-US" i="1"/>
              <a:t>P / P</a:t>
            </a:r>
            <a:r>
              <a:rPr lang="en-US" altLang="en-US"/>
              <a:t> = 2% + 2% + 10% = 14%.</a:t>
            </a:r>
          </a:p>
        </p:txBody>
      </p:sp>
      <p:sp>
        <p:nvSpPr>
          <p:cNvPr id="79878" name="Oval 6"/>
          <p:cNvSpPr>
            <a:spLocks noChangeArrowheads="1"/>
          </p:cNvSpPr>
          <p:nvPr/>
        </p:nvSpPr>
        <p:spPr bwMode="auto">
          <a:xfrm>
            <a:off x="4606925" y="3841750"/>
            <a:ext cx="349250" cy="349250"/>
          </a:xfrm>
          <a:prstGeom prst="ellipse">
            <a:avLst/>
          </a:prstGeom>
          <a:noFill/>
          <a:ln w="9525">
            <a:solidFill>
              <a:srgbClr val="FF0000"/>
            </a:solidFill>
            <a:round/>
            <a:headEnd/>
            <a:tailEnd/>
          </a:ln>
        </p:spPr>
        <p:txBody>
          <a:bodyPr wrap="none" anchor="ctr"/>
          <a:lstStyle/>
          <a:p>
            <a:endParaRPr lang="en-US"/>
          </a:p>
        </p:txBody>
      </p:sp>
      <p:pic>
        <p:nvPicPr>
          <p:cNvPr id="7987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5013" y="2457450"/>
            <a:ext cx="7691437" cy="17256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79879"/>
                                        </p:tgtEl>
                                        <p:attrNameLst>
                                          <p:attrName>style.visibility</p:attrName>
                                        </p:attrNameLst>
                                      </p:cBhvr>
                                      <p:to>
                                        <p:strVal val="visible"/>
                                      </p:to>
                                    </p:set>
                                    <p:anim calcmode="lin" valueType="num">
                                      <p:cBhvr additive="base">
                                        <p:cTn id="11" dur="500" fill="hold"/>
                                        <p:tgtEl>
                                          <p:spTgt spid="79879"/>
                                        </p:tgtEl>
                                        <p:attrNameLst>
                                          <p:attrName>ppt_x</p:attrName>
                                        </p:attrNameLst>
                                      </p:cBhvr>
                                      <p:tavLst>
                                        <p:tav tm="0">
                                          <p:val>
                                            <p:strVal val="#ppt_x"/>
                                          </p:val>
                                        </p:tav>
                                        <p:tav tm="100000">
                                          <p:val>
                                            <p:strVal val="#ppt_x"/>
                                          </p:val>
                                        </p:tav>
                                      </p:tavLst>
                                    </p:anim>
                                    <p:anim calcmode="lin" valueType="num">
                                      <p:cBhvr additive="base">
                                        <p:cTn id="12"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8" end="8"/>
                                            </p:txEl>
                                          </p:spTgt>
                                        </p:tgtEl>
                                        <p:attrNameLst>
                                          <p:attrName>style.visibility</p:attrName>
                                        </p:attrNameLst>
                                      </p:cBhvr>
                                      <p:to>
                                        <p:strVal val="visible"/>
                                      </p:to>
                                    </p:set>
                                    <p:anim calcmode="lin" valueType="num">
                                      <p:cBhvr additive="base">
                                        <p:cTn id="29"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53" presetClass="entr" presetSubtype="0" fill="hold" grpId="0" nodeType="withEffect">
                                  <p:stCondLst>
                                    <p:cond delay="0"/>
                                  </p:stCondLst>
                                  <p:childTnLst>
                                    <p:set>
                                      <p:cBhvr>
                                        <p:cTn id="32" dur="1" fill="hold">
                                          <p:stCondLst>
                                            <p:cond delay="0"/>
                                          </p:stCondLst>
                                        </p:cTn>
                                        <p:tgtEl>
                                          <p:spTgt spid="79878"/>
                                        </p:tgtEl>
                                        <p:attrNameLst>
                                          <p:attrName>style.visibility</p:attrName>
                                        </p:attrNameLst>
                                      </p:cBhvr>
                                      <p:to>
                                        <p:strVal val="visible"/>
                                      </p:to>
                                    </p:set>
                                    <p:anim calcmode="lin" valueType="num">
                                      <p:cBhvr>
                                        <p:cTn id="33" dur="500" fill="hold"/>
                                        <p:tgtEl>
                                          <p:spTgt spid="79878"/>
                                        </p:tgtEl>
                                        <p:attrNameLst>
                                          <p:attrName>ppt_w</p:attrName>
                                        </p:attrNameLst>
                                      </p:cBhvr>
                                      <p:tavLst>
                                        <p:tav tm="0">
                                          <p:val>
                                            <p:fltVal val="0"/>
                                          </p:val>
                                        </p:tav>
                                        <p:tav tm="100000">
                                          <p:val>
                                            <p:strVal val="#ppt_w"/>
                                          </p:val>
                                        </p:tav>
                                      </p:tavLst>
                                    </p:anim>
                                    <p:anim calcmode="lin" valueType="num">
                                      <p:cBhvr>
                                        <p:cTn id="34" dur="500" fill="hold"/>
                                        <p:tgtEl>
                                          <p:spTgt spid="79878"/>
                                        </p:tgtEl>
                                        <p:attrNameLst>
                                          <p:attrName>ppt_h</p:attrName>
                                        </p:attrNameLst>
                                      </p:cBhvr>
                                      <p:tavLst>
                                        <p:tav tm="0">
                                          <p:val>
                                            <p:fltVal val="0"/>
                                          </p:val>
                                        </p:tav>
                                        <p:tav tm="100000">
                                          <p:val>
                                            <p:strVal val="#ppt_h"/>
                                          </p:val>
                                        </p:tav>
                                      </p:tavLst>
                                    </p:anim>
                                    <p:animEffect transition="in" filter="fade">
                                      <p:cBhvr>
                                        <p:cTn id="35"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765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91025"/>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t>
            </a:r>
            <a:r>
              <a:rPr lang="en-US" altLang="en-US" i="1"/>
              <a:t>F / F</a:t>
            </a:r>
            <a:r>
              <a:rPr lang="en-US" altLang="en-US"/>
              <a:t> = 0.2</a:t>
            </a:r>
            <a:r>
              <a:rPr lang="en-US" altLang="en-US" i="1"/>
              <a:t> / </a:t>
            </a:r>
            <a:r>
              <a:rPr lang="en-US" altLang="en-US"/>
              <a:t>10 =  0.02 = 2%.</a:t>
            </a:r>
          </a:p>
          <a:p>
            <a:pPr algn="l">
              <a:spcBef>
                <a:spcPct val="20000"/>
              </a:spcBef>
              <a:buFont typeface="Symbol" pitchFamily="18" charset="2"/>
              <a:buChar char="·"/>
            </a:pPr>
            <a:r>
              <a:rPr lang="en-US" altLang="en-US"/>
              <a:t>∆</a:t>
            </a:r>
            <a:r>
              <a:rPr lang="en-US" altLang="en-US" i="1"/>
              <a:t>m / m</a:t>
            </a:r>
            <a:r>
              <a:rPr lang="en-US" altLang="en-US"/>
              <a:t> = 0.1</a:t>
            </a:r>
            <a:r>
              <a:rPr lang="en-US" altLang="en-US" i="1"/>
              <a:t> / </a:t>
            </a:r>
            <a:r>
              <a:rPr lang="en-US" altLang="en-US"/>
              <a:t>2 =  0.05 = 5%.</a:t>
            </a:r>
          </a:p>
          <a:p>
            <a:pPr algn="l">
              <a:spcBef>
                <a:spcPct val="20000"/>
              </a:spcBef>
              <a:buFont typeface="Symbol" pitchFamily="18" charset="2"/>
              <a:buChar char="·"/>
            </a:pPr>
            <a:r>
              <a:rPr lang="en-US" altLang="en-US"/>
              <a:t>∆</a:t>
            </a:r>
            <a:r>
              <a:rPr lang="en-US" altLang="en-US" i="1"/>
              <a:t>a / a</a:t>
            </a:r>
            <a:r>
              <a:rPr lang="en-US" altLang="en-US"/>
              <a:t> = ∆</a:t>
            </a:r>
            <a:r>
              <a:rPr lang="en-US" altLang="en-US" i="1"/>
              <a:t>F / F</a:t>
            </a:r>
            <a:r>
              <a:rPr lang="en-US" altLang="en-US"/>
              <a:t> + ∆</a:t>
            </a:r>
            <a:r>
              <a:rPr lang="en-US" altLang="en-US" i="1"/>
              <a:t>m / m</a:t>
            </a:r>
            <a:r>
              <a:rPr lang="en-US" altLang="en-US"/>
              <a:t> = 2% + 5% = 7%.</a:t>
            </a:r>
          </a:p>
        </p:txBody>
      </p:sp>
      <p:sp>
        <p:nvSpPr>
          <p:cNvPr id="83973" name="Oval 5"/>
          <p:cNvSpPr>
            <a:spLocks noChangeArrowheads="1"/>
          </p:cNvSpPr>
          <p:nvPr/>
        </p:nvSpPr>
        <p:spPr bwMode="auto">
          <a:xfrm>
            <a:off x="4702175" y="4083050"/>
            <a:ext cx="349250" cy="349250"/>
          </a:xfrm>
          <a:prstGeom prst="ellipse">
            <a:avLst/>
          </a:prstGeom>
          <a:noFill/>
          <a:ln w="9525">
            <a:solidFill>
              <a:srgbClr val="FF0000"/>
            </a:solidFill>
            <a:round/>
            <a:headEnd/>
            <a:tailEnd/>
          </a:ln>
        </p:spPr>
        <p:txBody>
          <a:bodyPr wrap="none" anchor="ctr"/>
          <a:lstStyle/>
          <a:p>
            <a:endParaRPr lang="en-US"/>
          </a:p>
        </p:txBody>
      </p:sp>
      <p:pic>
        <p:nvPicPr>
          <p:cNvPr id="839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4850" y="2505075"/>
            <a:ext cx="7734300" cy="19542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3975"/>
                                        </p:tgtEl>
                                        <p:attrNameLst>
                                          <p:attrName>style.visibility</p:attrName>
                                        </p:attrNameLst>
                                      </p:cBhvr>
                                      <p:to>
                                        <p:strVal val="visible"/>
                                      </p:to>
                                    </p:set>
                                    <p:anim calcmode="lin" valueType="num">
                                      <p:cBhvr additive="base">
                                        <p:cTn id="11" dur="500" fill="hold"/>
                                        <p:tgtEl>
                                          <p:spTgt spid="83975"/>
                                        </p:tgtEl>
                                        <p:attrNameLst>
                                          <p:attrName>ppt_x</p:attrName>
                                        </p:attrNameLst>
                                      </p:cBhvr>
                                      <p:tavLst>
                                        <p:tav tm="0">
                                          <p:val>
                                            <p:strVal val="#ppt_x"/>
                                          </p:val>
                                        </p:tav>
                                        <p:tav tm="100000">
                                          <p:val>
                                            <p:strVal val="#ppt_x"/>
                                          </p:val>
                                        </p:tav>
                                      </p:tavLst>
                                    </p:anim>
                                    <p:anim calcmode="lin" valueType="num">
                                      <p:cBhvr additive="base">
                                        <p:cTn id="12"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8" end="8"/>
                                            </p:txEl>
                                          </p:spTgt>
                                        </p:tgtEl>
                                        <p:attrNameLst>
                                          <p:attrName>style.visibility</p:attrName>
                                        </p:attrNameLst>
                                      </p:cBhvr>
                                      <p:to>
                                        <p:strVal val="visible"/>
                                      </p:to>
                                    </p:set>
                                    <p:anim calcmode="lin" valueType="num">
                                      <p:cBhvr additive="base">
                                        <p:cTn id="29"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4500">
                                            <p:txEl>
                                              <p:pRg st="9" end="9"/>
                                            </p:txEl>
                                          </p:spTgt>
                                        </p:tgtEl>
                                        <p:attrNameLst>
                                          <p:attrName>style.visibility</p:attrName>
                                        </p:attrNameLst>
                                      </p:cBhvr>
                                      <p:to>
                                        <p:strVal val="visible"/>
                                      </p:to>
                                    </p:set>
                                    <p:anim calcmode="lin" valueType="num">
                                      <p:cBhvr additive="base">
                                        <p:cTn id="35" dur="500" fill="hold"/>
                                        <p:tgtEl>
                                          <p:spTgt spid="234500">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4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83973"/>
                                        </p:tgtEl>
                                        <p:attrNameLst>
                                          <p:attrName>style.visibility</p:attrName>
                                        </p:attrNameLst>
                                      </p:cBhvr>
                                      <p:to>
                                        <p:strVal val="visible"/>
                                      </p:to>
                                    </p:set>
                                    <p:anim calcmode="lin" valueType="num">
                                      <p:cBhvr>
                                        <p:cTn id="39" dur="500" fill="hold"/>
                                        <p:tgtEl>
                                          <p:spTgt spid="83973"/>
                                        </p:tgtEl>
                                        <p:attrNameLst>
                                          <p:attrName>ppt_w</p:attrName>
                                        </p:attrNameLst>
                                      </p:cBhvr>
                                      <p:tavLst>
                                        <p:tav tm="0">
                                          <p:val>
                                            <p:fltVal val="0"/>
                                          </p:val>
                                        </p:tav>
                                        <p:tav tm="100000">
                                          <p:val>
                                            <p:strVal val="#ppt_w"/>
                                          </p:val>
                                        </p:tav>
                                      </p:tavLst>
                                    </p:anim>
                                    <p:anim calcmode="lin" valueType="num">
                                      <p:cBhvr>
                                        <p:cTn id="40" dur="500" fill="hold"/>
                                        <p:tgtEl>
                                          <p:spTgt spid="83973"/>
                                        </p:tgtEl>
                                        <p:attrNameLst>
                                          <p:attrName>ppt_h</p:attrName>
                                        </p:attrNameLst>
                                      </p:cBhvr>
                                      <p:tavLst>
                                        <p:tav tm="0">
                                          <p:val>
                                            <p:fltVal val="0"/>
                                          </p:val>
                                        </p:tav>
                                        <p:tav tm="100000">
                                          <p:val>
                                            <p:strVal val="#ppt_h"/>
                                          </p:val>
                                        </p:tav>
                                      </p:tavLst>
                                    </p:anim>
                                    <p:animEffect transition="in" filter="fade">
                                      <p:cBhvr>
                                        <p:cTn id="41"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867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056062"/>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t>
            </a:r>
            <a:r>
              <a:rPr lang="en-US" altLang="en-US" i="1"/>
              <a:t>r / r</a:t>
            </a:r>
            <a:r>
              <a:rPr lang="en-US" altLang="en-US"/>
              <a:t> = 0.5</a:t>
            </a:r>
            <a:r>
              <a:rPr lang="en-US" altLang="en-US" i="1"/>
              <a:t> / </a:t>
            </a:r>
            <a:r>
              <a:rPr lang="en-US" altLang="en-US"/>
              <a:t>10 =  0.05 = 5%.</a:t>
            </a:r>
          </a:p>
          <a:p>
            <a:pPr algn="l">
              <a:spcBef>
                <a:spcPct val="20000"/>
              </a:spcBef>
              <a:buFont typeface="Symbol" pitchFamily="18" charset="2"/>
              <a:buChar char="·"/>
            </a:pPr>
            <a:r>
              <a:rPr lang="en-US" altLang="en-US" i="1"/>
              <a:t>A</a:t>
            </a:r>
            <a:r>
              <a:rPr lang="en-US" altLang="en-US"/>
              <a:t> = </a:t>
            </a:r>
            <a:r>
              <a:rPr lang="en-US" altLang="en-US">
                <a:sym typeface="Symbol" pitchFamily="18" charset="2"/>
              </a:rPr>
              <a:t></a:t>
            </a:r>
            <a:r>
              <a:rPr lang="en-US" altLang="en-US" i="1">
                <a:sym typeface="Symbol" pitchFamily="18" charset="2"/>
              </a:rPr>
              <a:t>r</a:t>
            </a:r>
            <a:r>
              <a:rPr lang="en-US" altLang="en-US" baseline="30000">
                <a:sym typeface="Symbol" pitchFamily="18" charset="2"/>
              </a:rPr>
              <a:t>2</a:t>
            </a:r>
            <a:r>
              <a:rPr lang="en-US" altLang="en-US">
                <a:sym typeface="Symbol" pitchFamily="18" charset="2"/>
              </a:rPr>
              <a:t>.</a:t>
            </a:r>
            <a:endParaRPr lang="en-US" altLang="en-US" i="1">
              <a:sym typeface="Symbol" pitchFamily="18" charset="2"/>
            </a:endParaRPr>
          </a:p>
          <a:p>
            <a:pPr algn="l">
              <a:spcBef>
                <a:spcPct val="20000"/>
              </a:spcBef>
              <a:buFont typeface="Symbol" pitchFamily="18" charset="2"/>
              <a:buChar char="·"/>
            </a:pPr>
            <a:r>
              <a:rPr lang="en-US" altLang="en-US"/>
              <a:t>Then ∆</a:t>
            </a:r>
            <a:r>
              <a:rPr lang="en-US" altLang="en-US" i="1"/>
              <a:t>A / A</a:t>
            </a:r>
            <a:r>
              <a:rPr lang="en-US" altLang="en-US"/>
              <a:t> = ∆</a:t>
            </a:r>
            <a:r>
              <a:rPr lang="en-US" altLang="en-US" i="1"/>
              <a:t>r / r</a:t>
            </a:r>
            <a:r>
              <a:rPr lang="en-US" altLang="en-US"/>
              <a:t> + ∆</a:t>
            </a:r>
            <a:r>
              <a:rPr lang="en-US" altLang="en-US" i="1"/>
              <a:t>r / r</a:t>
            </a:r>
            <a:r>
              <a:rPr lang="en-US" altLang="en-US"/>
              <a:t> = 5% + 5% = 10%.</a:t>
            </a:r>
          </a:p>
        </p:txBody>
      </p:sp>
      <p:pic>
        <p:nvPicPr>
          <p:cNvPr id="880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1363" y="2513013"/>
            <a:ext cx="7670800" cy="1316037"/>
          </a:xfrm>
          <a:prstGeom prst="rect">
            <a:avLst/>
          </a:prstGeom>
          <a:noFill/>
          <a:ln w="9525">
            <a:noFill/>
            <a:miter lim="800000"/>
            <a:headEnd/>
            <a:tailEnd/>
          </a:ln>
        </p:spPr>
      </p:pic>
      <p:sp>
        <p:nvSpPr>
          <p:cNvPr id="88069" name="Oval 5"/>
          <p:cNvSpPr>
            <a:spLocks noChangeArrowheads="1"/>
          </p:cNvSpPr>
          <p:nvPr/>
        </p:nvSpPr>
        <p:spPr bwMode="auto">
          <a:xfrm>
            <a:off x="4895850" y="3468688"/>
            <a:ext cx="349250" cy="34925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8071"/>
                                        </p:tgtEl>
                                        <p:attrNameLst>
                                          <p:attrName>style.visibility</p:attrName>
                                        </p:attrNameLst>
                                      </p:cBhvr>
                                      <p:to>
                                        <p:strVal val="visible"/>
                                      </p:to>
                                    </p:set>
                                    <p:anim calcmode="lin" valueType="num">
                                      <p:cBhvr additive="base">
                                        <p:cTn id="11" dur="500" fill="hold"/>
                                        <p:tgtEl>
                                          <p:spTgt spid="88071"/>
                                        </p:tgtEl>
                                        <p:attrNameLst>
                                          <p:attrName>ppt_x</p:attrName>
                                        </p:attrNameLst>
                                      </p:cBhvr>
                                      <p:tavLst>
                                        <p:tav tm="0">
                                          <p:val>
                                            <p:strVal val="#ppt_x"/>
                                          </p:val>
                                        </p:tav>
                                        <p:tav tm="100000">
                                          <p:val>
                                            <p:strVal val="#ppt_x"/>
                                          </p:val>
                                        </p:tav>
                                      </p:tavLst>
                                    </p:anim>
                                    <p:anim calcmode="lin" valueType="num">
                                      <p:cBhvr additive="base">
                                        <p:cTn id="12"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5" end="5"/>
                                            </p:txEl>
                                          </p:spTgt>
                                        </p:tgtEl>
                                        <p:attrNameLst>
                                          <p:attrName>style.visibility</p:attrName>
                                        </p:attrNameLst>
                                      </p:cBhvr>
                                      <p:to>
                                        <p:strVal val="visible"/>
                                      </p:to>
                                    </p:set>
                                    <p:anim calcmode="lin" valueType="num">
                                      <p:cBhvr additive="base">
                                        <p:cTn id="17"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6" end="6"/>
                                            </p:txEl>
                                          </p:spTgt>
                                        </p:tgtEl>
                                        <p:attrNameLst>
                                          <p:attrName>style.visibility</p:attrName>
                                        </p:attrNameLst>
                                      </p:cBhvr>
                                      <p:to>
                                        <p:strVal val="visible"/>
                                      </p:to>
                                    </p:set>
                                    <p:anim calcmode="lin" valueType="num">
                                      <p:cBhvr additive="base">
                                        <p:cTn id="23"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7" end="7"/>
                                            </p:txEl>
                                          </p:spTgt>
                                        </p:tgtEl>
                                        <p:attrNameLst>
                                          <p:attrName>style.visibility</p:attrName>
                                        </p:attrNameLst>
                                      </p:cBhvr>
                                      <p:to>
                                        <p:strVal val="visible"/>
                                      </p:to>
                                    </p:set>
                                    <p:anim calcmode="lin" valueType="num">
                                      <p:cBhvr additive="base">
                                        <p:cTn id="29"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4500">
                                            <p:txEl>
                                              <p:pRg st="8" end="8"/>
                                            </p:txEl>
                                          </p:spTgt>
                                        </p:tgtEl>
                                        <p:attrNameLst>
                                          <p:attrName>style.visibility</p:attrName>
                                        </p:attrNameLst>
                                      </p:cBhvr>
                                      <p:to>
                                        <p:strVal val="visible"/>
                                      </p:to>
                                    </p:set>
                                    <p:anim calcmode="lin" valueType="num">
                                      <p:cBhvr additive="base">
                                        <p:cTn id="35"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88069"/>
                                        </p:tgtEl>
                                        <p:attrNameLst>
                                          <p:attrName>style.visibility</p:attrName>
                                        </p:attrNameLst>
                                      </p:cBhvr>
                                      <p:to>
                                        <p:strVal val="visible"/>
                                      </p:to>
                                    </p:set>
                                    <p:anim calcmode="lin" valueType="num">
                                      <p:cBhvr>
                                        <p:cTn id="39" dur="500" fill="hold"/>
                                        <p:tgtEl>
                                          <p:spTgt spid="88069"/>
                                        </p:tgtEl>
                                        <p:attrNameLst>
                                          <p:attrName>ppt_w</p:attrName>
                                        </p:attrNameLst>
                                      </p:cBhvr>
                                      <p:tavLst>
                                        <p:tav tm="0">
                                          <p:val>
                                            <p:fltVal val="0"/>
                                          </p:val>
                                        </p:tav>
                                        <p:tav tm="100000">
                                          <p:val>
                                            <p:strVal val="#ppt_w"/>
                                          </p:val>
                                        </p:tav>
                                      </p:tavLst>
                                    </p:anim>
                                    <p:anim calcmode="lin" valueType="num">
                                      <p:cBhvr>
                                        <p:cTn id="40" dur="500" fill="hold"/>
                                        <p:tgtEl>
                                          <p:spTgt spid="88069"/>
                                        </p:tgtEl>
                                        <p:attrNameLst>
                                          <p:attrName>ppt_h</p:attrName>
                                        </p:attrNameLst>
                                      </p:cBhvr>
                                      <p:tavLst>
                                        <p:tav tm="0">
                                          <p:val>
                                            <p:fltVal val="0"/>
                                          </p:val>
                                        </p:tav>
                                        <p:tav tm="100000">
                                          <p:val>
                                            <p:strVal val="#ppt_h"/>
                                          </p:val>
                                        </p:tav>
                                      </p:tavLst>
                                    </p:anim>
                                    <p:animEffect transition="in" filter="fade">
                                      <p:cBhvr>
                                        <p:cTn id="41"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685800" y="1549400"/>
            <a:ext cx="7772400" cy="3598863"/>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solidFill>
                  <a:schemeClr val="accent2"/>
                </a:solidFill>
              </a:rPr>
              <a:t> </a:t>
            </a:r>
            <a:r>
              <a:rPr lang="en-US" altLang="en-US" sz="2000">
                <a:latin typeface="Courier New" pitchFamily="49" charset="0"/>
              </a:rPr>
              <a:t>	</a:t>
            </a:r>
          </a:p>
          <a:p>
            <a:pPr algn="l">
              <a:spcBef>
                <a:spcPct val="20000"/>
              </a:spcBef>
            </a:pPr>
            <a:r>
              <a:rPr lang="en-US" altLang="en-US">
                <a:sym typeface="Symbol" pitchFamily="18" charset="2"/>
              </a:rPr>
              <a:t></a:t>
            </a:r>
            <a:r>
              <a:rPr lang="en-US" altLang="en-US"/>
              <a:t>IB has a requirement that when you conduct an experiment of your own design, you must have </a:t>
            </a:r>
            <a:r>
              <a:rPr lang="en-US" altLang="en-US" b="1"/>
              <a:t>five</a:t>
            </a:r>
            <a:r>
              <a:rPr lang="en-US" altLang="en-US"/>
              <a:t> </a:t>
            </a:r>
            <a:r>
              <a:rPr lang="en-US" altLang="en-US" b="1"/>
              <a:t>variations</a:t>
            </a:r>
            <a:r>
              <a:rPr lang="en-US" altLang="en-US"/>
              <a:t> in your </a:t>
            </a:r>
            <a:r>
              <a:rPr lang="en-US" altLang="en-US" b="1"/>
              <a:t>independent variable</a:t>
            </a:r>
            <a:r>
              <a:rPr lang="en-US" altLang="en-US"/>
              <a:t>.</a:t>
            </a:r>
          </a:p>
          <a:p>
            <a:pPr algn="l">
              <a:spcBef>
                <a:spcPct val="20000"/>
              </a:spcBef>
            </a:pPr>
            <a:r>
              <a:rPr lang="en-US" altLang="en-US">
                <a:sym typeface="Symbol" pitchFamily="18" charset="2"/>
              </a:rPr>
              <a:t></a:t>
            </a:r>
            <a:r>
              <a:rPr lang="en-US" altLang="en-US"/>
              <a:t>And for </a:t>
            </a:r>
            <a:r>
              <a:rPr lang="en-US" altLang="en-US" b="1"/>
              <a:t>each</a:t>
            </a:r>
            <a:r>
              <a:rPr lang="en-US" altLang="en-US"/>
              <a:t> variation of your independent variable you must conduct </a:t>
            </a:r>
            <a:r>
              <a:rPr lang="en-US" altLang="en-US" b="1"/>
              <a:t>three trials</a:t>
            </a:r>
            <a:r>
              <a:rPr lang="en-US" altLang="en-US"/>
              <a:t> to gather the values of the </a:t>
            </a:r>
            <a:r>
              <a:rPr lang="en-US" altLang="en-US" b="1"/>
              <a:t>dependent variable</a:t>
            </a:r>
            <a:r>
              <a:rPr lang="en-US" altLang="en-US"/>
              <a:t>.</a:t>
            </a:r>
          </a:p>
          <a:p>
            <a:pPr algn="l">
              <a:spcBef>
                <a:spcPct val="20000"/>
              </a:spcBef>
            </a:pPr>
            <a:r>
              <a:rPr lang="en-US" altLang="en-US">
                <a:sym typeface="Symbol" pitchFamily="18" charset="2"/>
              </a:rPr>
              <a:t></a:t>
            </a:r>
            <a:r>
              <a:rPr lang="en-US" altLang="en-US"/>
              <a:t>The three values for each dependent variable will then be averaged.</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4738">
                                            <p:txEl>
                                              <p:pRg st="0" end="0"/>
                                            </p:txEl>
                                          </p:spTgt>
                                        </p:tgtEl>
                                        <p:attrNameLst>
                                          <p:attrName>style.visibility</p:attrName>
                                        </p:attrNameLst>
                                      </p:cBhvr>
                                      <p:to>
                                        <p:strVal val="visible"/>
                                      </p:to>
                                    </p:set>
                                    <p:anim calcmode="lin" valueType="num">
                                      <p:cBhvr additive="base">
                                        <p:cTn id="7" dur="500" fill="hold"/>
                                        <p:tgtEl>
                                          <p:spTgt spid="244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4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38">
                                            <p:txEl>
                                              <p:pRg st="1" end="1"/>
                                            </p:txEl>
                                          </p:spTgt>
                                        </p:tgtEl>
                                        <p:attrNameLst>
                                          <p:attrName>style.visibility</p:attrName>
                                        </p:attrNameLst>
                                      </p:cBhvr>
                                      <p:to>
                                        <p:strVal val="visible"/>
                                      </p:to>
                                    </p:set>
                                    <p:anim calcmode="lin" valueType="num">
                                      <p:cBhvr additive="base">
                                        <p:cTn id="13" dur="500" fill="hold"/>
                                        <p:tgtEl>
                                          <p:spTgt spid="2447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4738">
                                            <p:txEl>
                                              <p:pRg st="2" end="2"/>
                                            </p:txEl>
                                          </p:spTgt>
                                        </p:tgtEl>
                                        <p:attrNameLst>
                                          <p:attrName>style.visibility</p:attrName>
                                        </p:attrNameLst>
                                      </p:cBhvr>
                                      <p:to>
                                        <p:strVal val="visible"/>
                                      </p:to>
                                    </p:set>
                                    <p:anim calcmode="lin" valueType="num">
                                      <p:cBhvr additive="base">
                                        <p:cTn id="19" dur="500" fill="hold"/>
                                        <p:tgtEl>
                                          <p:spTgt spid="2447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4738">
                                            <p:txEl>
                                              <p:pRg st="3" end="3"/>
                                            </p:txEl>
                                          </p:spTgt>
                                        </p:tgtEl>
                                        <p:attrNameLst>
                                          <p:attrName>style.visibility</p:attrName>
                                        </p:attrNameLst>
                                      </p:cBhvr>
                                      <p:to>
                                        <p:strVal val="visible"/>
                                      </p:to>
                                    </p:set>
                                    <p:anim calcmode="lin" valueType="num">
                                      <p:cBhvr additive="base">
                                        <p:cTn id="25" dur="500" fill="hold"/>
                                        <p:tgtEl>
                                          <p:spTgt spid="2447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solidFill>
                  <a:schemeClr val="accent2"/>
                </a:solidFill>
              </a:rPr>
              <a:t> </a:t>
            </a:r>
          </a:p>
          <a:p>
            <a:pPr algn="l">
              <a:spcBef>
                <a:spcPct val="20000"/>
              </a:spcBef>
            </a:pPr>
            <a:r>
              <a:rPr lang="en-US" altLang="en-US">
                <a:sym typeface="Symbol" pitchFamily="18" charset="2"/>
              </a:rPr>
              <a:t></a:t>
            </a:r>
            <a:r>
              <a:rPr lang="en-US" altLang="en-US"/>
              <a:t>This is a well designed table containing all of                 the information and data points required by IB:</a:t>
            </a:r>
            <a:endParaRPr lang="en-US" altLang="en-US" sz="2000">
              <a:latin typeface="Courier New" pitchFamily="49" charset="0"/>
            </a:endParaRPr>
          </a:p>
        </p:txBody>
      </p:sp>
      <p:sp>
        <p:nvSpPr>
          <p:cNvPr id="307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26675" name="Picture 51"/>
          <p:cNvPicPr>
            <a:picLocks noChangeAspect="1" noChangeArrowheads="1"/>
          </p:cNvPicPr>
          <p:nvPr/>
        </p:nvPicPr>
        <p:blipFill>
          <a:blip r:embed="rId7" cstate="print"/>
          <a:srcRect/>
          <a:stretch>
            <a:fillRect/>
          </a:stretch>
        </p:blipFill>
        <p:spPr bwMode="auto">
          <a:xfrm>
            <a:off x="808038" y="2795588"/>
            <a:ext cx="7551737" cy="3962400"/>
          </a:xfrm>
          <a:prstGeom prst="rect">
            <a:avLst/>
          </a:prstGeom>
          <a:noFill/>
          <a:ln w="9525">
            <a:noFill/>
            <a:miter lim="800000"/>
            <a:headEnd/>
            <a:tailEnd/>
          </a:ln>
        </p:spPr>
      </p:pic>
      <p:grpSp>
        <p:nvGrpSpPr>
          <p:cNvPr id="2" name="Group 52"/>
          <p:cNvGrpSpPr>
            <a:grpSpLocks/>
          </p:cNvGrpSpPr>
          <p:nvPr/>
        </p:nvGrpSpPr>
        <p:grpSpPr bwMode="auto">
          <a:xfrm>
            <a:off x="811213" y="2814638"/>
            <a:ext cx="1684337" cy="3954462"/>
            <a:chOff x="511" y="1773"/>
            <a:chExt cx="1061" cy="2491"/>
          </a:xfrm>
        </p:grpSpPr>
        <p:sp>
          <p:nvSpPr>
            <p:cNvPr id="30738" name="Rectangle 116"/>
            <p:cNvSpPr>
              <a:spLocks noChangeArrowheads="1"/>
            </p:cNvSpPr>
            <p:nvPr/>
          </p:nvSpPr>
          <p:spPr bwMode="auto">
            <a:xfrm>
              <a:off x="511" y="1773"/>
              <a:ext cx="1061" cy="2472"/>
            </a:xfrm>
            <a:prstGeom prst="rect">
              <a:avLst/>
            </a:prstGeom>
            <a:solidFill>
              <a:srgbClr val="FF0000">
                <a:alpha val="20000"/>
              </a:srgbClr>
            </a:solidFill>
            <a:ln w="38100">
              <a:solidFill>
                <a:srgbClr val="990000"/>
              </a:solidFill>
              <a:miter lim="800000"/>
              <a:headEnd/>
              <a:tailEnd/>
            </a:ln>
          </p:spPr>
          <p:txBody>
            <a:bodyPr wrap="none" anchor="ctr"/>
            <a:lstStyle/>
            <a:p>
              <a:pPr algn="l"/>
              <a:endParaRPr lang="en-US" altLang="en-US" sz="2000">
                <a:latin typeface="Courier New" pitchFamily="49" charset="0"/>
              </a:endParaRPr>
            </a:p>
          </p:txBody>
        </p:sp>
        <p:sp>
          <p:nvSpPr>
            <p:cNvPr id="30739" name="Text Box 114"/>
            <p:cNvSpPr txBox="1">
              <a:spLocks noChangeArrowheads="1"/>
            </p:cNvSpPr>
            <p:nvPr/>
          </p:nvSpPr>
          <p:spPr bwMode="auto">
            <a:xfrm rot="-5400000">
              <a:off x="-145" y="2599"/>
              <a:ext cx="2352" cy="978"/>
            </a:xfrm>
            <a:prstGeom prst="rect">
              <a:avLst/>
            </a:prstGeom>
            <a:noFill/>
            <a:ln w="9525">
              <a:noFill/>
              <a:miter lim="800000"/>
              <a:headEnd/>
              <a:tailEnd/>
            </a:ln>
          </p:spPr>
          <p:txBody>
            <a:bodyPr>
              <a:spAutoFit/>
            </a:bodyPr>
            <a:lstStyle/>
            <a:p>
              <a:pPr algn="l">
                <a:spcBef>
                  <a:spcPct val="50000"/>
                </a:spcBef>
              </a:pPr>
              <a:r>
                <a:rPr lang="en-US" altLang="en-US" b="1">
                  <a:solidFill>
                    <a:srgbClr val="990000"/>
                  </a:solidFill>
                </a:rPr>
                <a:t> </a:t>
              </a:r>
              <a:r>
                <a:rPr lang="en-US" altLang="en-US" b="1" u="sng">
                  <a:solidFill>
                    <a:srgbClr val="990000"/>
                  </a:solidFill>
                </a:rPr>
                <a:t>Independent</a:t>
              </a:r>
              <a:r>
                <a:rPr lang="en-US" altLang="en-US" b="1">
                  <a:solidFill>
                    <a:srgbClr val="990000"/>
                  </a:solidFill>
                </a:rPr>
                <a:t> </a:t>
              </a:r>
            </a:p>
            <a:p>
              <a:pPr algn="ctr">
                <a:spcBef>
                  <a:spcPct val="50000"/>
                </a:spcBef>
              </a:pPr>
              <a:endParaRPr lang="en-US" altLang="en-US" b="1">
                <a:solidFill>
                  <a:srgbClr val="990000"/>
                </a:solidFill>
              </a:endParaRPr>
            </a:p>
            <a:p>
              <a:pPr algn="l">
                <a:spcBef>
                  <a:spcPct val="50000"/>
                </a:spcBef>
              </a:pPr>
              <a:r>
                <a:rPr lang="en-US" altLang="en-US">
                  <a:solidFill>
                    <a:srgbClr val="990000"/>
                  </a:solidFill>
                </a:rPr>
                <a:t>( manipulated )</a:t>
              </a:r>
            </a:p>
          </p:txBody>
        </p:sp>
      </p:grpSp>
      <p:grpSp>
        <p:nvGrpSpPr>
          <p:cNvPr id="3" name="Group 54"/>
          <p:cNvGrpSpPr>
            <a:grpSpLocks/>
          </p:cNvGrpSpPr>
          <p:nvPr/>
        </p:nvGrpSpPr>
        <p:grpSpPr bwMode="auto">
          <a:xfrm>
            <a:off x="5895975" y="2822575"/>
            <a:ext cx="2441575" cy="3908425"/>
            <a:chOff x="3714" y="1776"/>
            <a:chExt cx="1538" cy="2462"/>
          </a:xfrm>
        </p:grpSpPr>
        <p:sp>
          <p:nvSpPr>
            <p:cNvPr id="30736" name="Rectangle 119"/>
            <p:cNvSpPr>
              <a:spLocks noChangeArrowheads="1"/>
            </p:cNvSpPr>
            <p:nvPr/>
          </p:nvSpPr>
          <p:spPr bwMode="auto">
            <a:xfrm>
              <a:off x="3714" y="1776"/>
              <a:ext cx="1538" cy="2462"/>
            </a:xfrm>
            <a:prstGeom prst="rect">
              <a:avLst/>
            </a:prstGeom>
            <a:solidFill>
              <a:srgbClr val="008000">
                <a:alpha val="10980"/>
              </a:srgbClr>
            </a:solidFill>
            <a:ln w="38100">
              <a:solidFill>
                <a:srgbClr val="008000"/>
              </a:solidFill>
              <a:miter lim="800000"/>
              <a:headEnd/>
              <a:tailEnd/>
            </a:ln>
          </p:spPr>
          <p:txBody>
            <a:bodyPr wrap="none" anchor="ctr"/>
            <a:lstStyle/>
            <a:p>
              <a:pPr algn="l"/>
              <a:endParaRPr lang="en-US" altLang="en-US" sz="2000">
                <a:latin typeface="Courier New" pitchFamily="49" charset="0"/>
              </a:endParaRPr>
            </a:p>
          </p:txBody>
        </p:sp>
        <p:sp>
          <p:nvSpPr>
            <p:cNvPr id="30737" name="Text Box 115"/>
            <p:cNvSpPr txBox="1">
              <a:spLocks noChangeArrowheads="1"/>
            </p:cNvSpPr>
            <p:nvPr/>
          </p:nvSpPr>
          <p:spPr bwMode="auto">
            <a:xfrm rot="-5400000">
              <a:off x="3321" y="2399"/>
              <a:ext cx="2306" cy="1323"/>
            </a:xfrm>
            <a:prstGeom prst="rect">
              <a:avLst/>
            </a:prstGeom>
            <a:noFill/>
            <a:ln w="9525">
              <a:noFill/>
              <a:miter lim="800000"/>
              <a:headEnd/>
              <a:tailEnd/>
            </a:ln>
          </p:spPr>
          <p:txBody>
            <a:bodyPr>
              <a:spAutoFit/>
            </a:bodyPr>
            <a:lstStyle/>
            <a:p>
              <a:pPr algn="l">
                <a:spcBef>
                  <a:spcPct val="50000"/>
                </a:spcBef>
              </a:pPr>
              <a:r>
                <a:rPr lang="en-US" altLang="en-US" b="1">
                  <a:solidFill>
                    <a:srgbClr val="008000"/>
                  </a:solidFill>
                </a:rPr>
                <a:t>  </a:t>
              </a:r>
              <a:r>
                <a:rPr lang="en-US" altLang="en-US" b="1" u="sng">
                  <a:solidFill>
                    <a:srgbClr val="008000"/>
                  </a:solidFill>
                </a:rPr>
                <a:t>Dependent</a:t>
              </a:r>
              <a:r>
                <a:rPr lang="en-US" altLang="en-US" b="1">
                  <a:solidFill>
                    <a:srgbClr val="008000"/>
                  </a:solidFill>
                </a:rPr>
                <a:t> </a:t>
              </a:r>
            </a:p>
            <a:p>
              <a:pPr algn="l">
                <a:spcBef>
                  <a:spcPct val="50000"/>
                </a:spcBef>
              </a:pPr>
              <a:endParaRPr lang="en-US" altLang="en-US" b="1">
                <a:solidFill>
                  <a:srgbClr val="008000"/>
                </a:solidFill>
              </a:endParaRPr>
            </a:p>
            <a:p>
              <a:pPr algn="l">
                <a:spcBef>
                  <a:spcPct val="50000"/>
                </a:spcBef>
              </a:pPr>
              <a:endParaRPr lang="en-US" altLang="en-US" b="1">
                <a:solidFill>
                  <a:srgbClr val="008000"/>
                </a:solidFill>
              </a:endParaRPr>
            </a:p>
            <a:p>
              <a:pPr algn="l">
                <a:spcBef>
                  <a:spcPct val="50000"/>
                </a:spcBef>
              </a:pPr>
              <a:r>
                <a:rPr lang="en-US" altLang="en-US">
                  <a:solidFill>
                    <a:srgbClr val="008000"/>
                  </a:solidFill>
                </a:rPr>
                <a:t>( responding )</a:t>
              </a:r>
            </a:p>
          </p:txBody>
        </p:sp>
      </p:grpSp>
      <p:grpSp>
        <p:nvGrpSpPr>
          <p:cNvPr id="4" name="Group 53"/>
          <p:cNvGrpSpPr>
            <a:grpSpLocks/>
          </p:cNvGrpSpPr>
          <p:nvPr/>
        </p:nvGrpSpPr>
        <p:grpSpPr bwMode="auto">
          <a:xfrm>
            <a:off x="2528888" y="2809875"/>
            <a:ext cx="3333750" cy="3924300"/>
            <a:chOff x="1593" y="1770"/>
            <a:chExt cx="2100" cy="2472"/>
          </a:xfrm>
        </p:grpSpPr>
        <p:sp>
          <p:nvSpPr>
            <p:cNvPr id="30734" name="Rectangle 122"/>
            <p:cNvSpPr>
              <a:spLocks noChangeArrowheads="1"/>
            </p:cNvSpPr>
            <p:nvPr/>
          </p:nvSpPr>
          <p:spPr bwMode="auto">
            <a:xfrm>
              <a:off x="1593" y="1770"/>
              <a:ext cx="2100" cy="2472"/>
            </a:xfrm>
            <a:prstGeom prst="rect">
              <a:avLst/>
            </a:prstGeom>
            <a:solidFill>
              <a:schemeClr val="accent2">
                <a:alpha val="18039"/>
              </a:schemeClr>
            </a:solidFill>
            <a:ln w="38100">
              <a:solidFill>
                <a:schemeClr val="accent2"/>
              </a:solidFill>
              <a:miter lim="800000"/>
              <a:headEnd/>
              <a:tailEnd/>
            </a:ln>
          </p:spPr>
          <p:txBody>
            <a:bodyPr wrap="none" anchor="ctr"/>
            <a:lstStyle/>
            <a:p>
              <a:pPr algn="l"/>
              <a:endParaRPr lang="en-US" altLang="en-US" sz="2000">
                <a:latin typeface="Courier New" pitchFamily="49" charset="0"/>
              </a:endParaRPr>
            </a:p>
          </p:txBody>
        </p:sp>
        <p:sp>
          <p:nvSpPr>
            <p:cNvPr id="30735" name="Text Box 121"/>
            <p:cNvSpPr txBox="1">
              <a:spLocks noChangeArrowheads="1"/>
            </p:cNvSpPr>
            <p:nvPr/>
          </p:nvSpPr>
          <p:spPr bwMode="auto">
            <a:xfrm rot="-5400000">
              <a:off x="1293" y="2114"/>
              <a:ext cx="910" cy="288"/>
            </a:xfrm>
            <a:prstGeom prst="rect">
              <a:avLst/>
            </a:prstGeom>
            <a:noFill/>
            <a:ln w="9525">
              <a:noFill/>
              <a:miter lim="800000"/>
              <a:headEnd/>
              <a:tailEnd/>
            </a:ln>
          </p:spPr>
          <p:txBody>
            <a:bodyPr>
              <a:spAutoFit/>
            </a:bodyPr>
            <a:lstStyle/>
            <a:p>
              <a:pPr>
                <a:spcBef>
                  <a:spcPct val="50000"/>
                </a:spcBef>
              </a:pPr>
              <a:r>
                <a:rPr lang="en-US" altLang="en-US"/>
                <a:t> </a:t>
              </a:r>
              <a:r>
                <a:rPr lang="en-US" altLang="en-US" b="1" u="sng">
                  <a:solidFill>
                    <a:schemeClr val="accent2"/>
                  </a:solidFill>
                </a:rPr>
                <a:t>3 Trials</a:t>
              </a:r>
            </a:p>
          </p:txBody>
        </p:sp>
      </p:grpSp>
      <p:grpSp>
        <p:nvGrpSpPr>
          <p:cNvPr id="5" name="Group 63"/>
          <p:cNvGrpSpPr>
            <a:grpSpLocks/>
          </p:cNvGrpSpPr>
          <p:nvPr/>
        </p:nvGrpSpPr>
        <p:grpSpPr bwMode="auto">
          <a:xfrm>
            <a:off x="7031038" y="969963"/>
            <a:ext cx="2090737" cy="1704975"/>
            <a:chOff x="4429" y="611"/>
            <a:chExt cx="1317" cy="1074"/>
          </a:xfrm>
        </p:grpSpPr>
        <p:pic>
          <p:nvPicPr>
            <p:cNvPr id="30730" name="Picture 59"/>
            <p:cNvPicPr>
              <a:picLocks noChangeAspect="1" noChangeArrowheads="1"/>
            </p:cNvPicPr>
            <p:nvPr/>
          </p:nvPicPr>
          <p:blipFill>
            <a:blip r:embed="rId8" cstate="print"/>
            <a:srcRect/>
            <a:stretch>
              <a:fillRect/>
            </a:stretch>
          </p:blipFill>
          <p:spPr bwMode="auto">
            <a:xfrm>
              <a:off x="4429" y="611"/>
              <a:ext cx="1313" cy="1074"/>
            </a:xfrm>
            <a:prstGeom prst="rect">
              <a:avLst/>
            </a:prstGeom>
            <a:noFill/>
            <a:ln w="9525">
              <a:noFill/>
              <a:miter lim="800000"/>
              <a:headEnd/>
              <a:tailEnd/>
            </a:ln>
          </p:spPr>
        </p:pic>
        <p:sp>
          <p:nvSpPr>
            <p:cNvPr id="30731" name="Rectangle 60"/>
            <p:cNvSpPr>
              <a:spLocks noChangeArrowheads="1"/>
            </p:cNvSpPr>
            <p:nvPr/>
          </p:nvSpPr>
          <p:spPr bwMode="auto">
            <a:xfrm>
              <a:off x="4432" y="611"/>
              <a:ext cx="1308" cy="351"/>
            </a:xfrm>
            <a:prstGeom prst="rect">
              <a:avLst/>
            </a:prstGeom>
            <a:solidFill>
              <a:srgbClr val="FF0000">
                <a:alpha val="30196"/>
              </a:srgbClr>
            </a:solidFill>
            <a:ln w="9525">
              <a:noFill/>
              <a:miter lim="800000"/>
              <a:headEnd/>
              <a:tailEnd/>
            </a:ln>
          </p:spPr>
          <p:txBody>
            <a:bodyPr wrap="none" anchor="ctr"/>
            <a:lstStyle/>
            <a:p>
              <a:endParaRPr lang="en-US"/>
            </a:p>
          </p:txBody>
        </p:sp>
        <p:sp>
          <p:nvSpPr>
            <p:cNvPr id="30732" name="Rectangle 61"/>
            <p:cNvSpPr>
              <a:spLocks noChangeArrowheads="1"/>
            </p:cNvSpPr>
            <p:nvPr/>
          </p:nvSpPr>
          <p:spPr bwMode="auto">
            <a:xfrm>
              <a:off x="4438" y="1099"/>
              <a:ext cx="1308" cy="157"/>
            </a:xfrm>
            <a:prstGeom prst="rect">
              <a:avLst/>
            </a:prstGeom>
            <a:solidFill>
              <a:schemeClr val="accent2">
                <a:alpha val="30196"/>
              </a:schemeClr>
            </a:solidFill>
            <a:ln w="9525">
              <a:noFill/>
              <a:miter lim="800000"/>
              <a:headEnd/>
              <a:tailEnd/>
            </a:ln>
          </p:spPr>
          <p:txBody>
            <a:bodyPr wrap="none" anchor="ctr"/>
            <a:lstStyle/>
            <a:p>
              <a:pPr algn="ctr"/>
              <a:endParaRPr lang="en-US">
                <a:solidFill>
                  <a:schemeClr val="accent2"/>
                </a:solidFill>
              </a:endParaRPr>
            </a:p>
          </p:txBody>
        </p:sp>
        <p:sp>
          <p:nvSpPr>
            <p:cNvPr id="30733" name="Rectangle 62"/>
            <p:cNvSpPr>
              <a:spLocks noChangeArrowheads="1"/>
            </p:cNvSpPr>
            <p:nvPr/>
          </p:nvSpPr>
          <p:spPr bwMode="auto">
            <a:xfrm>
              <a:off x="4434" y="1383"/>
              <a:ext cx="1308" cy="157"/>
            </a:xfrm>
            <a:prstGeom prst="rect">
              <a:avLst/>
            </a:prstGeom>
            <a:solidFill>
              <a:srgbClr val="008000">
                <a:alpha val="30196"/>
              </a:srgbClr>
            </a:solidFill>
            <a:ln w="9525">
              <a:noFill/>
              <a:miter lim="800000"/>
              <a:headEnd/>
              <a:tailEnd/>
            </a:ln>
          </p:spPr>
          <p:txBody>
            <a:bodyPr wrap="none" anchor="ctr"/>
            <a:lstStyle/>
            <a:p>
              <a:pPr algn="ctr"/>
              <a:endParaRPr lang="en-US">
                <a:solidFill>
                  <a:schemeClr val="accent2"/>
                </a:solidFill>
              </a:endParaRPr>
            </a:p>
          </p:txBody>
        </p:sp>
      </p:grpSp>
      <p:sp>
        <p:nvSpPr>
          <p:cNvPr id="26688" name="Text Box 64"/>
          <p:cNvSpPr txBox="1">
            <a:spLocks noChangeArrowheads="1"/>
          </p:cNvSpPr>
          <p:nvPr/>
        </p:nvSpPr>
        <p:spPr bwMode="auto">
          <a:xfrm>
            <a:off x="8023225" y="47625"/>
            <a:ext cx="1146175" cy="968375"/>
          </a:xfrm>
          <a:prstGeom prst="rect">
            <a:avLst/>
          </a:prstGeom>
          <a:noFill/>
          <a:ln w="9525">
            <a:noFill/>
            <a:miter lim="800000"/>
            <a:headEnd/>
            <a:tailEnd/>
          </a:ln>
        </p:spPr>
        <p:txBody>
          <a:bodyPr>
            <a:spAutoFit/>
          </a:bodyPr>
          <a:lstStyle/>
          <a:p>
            <a:pPr algn="ctr">
              <a:lnSpc>
                <a:spcPct val="80000"/>
              </a:lnSpc>
            </a:pPr>
            <a:r>
              <a:rPr lang="en-US" dirty="0">
                <a:solidFill>
                  <a:srgbClr val="990099"/>
                </a:solidFill>
              </a:rPr>
              <a:t>The “good” header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additive="base">
                                        <p:cTn id="7"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6675"/>
                                        </p:tgtEl>
                                        <p:attrNameLst>
                                          <p:attrName>style.visibility</p:attrName>
                                        </p:attrNameLst>
                                      </p:cBhvr>
                                      <p:to>
                                        <p:strVal val="visible"/>
                                      </p:to>
                                    </p:set>
                                    <p:anim calcmode="lin" valueType="num">
                                      <p:cBhvr>
                                        <p:cTn id="11" dur="2000" fill="hold"/>
                                        <p:tgtEl>
                                          <p:spTgt spid="26675"/>
                                        </p:tgtEl>
                                        <p:attrNameLst>
                                          <p:attrName>ppt_w</p:attrName>
                                        </p:attrNameLst>
                                      </p:cBhvr>
                                      <p:tavLst>
                                        <p:tav tm="0">
                                          <p:val>
                                            <p:fltVal val="0"/>
                                          </p:val>
                                        </p:tav>
                                        <p:tav tm="100000">
                                          <p:val>
                                            <p:strVal val="#ppt_w"/>
                                          </p:val>
                                        </p:tav>
                                      </p:tavLst>
                                    </p:anim>
                                    <p:anim calcmode="lin" valueType="num">
                                      <p:cBhvr>
                                        <p:cTn id="12" dur="2000" fill="hold"/>
                                        <p:tgtEl>
                                          <p:spTgt spid="26675"/>
                                        </p:tgtEl>
                                        <p:attrNameLst>
                                          <p:attrName>ppt_h</p:attrName>
                                        </p:attrNameLst>
                                      </p:cBhvr>
                                      <p:tavLst>
                                        <p:tav tm="0">
                                          <p:val>
                                            <p:fltVal val="0"/>
                                          </p:val>
                                        </p:tav>
                                        <p:tav tm="100000">
                                          <p:val>
                                            <p:strVal val="#ppt_h"/>
                                          </p:val>
                                        </p:tav>
                                      </p:tavLst>
                                    </p:anim>
                                    <p:animEffect transition="in" filter="fade">
                                      <p:cBhvr>
                                        <p:cTn id="13" dur="2000"/>
                                        <p:tgtEl>
                                          <p:spTgt spid="2667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8)">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8)">
                                      <p:cBhvr>
                                        <p:cTn id="23" dur="20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drumroll.wav"/>
                                        </p:tgtEl>
                                      </p:cMediaNode>
                                    </p:audio>
                                  </p:subTnLst>
                                </p:cTn>
                              </p:par>
                            </p:childTnLst>
                          </p:cTn>
                        </p:par>
                      </p:childTnLst>
                    </p:cTn>
                  </p:par>
                  <p:par>
                    <p:cTn id="24" fill="hold">
                      <p:stCondLst>
                        <p:cond delay="indefinite"/>
                      </p:stCondLst>
                      <p:childTnLst>
                        <p:par>
                          <p:cTn id="25" fill="hold">
                            <p:stCondLst>
                              <p:cond delay="0"/>
                            </p:stCondLst>
                            <p:childTnLst>
                              <p:par>
                                <p:cTn id="26" presetID="21"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8)">
                                      <p:cBhvr>
                                        <p:cTn id="28" dur="20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iterate type="wd">
                                    <p:tmPct val="10000"/>
                                  </p:iterate>
                                  <p:childTnLst>
                                    <p:set>
                                      <p:cBhvr>
                                        <p:cTn id="32" dur="1" fill="hold">
                                          <p:stCondLst>
                                            <p:cond delay="0"/>
                                          </p:stCondLst>
                                        </p:cTn>
                                        <p:tgtEl>
                                          <p:spTgt spid="26688">
                                            <p:txEl>
                                              <p:pRg st="0" end="0"/>
                                            </p:txEl>
                                          </p:spTgt>
                                        </p:tgtEl>
                                        <p:attrNameLst>
                                          <p:attrName>style.visibility</p:attrName>
                                        </p:attrNameLst>
                                      </p:cBhvr>
                                      <p:to>
                                        <p:strVal val="visible"/>
                                      </p:to>
                                    </p:set>
                                    <p:animEffect transition="in" filter="wipe(down)">
                                      <p:cBhvr>
                                        <p:cTn id="33" dur="870">
                                          <p:stCondLst>
                                            <p:cond delay="0"/>
                                          </p:stCondLst>
                                        </p:cTn>
                                        <p:tgtEl>
                                          <p:spTgt spid="26688">
                                            <p:txEl>
                                              <p:pRg st="0" end="0"/>
                                            </p:txEl>
                                          </p:spTgt>
                                        </p:tgtEl>
                                      </p:cBhvr>
                                    </p:animEffect>
                                    <p:anim calcmode="lin" valueType="num">
                                      <p:cBhvr>
                                        <p:cTn id="34" dur="2733" tmFilter="0,0; 0.14,0.36; 0.43,0.73; 0.71,0.91; 1.0,1.0">
                                          <p:stCondLst>
                                            <p:cond delay="0"/>
                                          </p:stCondLst>
                                        </p:cTn>
                                        <p:tgtEl>
                                          <p:spTgt spid="26688">
                                            <p:txEl>
                                              <p:pRg st="0" end="0"/>
                                            </p:txEl>
                                          </p:spTgt>
                                        </p:tgtEl>
                                        <p:attrNameLst>
                                          <p:attrName>ppt_x</p:attrName>
                                        </p:attrNameLst>
                                      </p:cBhvr>
                                      <p:tavLst>
                                        <p:tav tm="0">
                                          <p:val>
                                            <p:strVal val="#ppt_x-0.25"/>
                                          </p:val>
                                        </p:tav>
                                        <p:tav tm="100000">
                                          <p:val>
                                            <p:strVal val="#ppt_x"/>
                                          </p:val>
                                        </p:tav>
                                      </p:tavLst>
                                    </p:anim>
                                    <p:anim calcmode="lin" valueType="num">
                                      <p:cBhvr>
                                        <p:cTn id="35" dur="996" tmFilter="0.0,0.0; 0.25,0.07; 0.50,0.2; 0.75,0.467; 1.0,1.0">
                                          <p:stCondLst>
                                            <p:cond delay="0"/>
                                          </p:stCondLst>
                                        </p:cTn>
                                        <p:tgtEl>
                                          <p:spTgt spid="26688">
                                            <p:txEl>
                                              <p:pRg st="0" end="0"/>
                                            </p:txEl>
                                          </p:spTgt>
                                        </p:tgtEl>
                                        <p:attrNameLst>
                                          <p:attrName>ppt_y</p:attrName>
                                        </p:attrNameLst>
                                      </p:cBhvr>
                                      <p:tavLst>
                                        <p:tav tm="0" fmla="#ppt_y-sin(pi*$)/3">
                                          <p:val>
                                            <p:fltVal val="0.5"/>
                                          </p:val>
                                        </p:tav>
                                        <p:tav tm="100000">
                                          <p:val>
                                            <p:fltVal val="1"/>
                                          </p:val>
                                        </p:tav>
                                      </p:tavLst>
                                    </p:anim>
                                    <p:anim calcmode="lin" valueType="num">
                                      <p:cBhvr>
                                        <p:cTn id="36" dur="996" tmFilter="0, 0; 0.125,0.2665; 0.25,0.4; 0.375,0.465; 0.5,0.5;  0.625,0.535; 0.75,0.6; 0.875,0.7335; 1,1">
                                          <p:stCondLst>
                                            <p:cond delay="996"/>
                                          </p:stCondLst>
                                        </p:cTn>
                                        <p:tgtEl>
                                          <p:spTgt spid="26688">
                                            <p:txEl>
                                              <p:pRg st="0" end="0"/>
                                            </p:txEl>
                                          </p:spTgt>
                                        </p:tgtEl>
                                        <p:attrNameLst>
                                          <p:attrName>ppt_y</p:attrName>
                                        </p:attrNameLst>
                                      </p:cBhvr>
                                      <p:tavLst>
                                        <p:tav tm="0" fmla="#ppt_y-sin(pi*$)/9">
                                          <p:val>
                                            <p:fltVal val="0"/>
                                          </p:val>
                                        </p:tav>
                                        <p:tav tm="100000">
                                          <p:val>
                                            <p:fltVal val="1"/>
                                          </p:val>
                                        </p:tav>
                                      </p:tavLst>
                                    </p:anim>
                                    <p:anim calcmode="lin" valueType="num">
                                      <p:cBhvr>
                                        <p:cTn id="37" dur="498" tmFilter="0, 0; 0.125,0.2665; 0.25,0.4; 0.375,0.465; 0.5,0.5;  0.625,0.535; 0.75,0.6; 0.875,0.7335; 1,1">
                                          <p:stCondLst>
                                            <p:cond delay="1986"/>
                                          </p:stCondLst>
                                        </p:cTn>
                                        <p:tgtEl>
                                          <p:spTgt spid="26688">
                                            <p:txEl>
                                              <p:pRg st="0" end="0"/>
                                            </p:txEl>
                                          </p:spTgt>
                                        </p:tgtEl>
                                        <p:attrNameLst>
                                          <p:attrName>ppt_y</p:attrName>
                                        </p:attrNameLst>
                                      </p:cBhvr>
                                      <p:tavLst>
                                        <p:tav tm="0" fmla="#ppt_y-sin(pi*$)/27">
                                          <p:val>
                                            <p:fltVal val="0"/>
                                          </p:val>
                                        </p:tav>
                                        <p:tav tm="100000">
                                          <p:val>
                                            <p:fltVal val="1"/>
                                          </p:val>
                                        </p:tav>
                                      </p:tavLst>
                                    </p:anim>
                                    <p:anim calcmode="lin" valueType="num">
                                      <p:cBhvr>
                                        <p:cTn id="38" dur="246" tmFilter="0, 0; 0.125,0.2665; 0.25,0.4; 0.375,0.465; 0.5,0.5;  0.625,0.535; 0.75,0.6; 0.875,0.7335; 1,1">
                                          <p:stCondLst>
                                            <p:cond delay="2484"/>
                                          </p:stCondLst>
                                        </p:cTn>
                                        <p:tgtEl>
                                          <p:spTgt spid="26688">
                                            <p:txEl>
                                              <p:pRg st="0" end="0"/>
                                            </p:txEl>
                                          </p:spTgt>
                                        </p:tgtEl>
                                        <p:attrNameLst>
                                          <p:attrName>ppt_y</p:attrName>
                                        </p:attrNameLst>
                                      </p:cBhvr>
                                      <p:tavLst>
                                        <p:tav tm="0" fmla="#ppt_y-sin(pi*$)/81">
                                          <p:val>
                                            <p:fltVal val="0"/>
                                          </p:val>
                                        </p:tav>
                                        <p:tav tm="100000">
                                          <p:val>
                                            <p:fltVal val="1"/>
                                          </p:val>
                                        </p:tav>
                                      </p:tavLst>
                                    </p:anim>
                                    <p:animScale>
                                      <p:cBhvr>
                                        <p:cTn id="39" dur="39">
                                          <p:stCondLst>
                                            <p:cond delay="975"/>
                                          </p:stCondLst>
                                        </p:cTn>
                                        <p:tgtEl>
                                          <p:spTgt spid="26688">
                                            <p:txEl>
                                              <p:pRg st="0" end="0"/>
                                            </p:txEl>
                                          </p:spTgt>
                                        </p:tgtEl>
                                      </p:cBhvr>
                                      <p:to x="100000" y="60000"/>
                                    </p:animScale>
                                    <p:animScale>
                                      <p:cBhvr>
                                        <p:cTn id="40" dur="249" decel="50000">
                                          <p:stCondLst>
                                            <p:cond delay="1014"/>
                                          </p:stCondLst>
                                        </p:cTn>
                                        <p:tgtEl>
                                          <p:spTgt spid="26688">
                                            <p:txEl>
                                              <p:pRg st="0" end="0"/>
                                            </p:txEl>
                                          </p:spTgt>
                                        </p:tgtEl>
                                      </p:cBhvr>
                                      <p:to x="100000" y="100000"/>
                                    </p:animScale>
                                    <p:animScale>
                                      <p:cBhvr>
                                        <p:cTn id="41" dur="39">
                                          <p:stCondLst>
                                            <p:cond delay="1968"/>
                                          </p:stCondLst>
                                        </p:cTn>
                                        <p:tgtEl>
                                          <p:spTgt spid="26688">
                                            <p:txEl>
                                              <p:pRg st="0" end="0"/>
                                            </p:txEl>
                                          </p:spTgt>
                                        </p:tgtEl>
                                      </p:cBhvr>
                                      <p:to x="100000" y="80000"/>
                                    </p:animScale>
                                    <p:animScale>
                                      <p:cBhvr>
                                        <p:cTn id="42" dur="249" decel="50000">
                                          <p:stCondLst>
                                            <p:cond delay="2007"/>
                                          </p:stCondLst>
                                        </p:cTn>
                                        <p:tgtEl>
                                          <p:spTgt spid="26688">
                                            <p:txEl>
                                              <p:pRg st="0" end="0"/>
                                            </p:txEl>
                                          </p:spTgt>
                                        </p:tgtEl>
                                      </p:cBhvr>
                                      <p:to x="100000" y="100000"/>
                                    </p:animScale>
                                    <p:animScale>
                                      <p:cBhvr>
                                        <p:cTn id="43" dur="39">
                                          <p:stCondLst>
                                            <p:cond delay="2463"/>
                                          </p:stCondLst>
                                        </p:cTn>
                                        <p:tgtEl>
                                          <p:spTgt spid="26688">
                                            <p:txEl>
                                              <p:pRg st="0" end="0"/>
                                            </p:txEl>
                                          </p:spTgt>
                                        </p:tgtEl>
                                      </p:cBhvr>
                                      <p:to x="100000" y="90000"/>
                                    </p:animScale>
                                    <p:animScale>
                                      <p:cBhvr>
                                        <p:cTn id="44" dur="249" decel="50000">
                                          <p:stCondLst>
                                            <p:cond delay="2502"/>
                                          </p:stCondLst>
                                        </p:cTn>
                                        <p:tgtEl>
                                          <p:spTgt spid="26688">
                                            <p:txEl>
                                              <p:pRg st="0" end="0"/>
                                            </p:txEl>
                                          </p:spTgt>
                                        </p:tgtEl>
                                      </p:cBhvr>
                                      <p:to x="100000" y="100000"/>
                                    </p:animScale>
                                    <p:animScale>
                                      <p:cBhvr>
                                        <p:cTn id="45" dur="39">
                                          <p:stCondLst>
                                            <p:cond delay="2712"/>
                                          </p:stCondLst>
                                        </p:cTn>
                                        <p:tgtEl>
                                          <p:spTgt spid="26688">
                                            <p:txEl>
                                              <p:pRg st="0" end="0"/>
                                            </p:txEl>
                                          </p:spTgt>
                                        </p:tgtEl>
                                      </p:cBhvr>
                                      <p:to x="100000" y="95000"/>
                                    </p:animScale>
                                    <p:animScale>
                                      <p:cBhvr>
                                        <p:cTn id="46" dur="249" decel="50000">
                                          <p:stCondLst>
                                            <p:cond delay="2751"/>
                                          </p:stCondLst>
                                        </p:cTn>
                                        <p:tgtEl>
                                          <p:spTgt spid="26688">
                                            <p:txEl>
                                              <p:pRg st="0" end="0"/>
                                            </p:txEl>
                                          </p:spTgt>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6" name="boing.wav"/>
                                        </p:tgtEl>
                                      </p:cMediaNode>
                                    </p:audio>
                                  </p:subTnLst>
                                </p:cTn>
                              </p:par>
                              <p:par>
                                <p:cTn id="47" presetID="22" presetClass="entr" presetSubtype="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274888"/>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solidFill>
                  <a:schemeClr val="accent2"/>
                </a:solidFill>
              </a:rPr>
              <a:t>Understandings:</a:t>
            </a:r>
            <a:r>
              <a:rPr lang="en-US" altLang="en-US">
                <a:solidFill>
                  <a:schemeClr val="accent2"/>
                </a:solidFill>
              </a:rPr>
              <a:t> </a:t>
            </a:r>
          </a:p>
          <a:p>
            <a:pPr marL="457200" indent="-457200" algn="l">
              <a:spcBef>
                <a:spcPct val="20000"/>
              </a:spcBef>
            </a:pPr>
            <a:r>
              <a:rPr lang="en-US" altLang="en-US">
                <a:solidFill>
                  <a:schemeClr val="accent2"/>
                </a:solidFill>
              </a:rPr>
              <a:t>• Random and systematic errors </a:t>
            </a:r>
          </a:p>
          <a:p>
            <a:pPr marL="457200" indent="-457200" algn="l">
              <a:spcBef>
                <a:spcPct val="20000"/>
              </a:spcBef>
            </a:pPr>
            <a:r>
              <a:rPr lang="en-US" altLang="en-US">
                <a:solidFill>
                  <a:schemeClr val="accent2"/>
                </a:solidFill>
              </a:rPr>
              <a:t>• Absolute, fractional and percentage uncertainties </a:t>
            </a:r>
          </a:p>
          <a:p>
            <a:pPr marL="457200" indent="-457200" algn="l">
              <a:spcBef>
                <a:spcPct val="20000"/>
              </a:spcBef>
            </a:pPr>
            <a:r>
              <a:rPr lang="en-US" altLang="en-US">
                <a:solidFill>
                  <a:schemeClr val="accent2"/>
                </a:solidFill>
              </a:rPr>
              <a:t>• Error bars </a:t>
            </a:r>
          </a:p>
          <a:p>
            <a:pPr marL="457200" indent="-457200" algn="l">
              <a:spcBef>
                <a:spcPct val="20000"/>
              </a:spcBef>
            </a:pPr>
            <a:r>
              <a:rPr lang="en-US" altLang="en-US">
                <a:solidFill>
                  <a:schemeClr val="accent2"/>
                </a:solidFill>
              </a:rPr>
              <a:t>• Uncertainty of gradients and intercepts </a:t>
            </a:r>
          </a:p>
        </p:txBody>
      </p:sp>
      <p:sp>
        <p:nvSpPr>
          <p:cNvPr id="4099"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a:t>
            </a:r>
            <a:r>
              <a:rPr lang="en-US" altLang="en-US"/>
              <a:t>In order to determine the uncertainty in the dependent variable we reproduce the first two rows of the previous table:</a:t>
            </a:r>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r>
              <a:rPr lang="en-US" altLang="en-US">
                <a:sym typeface="Symbol" pitchFamily="18" charset="2"/>
              </a:rPr>
              <a:t>The uncertainty in the average height </a:t>
            </a:r>
            <a:r>
              <a:rPr lang="en-US" altLang="en-US" i="1">
                <a:sym typeface="Symbol" pitchFamily="18" charset="2"/>
              </a:rPr>
              <a:t>h </a:t>
            </a:r>
            <a:r>
              <a:rPr lang="en-US" altLang="en-US">
                <a:sym typeface="Symbol" pitchFamily="18" charset="2"/>
              </a:rPr>
              <a:t>was taken to be </a:t>
            </a:r>
            <a:r>
              <a:rPr lang="en-US" altLang="en-US" b="1">
                <a:sym typeface="Symbol" pitchFamily="18" charset="2"/>
              </a:rPr>
              <a:t>half the largest range</a:t>
            </a:r>
            <a:r>
              <a:rPr lang="en-US" altLang="en-US">
                <a:sym typeface="Symbol" pitchFamily="18" charset="2"/>
              </a:rPr>
              <a:t> in the trial data, which is in the row for </a:t>
            </a:r>
            <a:r>
              <a:rPr lang="en-US" altLang="en-US" i="1">
                <a:sym typeface="Symbol" pitchFamily="18" charset="2"/>
              </a:rPr>
              <a:t>n </a:t>
            </a:r>
            <a:r>
              <a:rPr lang="en-US" altLang="en-US">
                <a:sym typeface="Symbol" pitchFamily="18" charset="2"/>
              </a:rPr>
              <a:t>= 2 sheets:</a:t>
            </a:r>
            <a:r>
              <a:rPr lang="en-US" altLang="en-US"/>
              <a:t>	</a:t>
            </a:r>
          </a:p>
        </p:txBody>
      </p:sp>
      <p:pic>
        <p:nvPicPr>
          <p:cNvPr id="27679" name="Picture 31"/>
          <p:cNvPicPr>
            <a:picLocks noChangeAspect="1" noChangeArrowheads="1"/>
          </p:cNvPicPr>
          <p:nvPr/>
        </p:nvPicPr>
        <p:blipFill>
          <a:blip r:embed="rId5" cstate="print"/>
          <a:srcRect/>
          <a:stretch>
            <a:fillRect/>
          </a:stretch>
        </p:blipFill>
        <p:spPr bwMode="auto">
          <a:xfrm>
            <a:off x="1306513" y="3095625"/>
            <a:ext cx="6589712" cy="2324100"/>
          </a:xfrm>
          <a:prstGeom prst="rect">
            <a:avLst/>
          </a:prstGeom>
          <a:noFill/>
          <a:ln w="9525">
            <a:noFill/>
            <a:miter lim="800000"/>
            <a:headEnd/>
            <a:tailEnd/>
          </a:ln>
        </p:spPr>
      </p:pic>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136216" name="Rectangle 24"/>
          <p:cNvSpPr>
            <a:spLocks noChangeArrowheads="1"/>
          </p:cNvSpPr>
          <p:nvPr/>
        </p:nvSpPr>
        <p:spPr bwMode="auto">
          <a:xfrm>
            <a:off x="4064000" y="6054725"/>
            <a:ext cx="2216150" cy="828675"/>
          </a:xfrm>
          <a:prstGeom prst="rect">
            <a:avLst/>
          </a:prstGeom>
          <a:noFill/>
          <a:ln w="9525">
            <a:noFill/>
            <a:miter lim="800000"/>
            <a:headEnd/>
            <a:tailEnd/>
          </a:ln>
        </p:spPr>
        <p:txBody>
          <a:bodyPr/>
          <a:lstStyle/>
          <a:p>
            <a:pPr algn="ctr">
              <a:lnSpc>
                <a:spcPct val="90000"/>
              </a:lnSpc>
            </a:pPr>
            <a:r>
              <a:rPr lang="en-US" altLang="en-US" u="sng">
                <a:solidFill>
                  <a:schemeClr val="accent2"/>
                </a:solidFill>
              </a:rPr>
              <a:t>53.4 - 49.6</a:t>
            </a:r>
          </a:p>
          <a:p>
            <a:pPr algn="ctr">
              <a:lnSpc>
                <a:spcPct val="90000"/>
              </a:lnSpc>
            </a:pPr>
            <a:r>
              <a:rPr lang="en-US" altLang="en-US">
                <a:solidFill>
                  <a:schemeClr val="accent2"/>
                </a:solidFill>
              </a:rPr>
              <a:t>2</a:t>
            </a:r>
            <a:endParaRPr lang="en-US" altLang="en-US" b="1">
              <a:solidFill>
                <a:schemeClr val="accent2"/>
              </a:solidFill>
              <a:sym typeface="Symbol" pitchFamily="18" charset="2"/>
            </a:endParaRPr>
          </a:p>
        </p:txBody>
      </p:sp>
      <p:sp>
        <p:nvSpPr>
          <p:cNvPr id="136217" name="Rectangle 25"/>
          <p:cNvSpPr>
            <a:spLocks noChangeArrowheads="1"/>
          </p:cNvSpPr>
          <p:nvPr/>
        </p:nvSpPr>
        <p:spPr bwMode="auto">
          <a:xfrm>
            <a:off x="6092825" y="6172200"/>
            <a:ext cx="1217613" cy="37147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rPr>
              <a:t>= 2.0.</a:t>
            </a:r>
            <a:endParaRPr lang="en-US" altLang="en-US" b="1" i="1">
              <a:solidFill>
                <a:schemeClr val="accent2"/>
              </a:solidFill>
              <a:sym typeface="Symbol" pitchFamily="18" charset="2"/>
            </a:endParaRPr>
          </a:p>
        </p:txBody>
      </p:sp>
      <p:sp>
        <p:nvSpPr>
          <p:cNvPr id="248934" name="Rectangle 102"/>
          <p:cNvSpPr>
            <a:spLocks noChangeArrowheads="1"/>
          </p:cNvSpPr>
          <p:nvPr/>
        </p:nvSpPr>
        <p:spPr bwMode="auto">
          <a:xfrm>
            <a:off x="6032500" y="4187825"/>
            <a:ext cx="1587500"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248935" name="Rectangle 103"/>
          <p:cNvSpPr>
            <a:spLocks noChangeArrowheads="1"/>
          </p:cNvSpPr>
          <p:nvPr/>
        </p:nvSpPr>
        <p:spPr bwMode="auto">
          <a:xfrm>
            <a:off x="2767013" y="5035550"/>
            <a:ext cx="2981325" cy="374650"/>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anim calcmode="lin" valueType="num">
                                      <p:cBhvr additive="base">
                                        <p:cTn id="7" dur="500" fill="hold"/>
                                        <p:tgtEl>
                                          <p:spTgt spid="248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2000" fill="hold"/>
                                        <p:tgtEl>
                                          <p:spTgt spid="27679"/>
                                        </p:tgtEl>
                                        <p:attrNameLst>
                                          <p:attrName>ppt_w</p:attrName>
                                        </p:attrNameLst>
                                      </p:cBhvr>
                                      <p:tavLst>
                                        <p:tav tm="0">
                                          <p:val>
                                            <p:fltVal val="0"/>
                                          </p:val>
                                        </p:tav>
                                        <p:tav tm="100000">
                                          <p:val>
                                            <p:strVal val="#ppt_w"/>
                                          </p:val>
                                        </p:tav>
                                      </p:tavLst>
                                    </p:anim>
                                    <p:anim calcmode="lin" valueType="num">
                                      <p:cBhvr>
                                        <p:cTn id="12" dur="2000" fill="hold"/>
                                        <p:tgtEl>
                                          <p:spTgt spid="27679"/>
                                        </p:tgtEl>
                                        <p:attrNameLst>
                                          <p:attrName>ppt_h</p:attrName>
                                        </p:attrNameLst>
                                      </p:cBhvr>
                                      <p:tavLst>
                                        <p:tav tm="0">
                                          <p:val>
                                            <p:fltVal val="0"/>
                                          </p:val>
                                        </p:tav>
                                        <p:tav tm="100000">
                                          <p:val>
                                            <p:strVal val="#ppt_h"/>
                                          </p:val>
                                        </p:tav>
                                      </p:tavLst>
                                    </p:anim>
                                    <p:animEffect transition="in" filter="fade">
                                      <p:cBhvr>
                                        <p:cTn id="13" dur="2000"/>
                                        <p:tgtEl>
                                          <p:spTgt spid="2767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8834">
                                            <p:txEl>
                                              <p:pRg st="7" end="7"/>
                                            </p:txEl>
                                          </p:spTgt>
                                        </p:tgtEl>
                                        <p:attrNameLst>
                                          <p:attrName>style.visibility</p:attrName>
                                        </p:attrNameLst>
                                      </p:cBhvr>
                                      <p:to>
                                        <p:strVal val="visible"/>
                                      </p:to>
                                    </p:set>
                                    <p:anim calcmode="lin" valueType="num">
                                      <p:cBhvr additive="base">
                                        <p:cTn id="18" dur="500" fill="hold"/>
                                        <p:tgtEl>
                                          <p:spTgt spid="248834">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88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248935"/>
                                        </p:tgtEl>
                                        <p:attrNameLst>
                                          <p:attrName>style.visibility</p:attrName>
                                        </p:attrNameLst>
                                      </p:cBhvr>
                                      <p:to>
                                        <p:strVal val="visible"/>
                                      </p:to>
                                    </p:set>
                                    <p:animEffect transition="in" filter="wipe(left)">
                                      <p:cBhvr>
                                        <p:cTn id="22" dur="2000"/>
                                        <p:tgtEl>
                                          <p:spTgt spid="248935"/>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6216"/>
                                        </p:tgtEl>
                                        <p:attrNameLst>
                                          <p:attrName>style.visibility</p:attrName>
                                        </p:attrNameLst>
                                      </p:cBhvr>
                                      <p:to>
                                        <p:strVal val="visible"/>
                                      </p:to>
                                    </p:set>
                                    <p:animEffect transition="in" filter="fade">
                                      <p:cBhvr>
                                        <p:cTn id="27" dur="500"/>
                                        <p:tgtEl>
                                          <p:spTgt spid="136216"/>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6217"/>
                                        </p:tgtEl>
                                        <p:attrNameLst>
                                          <p:attrName>style.visibility</p:attrName>
                                        </p:attrNameLst>
                                      </p:cBhvr>
                                      <p:to>
                                        <p:strVal val="visible"/>
                                      </p:to>
                                    </p:set>
                                    <p:animEffect transition="in" filter="fade">
                                      <p:cBhvr>
                                        <p:cTn id="32" dur="500"/>
                                        <p:tgtEl>
                                          <p:spTgt spid="136217"/>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3" presetID="22" presetClass="entr" presetSubtype="8" fill="hold" grpId="0" nodeType="withEffect">
                                  <p:stCondLst>
                                    <p:cond delay="0"/>
                                  </p:stCondLst>
                                  <p:childTnLst>
                                    <p:set>
                                      <p:cBhvr>
                                        <p:cTn id="34" dur="1" fill="hold">
                                          <p:stCondLst>
                                            <p:cond delay="0"/>
                                          </p:stCondLst>
                                        </p:cTn>
                                        <p:tgtEl>
                                          <p:spTgt spid="248934"/>
                                        </p:tgtEl>
                                        <p:attrNameLst>
                                          <p:attrName>style.visibility</p:attrName>
                                        </p:attrNameLst>
                                      </p:cBhvr>
                                      <p:to>
                                        <p:strVal val="visible"/>
                                      </p:to>
                                    </p:set>
                                    <p:animEffect transition="in" filter="wipe(left)">
                                      <p:cBhvr>
                                        <p:cTn id="35" dur="2000"/>
                                        <p:tgtEl>
                                          <p:spTgt spid="248934"/>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6" grpId="0"/>
      <p:bldP spid="136217" grpId="0"/>
      <p:bldP spid="248934" grpId="0" animBg="1"/>
      <p:bldP spid="2489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85800" y="1549400"/>
            <a:ext cx="7772400" cy="1243013"/>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t> </a:t>
            </a:r>
          </a:p>
          <a:p>
            <a:pPr algn="l">
              <a:spcBef>
                <a:spcPct val="20000"/>
              </a:spcBef>
            </a:pPr>
            <a:r>
              <a:rPr lang="en-US" altLang="en-US">
                <a:sym typeface="Symbol" pitchFamily="18" charset="2"/>
              </a:rPr>
              <a:t></a:t>
            </a:r>
            <a:r>
              <a:rPr lang="en-US" altLang="en-US"/>
              <a:t>The size of the </a:t>
            </a:r>
            <a:r>
              <a:rPr lang="en-US" altLang="en-US" b="1"/>
              <a:t>error bar</a:t>
            </a:r>
            <a:r>
              <a:rPr lang="en-US" altLang="en-US"/>
              <a:t> in the graph is then up two and down two at each point in the graph:</a:t>
            </a:r>
          </a:p>
        </p:txBody>
      </p:sp>
      <p:sp>
        <p:nvSpPr>
          <p:cNvPr id="327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28677" name="Picture 5"/>
          <p:cNvPicPr>
            <a:picLocks noChangeAspect="1" noChangeArrowheads="1"/>
          </p:cNvPicPr>
          <p:nvPr/>
        </p:nvPicPr>
        <p:blipFill>
          <a:blip r:embed="rId6" cstate="print"/>
          <a:srcRect/>
          <a:stretch>
            <a:fillRect/>
          </a:stretch>
        </p:blipFill>
        <p:spPr bwMode="auto">
          <a:xfrm>
            <a:off x="874713" y="2786063"/>
            <a:ext cx="7183437" cy="4097337"/>
          </a:xfrm>
          <a:prstGeom prst="rect">
            <a:avLst/>
          </a:prstGeom>
          <a:noFill/>
          <a:ln w="9525">
            <a:noFill/>
            <a:miter lim="800000"/>
            <a:headEnd/>
            <a:tailEnd/>
          </a:ln>
        </p:spPr>
      </p:pic>
      <p:sp>
        <p:nvSpPr>
          <p:cNvPr id="252935" name="Rectangle 7"/>
          <p:cNvSpPr>
            <a:spLocks noChangeArrowheads="1"/>
          </p:cNvSpPr>
          <p:nvPr/>
        </p:nvSpPr>
        <p:spPr bwMode="auto">
          <a:xfrm>
            <a:off x="3754011" y="3857815"/>
            <a:ext cx="192087" cy="327025"/>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252936" name="Text Box 8"/>
          <p:cNvSpPr txBox="1">
            <a:spLocks noChangeArrowheads="1"/>
          </p:cNvSpPr>
          <p:nvPr/>
        </p:nvSpPr>
        <p:spPr bwMode="auto">
          <a:xfrm>
            <a:off x="6056313" y="3195638"/>
            <a:ext cx="1936750" cy="1552575"/>
          </a:xfrm>
          <a:prstGeom prst="rect">
            <a:avLst/>
          </a:prstGeom>
          <a:solidFill>
            <a:schemeClr val="bg1"/>
          </a:solidFill>
          <a:ln w="9525">
            <a:noFill/>
            <a:miter lim="800000"/>
            <a:headEnd/>
            <a:tailEnd/>
          </a:ln>
        </p:spPr>
        <p:txBody>
          <a:bodyPr>
            <a:spAutoFit/>
          </a:bodyPr>
          <a:lstStyle/>
          <a:p>
            <a:pPr algn="l"/>
            <a:r>
              <a:rPr lang="en-US" altLang="en-US" b="1">
                <a:solidFill>
                  <a:schemeClr val="accent2"/>
                </a:solidFill>
              </a:rPr>
              <a:t>Error bars go up 2 and down 2 at each point.</a:t>
            </a:r>
          </a:p>
        </p:txBody>
      </p:sp>
      <p:pic>
        <p:nvPicPr>
          <p:cNvPr id="28680" name="Picture 8"/>
          <p:cNvPicPr>
            <a:picLocks noChangeAspect="1" noChangeArrowheads="1"/>
          </p:cNvPicPr>
          <p:nvPr/>
        </p:nvPicPr>
        <p:blipFill>
          <a:blip r:embed="rId7" cstate="print"/>
          <a:srcRect/>
          <a:stretch>
            <a:fillRect/>
          </a:stretch>
        </p:blipFill>
        <p:spPr bwMode="auto">
          <a:xfrm>
            <a:off x="1635125" y="4560888"/>
            <a:ext cx="2143125" cy="1562100"/>
          </a:xfrm>
          <a:prstGeom prst="rect">
            <a:avLst/>
          </a:prstGeom>
          <a:noFill/>
          <a:ln w="9525">
            <a:noFill/>
            <a:miter lim="800000"/>
            <a:headEnd/>
            <a:tailEnd/>
          </a:ln>
        </p:spPr>
      </p:pic>
      <p:sp>
        <p:nvSpPr>
          <p:cNvPr id="248934" name="Rectangle 102"/>
          <p:cNvSpPr>
            <a:spLocks noChangeArrowheads="1"/>
          </p:cNvSpPr>
          <p:nvPr/>
        </p:nvSpPr>
        <p:spPr bwMode="auto">
          <a:xfrm>
            <a:off x="1881188" y="5643563"/>
            <a:ext cx="1587500" cy="325437"/>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2">
                                            <p:txEl>
                                              <p:pRg st="1" end="1"/>
                                            </p:txEl>
                                          </p:spTgt>
                                        </p:tgtEl>
                                        <p:attrNameLst>
                                          <p:attrName>style.visibility</p:attrName>
                                        </p:attrNameLst>
                                      </p:cBhvr>
                                      <p:to>
                                        <p:strVal val="visible"/>
                                      </p:to>
                                    </p:set>
                                    <p:anim calcmode="lin" valueType="num">
                                      <p:cBhvr additive="base">
                                        <p:cTn id="7" dur="500" fill="hold"/>
                                        <p:tgtEl>
                                          <p:spTgt spid="250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box(out)">
                                      <p:cBhvr>
                                        <p:cTn id="13" dur="2000"/>
                                        <p:tgtEl>
                                          <p:spTgt spid="28677"/>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4" presetClass="entr" presetSubtype="16" fill="hold" nodeType="withEffect">
                                  <p:stCondLst>
                                    <p:cond delay="0"/>
                                  </p:stCondLst>
                                  <p:childTnLst>
                                    <p:set>
                                      <p:cBhvr>
                                        <p:cTn id="15" dur="1" fill="hold">
                                          <p:stCondLst>
                                            <p:cond delay="0"/>
                                          </p:stCondLst>
                                        </p:cTn>
                                        <p:tgtEl>
                                          <p:spTgt spid="28680"/>
                                        </p:tgtEl>
                                        <p:attrNameLst>
                                          <p:attrName>style.visibility</p:attrName>
                                        </p:attrNameLst>
                                      </p:cBhvr>
                                      <p:to>
                                        <p:strVal val="visible"/>
                                      </p:to>
                                    </p:set>
                                    <p:animEffect transition="in" filter="box(in)">
                                      <p:cBhvr>
                                        <p:cTn id="16" dur="2000"/>
                                        <p:tgtEl>
                                          <p:spTgt spid="2868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2936"/>
                                        </p:tgtEl>
                                        <p:attrNameLst>
                                          <p:attrName>style.visibility</p:attrName>
                                        </p:attrNameLst>
                                      </p:cBhvr>
                                      <p:to>
                                        <p:strVal val="visible"/>
                                      </p:to>
                                    </p:set>
                                    <p:anim calcmode="lin" valueType="num">
                                      <p:cBhvr>
                                        <p:cTn id="21" dur="500" fill="hold"/>
                                        <p:tgtEl>
                                          <p:spTgt spid="252936"/>
                                        </p:tgtEl>
                                        <p:attrNameLst>
                                          <p:attrName>ppt_w</p:attrName>
                                        </p:attrNameLst>
                                      </p:cBhvr>
                                      <p:tavLst>
                                        <p:tav tm="0">
                                          <p:val>
                                            <p:fltVal val="0"/>
                                          </p:val>
                                        </p:tav>
                                        <p:tav tm="100000">
                                          <p:val>
                                            <p:strVal val="#ppt_w"/>
                                          </p:val>
                                        </p:tav>
                                      </p:tavLst>
                                    </p:anim>
                                    <p:anim calcmode="lin" valueType="num">
                                      <p:cBhvr>
                                        <p:cTn id="22" dur="500" fill="hold"/>
                                        <p:tgtEl>
                                          <p:spTgt spid="252936"/>
                                        </p:tgtEl>
                                        <p:attrNameLst>
                                          <p:attrName>ppt_h</p:attrName>
                                        </p:attrNameLst>
                                      </p:cBhvr>
                                      <p:tavLst>
                                        <p:tav tm="0">
                                          <p:val>
                                            <p:fltVal val="0"/>
                                          </p:val>
                                        </p:tav>
                                        <p:tav tm="100000">
                                          <p:val>
                                            <p:strVal val="#ppt_h"/>
                                          </p:val>
                                        </p:tav>
                                      </p:tavLst>
                                    </p:anim>
                                    <p:animEffect transition="in" filter="fade">
                                      <p:cBhvr>
                                        <p:cTn id="23" dur="500"/>
                                        <p:tgtEl>
                                          <p:spTgt spid="252936"/>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4" presetID="22" presetClass="entr" presetSubtype="8" fill="hold" grpId="0" nodeType="withEffect">
                                  <p:stCondLst>
                                    <p:cond delay="0"/>
                                  </p:stCondLst>
                                  <p:childTnLst>
                                    <p:set>
                                      <p:cBhvr>
                                        <p:cTn id="25" dur="1" fill="hold">
                                          <p:stCondLst>
                                            <p:cond delay="0"/>
                                          </p:stCondLst>
                                        </p:cTn>
                                        <p:tgtEl>
                                          <p:spTgt spid="248934"/>
                                        </p:tgtEl>
                                        <p:attrNameLst>
                                          <p:attrName>style.visibility</p:attrName>
                                        </p:attrNameLst>
                                      </p:cBhvr>
                                      <p:to>
                                        <p:strVal val="visible"/>
                                      </p:to>
                                    </p:set>
                                    <p:animEffect transition="in" filter="wipe(left)">
                                      <p:cBhvr>
                                        <p:cTn id="26" dur="2000"/>
                                        <p:tgtEl>
                                          <p:spTgt spid="248934"/>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ntr" presetSubtype="32" fill="hold" grpId="0" nodeType="clickEffect">
                                  <p:stCondLst>
                                    <p:cond delay="0"/>
                                  </p:stCondLst>
                                  <p:childTnLst>
                                    <p:set>
                                      <p:cBhvr>
                                        <p:cTn id="30" dur="1" fill="hold">
                                          <p:stCondLst>
                                            <p:cond delay="0"/>
                                          </p:stCondLst>
                                        </p:cTn>
                                        <p:tgtEl>
                                          <p:spTgt spid="252935"/>
                                        </p:tgtEl>
                                        <p:attrNameLst>
                                          <p:attrName>style.visibility</p:attrName>
                                        </p:attrNameLst>
                                      </p:cBhvr>
                                      <p:to>
                                        <p:strVal val="visible"/>
                                      </p:to>
                                    </p:set>
                                    <p:animEffect transition="in" filter="diamond(out)">
                                      <p:cBhvr>
                                        <p:cTn id="31" dur="2000"/>
                                        <p:tgtEl>
                                          <p:spTgt spid="252935"/>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5" grpId="0" animBg="1"/>
      <p:bldP spid="252936" grpId="0" animBg="1"/>
      <p:bldP spid="2489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132388"/>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To determine the uncertainty in the gradient and intercepts of a best fit line we look only at the first and last error bars, as illustrated here:</a:t>
            </a:r>
            <a:endParaRPr lang="en-US" altLang="en-US" sz="2000">
              <a:latin typeface="Courier New" pitchFamily="49" charset="0"/>
            </a:endParaRPr>
          </a:p>
          <a:p>
            <a:pPr algn="l">
              <a:spcBef>
                <a:spcPct val="20000"/>
              </a:spcBef>
            </a:pPr>
            <a:endParaRPr lang="en-US" altLang="en-US" sz="2000">
              <a:latin typeface="Courier New" pitchFamily="49" charset="0"/>
              <a:sym typeface="Symbol" pitchFamily="18" charset="2"/>
            </a:endParaRPr>
          </a:p>
        </p:txBody>
      </p:sp>
      <p:sp>
        <p:nvSpPr>
          <p:cNvPr id="3379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54980" name="Oval 4"/>
          <p:cNvSpPr>
            <a:spLocks noChangeArrowheads="1"/>
          </p:cNvSpPr>
          <p:nvPr/>
        </p:nvSpPr>
        <p:spPr bwMode="auto">
          <a:xfrm>
            <a:off x="4714875" y="346551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1" name="Oval 5"/>
          <p:cNvSpPr>
            <a:spLocks noChangeArrowheads="1"/>
          </p:cNvSpPr>
          <p:nvPr/>
        </p:nvSpPr>
        <p:spPr bwMode="auto">
          <a:xfrm>
            <a:off x="5581650" y="335121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2" name="Oval 6"/>
          <p:cNvSpPr>
            <a:spLocks noChangeArrowheads="1"/>
          </p:cNvSpPr>
          <p:nvPr/>
        </p:nvSpPr>
        <p:spPr bwMode="auto">
          <a:xfrm>
            <a:off x="6435725" y="31670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3" name="Oval 7"/>
          <p:cNvSpPr>
            <a:spLocks noChangeArrowheads="1"/>
          </p:cNvSpPr>
          <p:nvPr/>
        </p:nvSpPr>
        <p:spPr bwMode="auto">
          <a:xfrm>
            <a:off x="2986088" y="38782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4" name="Oval 8"/>
          <p:cNvSpPr>
            <a:spLocks noChangeArrowheads="1"/>
          </p:cNvSpPr>
          <p:nvPr/>
        </p:nvSpPr>
        <p:spPr bwMode="auto">
          <a:xfrm>
            <a:off x="2647950" y="3875088"/>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5" name="Oval 9"/>
          <p:cNvSpPr>
            <a:spLocks noChangeArrowheads="1"/>
          </p:cNvSpPr>
          <p:nvPr/>
        </p:nvSpPr>
        <p:spPr bwMode="auto">
          <a:xfrm>
            <a:off x="3681413" y="37258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6" name="Oval 10"/>
          <p:cNvSpPr>
            <a:spLocks noChangeArrowheads="1"/>
          </p:cNvSpPr>
          <p:nvPr/>
        </p:nvSpPr>
        <p:spPr bwMode="auto">
          <a:xfrm>
            <a:off x="4033838" y="3487738"/>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7" name="Line 11"/>
          <p:cNvSpPr>
            <a:spLocks noChangeShapeType="1"/>
          </p:cNvSpPr>
          <p:nvPr/>
        </p:nvSpPr>
        <p:spPr bwMode="auto">
          <a:xfrm flipV="1">
            <a:off x="1831975" y="3005138"/>
            <a:ext cx="5153025" cy="1133475"/>
          </a:xfrm>
          <a:prstGeom prst="line">
            <a:avLst/>
          </a:prstGeom>
          <a:noFill/>
          <a:ln w="9525">
            <a:solidFill>
              <a:schemeClr val="tx1"/>
            </a:solidFill>
            <a:prstDash val="dash"/>
            <a:round/>
            <a:headEnd/>
            <a:tailEnd/>
          </a:ln>
        </p:spPr>
        <p:txBody>
          <a:bodyPr/>
          <a:lstStyle/>
          <a:p>
            <a:endParaRPr lang="en-US"/>
          </a:p>
        </p:txBody>
      </p:sp>
      <p:sp>
        <p:nvSpPr>
          <p:cNvPr id="254988" name="Rectangle 12"/>
          <p:cNvSpPr>
            <a:spLocks noChangeArrowheads="1"/>
          </p:cNvSpPr>
          <p:nvPr/>
        </p:nvSpPr>
        <p:spPr bwMode="auto">
          <a:xfrm rot="-748507">
            <a:off x="6508750" y="2895600"/>
            <a:ext cx="1054100" cy="363538"/>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m</a:t>
            </a:r>
            <a:r>
              <a:rPr lang="en-US" altLang="en-US" i="1" baseline="-25000">
                <a:sym typeface="Symbol" pitchFamily="18" charset="2"/>
              </a:rPr>
              <a:t>best</a:t>
            </a:r>
            <a:endParaRPr lang="en-US" altLang="en-US" i="1">
              <a:sym typeface="Symbol" pitchFamily="18" charset="2"/>
            </a:endParaRPr>
          </a:p>
        </p:txBody>
      </p:sp>
      <p:sp>
        <p:nvSpPr>
          <p:cNvPr id="254997" name="Line 21"/>
          <p:cNvSpPr>
            <a:spLocks noChangeShapeType="1"/>
          </p:cNvSpPr>
          <p:nvPr/>
        </p:nvSpPr>
        <p:spPr bwMode="auto">
          <a:xfrm flipV="1">
            <a:off x="1828800" y="2847975"/>
            <a:ext cx="4962525" cy="1655763"/>
          </a:xfrm>
          <a:prstGeom prst="line">
            <a:avLst/>
          </a:prstGeom>
          <a:noFill/>
          <a:ln w="9525">
            <a:solidFill>
              <a:srgbClr val="FF0000"/>
            </a:solidFill>
            <a:round/>
            <a:headEnd/>
            <a:tailEnd/>
          </a:ln>
        </p:spPr>
        <p:txBody>
          <a:bodyPr/>
          <a:lstStyle/>
          <a:p>
            <a:endParaRPr lang="en-US"/>
          </a:p>
        </p:txBody>
      </p:sp>
      <p:sp>
        <p:nvSpPr>
          <p:cNvPr id="254998" name="Rectangle 22"/>
          <p:cNvSpPr>
            <a:spLocks noChangeArrowheads="1"/>
          </p:cNvSpPr>
          <p:nvPr/>
        </p:nvSpPr>
        <p:spPr bwMode="auto">
          <a:xfrm rot="-993424">
            <a:off x="5440363" y="2681288"/>
            <a:ext cx="1073150" cy="363537"/>
          </a:xfrm>
          <a:prstGeom prst="rect">
            <a:avLst/>
          </a:prstGeom>
          <a:noFill/>
          <a:ln w="9525">
            <a:noFill/>
            <a:miter lim="800000"/>
            <a:headEnd/>
            <a:tailEnd/>
          </a:ln>
        </p:spPr>
        <p:txBody>
          <a:bodyPr/>
          <a:lstStyle/>
          <a:p>
            <a:pPr algn="l">
              <a:lnSpc>
                <a:spcPct val="90000"/>
              </a:lnSpc>
              <a:spcBef>
                <a:spcPct val="20000"/>
              </a:spcBef>
            </a:pPr>
            <a:r>
              <a:rPr lang="en-US" altLang="en-US" i="1">
                <a:solidFill>
                  <a:srgbClr val="FF0000"/>
                </a:solidFill>
                <a:sym typeface="Symbol" pitchFamily="18" charset="2"/>
              </a:rPr>
              <a:t>m</a:t>
            </a:r>
            <a:r>
              <a:rPr lang="en-US" altLang="en-US" i="1" baseline="-25000">
                <a:solidFill>
                  <a:srgbClr val="FF0000"/>
                </a:solidFill>
                <a:sym typeface="Symbol" pitchFamily="18" charset="2"/>
              </a:rPr>
              <a:t>max</a:t>
            </a:r>
            <a:endParaRPr lang="en-US" altLang="en-US" i="1">
              <a:solidFill>
                <a:srgbClr val="FF0000"/>
              </a:solidFill>
              <a:sym typeface="Symbol" pitchFamily="18" charset="2"/>
            </a:endParaRPr>
          </a:p>
        </p:txBody>
      </p:sp>
      <p:sp>
        <p:nvSpPr>
          <p:cNvPr id="254999" name="Line 23"/>
          <p:cNvSpPr>
            <a:spLocks noChangeShapeType="1"/>
          </p:cNvSpPr>
          <p:nvPr/>
        </p:nvSpPr>
        <p:spPr bwMode="auto">
          <a:xfrm flipV="1">
            <a:off x="1828800" y="3494088"/>
            <a:ext cx="5041900" cy="204787"/>
          </a:xfrm>
          <a:prstGeom prst="line">
            <a:avLst/>
          </a:prstGeom>
          <a:noFill/>
          <a:ln w="9525">
            <a:solidFill>
              <a:schemeClr val="hlink"/>
            </a:solidFill>
            <a:round/>
            <a:headEnd/>
            <a:tailEnd/>
          </a:ln>
        </p:spPr>
        <p:txBody>
          <a:bodyPr/>
          <a:lstStyle/>
          <a:p>
            <a:endParaRPr lang="en-US"/>
          </a:p>
        </p:txBody>
      </p:sp>
      <p:sp>
        <p:nvSpPr>
          <p:cNvPr id="255000" name="Rectangle 24"/>
          <p:cNvSpPr>
            <a:spLocks noChangeArrowheads="1"/>
          </p:cNvSpPr>
          <p:nvPr/>
        </p:nvSpPr>
        <p:spPr bwMode="auto">
          <a:xfrm rot="-238763">
            <a:off x="5503863" y="3444875"/>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hlink"/>
                </a:solidFill>
                <a:sym typeface="Symbol" pitchFamily="18" charset="2"/>
              </a:rPr>
              <a:t>m</a:t>
            </a:r>
            <a:r>
              <a:rPr lang="en-US" altLang="en-US" i="1" baseline="-25000">
                <a:solidFill>
                  <a:schemeClr val="hlink"/>
                </a:solidFill>
                <a:sym typeface="Symbol" pitchFamily="18" charset="2"/>
              </a:rPr>
              <a:t>min</a:t>
            </a:r>
            <a:endParaRPr lang="en-US" altLang="en-US" i="1">
              <a:solidFill>
                <a:schemeClr val="hlink"/>
              </a:solidFill>
              <a:sym typeface="Symbol" pitchFamily="18" charset="2"/>
            </a:endParaRPr>
          </a:p>
        </p:txBody>
      </p:sp>
      <p:grpSp>
        <p:nvGrpSpPr>
          <p:cNvPr id="2" name="Group 39"/>
          <p:cNvGrpSpPr>
            <a:grpSpLocks/>
          </p:cNvGrpSpPr>
          <p:nvPr/>
        </p:nvGrpSpPr>
        <p:grpSpPr bwMode="auto">
          <a:xfrm>
            <a:off x="1393825" y="4725988"/>
            <a:ext cx="6408738" cy="825500"/>
            <a:chOff x="878" y="2977"/>
            <a:chExt cx="4037" cy="520"/>
          </a:xfrm>
        </p:grpSpPr>
        <p:sp>
          <p:nvSpPr>
            <p:cNvPr id="33830" name="Rectangle 25"/>
            <p:cNvSpPr>
              <a:spLocks noChangeArrowheads="1"/>
            </p:cNvSpPr>
            <p:nvPr/>
          </p:nvSpPr>
          <p:spPr bwMode="auto">
            <a:xfrm>
              <a:off x="901" y="3098"/>
              <a:ext cx="2700" cy="229"/>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m</a:t>
              </a:r>
              <a:r>
                <a:rPr lang="en-US" altLang="en-US" i="1" baseline="-25000">
                  <a:sym typeface="Symbol" pitchFamily="18" charset="2"/>
                </a:rPr>
                <a:t>best</a:t>
              </a:r>
              <a:r>
                <a:rPr lang="en-US" altLang="en-US" i="1">
                  <a:sym typeface="Symbol" pitchFamily="18" charset="2"/>
                </a:rPr>
                <a:t> </a:t>
              </a:r>
              <a:r>
                <a:rPr lang="en-US" altLang="en-US">
                  <a:sym typeface="Symbol" pitchFamily="18" charset="2"/>
                </a:rPr>
                <a:t> </a:t>
              </a:r>
              <a:r>
                <a:rPr lang="en-US" altLang="en-US" i="1">
                  <a:sym typeface="Symbol" pitchFamily="18" charset="2"/>
                </a:rPr>
                <a:t>m</a:t>
              </a:r>
              <a:r>
                <a:rPr lang="en-US" altLang="en-US">
                  <a:sym typeface="Symbol" pitchFamily="18" charset="2"/>
                </a:rPr>
                <a:t> = </a:t>
              </a:r>
              <a:r>
                <a:rPr lang="en-US" altLang="en-US" i="1">
                  <a:sym typeface="Symbol" pitchFamily="18" charset="2"/>
                </a:rPr>
                <a:t>m</a:t>
              </a:r>
              <a:r>
                <a:rPr lang="en-US" altLang="en-US" i="1" baseline="-25000">
                  <a:sym typeface="Symbol" pitchFamily="18" charset="2"/>
                </a:rPr>
                <a:t>best</a:t>
              </a:r>
              <a:r>
                <a:rPr lang="en-US" altLang="en-US">
                  <a:sym typeface="Symbol" pitchFamily="18" charset="2"/>
                </a:rPr>
                <a:t> </a:t>
              </a:r>
            </a:p>
          </p:txBody>
        </p:sp>
        <p:sp>
          <p:nvSpPr>
            <p:cNvPr id="33831" name="Rectangle 26"/>
            <p:cNvSpPr>
              <a:spLocks noChangeArrowheads="1"/>
            </p:cNvSpPr>
            <p:nvPr/>
          </p:nvSpPr>
          <p:spPr bwMode="auto">
            <a:xfrm>
              <a:off x="2661" y="3011"/>
              <a:ext cx="1172" cy="405"/>
            </a:xfrm>
            <a:prstGeom prst="rect">
              <a:avLst/>
            </a:prstGeom>
            <a:noFill/>
            <a:ln w="9525">
              <a:noFill/>
              <a:miter lim="800000"/>
              <a:headEnd/>
              <a:tailEnd/>
            </a:ln>
          </p:spPr>
          <p:txBody>
            <a:bodyPr/>
            <a:lstStyle/>
            <a:p>
              <a:pPr algn="ctr">
                <a:lnSpc>
                  <a:spcPct val="90000"/>
                </a:lnSpc>
                <a:spcBef>
                  <a:spcPct val="20000"/>
                </a:spcBef>
              </a:pPr>
              <a:r>
                <a:rPr lang="en-US" altLang="en-US" i="1">
                  <a:sym typeface="Symbol" pitchFamily="18" charset="2"/>
                </a:rPr>
                <a:t>m</a:t>
              </a:r>
              <a:r>
                <a:rPr lang="en-US" altLang="en-US" i="1" baseline="-25000">
                  <a:sym typeface="Symbol" pitchFamily="18" charset="2"/>
                </a:rPr>
                <a:t>max</a:t>
              </a:r>
              <a:r>
                <a:rPr lang="en-US" altLang="en-US">
                  <a:sym typeface="Symbol" pitchFamily="18" charset="2"/>
                </a:rPr>
                <a:t> - </a:t>
              </a:r>
              <a:r>
                <a:rPr lang="en-US" altLang="en-US" i="1">
                  <a:sym typeface="Symbol" pitchFamily="18" charset="2"/>
                </a:rPr>
                <a:t>m</a:t>
              </a:r>
              <a:r>
                <a:rPr lang="en-US" altLang="en-US" i="1" baseline="-25000">
                  <a:sym typeface="Symbol" pitchFamily="18" charset="2"/>
                </a:rPr>
                <a:t>min</a:t>
              </a:r>
              <a:endParaRPr lang="en-US" altLang="en-US" i="1">
                <a:sym typeface="Symbol" pitchFamily="18" charset="2"/>
              </a:endParaRPr>
            </a:p>
            <a:p>
              <a:pPr algn="ctr">
                <a:lnSpc>
                  <a:spcPct val="90000"/>
                </a:lnSpc>
                <a:spcBef>
                  <a:spcPct val="20000"/>
                </a:spcBef>
              </a:pPr>
              <a:r>
                <a:rPr lang="en-US" altLang="en-US">
                  <a:sym typeface="Symbol" pitchFamily="18" charset="2"/>
                </a:rPr>
                <a:t>2</a:t>
              </a:r>
            </a:p>
          </p:txBody>
        </p:sp>
        <p:sp>
          <p:nvSpPr>
            <p:cNvPr id="33832" name="Line 27"/>
            <p:cNvSpPr>
              <a:spLocks noChangeShapeType="1"/>
            </p:cNvSpPr>
            <p:nvPr/>
          </p:nvSpPr>
          <p:spPr bwMode="auto">
            <a:xfrm>
              <a:off x="2821" y="3276"/>
              <a:ext cx="846" cy="0"/>
            </a:xfrm>
            <a:prstGeom prst="line">
              <a:avLst/>
            </a:prstGeom>
            <a:noFill/>
            <a:ln w="9525">
              <a:solidFill>
                <a:schemeClr val="tx1"/>
              </a:solidFill>
              <a:round/>
              <a:headEnd/>
              <a:tailEnd/>
            </a:ln>
          </p:spPr>
          <p:txBody>
            <a:bodyPr/>
            <a:lstStyle/>
            <a:p>
              <a:endParaRPr lang="en-US"/>
            </a:p>
          </p:txBody>
        </p:sp>
        <p:sp>
          <p:nvSpPr>
            <p:cNvPr id="33833" name="AutoShape 28"/>
            <p:cNvSpPr>
              <a:spLocks noChangeArrowheads="1"/>
            </p:cNvSpPr>
            <p:nvPr/>
          </p:nvSpPr>
          <p:spPr bwMode="auto">
            <a:xfrm>
              <a:off x="2693" y="3051"/>
              <a:ext cx="1082" cy="406"/>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33834" name="Text Box 30"/>
            <p:cNvSpPr txBox="1">
              <a:spLocks noChangeArrowheads="1"/>
            </p:cNvSpPr>
            <p:nvPr/>
          </p:nvSpPr>
          <p:spPr bwMode="auto">
            <a:xfrm>
              <a:off x="3817" y="2977"/>
              <a:ext cx="1098" cy="518"/>
            </a:xfrm>
            <a:prstGeom prst="rect">
              <a:avLst/>
            </a:prstGeom>
            <a:solidFill>
              <a:srgbClr val="FF0000"/>
            </a:solidFill>
            <a:ln w="9525">
              <a:noFill/>
              <a:miter lim="800000"/>
              <a:headEnd/>
              <a:tailEnd/>
            </a:ln>
          </p:spPr>
          <p:txBody>
            <a:bodyPr>
              <a:spAutoFit/>
            </a:bodyPr>
            <a:lstStyle/>
            <a:p>
              <a:pPr algn="ctr"/>
              <a:r>
                <a:rPr lang="en-US" altLang="en-US">
                  <a:solidFill>
                    <a:schemeClr val="bg1"/>
                  </a:solidFill>
                </a:rPr>
                <a:t>slope &amp; uncertainty</a:t>
              </a:r>
            </a:p>
          </p:txBody>
        </p:sp>
        <p:sp>
          <p:nvSpPr>
            <p:cNvPr id="33835" name="Rectangle 31"/>
            <p:cNvSpPr>
              <a:spLocks noChangeArrowheads="1"/>
            </p:cNvSpPr>
            <p:nvPr/>
          </p:nvSpPr>
          <p:spPr bwMode="auto">
            <a:xfrm>
              <a:off x="878" y="2982"/>
              <a:ext cx="4032" cy="515"/>
            </a:xfrm>
            <a:prstGeom prst="rect">
              <a:avLst/>
            </a:prstGeom>
            <a:noFill/>
            <a:ln w="9525">
              <a:solidFill>
                <a:schemeClr val="tx1"/>
              </a:solidFill>
              <a:miter lim="800000"/>
              <a:headEnd/>
              <a:tailEnd/>
            </a:ln>
          </p:spPr>
          <p:txBody>
            <a:bodyPr wrap="none" anchor="ctr"/>
            <a:lstStyle/>
            <a:p>
              <a:pPr algn="l"/>
              <a:endParaRPr lang="en-US" altLang="en-US"/>
            </a:p>
          </p:txBody>
        </p:sp>
      </p:grpSp>
      <p:grpSp>
        <p:nvGrpSpPr>
          <p:cNvPr id="3" name="Group 13"/>
          <p:cNvGrpSpPr>
            <a:grpSpLocks/>
          </p:cNvGrpSpPr>
          <p:nvPr/>
        </p:nvGrpSpPr>
        <p:grpSpPr bwMode="auto">
          <a:xfrm>
            <a:off x="6315075" y="2952750"/>
            <a:ext cx="355600" cy="563563"/>
            <a:chOff x="1008" y="2955"/>
            <a:chExt cx="206" cy="299"/>
          </a:xfrm>
        </p:grpSpPr>
        <p:sp>
          <p:nvSpPr>
            <p:cNvPr id="33827" name="Line 14"/>
            <p:cNvSpPr>
              <a:spLocks noChangeShapeType="1"/>
            </p:cNvSpPr>
            <p:nvPr/>
          </p:nvSpPr>
          <p:spPr bwMode="auto">
            <a:xfrm>
              <a:off x="1112" y="2955"/>
              <a:ext cx="0" cy="299"/>
            </a:xfrm>
            <a:prstGeom prst="line">
              <a:avLst/>
            </a:prstGeom>
            <a:noFill/>
            <a:ln w="9525">
              <a:solidFill>
                <a:srgbClr val="7030A0"/>
              </a:solidFill>
              <a:round/>
              <a:headEnd/>
              <a:tailEnd/>
            </a:ln>
          </p:spPr>
          <p:txBody>
            <a:bodyPr/>
            <a:lstStyle/>
            <a:p>
              <a:endParaRPr lang="en-US"/>
            </a:p>
          </p:txBody>
        </p:sp>
        <p:sp>
          <p:nvSpPr>
            <p:cNvPr id="33828" name="Line 15"/>
            <p:cNvSpPr>
              <a:spLocks noChangeShapeType="1"/>
            </p:cNvSpPr>
            <p:nvPr/>
          </p:nvSpPr>
          <p:spPr bwMode="auto">
            <a:xfrm>
              <a:off x="1008" y="2955"/>
              <a:ext cx="202" cy="0"/>
            </a:xfrm>
            <a:prstGeom prst="line">
              <a:avLst/>
            </a:prstGeom>
            <a:noFill/>
            <a:ln w="9525">
              <a:solidFill>
                <a:srgbClr val="7030A0"/>
              </a:solidFill>
              <a:round/>
              <a:headEnd/>
              <a:tailEnd/>
            </a:ln>
          </p:spPr>
          <p:txBody>
            <a:bodyPr/>
            <a:lstStyle/>
            <a:p>
              <a:endParaRPr lang="en-US"/>
            </a:p>
          </p:txBody>
        </p:sp>
        <p:sp>
          <p:nvSpPr>
            <p:cNvPr id="33829" name="Line 16"/>
            <p:cNvSpPr>
              <a:spLocks noChangeShapeType="1"/>
            </p:cNvSpPr>
            <p:nvPr/>
          </p:nvSpPr>
          <p:spPr bwMode="auto">
            <a:xfrm>
              <a:off x="1012" y="3252"/>
              <a:ext cx="202" cy="0"/>
            </a:xfrm>
            <a:prstGeom prst="line">
              <a:avLst/>
            </a:prstGeom>
            <a:noFill/>
            <a:ln w="9525">
              <a:solidFill>
                <a:srgbClr val="7030A0"/>
              </a:solidFill>
              <a:round/>
              <a:headEnd/>
              <a:tailEnd/>
            </a:ln>
          </p:spPr>
          <p:txBody>
            <a:bodyPr/>
            <a:lstStyle/>
            <a:p>
              <a:endParaRPr lang="en-US"/>
            </a:p>
          </p:txBody>
        </p:sp>
      </p:grpSp>
      <p:grpSp>
        <p:nvGrpSpPr>
          <p:cNvPr id="11" name="Group 17"/>
          <p:cNvGrpSpPr>
            <a:grpSpLocks/>
          </p:cNvGrpSpPr>
          <p:nvPr/>
        </p:nvGrpSpPr>
        <p:grpSpPr bwMode="auto">
          <a:xfrm>
            <a:off x="2543175" y="3651250"/>
            <a:ext cx="327025" cy="576263"/>
            <a:chOff x="1008" y="2955"/>
            <a:chExt cx="206" cy="299"/>
          </a:xfrm>
        </p:grpSpPr>
        <p:sp>
          <p:nvSpPr>
            <p:cNvPr id="33824" name="Line 18"/>
            <p:cNvSpPr>
              <a:spLocks noChangeShapeType="1"/>
            </p:cNvSpPr>
            <p:nvPr/>
          </p:nvSpPr>
          <p:spPr bwMode="auto">
            <a:xfrm>
              <a:off x="1112" y="2955"/>
              <a:ext cx="0" cy="299"/>
            </a:xfrm>
            <a:prstGeom prst="line">
              <a:avLst/>
            </a:prstGeom>
            <a:noFill/>
            <a:ln w="9525">
              <a:solidFill>
                <a:srgbClr val="990099"/>
              </a:solidFill>
              <a:round/>
              <a:headEnd/>
              <a:tailEnd/>
            </a:ln>
          </p:spPr>
          <p:txBody>
            <a:bodyPr/>
            <a:lstStyle/>
            <a:p>
              <a:endParaRPr lang="en-US"/>
            </a:p>
          </p:txBody>
        </p:sp>
        <p:sp>
          <p:nvSpPr>
            <p:cNvPr id="33825" name="Line 19"/>
            <p:cNvSpPr>
              <a:spLocks noChangeShapeType="1"/>
            </p:cNvSpPr>
            <p:nvPr/>
          </p:nvSpPr>
          <p:spPr bwMode="auto">
            <a:xfrm>
              <a:off x="1008" y="2955"/>
              <a:ext cx="202" cy="0"/>
            </a:xfrm>
            <a:prstGeom prst="line">
              <a:avLst/>
            </a:prstGeom>
            <a:noFill/>
            <a:ln w="9525">
              <a:solidFill>
                <a:srgbClr val="990099"/>
              </a:solidFill>
              <a:round/>
              <a:headEnd/>
              <a:tailEnd/>
            </a:ln>
          </p:spPr>
          <p:txBody>
            <a:bodyPr/>
            <a:lstStyle/>
            <a:p>
              <a:endParaRPr lang="en-US"/>
            </a:p>
          </p:txBody>
        </p:sp>
        <p:sp>
          <p:nvSpPr>
            <p:cNvPr id="33826" name="Line 20"/>
            <p:cNvSpPr>
              <a:spLocks noChangeShapeType="1"/>
            </p:cNvSpPr>
            <p:nvPr/>
          </p:nvSpPr>
          <p:spPr bwMode="auto">
            <a:xfrm>
              <a:off x="1012" y="3252"/>
              <a:ext cx="202" cy="0"/>
            </a:xfrm>
            <a:prstGeom prst="line">
              <a:avLst/>
            </a:prstGeom>
            <a:noFill/>
            <a:ln w="9525">
              <a:solidFill>
                <a:srgbClr val="990099"/>
              </a:solidFill>
              <a:round/>
              <a:headEnd/>
              <a:tailEnd/>
            </a:ln>
          </p:spPr>
          <p:txBody>
            <a:bodyPr/>
            <a:lstStyle/>
            <a:p>
              <a:endParaRPr lang="en-US"/>
            </a:p>
          </p:txBody>
        </p:sp>
      </p:grpSp>
      <p:sp>
        <p:nvSpPr>
          <p:cNvPr id="8" name="Rectangle 12"/>
          <p:cNvSpPr>
            <a:spLocks noChangeArrowheads="1"/>
          </p:cNvSpPr>
          <p:nvPr/>
        </p:nvSpPr>
        <p:spPr bwMode="auto">
          <a:xfrm>
            <a:off x="1147763" y="3889375"/>
            <a:ext cx="1054100" cy="363538"/>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b</a:t>
            </a:r>
            <a:r>
              <a:rPr lang="en-US" altLang="en-US" i="1" baseline="-25000">
                <a:sym typeface="Symbol" pitchFamily="18" charset="2"/>
              </a:rPr>
              <a:t>best</a:t>
            </a:r>
            <a:endParaRPr lang="en-US" altLang="en-US" i="1">
              <a:sym typeface="Symbol" pitchFamily="18" charset="2"/>
            </a:endParaRPr>
          </a:p>
        </p:txBody>
      </p:sp>
      <p:sp>
        <p:nvSpPr>
          <p:cNvPr id="9" name="Rectangle 22"/>
          <p:cNvSpPr>
            <a:spLocks noChangeArrowheads="1"/>
          </p:cNvSpPr>
          <p:nvPr/>
        </p:nvSpPr>
        <p:spPr bwMode="auto">
          <a:xfrm>
            <a:off x="1152525" y="4251325"/>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rgbClr val="FF0000"/>
                </a:solidFill>
                <a:sym typeface="Symbol" pitchFamily="18" charset="2"/>
              </a:rPr>
              <a:t>b</a:t>
            </a:r>
            <a:r>
              <a:rPr lang="en-US" altLang="en-US" i="1" baseline="-25000">
                <a:solidFill>
                  <a:srgbClr val="FF0000"/>
                </a:solidFill>
                <a:sym typeface="Symbol" pitchFamily="18" charset="2"/>
              </a:rPr>
              <a:t>max</a:t>
            </a:r>
            <a:endParaRPr lang="en-US" altLang="en-US" i="1">
              <a:solidFill>
                <a:srgbClr val="FF0000"/>
              </a:solidFill>
              <a:sym typeface="Symbol" pitchFamily="18" charset="2"/>
            </a:endParaRPr>
          </a:p>
        </p:txBody>
      </p:sp>
      <p:sp>
        <p:nvSpPr>
          <p:cNvPr id="10" name="Rectangle 24"/>
          <p:cNvSpPr>
            <a:spLocks noChangeArrowheads="1"/>
          </p:cNvSpPr>
          <p:nvPr/>
        </p:nvSpPr>
        <p:spPr bwMode="auto">
          <a:xfrm>
            <a:off x="1146175" y="3492500"/>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hlink"/>
                </a:solidFill>
                <a:sym typeface="Symbol" pitchFamily="18" charset="2"/>
              </a:rPr>
              <a:t>b</a:t>
            </a:r>
            <a:r>
              <a:rPr lang="en-US" altLang="en-US" i="1" baseline="-25000">
                <a:solidFill>
                  <a:schemeClr val="hlink"/>
                </a:solidFill>
                <a:sym typeface="Symbol" pitchFamily="18" charset="2"/>
              </a:rPr>
              <a:t>min</a:t>
            </a:r>
            <a:endParaRPr lang="en-US" altLang="en-US" i="1">
              <a:solidFill>
                <a:schemeClr val="hlink"/>
              </a:solidFill>
              <a:sym typeface="Symbol" pitchFamily="18" charset="2"/>
            </a:endParaRPr>
          </a:p>
        </p:txBody>
      </p:sp>
      <p:sp>
        <p:nvSpPr>
          <p:cNvPr id="29733" name="Line 37"/>
          <p:cNvSpPr>
            <a:spLocks noChangeShapeType="1"/>
          </p:cNvSpPr>
          <p:nvPr/>
        </p:nvSpPr>
        <p:spPr bwMode="auto">
          <a:xfrm flipV="1">
            <a:off x="1957388" y="3219450"/>
            <a:ext cx="0" cy="1389063"/>
          </a:xfrm>
          <a:prstGeom prst="line">
            <a:avLst/>
          </a:prstGeom>
          <a:noFill/>
          <a:ln w="9525">
            <a:solidFill>
              <a:schemeClr val="tx1"/>
            </a:solidFill>
            <a:round/>
            <a:headEnd/>
            <a:tailEnd type="triangle" w="med" len="med"/>
          </a:ln>
        </p:spPr>
        <p:txBody>
          <a:bodyPr/>
          <a:lstStyle/>
          <a:p>
            <a:endParaRPr lang="en-US"/>
          </a:p>
        </p:txBody>
      </p:sp>
      <p:sp>
        <p:nvSpPr>
          <p:cNvPr id="29734" name="Line 38"/>
          <p:cNvSpPr>
            <a:spLocks noChangeShapeType="1"/>
          </p:cNvSpPr>
          <p:nvPr/>
        </p:nvSpPr>
        <p:spPr bwMode="auto">
          <a:xfrm>
            <a:off x="1905000" y="4546600"/>
            <a:ext cx="5897563" cy="0"/>
          </a:xfrm>
          <a:prstGeom prst="line">
            <a:avLst/>
          </a:prstGeom>
          <a:noFill/>
          <a:ln w="9525">
            <a:solidFill>
              <a:schemeClr val="tx1"/>
            </a:solidFill>
            <a:round/>
            <a:headEnd/>
            <a:tailEnd type="triangle" w="med" len="med"/>
          </a:ln>
        </p:spPr>
        <p:txBody>
          <a:bodyPr/>
          <a:lstStyle/>
          <a:p>
            <a:endParaRPr lang="en-US"/>
          </a:p>
        </p:txBody>
      </p:sp>
      <p:grpSp>
        <p:nvGrpSpPr>
          <p:cNvPr id="12" name="Group 40"/>
          <p:cNvGrpSpPr>
            <a:grpSpLocks/>
          </p:cNvGrpSpPr>
          <p:nvPr/>
        </p:nvGrpSpPr>
        <p:grpSpPr bwMode="auto">
          <a:xfrm>
            <a:off x="1389063" y="5708650"/>
            <a:ext cx="6408737" cy="825500"/>
            <a:chOff x="878" y="2977"/>
            <a:chExt cx="4037" cy="520"/>
          </a:xfrm>
        </p:grpSpPr>
        <p:sp>
          <p:nvSpPr>
            <p:cNvPr id="33818" name="Rectangle 25"/>
            <p:cNvSpPr>
              <a:spLocks noChangeArrowheads="1"/>
            </p:cNvSpPr>
            <p:nvPr/>
          </p:nvSpPr>
          <p:spPr bwMode="auto">
            <a:xfrm>
              <a:off x="901" y="3098"/>
              <a:ext cx="2700" cy="229"/>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b</a:t>
              </a:r>
              <a:r>
                <a:rPr lang="en-US" altLang="en-US" i="1" baseline="-25000">
                  <a:sym typeface="Symbol" pitchFamily="18" charset="2"/>
                </a:rPr>
                <a:t>best</a:t>
              </a:r>
              <a:r>
                <a:rPr lang="en-US" altLang="en-US" i="1">
                  <a:sym typeface="Symbol" pitchFamily="18" charset="2"/>
                </a:rPr>
                <a:t>  </a:t>
              </a:r>
              <a:r>
                <a:rPr lang="en-US" altLang="en-US">
                  <a:sym typeface="Symbol" pitchFamily="18" charset="2"/>
                </a:rPr>
                <a:t> </a:t>
              </a:r>
              <a:r>
                <a:rPr lang="en-US" altLang="en-US" i="1">
                  <a:sym typeface="Symbol" pitchFamily="18" charset="2"/>
                </a:rPr>
                <a:t>b</a:t>
              </a:r>
              <a:r>
                <a:rPr lang="en-US" altLang="en-US">
                  <a:sym typeface="Symbol" pitchFamily="18" charset="2"/>
                </a:rPr>
                <a:t>  =  </a:t>
              </a:r>
              <a:r>
                <a:rPr lang="en-US" altLang="en-US" i="1">
                  <a:sym typeface="Symbol" pitchFamily="18" charset="2"/>
                </a:rPr>
                <a:t>b</a:t>
              </a:r>
              <a:r>
                <a:rPr lang="en-US" altLang="en-US" i="1" baseline="-25000">
                  <a:sym typeface="Symbol" pitchFamily="18" charset="2"/>
                </a:rPr>
                <a:t>best</a:t>
              </a:r>
              <a:r>
                <a:rPr lang="en-US" altLang="en-US">
                  <a:sym typeface="Symbol" pitchFamily="18" charset="2"/>
                </a:rPr>
                <a:t> </a:t>
              </a:r>
            </a:p>
          </p:txBody>
        </p:sp>
        <p:sp>
          <p:nvSpPr>
            <p:cNvPr id="33819" name="Rectangle 26"/>
            <p:cNvSpPr>
              <a:spLocks noChangeArrowheads="1"/>
            </p:cNvSpPr>
            <p:nvPr/>
          </p:nvSpPr>
          <p:spPr bwMode="auto">
            <a:xfrm>
              <a:off x="2661" y="3011"/>
              <a:ext cx="1172" cy="405"/>
            </a:xfrm>
            <a:prstGeom prst="rect">
              <a:avLst/>
            </a:prstGeom>
            <a:noFill/>
            <a:ln w="9525">
              <a:noFill/>
              <a:miter lim="800000"/>
              <a:headEnd/>
              <a:tailEnd/>
            </a:ln>
          </p:spPr>
          <p:txBody>
            <a:bodyPr/>
            <a:lstStyle/>
            <a:p>
              <a:pPr algn="ctr">
                <a:lnSpc>
                  <a:spcPct val="90000"/>
                </a:lnSpc>
                <a:spcBef>
                  <a:spcPct val="20000"/>
                </a:spcBef>
              </a:pPr>
              <a:r>
                <a:rPr lang="en-US" altLang="en-US" i="1">
                  <a:sym typeface="Symbol" pitchFamily="18" charset="2"/>
                </a:rPr>
                <a:t>b</a:t>
              </a:r>
              <a:r>
                <a:rPr lang="en-US" altLang="en-US" i="1" baseline="-25000">
                  <a:sym typeface="Symbol" pitchFamily="18" charset="2"/>
                </a:rPr>
                <a:t>max</a:t>
              </a:r>
              <a:r>
                <a:rPr lang="en-US" altLang="en-US">
                  <a:sym typeface="Symbol" pitchFamily="18" charset="2"/>
                </a:rPr>
                <a:t> - </a:t>
              </a:r>
              <a:r>
                <a:rPr lang="en-US" altLang="en-US" i="1">
                  <a:sym typeface="Symbol" pitchFamily="18" charset="2"/>
                </a:rPr>
                <a:t>b</a:t>
              </a:r>
              <a:r>
                <a:rPr lang="en-US" altLang="en-US" i="1" baseline="-25000">
                  <a:sym typeface="Symbol" pitchFamily="18" charset="2"/>
                </a:rPr>
                <a:t>min</a:t>
              </a:r>
              <a:endParaRPr lang="en-US" altLang="en-US" i="1">
                <a:sym typeface="Symbol" pitchFamily="18" charset="2"/>
              </a:endParaRPr>
            </a:p>
            <a:p>
              <a:pPr algn="ctr">
                <a:lnSpc>
                  <a:spcPct val="90000"/>
                </a:lnSpc>
                <a:spcBef>
                  <a:spcPct val="20000"/>
                </a:spcBef>
              </a:pPr>
              <a:r>
                <a:rPr lang="en-US" altLang="en-US">
                  <a:sym typeface="Symbol" pitchFamily="18" charset="2"/>
                </a:rPr>
                <a:t>2</a:t>
              </a:r>
            </a:p>
          </p:txBody>
        </p:sp>
        <p:sp>
          <p:nvSpPr>
            <p:cNvPr id="33820" name="Line 27"/>
            <p:cNvSpPr>
              <a:spLocks noChangeShapeType="1"/>
            </p:cNvSpPr>
            <p:nvPr/>
          </p:nvSpPr>
          <p:spPr bwMode="auto">
            <a:xfrm>
              <a:off x="2821" y="3276"/>
              <a:ext cx="846" cy="0"/>
            </a:xfrm>
            <a:prstGeom prst="line">
              <a:avLst/>
            </a:prstGeom>
            <a:noFill/>
            <a:ln w="9525">
              <a:solidFill>
                <a:schemeClr val="tx1"/>
              </a:solidFill>
              <a:round/>
              <a:headEnd/>
              <a:tailEnd/>
            </a:ln>
          </p:spPr>
          <p:txBody>
            <a:bodyPr/>
            <a:lstStyle/>
            <a:p>
              <a:endParaRPr lang="en-US"/>
            </a:p>
          </p:txBody>
        </p:sp>
        <p:sp>
          <p:nvSpPr>
            <p:cNvPr id="33821" name="AutoShape 28"/>
            <p:cNvSpPr>
              <a:spLocks noChangeArrowheads="1"/>
            </p:cNvSpPr>
            <p:nvPr/>
          </p:nvSpPr>
          <p:spPr bwMode="auto">
            <a:xfrm>
              <a:off x="2693" y="3051"/>
              <a:ext cx="1082" cy="406"/>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33822" name="Text Box 30"/>
            <p:cNvSpPr txBox="1">
              <a:spLocks noChangeArrowheads="1"/>
            </p:cNvSpPr>
            <p:nvPr/>
          </p:nvSpPr>
          <p:spPr bwMode="auto">
            <a:xfrm>
              <a:off x="3817" y="2977"/>
              <a:ext cx="1098" cy="518"/>
            </a:xfrm>
            <a:prstGeom prst="rect">
              <a:avLst/>
            </a:prstGeom>
            <a:solidFill>
              <a:srgbClr val="FF0000"/>
            </a:solidFill>
            <a:ln w="9525">
              <a:noFill/>
              <a:miter lim="800000"/>
              <a:headEnd/>
              <a:tailEnd/>
            </a:ln>
          </p:spPr>
          <p:txBody>
            <a:bodyPr>
              <a:spAutoFit/>
            </a:bodyPr>
            <a:lstStyle/>
            <a:p>
              <a:pPr algn="ctr"/>
              <a:r>
                <a:rPr lang="en-US" altLang="en-US">
                  <a:solidFill>
                    <a:schemeClr val="bg1"/>
                  </a:solidFill>
                </a:rPr>
                <a:t>intercept &amp; uncertainty</a:t>
              </a:r>
            </a:p>
          </p:txBody>
        </p:sp>
        <p:sp>
          <p:nvSpPr>
            <p:cNvPr id="33823" name="Rectangle 31"/>
            <p:cNvSpPr>
              <a:spLocks noChangeArrowheads="1"/>
            </p:cNvSpPr>
            <p:nvPr/>
          </p:nvSpPr>
          <p:spPr bwMode="auto">
            <a:xfrm>
              <a:off x="878" y="2982"/>
              <a:ext cx="4032" cy="515"/>
            </a:xfrm>
            <a:prstGeom prst="rect">
              <a:avLst/>
            </a:prstGeom>
            <a:noFill/>
            <a:ln w="9525">
              <a:solidFill>
                <a:schemeClr val="tx1"/>
              </a:solidFill>
              <a:miter lim="800000"/>
              <a:headEnd/>
              <a:tailEnd/>
            </a:ln>
          </p:spPr>
          <p:txBody>
            <a:bodyPr wrap="none" anchor="ctr"/>
            <a:lstStyle/>
            <a:p>
              <a:pPr algn="l"/>
              <a:endParaRPr lang="en-US" altLang="en-US"/>
            </a:p>
          </p:txBody>
        </p:sp>
      </p:grpSp>
      <p:sp>
        <p:nvSpPr>
          <p:cNvPr id="44" name="Text Box 64"/>
          <p:cNvSpPr txBox="1">
            <a:spLocks noChangeArrowheads="1"/>
          </p:cNvSpPr>
          <p:nvPr/>
        </p:nvSpPr>
        <p:spPr bwMode="auto">
          <a:xfrm>
            <a:off x="5338916" y="4044438"/>
            <a:ext cx="3038167" cy="387798"/>
          </a:xfrm>
          <a:prstGeom prst="rect">
            <a:avLst/>
          </a:prstGeom>
          <a:noFill/>
          <a:ln w="9525">
            <a:noFill/>
            <a:miter lim="800000"/>
            <a:headEnd/>
            <a:tailEnd/>
          </a:ln>
        </p:spPr>
        <p:txBody>
          <a:bodyPr wrap="square">
            <a:spAutoFit/>
          </a:bodyPr>
          <a:lstStyle/>
          <a:p>
            <a:pPr algn="ctr">
              <a:lnSpc>
                <a:spcPct val="80000"/>
              </a:lnSpc>
            </a:pPr>
            <a:r>
              <a:rPr lang="en-US" dirty="0" smtClean="0">
                <a:solidFill>
                  <a:srgbClr val="990099"/>
                </a:solidFill>
              </a:rPr>
              <a:t>Recall: </a:t>
            </a:r>
            <a:r>
              <a:rPr lang="en-US" i="1" dirty="0" smtClean="0">
                <a:solidFill>
                  <a:srgbClr val="990099"/>
                </a:solidFill>
              </a:rPr>
              <a:t>y</a:t>
            </a:r>
            <a:r>
              <a:rPr lang="en-US" dirty="0" smtClean="0">
                <a:solidFill>
                  <a:srgbClr val="990099"/>
                </a:solidFill>
              </a:rPr>
              <a:t> = </a:t>
            </a:r>
            <a:r>
              <a:rPr lang="en-US" i="1" dirty="0" err="1" smtClean="0"/>
              <a:t>m</a:t>
            </a:r>
            <a:r>
              <a:rPr lang="en-US" i="1" dirty="0" err="1" smtClean="0">
                <a:solidFill>
                  <a:srgbClr val="990099"/>
                </a:solidFill>
              </a:rPr>
              <a:t>x</a:t>
            </a:r>
            <a:r>
              <a:rPr lang="en-US" dirty="0" smtClean="0">
                <a:solidFill>
                  <a:srgbClr val="990099"/>
                </a:solidFill>
              </a:rPr>
              <a:t> + </a:t>
            </a:r>
            <a:r>
              <a:rPr lang="en-US" i="1" dirty="0" smtClean="0">
                <a:solidFill>
                  <a:srgbClr val="00B050"/>
                </a:solidFill>
              </a:rPr>
              <a:t>b</a:t>
            </a:r>
            <a:endParaRPr lang="en-US" dirty="0">
              <a:solidFill>
                <a:srgbClr val="00B050"/>
              </a:solidFill>
            </a:endParaRPr>
          </a:p>
        </p:txBody>
      </p:sp>
      <p:sp>
        <p:nvSpPr>
          <p:cNvPr id="45" name="Text Box 64"/>
          <p:cNvSpPr txBox="1">
            <a:spLocks noChangeArrowheads="1"/>
          </p:cNvSpPr>
          <p:nvPr/>
        </p:nvSpPr>
        <p:spPr bwMode="auto">
          <a:xfrm rot="17787349">
            <a:off x="6877766" y="3385677"/>
            <a:ext cx="1219099" cy="387798"/>
          </a:xfrm>
          <a:prstGeom prst="rect">
            <a:avLst/>
          </a:prstGeom>
          <a:noFill/>
          <a:ln w="9525">
            <a:noFill/>
            <a:miter lim="800000"/>
            <a:headEnd/>
            <a:tailEnd/>
          </a:ln>
        </p:spPr>
        <p:txBody>
          <a:bodyPr wrap="square">
            <a:spAutoFit/>
          </a:bodyPr>
          <a:lstStyle/>
          <a:p>
            <a:pPr algn="l">
              <a:lnSpc>
                <a:spcPct val="80000"/>
              </a:lnSpc>
            </a:pPr>
            <a:r>
              <a:rPr lang="en-US" dirty="0" smtClean="0"/>
              <a:t>slope</a:t>
            </a:r>
            <a:endParaRPr lang="en-US" dirty="0"/>
          </a:p>
        </p:txBody>
      </p:sp>
      <p:sp>
        <p:nvSpPr>
          <p:cNvPr id="46" name="Text Box 64"/>
          <p:cNvSpPr txBox="1">
            <a:spLocks noChangeArrowheads="1"/>
          </p:cNvSpPr>
          <p:nvPr/>
        </p:nvSpPr>
        <p:spPr bwMode="auto">
          <a:xfrm rot="17703600">
            <a:off x="7399744" y="3095626"/>
            <a:ext cx="1789370" cy="387798"/>
          </a:xfrm>
          <a:prstGeom prst="rect">
            <a:avLst/>
          </a:prstGeom>
          <a:noFill/>
          <a:ln w="9525">
            <a:noFill/>
            <a:miter lim="800000"/>
            <a:headEnd/>
            <a:tailEnd/>
          </a:ln>
        </p:spPr>
        <p:txBody>
          <a:bodyPr wrap="square">
            <a:spAutoFit/>
          </a:bodyPr>
          <a:lstStyle/>
          <a:p>
            <a:pPr algn="l">
              <a:lnSpc>
                <a:spcPct val="80000"/>
              </a:lnSpc>
            </a:pPr>
            <a:r>
              <a:rPr lang="en-US" dirty="0" smtClean="0">
                <a:solidFill>
                  <a:srgbClr val="00B050"/>
                </a:solidFill>
              </a:rPr>
              <a:t>intercept</a:t>
            </a:r>
            <a:endParaRPr lang="en-US" dirty="0">
              <a:solidFill>
                <a:srgbClr val="00B05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4" fill="hold" grpId="0" nodeType="withEffect">
                                  <p:stCondLst>
                                    <p:cond delay="0"/>
                                  </p:stCondLst>
                                  <p:childTnLst>
                                    <p:set>
                                      <p:cBhvr>
                                        <p:cTn id="10" dur="1" fill="hold">
                                          <p:stCondLst>
                                            <p:cond delay="0"/>
                                          </p:stCondLst>
                                        </p:cTn>
                                        <p:tgtEl>
                                          <p:spTgt spid="29733"/>
                                        </p:tgtEl>
                                        <p:attrNameLst>
                                          <p:attrName>style.visibility</p:attrName>
                                        </p:attrNameLst>
                                      </p:cBhvr>
                                      <p:to>
                                        <p:strVal val="visible"/>
                                      </p:to>
                                    </p:set>
                                    <p:animEffect transition="in" filter="wipe(down)">
                                      <p:cBhvr>
                                        <p:cTn id="11" dur="500"/>
                                        <p:tgtEl>
                                          <p:spTgt spid="297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734"/>
                                        </p:tgtEl>
                                        <p:attrNameLst>
                                          <p:attrName>style.visibility</p:attrName>
                                        </p:attrNameLst>
                                      </p:cBhvr>
                                      <p:to>
                                        <p:strVal val="visible"/>
                                      </p:to>
                                    </p:set>
                                    <p:animEffect transition="in" filter="wipe(left)">
                                      <p:cBhvr>
                                        <p:cTn id="14" dur="500"/>
                                        <p:tgtEl>
                                          <p:spTgt spid="297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4984"/>
                                        </p:tgtEl>
                                        <p:attrNameLst>
                                          <p:attrName>style.visibility</p:attrName>
                                        </p:attrNameLst>
                                      </p:cBhvr>
                                      <p:to>
                                        <p:strVal val="visible"/>
                                      </p:to>
                                    </p:set>
                                    <p:anim calcmode="lin" valueType="num">
                                      <p:cBhvr additive="base">
                                        <p:cTn id="19" dur="500" fill="hold"/>
                                        <p:tgtEl>
                                          <p:spTgt spid="254984"/>
                                        </p:tgtEl>
                                        <p:attrNameLst>
                                          <p:attrName>ppt_x</p:attrName>
                                        </p:attrNameLst>
                                      </p:cBhvr>
                                      <p:tavLst>
                                        <p:tav tm="0">
                                          <p:val>
                                            <p:strVal val="#ppt_x"/>
                                          </p:val>
                                        </p:tav>
                                        <p:tav tm="100000">
                                          <p:val>
                                            <p:strVal val="#ppt_x"/>
                                          </p:val>
                                        </p:tav>
                                      </p:tavLst>
                                    </p:anim>
                                    <p:anim calcmode="lin" valueType="num">
                                      <p:cBhvr additive="base">
                                        <p:cTn id="20" dur="500" fill="hold"/>
                                        <p:tgtEl>
                                          <p:spTgt spid="2549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with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54983"/>
                                        </p:tgtEl>
                                        <p:attrNameLst>
                                          <p:attrName>style.visibility</p:attrName>
                                        </p:attrNameLst>
                                      </p:cBhvr>
                                      <p:to>
                                        <p:strVal val="visible"/>
                                      </p:to>
                                    </p:set>
                                    <p:anim calcmode="lin" valueType="num">
                                      <p:cBhvr additive="base">
                                        <p:cTn id="24" dur="500" fill="hold"/>
                                        <p:tgtEl>
                                          <p:spTgt spid="254983"/>
                                        </p:tgtEl>
                                        <p:attrNameLst>
                                          <p:attrName>ppt_x</p:attrName>
                                        </p:attrNameLst>
                                      </p:cBhvr>
                                      <p:tavLst>
                                        <p:tav tm="0">
                                          <p:val>
                                            <p:strVal val="#ppt_x"/>
                                          </p:val>
                                        </p:tav>
                                        <p:tav tm="100000">
                                          <p:val>
                                            <p:strVal val="#ppt_x"/>
                                          </p:val>
                                        </p:tav>
                                      </p:tavLst>
                                    </p:anim>
                                    <p:anim calcmode="lin" valueType="num">
                                      <p:cBhvr additive="base">
                                        <p:cTn id="25" dur="500" fill="hold"/>
                                        <p:tgtEl>
                                          <p:spTgt spid="254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54985"/>
                                        </p:tgtEl>
                                        <p:attrNameLst>
                                          <p:attrName>style.visibility</p:attrName>
                                        </p:attrNameLst>
                                      </p:cBhvr>
                                      <p:to>
                                        <p:strVal val="visible"/>
                                      </p:to>
                                    </p:set>
                                    <p:anim calcmode="lin" valueType="num">
                                      <p:cBhvr additive="base">
                                        <p:cTn id="29" dur="500" fill="hold"/>
                                        <p:tgtEl>
                                          <p:spTgt spid="254985"/>
                                        </p:tgtEl>
                                        <p:attrNameLst>
                                          <p:attrName>ppt_x</p:attrName>
                                        </p:attrNameLst>
                                      </p:cBhvr>
                                      <p:tavLst>
                                        <p:tav tm="0">
                                          <p:val>
                                            <p:strVal val="#ppt_x"/>
                                          </p:val>
                                        </p:tav>
                                        <p:tav tm="100000">
                                          <p:val>
                                            <p:strVal val="#ppt_x"/>
                                          </p:val>
                                        </p:tav>
                                      </p:tavLst>
                                    </p:anim>
                                    <p:anim calcmode="lin" valueType="num">
                                      <p:cBhvr additive="base">
                                        <p:cTn id="30" dur="500" fill="hold"/>
                                        <p:tgtEl>
                                          <p:spTgt spid="2549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1" fill="hold" nodeType="withGroup">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54986"/>
                                        </p:tgtEl>
                                        <p:attrNameLst>
                                          <p:attrName>style.visibility</p:attrName>
                                        </p:attrNameLst>
                                      </p:cBhvr>
                                      <p:to>
                                        <p:strVal val="visible"/>
                                      </p:to>
                                    </p:set>
                                    <p:anim calcmode="lin" valueType="num">
                                      <p:cBhvr additive="base">
                                        <p:cTn id="34" dur="500" fill="hold"/>
                                        <p:tgtEl>
                                          <p:spTgt spid="254986"/>
                                        </p:tgtEl>
                                        <p:attrNameLst>
                                          <p:attrName>ppt_x</p:attrName>
                                        </p:attrNameLst>
                                      </p:cBhvr>
                                      <p:tavLst>
                                        <p:tav tm="0">
                                          <p:val>
                                            <p:strVal val="#ppt_x"/>
                                          </p:val>
                                        </p:tav>
                                        <p:tav tm="100000">
                                          <p:val>
                                            <p:strVal val="#ppt_x"/>
                                          </p:val>
                                        </p:tav>
                                      </p:tavLst>
                                    </p:anim>
                                    <p:anim calcmode="lin" valueType="num">
                                      <p:cBhvr additive="base">
                                        <p:cTn id="35" dur="500" fill="hold"/>
                                        <p:tgtEl>
                                          <p:spTgt spid="2549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6" fill="hold" nodeType="with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254980"/>
                                        </p:tgtEl>
                                        <p:attrNameLst>
                                          <p:attrName>style.visibility</p:attrName>
                                        </p:attrNameLst>
                                      </p:cBhvr>
                                      <p:to>
                                        <p:strVal val="visible"/>
                                      </p:to>
                                    </p:set>
                                    <p:anim calcmode="lin" valueType="num">
                                      <p:cBhvr additive="base">
                                        <p:cTn id="39" dur="500" fill="hold"/>
                                        <p:tgtEl>
                                          <p:spTgt spid="254980"/>
                                        </p:tgtEl>
                                        <p:attrNameLst>
                                          <p:attrName>ppt_x</p:attrName>
                                        </p:attrNameLst>
                                      </p:cBhvr>
                                      <p:tavLst>
                                        <p:tav tm="0">
                                          <p:val>
                                            <p:strVal val="#ppt_x"/>
                                          </p:val>
                                        </p:tav>
                                        <p:tav tm="100000">
                                          <p:val>
                                            <p:strVal val="#ppt_x"/>
                                          </p:val>
                                        </p:tav>
                                      </p:tavLst>
                                    </p:anim>
                                    <p:anim calcmode="lin" valueType="num">
                                      <p:cBhvr additive="base">
                                        <p:cTn id="40" dur="500" fill="hold"/>
                                        <p:tgtEl>
                                          <p:spTgt spid="2549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254981"/>
                                        </p:tgtEl>
                                        <p:attrNameLst>
                                          <p:attrName>style.visibility</p:attrName>
                                        </p:attrNameLst>
                                      </p:cBhvr>
                                      <p:to>
                                        <p:strVal val="visible"/>
                                      </p:to>
                                    </p:set>
                                    <p:anim calcmode="lin" valueType="num">
                                      <p:cBhvr additive="base">
                                        <p:cTn id="44" dur="500" fill="hold"/>
                                        <p:tgtEl>
                                          <p:spTgt spid="254981"/>
                                        </p:tgtEl>
                                        <p:attrNameLst>
                                          <p:attrName>ppt_x</p:attrName>
                                        </p:attrNameLst>
                                      </p:cBhvr>
                                      <p:tavLst>
                                        <p:tav tm="0">
                                          <p:val>
                                            <p:strVal val="#ppt_x"/>
                                          </p:val>
                                        </p:tav>
                                        <p:tav tm="100000">
                                          <p:val>
                                            <p:strVal val="#ppt_x"/>
                                          </p:val>
                                        </p:tav>
                                      </p:tavLst>
                                    </p:anim>
                                    <p:anim calcmode="lin" valueType="num">
                                      <p:cBhvr additive="base">
                                        <p:cTn id="45" dur="500" fill="hold"/>
                                        <p:tgtEl>
                                          <p:spTgt spid="2549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54982"/>
                                        </p:tgtEl>
                                        <p:attrNameLst>
                                          <p:attrName>style.visibility</p:attrName>
                                        </p:attrNameLst>
                                      </p:cBhvr>
                                      <p:to>
                                        <p:strVal val="visible"/>
                                      </p:to>
                                    </p:set>
                                    <p:anim calcmode="lin" valueType="num">
                                      <p:cBhvr additive="base">
                                        <p:cTn id="49" dur="500" fill="hold"/>
                                        <p:tgtEl>
                                          <p:spTgt spid="254982"/>
                                        </p:tgtEl>
                                        <p:attrNameLst>
                                          <p:attrName>ppt_x</p:attrName>
                                        </p:attrNameLst>
                                      </p:cBhvr>
                                      <p:tavLst>
                                        <p:tav tm="0">
                                          <p:val>
                                            <p:strVal val="#ppt_x"/>
                                          </p:val>
                                        </p:tav>
                                        <p:tav tm="100000">
                                          <p:val>
                                            <p:strVal val="#ppt_x"/>
                                          </p:val>
                                        </p:tav>
                                      </p:tavLst>
                                    </p:anim>
                                    <p:anim calcmode="lin" valueType="num">
                                      <p:cBhvr additive="base">
                                        <p:cTn id="50" dur="500" fill="hold"/>
                                        <p:tgtEl>
                                          <p:spTgt spid="2549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4987"/>
                                        </p:tgtEl>
                                        <p:attrNameLst>
                                          <p:attrName>style.visibility</p:attrName>
                                        </p:attrNameLst>
                                      </p:cBhvr>
                                      <p:to>
                                        <p:strVal val="visible"/>
                                      </p:to>
                                    </p:set>
                                    <p:animEffect transition="in" filter="wipe(left)">
                                      <p:cBhvr>
                                        <p:cTn id="55" dur="2000"/>
                                        <p:tgtEl>
                                          <p:spTgt spid="254987"/>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nodeType="clickEffect">
                                  <p:stCondLst>
                                    <p:cond delay="0"/>
                                  </p:stCondLst>
                                  <p:iterate type="wd">
                                    <p:tmPct val="10000"/>
                                  </p:iterate>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wipe(down)">
                                      <p:cBhvr>
                                        <p:cTn id="60" dur="870">
                                          <p:stCondLst>
                                            <p:cond delay="0"/>
                                          </p:stCondLst>
                                        </p:cTn>
                                        <p:tgtEl>
                                          <p:spTgt spid="44">
                                            <p:txEl>
                                              <p:pRg st="0" end="0"/>
                                            </p:txEl>
                                          </p:spTgt>
                                        </p:tgtEl>
                                      </p:cBhvr>
                                    </p:animEffect>
                                    <p:anim calcmode="lin" valueType="num">
                                      <p:cBhvr>
                                        <p:cTn id="61" dur="2733" tmFilter="0,0; 0.14,0.36; 0.43,0.73; 0.71,0.91; 1.0,1.0">
                                          <p:stCondLst>
                                            <p:cond delay="0"/>
                                          </p:stCondLst>
                                        </p:cTn>
                                        <p:tgtEl>
                                          <p:spTgt spid="44">
                                            <p:txEl>
                                              <p:pRg st="0" end="0"/>
                                            </p:txEl>
                                          </p:spTgt>
                                        </p:tgtEl>
                                        <p:attrNameLst>
                                          <p:attrName>ppt_x</p:attrName>
                                        </p:attrNameLst>
                                      </p:cBhvr>
                                      <p:tavLst>
                                        <p:tav tm="0">
                                          <p:val>
                                            <p:strVal val="#ppt_x-0.25"/>
                                          </p:val>
                                        </p:tav>
                                        <p:tav tm="100000">
                                          <p:val>
                                            <p:strVal val="#ppt_x"/>
                                          </p:val>
                                        </p:tav>
                                      </p:tavLst>
                                    </p:anim>
                                    <p:anim calcmode="lin" valueType="num">
                                      <p:cBhvr>
                                        <p:cTn id="62" dur="996" tmFilter="0.0,0.0; 0.25,0.07; 0.50,0.2; 0.75,0.467; 1.0,1.0">
                                          <p:stCondLst>
                                            <p:cond delay="0"/>
                                          </p:stCondLst>
                                        </p:cTn>
                                        <p:tgtEl>
                                          <p:spTgt spid="44">
                                            <p:txEl>
                                              <p:pRg st="0" end="0"/>
                                            </p:txEl>
                                          </p:spTgt>
                                        </p:tgtEl>
                                        <p:attrNameLst>
                                          <p:attrName>ppt_y</p:attrName>
                                        </p:attrNameLst>
                                      </p:cBhvr>
                                      <p:tavLst>
                                        <p:tav tm="0" fmla="#ppt_y-sin(pi*$)/3">
                                          <p:val>
                                            <p:fltVal val="0.5"/>
                                          </p:val>
                                        </p:tav>
                                        <p:tav tm="100000">
                                          <p:val>
                                            <p:fltVal val="1"/>
                                          </p:val>
                                        </p:tav>
                                      </p:tavLst>
                                    </p:anim>
                                    <p:anim calcmode="lin" valueType="num">
                                      <p:cBhvr>
                                        <p:cTn id="63" dur="996" tmFilter="0, 0; 0.125,0.2665; 0.25,0.4; 0.375,0.465; 0.5,0.5;  0.625,0.535; 0.75,0.6; 0.875,0.7335; 1,1">
                                          <p:stCondLst>
                                            <p:cond delay="996"/>
                                          </p:stCondLst>
                                        </p:cTn>
                                        <p:tgtEl>
                                          <p:spTgt spid="44">
                                            <p:txEl>
                                              <p:pRg st="0" end="0"/>
                                            </p:txEl>
                                          </p:spTgt>
                                        </p:tgtEl>
                                        <p:attrNameLst>
                                          <p:attrName>ppt_y</p:attrName>
                                        </p:attrNameLst>
                                      </p:cBhvr>
                                      <p:tavLst>
                                        <p:tav tm="0" fmla="#ppt_y-sin(pi*$)/9">
                                          <p:val>
                                            <p:fltVal val="0"/>
                                          </p:val>
                                        </p:tav>
                                        <p:tav tm="100000">
                                          <p:val>
                                            <p:fltVal val="1"/>
                                          </p:val>
                                        </p:tav>
                                      </p:tavLst>
                                    </p:anim>
                                    <p:anim calcmode="lin" valueType="num">
                                      <p:cBhvr>
                                        <p:cTn id="64" dur="498" tmFilter="0, 0; 0.125,0.2665; 0.25,0.4; 0.375,0.465; 0.5,0.5;  0.625,0.535; 0.75,0.6; 0.875,0.7335; 1,1">
                                          <p:stCondLst>
                                            <p:cond delay="1986"/>
                                          </p:stCondLst>
                                        </p:cTn>
                                        <p:tgtEl>
                                          <p:spTgt spid="44">
                                            <p:txEl>
                                              <p:pRg st="0" end="0"/>
                                            </p:txEl>
                                          </p:spTgt>
                                        </p:tgtEl>
                                        <p:attrNameLst>
                                          <p:attrName>ppt_y</p:attrName>
                                        </p:attrNameLst>
                                      </p:cBhvr>
                                      <p:tavLst>
                                        <p:tav tm="0" fmla="#ppt_y-sin(pi*$)/27">
                                          <p:val>
                                            <p:fltVal val="0"/>
                                          </p:val>
                                        </p:tav>
                                        <p:tav tm="100000">
                                          <p:val>
                                            <p:fltVal val="1"/>
                                          </p:val>
                                        </p:tav>
                                      </p:tavLst>
                                    </p:anim>
                                    <p:anim calcmode="lin" valueType="num">
                                      <p:cBhvr>
                                        <p:cTn id="65" dur="246" tmFilter="0, 0; 0.125,0.2665; 0.25,0.4; 0.375,0.465; 0.5,0.5;  0.625,0.535; 0.75,0.6; 0.875,0.7335; 1,1">
                                          <p:stCondLst>
                                            <p:cond delay="2484"/>
                                          </p:stCondLst>
                                        </p:cTn>
                                        <p:tgtEl>
                                          <p:spTgt spid="44">
                                            <p:txEl>
                                              <p:pRg st="0" end="0"/>
                                            </p:txEl>
                                          </p:spTgt>
                                        </p:tgtEl>
                                        <p:attrNameLst>
                                          <p:attrName>ppt_y</p:attrName>
                                        </p:attrNameLst>
                                      </p:cBhvr>
                                      <p:tavLst>
                                        <p:tav tm="0" fmla="#ppt_y-sin(pi*$)/81">
                                          <p:val>
                                            <p:fltVal val="0"/>
                                          </p:val>
                                        </p:tav>
                                        <p:tav tm="100000">
                                          <p:val>
                                            <p:fltVal val="1"/>
                                          </p:val>
                                        </p:tav>
                                      </p:tavLst>
                                    </p:anim>
                                    <p:animScale>
                                      <p:cBhvr>
                                        <p:cTn id="66" dur="39">
                                          <p:stCondLst>
                                            <p:cond delay="975"/>
                                          </p:stCondLst>
                                        </p:cTn>
                                        <p:tgtEl>
                                          <p:spTgt spid="44">
                                            <p:txEl>
                                              <p:pRg st="0" end="0"/>
                                            </p:txEl>
                                          </p:spTgt>
                                        </p:tgtEl>
                                      </p:cBhvr>
                                      <p:to x="100000" y="60000"/>
                                    </p:animScale>
                                    <p:animScale>
                                      <p:cBhvr>
                                        <p:cTn id="67" dur="249" decel="50000">
                                          <p:stCondLst>
                                            <p:cond delay="1014"/>
                                          </p:stCondLst>
                                        </p:cTn>
                                        <p:tgtEl>
                                          <p:spTgt spid="44">
                                            <p:txEl>
                                              <p:pRg st="0" end="0"/>
                                            </p:txEl>
                                          </p:spTgt>
                                        </p:tgtEl>
                                      </p:cBhvr>
                                      <p:to x="100000" y="100000"/>
                                    </p:animScale>
                                    <p:animScale>
                                      <p:cBhvr>
                                        <p:cTn id="68" dur="39">
                                          <p:stCondLst>
                                            <p:cond delay="1968"/>
                                          </p:stCondLst>
                                        </p:cTn>
                                        <p:tgtEl>
                                          <p:spTgt spid="44">
                                            <p:txEl>
                                              <p:pRg st="0" end="0"/>
                                            </p:txEl>
                                          </p:spTgt>
                                        </p:tgtEl>
                                      </p:cBhvr>
                                      <p:to x="100000" y="80000"/>
                                    </p:animScale>
                                    <p:animScale>
                                      <p:cBhvr>
                                        <p:cTn id="69" dur="249" decel="50000">
                                          <p:stCondLst>
                                            <p:cond delay="2007"/>
                                          </p:stCondLst>
                                        </p:cTn>
                                        <p:tgtEl>
                                          <p:spTgt spid="44">
                                            <p:txEl>
                                              <p:pRg st="0" end="0"/>
                                            </p:txEl>
                                          </p:spTgt>
                                        </p:tgtEl>
                                      </p:cBhvr>
                                      <p:to x="100000" y="100000"/>
                                    </p:animScale>
                                    <p:animScale>
                                      <p:cBhvr>
                                        <p:cTn id="70" dur="39">
                                          <p:stCondLst>
                                            <p:cond delay="2463"/>
                                          </p:stCondLst>
                                        </p:cTn>
                                        <p:tgtEl>
                                          <p:spTgt spid="44">
                                            <p:txEl>
                                              <p:pRg st="0" end="0"/>
                                            </p:txEl>
                                          </p:spTgt>
                                        </p:tgtEl>
                                      </p:cBhvr>
                                      <p:to x="100000" y="90000"/>
                                    </p:animScale>
                                    <p:animScale>
                                      <p:cBhvr>
                                        <p:cTn id="71" dur="249" decel="50000">
                                          <p:stCondLst>
                                            <p:cond delay="2502"/>
                                          </p:stCondLst>
                                        </p:cTn>
                                        <p:tgtEl>
                                          <p:spTgt spid="44">
                                            <p:txEl>
                                              <p:pRg st="0" end="0"/>
                                            </p:txEl>
                                          </p:spTgt>
                                        </p:tgtEl>
                                      </p:cBhvr>
                                      <p:to x="100000" y="100000"/>
                                    </p:animScale>
                                    <p:animScale>
                                      <p:cBhvr>
                                        <p:cTn id="72" dur="39">
                                          <p:stCondLst>
                                            <p:cond delay="2712"/>
                                          </p:stCondLst>
                                        </p:cTn>
                                        <p:tgtEl>
                                          <p:spTgt spid="44">
                                            <p:txEl>
                                              <p:pRg st="0" end="0"/>
                                            </p:txEl>
                                          </p:spTgt>
                                        </p:tgtEl>
                                      </p:cBhvr>
                                      <p:to x="100000" y="95000"/>
                                    </p:animScale>
                                    <p:animScale>
                                      <p:cBhvr>
                                        <p:cTn id="73" dur="249" decel="50000">
                                          <p:stCondLst>
                                            <p:cond delay="2751"/>
                                          </p:stCondLst>
                                        </p:cTn>
                                        <p:tgtEl>
                                          <p:spTgt spid="44">
                                            <p:txEl>
                                              <p:pRg st="0" end="0"/>
                                            </p:txEl>
                                          </p:spTgt>
                                        </p:tgtEl>
                                      </p:cBhvr>
                                      <p:to x="100000" y="100000"/>
                                    </p:animScale>
                                  </p:childTnLst>
                                  <p:subTnLst>
                                    <p:audio>
                                      <p:cMediaNode>
                                        <p:cTn display="0" masterRel="sameClick">
                                          <p:stCondLst>
                                            <p:cond evt="begin" delay="0">
                                              <p:tn val="58"/>
                                            </p:cond>
                                          </p:stCondLst>
                                          <p:endCondLst>
                                            <p:cond evt="onStopAudio" delay="0">
                                              <p:tgtEl>
                                                <p:sldTgt/>
                                              </p:tgtEl>
                                            </p:cond>
                                          </p:endCondLst>
                                        </p:cTn>
                                        <p:tgtEl>
                                          <p:sndTgt r:embed="rId6" name="boing.wav"/>
                                        </p:tgtEl>
                                      </p:cMediaNode>
                                    </p:audio>
                                  </p:sub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iterate type="wd">
                                    <p:tmPct val="10000"/>
                                  </p:iterate>
                                  <p:childTnLst>
                                    <p:set>
                                      <p:cBhvr>
                                        <p:cTn id="77" dur="1" fill="hold">
                                          <p:stCondLst>
                                            <p:cond delay="0"/>
                                          </p:stCondLst>
                                        </p:cTn>
                                        <p:tgtEl>
                                          <p:spTgt spid="45">
                                            <p:txEl>
                                              <p:pRg st="0" end="0"/>
                                            </p:txEl>
                                          </p:spTgt>
                                        </p:tgtEl>
                                        <p:attrNameLst>
                                          <p:attrName>style.visibility</p:attrName>
                                        </p:attrNameLst>
                                      </p:cBhvr>
                                      <p:to>
                                        <p:strVal val="visible"/>
                                      </p:to>
                                    </p:set>
                                    <p:animEffect transition="in" filter="wipe(down)">
                                      <p:cBhvr>
                                        <p:cTn id="78" dur="870">
                                          <p:stCondLst>
                                            <p:cond delay="0"/>
                                          </p:stCondLst>
                                        </p:cTn>
                                        <p:tgtEl>
                                          <p:spTgt spid="45">
                                            <p:txEl>
                                              <p:pRg st="0" end="0"/>
                                            </p:txEl>
                                          </p:spTgt>
                                        </p:tgtEl>
                                      </p:cBhvr>
                                    </p:animEffect>
                                    <p:anim calcmode="lin" valueType="num">
                                      <p:cBhvr>
                                        <p:cTn id="79" dur="2733" tmFilter="0,0; 0.14,0.36; 0.43,0.73; 0.71,0.91; 1.0,1.0">
                                          <p:stCondLst>
                                            <p:cond delay="0"/>
                                          </p:stCondLst>
                                        </p:cTn>
                                        <p:tgtEl>
                                          <p:spTgt spid="45">
                                            <p:txEl>
                                              <p:pRg st="0" end="0"/>
                                            </p:txEl>
                                          </p:spTgt>
                                        </p:tgtEl>
                                        <p:attrNameLst>
                                          <p:attrName>ppt_x</p:attrName>
                                        </p:attrNameLst>
                                      </p:cBhvr>
                                      <p:tavLst>
                                        <p:tav tm="0">
                                          <p:val>
                                            <p:strVal val="#ppt_x-0.25"/>
                                          </p:val>
                                        </p:tav>
                                        <p:tav tm="100000">
                                          <p:val>
                                            <p:strVal val="#ppt_x"/>
                                          </p:val>
                                        </p:tav>
                                      </p:tavLst>
                                    </p:anim>
                                    <p:anim calcmode="lin" valueType="num">
                                      <p:cBhvr>
                                        <p:cTn id="80" dur="996" tmFilter="0.0,0.0; 0.25,0.07; 0.50,0.2; 0.75,0.467; 1.0,1.0">
                                          <p:stCondLst>
                                            <p:cond delay="0"/>
                                          </p:stCondLst>
                                        </p:cTn>
                                        <p:tgtEl>
                                          <p:spTgt spid="45">
                                            <p:txEl>
                                              <p:pRg st="0" end="0"/>
                                            </p:txEl>
                                          </p:spTgt>
                                        </p:tgtEl>
                                        <p:attrNameLst>
                                          <p:attrName>ppt_y</p:attrName>
                                        </p:attrNameLst>
                                      </p:cBhvr>
                                      <p:tavLst>
                                        <p:tav tm="0" fmla="#ppt_y-sin(pi*$)/3">
                                          <p:val>
                                            <p:fltVal val="0.5"/>
                                          </p:val>
                                        </p:tav>
                                        <p:tav tm="100000">
                                          <p:val>
                                            <p:fltVal val="1"/>
                                          </p:val>
                                        </p:tav>
                                      </p:tavLst>
                                    </p:anim>
                                    <p:anim calcmode="lin" valueType="num">
                                      <p:cBhvr>
                                        <p:cTn id="81" dur="996" tmFilter="0, 0; 0.125,0.2665; 0.25,0.4; 0.375,0.465; 0.5,0.5;  0.625,0.535; 0.75,0.6; 0.875,0.7335; 1,1">
                                          <p:stCondLst>
                                            <p:cond delay="996"/>
                                          </p:stCondLst>
                                        </p:cTn>
                                        <p:tgtEl>
                                          <p:spTgt spid="45">
                                            <p:txEl>
                                              <p:pRg st="0" end="0"/>
                                            </p:txEl>
                                          </p:spTgt>
                                        </p:tgtEl>
                                        <p:attrNameLst>
                                          <p:attrName>ppt_y</p:attrName>
                                        </p:attrNameLst>
                                      </p:cBhvr>
                                      <p:tavLst>
                                        <p:tav tm="0" fmla="#ppt_y-sin(pi*$)/9">
                                          <p:val>
                                            <p:fltVal val="0"/>
                                          </p:val>
                                        </p:tav>
                                        <p:tav tm="100000">
                                          <p:val>
                                            <p:fltVal val="1"/>
                                          </p:val>
                                        </p:tav>
                                      </p:tavLst>
                                    </p:anim>
                                    <p:anim calcmode="lin" valueType="num">
                                      <p:cBhvr>
                                        <p:cTn id="82" dur="498" tmFilter="0, 0; 0.125,0.2665; 0.25,0.4; 0.375,0.465; 0.5,0.5;  0.625,0.535; 0.75,0.6; 0.875,0.7335; 1,1">
                                          <p:stCondLst>
                                            <p:cond delay="1986"/>
                                          </p:stCondLst>
                                        </p:cTn>
                                        <p:tgtEl>
                                          <p:spTgt spid="45">
                                            <p:txEl>
                                              <p:pRg st="0" end="0"/>
                                            </p:txEl>
                                          </p:spTgt>
                                        </p:tgtEl>
                                        <p:attrNameLst>
                                          <p:attrName>ppt_y</p:attrName>
                                        </p:attrNameLst>
                                      </p:cBhvr>
                                      <p:tavLst>
                                        <p:tav tm="0" fmla="#ppt_y-sin(pi*$)/27">
                                          <p:val>
                                            <p:fltVal val="0"/>
                                          </p:val>
                                        </p:tav>
                                        <p:tav tm="100000">
                                          <p:val>
                                            <p:fltVal val="1"/>
                                          </p:val>
                                        </p:tav>
                                      </p:tavLst>
                                    </p:anim>
                                    <p:anim calcmode="lin" valueType="num">
                                      <p:cBhvr>
                                        <p:cTn id="83" dur="246" tmFilter="0, 0; 0.125,0.2665; 0.25,0.4; 0.375,0.465; 0.5,0.5;  0.625,0.535; 0.75,0.6; 0.875,0.7335; 1,1">
                                          <p:stCondLst>
                                            <p:cond delay="2484"/>
                                          </p:stCondLst>
                                        </p:cTn>
                                        <p:tgtEl>
                                          <p:spTgt spid="45">
                                            <p:txEl>
                                              <p:pRg st="0" end="0"/>
                                            </p:txEl>
                                          </p:spTgt>
                                        </p:tgtEl>
                                        <p:attrNameLst>
                                          <p:attrName>ppt_y</p:attrName>
                                        </p:attrNameLst>
                                      </p:cBhvr>
                                      <p:tavLst>
                                        <p:tav tm="0" fmla="#ppt_y-sin(pi*$)/81">
                                          <p:val>
                                            <p:fltVal val="0"/>
                                          </p:val>
                                        </p:tav>
                                        <p:tav tm="100000">
                                          <p:val>
                                            <p:fltVal val="1"/>
                                          </p:val>
                                        </p:tav>
                                      </p:tavLst>
                                    </p:anim>
                                    <p:animScale>
                                      <p:cBhvr>
                                        <p:cTn id="84" dur="39">
                                          <p:stCondLst>
                                            <p:cond delay="975"/>
                                          </p:stCondLst>
                                        </p:cTn>
                                        <p:tgtEl>
                                          <p:spTgt spid="45">
                                            <p:txEl>
                                              <p:pRg st="0" end="0"/>
                                            </p:txEl>
                                          </p:spTgt>
                                        </p:tgtEl>
                                      </p:cBhvr>
                                      <p:to x="100000" y="60000"/>
                                    </p:animScale>
                                    <p:animScale>
                                      <p:cBhvr>
                                        <p:cTn id="85" dur="249" decel="50000">
                                          <p:stCondLst>
                                            <p:cond delay="1014"/>
                                          </p:stCondLst>
                                        </p:cTn>
                                        <p:tgtEl>
                                          <p:spTgt spid="45">
                                            <p:txEl>
                                              <p:pRg st="0" end="0"/>
                                            </p:txEl>
                                          </p:spTgt>
                                        </p:tgtEl>
                                      </p:cBhvr>
                                      <p:to x="100000" y="100000"/>
                                    </p:animScale>
                                    <p:animScale>
                                      <p:cBhvr>
                                        <p:cTn id="86" dur="39">
                                          <p:stCondLst>
                                            <p:cond delay="1968"/>
                                          </p:stCondLst>
                                        </p:cTn>
                                        <p:tgtEl>
                                          <p:spTgt spid="45">
                                            <p:txEl>
                                              <p:pRg st="0" end="0"/>
                                            </p:txEl>
                                          </p:spTgt>
                                        </p:tgtEl>
                                      </p:cBhvr>
                                      <p:to x="100000" y="80000"/>
                                    </p:animScale>
                                    <p:animScale>
                                      <p:cBhvr>
                                        <p:cTn id="87" dur="249" decel="50000">
                                          <p:stCondLst>
                                            <p:cond delay="2007"/>
                                          </p:stCondLst>
                                        </p:cTn>
                                        <p:tgtEl>
                                          <p:spTgt spid="45">
                                            <p:txEl>
                                              <p:pRg st="0" end="0"/>
                                            </p:txEl>
                                          </p:spTgt>
                                        </p:tgtEl>
                                      </p:cBhvr>
                                      <p:to x="100000" y="100000"/>
                                    </p:animScale>
                                    <p:animScale>
                                      <p:cBhvr>
                                        <p:cTn id="88" dur="39">
                                          <p:stCondLst>
                                            <p:cond delay="2463"/>
                                          </p:stCondLst>
                                        </p:cTn>
                                        <p:tgtEl>
                                          <p:spTgt spid="45">
                                            <p:txEl>
                                              <p:pRg st="0" end="0"/>
                                            </p:txEl>
                                          </p:spTgt>
                                        </p:tgtEl>
                                      </p:cBhvr>
                                      <p:to x="100000" y="90000"/>
                                    </p:animScale>
                                    <p:animScale>
                                      <p:cBhvr>
                                        <p:cTn id="89" dur="249" decel="50000">
                                          <p:stCondLst>
                                            <p:cond delay="2502"/>
                                          </p:stCondLst>
                                        </p:cTn>
                                        <p:tgtEl>
                                          <p:spTgt spid="45">
                                            <p:txEl>
                                              <p:pRg st="0" end="0"/>
                                            </p:txEl>
                                          </p:spTgt>
                                        </p:tgtEl>
                                      </p:cBhvr>
                                      <p:to x="100000" y="100000"/>
                                    </p:animScale>
                                    <p:animScale>
                                      <p:cBhvr>
                                        <p:cTn id="90" dur="39">
                                          <p:stCondLst>
                                            <p:cond delay="2712"/>
                                          </p:stCondLst>
                                        </p:cTn>
                                        <p:tgtEl>
                                          <p:spTgt spid="45">
                                            <p:txEl>
                                              <p:pRg st="0" end="0"/>
                                            </p:txEl>
                                          </p:spTgt>
                                        </p:tgtEl>
                                      </p:cBhvr>
                                      <p:to x="100000" y="95000"/>
                                    </p:animScale>
                                    <p:animScale>
                                      <p:cBhvr>
                                        <p:cTn id="91" dur="249" decel="50000">
                                          <p:stCondLst>
                                            <p:cond delay="2751"/>
                                          </p:stCondLst>
                                        </p:cTn>
                                        <p:tgtEl>
                                          <p:spTgt spid="45">
                                            <p:txEl>
                                              <p:pRg st="0" end="0"/>
                                            </p:txEl>
                                          </p:spTgt>
                                        </p:tgtEl>
                                      </p:cBhvr>
                                      <p:to x="100000" y="100000"/>
                                    </p:animScale>
                                  </p:childTnLst>
                                  <p:subTnLst>
                                    <p:audio>
                                      <p:cMediaNode>
                                        <p:cTn display="0" masterRel="sameClick">
                                          <p:stCondLst>
                                            <p:cond evt="begin" delay="0">
                                              <p:tn val="76"/>
                                            </p:cond>
                                          </p:stCondLst>
                                          <p:endCondLst>
                                            <p:cond evt="onStopAudio" delay="0">
                                              <p:tgtEl>
                                                <p:sldTgt/>
                                              </p:tgtEl>
                                            </p:cond>
                                          </p:endCondLst>
                                        </p:cTn>
                                        <p:tgtEl>
                                          <p:sndTgt r:embed="rId6" name="boing.wav"/>
                                        </p:tgtEl>
                                      </p:cMediaNode>
                                    </p:audio>
                                  </p:sub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iterate type="wd">
                                    <p:tmPct val="10000"/>
                                  </p:iterate>
                                  <p:childTnLst>
                                    <p:set>
                                      <p:cBhvr>
                                        <p:cTn id="95" dur="1" fill="hold">
                                          <p:stCondLst>
                                            <p:cond delay="0"/>
                                          </p:stCondLst>
                                        </p:cTn>
                                        <p:tgtEl>
                                          <p:spTgt spid="46">
                                            <p:txEl>
                                              <p:pRg st="0" end="0"/>
                                            </p:txEl>
                                          </p:spTgt>
                                        </p:tgtEl>
                                        <p:attrNameLst>
                                          <p:attrName>style.visibility</p:attrName>
                                        </p:attrNameLst>
                                      </p:cBhvr>
                                      <p:to>
                                        <p:strVal val="visible"/>
                                      </p:to>
                                    </p:set>
                                    <p:animEffect transition="in" filter="wipe(down)">
                                      <p:cBhvr>
                                        <p:cTn id="96" dur="870">
                                          <p:stCondLst>
                                            <p:cond delay="0"/>
                                          </p:stCondLst>
                                        </p:cTn>
                                        <p:tgtEl>
                                          <p:spTgt spid="46">
                                            <p:txEl>
                                              <p:pRg st="0" end="0"/>
                                            </p:txEl>
                                          </p:spTgt>
                                        </p:tgtEl>
                                      </p:cBhvr>
                                    </p:animEffect>
                                    <p:anim calcmode="lin" valueType="num">
                                      <p:cBhvr>
                                        <p:cTn id="97" dur="2733" tmFilter="0,0; 0.14,0.36; 0.43,0.73; 0.71,0.91; 1.0,1.0">
                                          <p:stCondLst>
                                            <p:cond delay="0"/>
                                          </p:stCondLst>
                                        </p:cTn>
                                        <p:tgtEl>
                                          <p:spTgt spid="46">
                                            <p:txEl>
                                              <p:pRg st="0" end="0"/>
                                            </p:txEl>
                                          </p:spTgt>
                                        </p:tgtEl>
                                        <p:attrNameLst>
                                          <p:attrName>ppt_x</p:attrName>
                                        </p:attrNameLst>
                                      </p:cBhvr>
                                      <p:tavLst>
                                        <p:tav tm="0">
                                          <p:val>
                                            <p:strVal val="#ppt_x-0.25"/>
                                          </p:val>
                                        </p:tav>
                                        <p:tav tm="100000">
                                          <p:val>
                                            <p:strVal val="#ppt_x"/>
                                          </p:val>
                                        </p:tav>
                                      </p:tavLst>
                                    </p:anim>
                                    <p:anim calcmode="lin" valueType="num">
                                      <p:cBhvr>
                                        <p:cTn id="98" dur="996" tmFilter="0.0,0.0; 0.25,0.07; 0.50,0.2; 0.75,0.467; 1.0,1.0">
                                          <p:stCondLst>
                                            <p:cond delay="0"/>
                                          </p:stCondLst>
                                        </p:cTn>
                                        <p:tgtEl>
                                          <p:spTgt spid="46">
                                            <p:txEl>
                                              <p:pRg st="0" end="0"/>
                                            </p:txEl>
                                          </p:spTgt>
                                        </p:tgtEl>
                                        <p:attrNameLst>
                                          <p:attrName>ppt_y</p:attrName>
                                        </p:attrNameLst>
                                      </p:cBhvr>
                                      <p:tavLst>
                                        <p:tav tm="0" fmla="#ppt_y-sin(pi*$)/3">
                                          <p:val>
                                            <p:fltVal val="0.5"/>
                                          </p:val>
                                        </p:tav>
                                        <p:tav tm="100000">
                                          <p:val>
                                            <p:fltVal val="1"/>
                                          </p:val>
                                        </p:tav>
                                      </p:tavLst>
                                    </p:anim>
                                    <p:anim calcmode="lin" valueType="num">
                                      <p:cBhvr>
                                        <p:cTn id="99" dur="996" tmFilter="0, 0; 0.125,0.2665; 0.25,0.4; 0.375,0.465; 0.5,0.5;  0.625,0.535; 0.75,0.6; 0.875,0.7335; 1,1">
                                          <p:stCondLst>
                                            <p:cond delay="996"/>
                                          </p:stCondLst>
                                        </p:cTn>
                                        <p:tgtEl>
                                          <p:spTgt spid="46">
                                            <p:txEl>
                                              <p:pRg st="0" end="0"/>
                                            </p:txEl>
                                          </p:spTgt>
                                        </p:tgtEl>
                                        <p:attrNameLst>
                                          <p:attrName>ppt_y</p:attrName>
                                        </p:attrNameLst>
                                      </p:cBhvr>
                                      <p:tavLst>
                                        <p:tav tm="0" fmla="#ppt_y-sin(pi*$)/9">
                                          <p:val>
                                            <p:fltVal val="0"/>
                                          </p:val>
                                        </p:tav>
                                        <p:tav tm="100000">
                                          <p:val>
                                            <p:fltVal val="1"/>
                                          </p:val>
                                        </p:tav>
                                      </p:tavLst>
                                    </p:anim>
                                    <p:anim calcmode="lin" valueType="num">
                                      <p:cBhvr>
                                        <p:cTn id="100" dur="498" tmFilter="0, 0; 0.125,0.2665; 0.25,0.4; 0.375,0.465; 0.5,0.5;  0.625,0.535; 0.75,0.6; 0.875,0.7335; 1,1">
                                          <p:stCondLst>
                                            <p:cond delay="1986"/>
                                          </p:stCondLst>
                                        </p:cTn>
                                        <p:tgtEl>
                                          <p:spTgt spid="46">
                                            <p:txEl>
                                              <p:pRg st="0" end="0"/>
                                            </p:txEl>
                                          </p:spTgt>
                                        </p:tgtEl>
                                        <p:attrNameLst>
                                          <p:attrName>ppt_y</p:attrName>
                                        </p:attrNameLst>
                                      </p:cBhvr>
                                      <p:tavLst>
                                        <p:tav tm="0" fmla="#ppt_y-sin(pi*$)/27">
                                          <p:val>
                                            <p:fltVal val="0"/>
                                          </p:val>
                                        </p:tav>
                                        <p:tav tm="100000">
                                          <p:val>
                                            <p:fltVal val="1"/>
                                          </p:val>
                                        </p:tav>
                                      </p:tavLst>
                                    </p:anim>
                                    <p:anim calcmode="lin" valueType="num">
                                      <p:cBhvr>
                                        <p:cTn id="101" dur="246" tmFilter="0, 0; 0.125,0.2665; 0.25,0.4; 0.375,0.465; 0.5,0.5;  0.625,0.535; 0.75,0.6; 0.875,0.7335; 1,1">
                                          <p:stCondLst>
                                            <p:cond delay="2484"/>
                                          </p:stCondLst>
                                        </p:cTn>
                                        <p:tgtEl>
                                          <p:spTgt spid="46">
                                            <p:txEl>
                                              <p:pRg st="0" end="0"/>
                                            </p:txEl>
                                          </p:spTgt>
                                        </p:tgtEl>
                                        <p:attrNameLst>
                                          <p:attrName>ppt_y</p:attrName>
                                        </p:attrNameLst>
                                      </p:cBhvr>
                                      <p:tavLst>
                                        <p:tav tm="0" fmla="#ppt_y-sin(pi*$)/81">
                                          <p:val>
                                            <p:fltVal val="0"/>
                                          </p:val>
                                        </p:tav>
                                        <p:tav tm="100000">
                                          <p:val>
                                            <p:fltVal val="1"/>
                                          </p:val>
                                        </p:tav>
                                      </p:tavLst>
                                    </p:anim>
                                    <p:animScale>
                                      <p:cBhvr>
                                        <p:cTn id="102" dur="39">
                                          <p:stCondLst>
                                            <p:cond delay="975"/>
                                          </p:stCondLst>
                                        </p:cTn>
                                        <p:tgtEl>
                                          <p:spTgt spid="46">
                                            <p:txEl>
                                              <p:pRg st="0" end="0"/>
                                            </p:txEl>
                                          </p:spTgt>
                                        </p:tgtEl>
                                      </p:cBhvr>
                                      <p:to x="100000" y="60000"/>
                                    </p:animScale>
                                    <p:animScale>
                                      <p:cBhvr>
                                        <p:cTn id="103" dur="249" decel="50000">
                                          <p:stCondLst>
                                            <p:cond delay="1014"/>
                                          </p:stCondLst>
                                        </p:cTn>
                                        <p:tgtEl>
                                          <p:spTgt spid="46">
                                            <p:txEl>
                                              <p:pRg st="0" end="0"/>
                                            </p:txEl>
                                          </p:spTgt>
                                        </p:tgtEl>
                                      </p:cBhvr>
                                      <p:to x="100000" y="100000"/>
                                    </p:animScale>
                                    <p:animScale>
                                      <p:cBhvr>
                                        <p:cTn id="104" dur="39">
                                          <p:stCondLst>
                                            <p:cond delay="1968"/>
                                          </p:stCondLst>
                                        </p:cTn>
                                        <p:tgtEl>
                                          <p:spTgt spid="46">
                                            <p:txEl>
                                              <p:pRg st="0" end="0"/>
                                            </p:txEl>
                                          </p:spTgt>
                                        </p:tgtEl>
                                      </p:cBhvr>
                                      <p:to x="100000" y="80000"/>
                                    </p:animScale>
                                    <p:animScale>
                                      <p:cBhvr>
                                        <p:cTn id="105" dur="249" decel="50000">
                                          <p:stCondLst>
                                            <p:cond delay="2007"/>
                                          </p:stCondLst>
                                        </p:cTn>
                                        <p:tgtEl>
                                          <p:spTgt spid="46">
                                            <p:txEl>
                                              <p:pRg st="0" end="0"/>
                                            </p:txEl>
                                          </p:spTgt>
                                        </p:tgtEl>
                                      </p:cBhvr>
                                      <p:to x="100000" y="100000"/>
                                    </p:animScale>
                                    <p:animScale>
                                      <p:cBhvr>
                                        <p:cTn id="106" dur="39">
                                          <p:stCondLst>
                                            <p:cond delay="2463"/>
                                          </p:stCondLst>
                                        </p:cTn>
                                        <p:tgtEl>
                                          <p:spTgt spid="46">
                                            <p:txEl>
                                              <p:pRg st="0" end="0"/>
                                            </p:txEl>
                                          </p:spTgt>
                                        </p:tgtEl>
                                      </p:cBhvr>
                                      <p:to x="100000" y="90000"/>
                                    </p:animScale>
                                    <p:animScale>
                                      <p:cBhvr>
                                        <p:cTn id="107" dur="249" decel="50000">
                                          <p:stCondLst>
                                            <p:cond delay="2502"/>
                                          </p:stCondLst>
                                        </p:cTn>
                                        <p:tgtEl>
                                          <p:spTgt spid="46">
                                            <p:txEl>
                                              <p:pRg st="0" end="0"/>
                                            </p:txEl>
                                          </p:spTgt>
                                        </p:tgtEl>
                                      </p:cBhvr>
                                      <p:to x="100000" y="100000"/>
                                    </p:animScale>
                                    <p:animScale>
                                      <p:cBhvr>
                                        <p:cTn id="108" dur="39">
                                          <p:stCondLst>
                                            <p:cond delay="2712"/>
                                          </p:stCondLst>
                                        </p:cTn>
                                        <p:tgtEl>
                                          <p:spTgt spid="46">
                                            <p:txEl>
                                              <p:pRg st="0" end="0"/>
                                            </p:txEl>
                                          </p:spTgt>
                                        </p:tgtEl>
                                      </p:cBhvr>
                                      <p:to x="100000" y="95000"/>
                                    </p:animScale>
                                    <p:animScale>
                                      <p:cBhvr>
                                        <p:cTn id="109" dur="249" decel="50000">
                                          <p:stCondLst>
                                            <p:cond delay="2751"/>
                                          </p:stCondLst>
                                        </p:cTn>
                                        <p:tgtEl>
                                          <p:spTgt spid="46">
                                            <p:txEl>
                                              <p:pRg st="0" end="0"/>
                                            </p:txEl>
                                          </p:spTgt>
                                        </p:tgtEl>
                                      </p:cBhvr>
                                      <p:to x="100000" y="100000"/>
                                    </p:animScale>
                                  </p:childTnLst>
                                  <p:subTnLst>
                                    <p:audio>
                                      <p:cMediaNode>
                                        <p:cTn display="0" masterRel="sameClick">
                                          <p:stCondLst>
                                            <p:cond evt="begin" delay="0">
                                              <p:tn val="94"/>
                                            </p:cond>
                                          </p:stCondLst>
                                          <p:endCondLst>
                                            <p:cond evt="onStopAudio" delay="0">
                                              <p:tgtEl>
                                                <p:sldTgt/>
                                              </p:tgtEl>
                                            </p:cond>
                                          </p:endCondLst>
                                        </p:cTn>
                                        <p:tgtEl>
                                          <p:sndTgt r:embed="rId6" name="boing.wav"/>
                                        </p:tgtEl>
                                      </p:cMediaNode>
                                    </p:audio>
                                  </p:sub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54988"/>
                                        </p:tgtEl>
                                        <p:attrNameLst>
                                          <p:attrName>style.visibility</p:attrName>
                                        </p:attrNameLst>
                                      </p:cBhvr>
                                      <p:to>
                                        <p:strVal val="visible"/>
                                      </p:to>
                                    </p:set>
                                    <p:animEffect transition="in" filter="fade">
                                      <p:cBhvr>
                                        <p:cTn id="114" dur="500"/>
                                        <p:tgtEl>
                                          <p:spTgt spid="254988"/>
                                        </p:tgtEl>
                                      </p:cBhvr>
                                    </p:animEffect>
                                  </p:childTnLst>
                                  <p:subTnLst>
                                    <p:audio>
                                      <p:cMediaNode>
                                        <p:cTn display="0" masterRel="sameClick">
                                          <p:stCondLst>
                                            <p:cond evt="begin" delay="0">
                                              <p:tn val="112"/>
                                            </p:cond>
                                          </p:stCondLst>
                                          <p:endCondLst>
                                            <p:cond evt="onStopAudio" delay="0">
                                              <p:tgtEl>
                                                <p:sldTgt/>
                                              </p:tgtEl>
                                            </p:cond>
                                          </p:endCondLst>
                                        </p:cTn>
                                        <p:tgtEl>
                                          <p:sndTgt r:embed="rId7" name="type.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fade">
                                      <p:cBhvr>
                                        <p:cTn id="119" dur="500"/>
                                        <p:tgtEl>
                                          <p:spTgt spid="8"/>
                                        </p:tgtEl>
                                      </p:cBhvr>
                                    </p:animEffect>
                                  </p:childTnLst>
                                  <p:subTnLst>
                                    <p:audio>
                                      <p:cMediaNode>
                                        <p:cTn display="0" masterRel="sameClick">
                                          <p:stCondLst>
                                            <p:cond evt="begin" delay="0">
                                              <p:tn val="117"/>
                                            </p:cond>
                                          </p:stCondLst>
                                          <p:endCondLst>
                                            <p:cond evt="onStopAudio" delay="0">
                                              <p:tgtEl>
                                                <p:sldTgt/>
                                              </p:tgtEl>
                                            </p:cond>
                                          </p:endCondLst>
                                        </p:cTn>
                                        <p:tgtEl>
                                          <p:sndTgt r:embed="rId7" name="type.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3"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additive="base">
                                        <p:cTn id="124" dur="3000" fill="hold"/>
                                        <p:tgtEl>
                                          <p:spTgt spid="3"/>
                                        </p:tgtEl>
                                        <p:attrNameLst>
                                          <p:attrName>ppt_x</p:attrName>
                                        </p:attrNameLst>
                                      </p:cBhvr>
                                      <p:tavLst>
                                        <p:tav tm="0">
                                          <p:val>
                                            <p:strVal val="1+#ppt_w/2"/>
                                          </p:val>
                                        </p:tav>
                                        <p:tav tm="100000">
                                          <p:val>
                                            <p:strVal val="#ppt_x"/>
                                          </p:val>
                                        </p:tav>
                                      </p:tavLst>
                                    </p:anim>
                                    <p:anim calcmode="lin" valueType="num">
                                      <p:cBhvr additive="base">
                                        <p:cTn id="125" dur="3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8" name="aircraft_tomcat.wav"/>
                                        </p:tgtEl>
                                      </p:cMediaNode>
                                    </p:audio>
                                  </p:subTnLst>
                                </p:cTn>
                              </p:par>
                              <p:par>
                                <p:cTn id="126" presetID="8" presetClass="emph" presetSubtype="0" fill="hold" nodeType="withEffect">
                                  <p:stCondLst>
                                    <p:cond delay="0"/>
                                  </p:stCondLst>
                                  <p:childTnLst>
                                    <p:animRot by="21600000">
                                      <p:cBhvr>
                                        <p:cTn id="127" dur="3000" fill="hold"/>
                                        <p:tgtEl>
                                          <p:spTgt spid="3"/>
                                        </p:tgtEl>
                                        <p:attrNameLst>
                                          <p:attrName>r</p:attrName>
                                        </p:attrNameLst>
                                      </p:cBhvr>
                                    </p:animRot>
                                  </p:childTnLst>
                                  <p:subTnLst>
                                    <p:audio>
                                      <p:cMediaNode>
                                        <p:cTn display="0" masterRel="sameClick">
                                          <p:stCondLst>
                                            <p:cond evt="begin" delay="0">
                                              <p:tn val="126"/>
                                            </p:cond>
                                          </p:stCondLst>
                                          <p:endCondLst>
                                            <p:cond evt="onStopAudio" delay="0">
                                              <p:tgtEl>
                                                <p:sldTgt/>
                                              </p:tgtEl>
                                            </p:cond>
                                          </p:endCondLst>
                                        </p:cTn>
                                        <p:tgtEl>
                                          <p:sndTgt r:embed="rId8" name="aircraft_tomcat.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3" fill="hold" nodeType="clickEffect">
                                  <p:stCondLst>
                                    <p:cond delay="0"/>
                                  </p:stCondLst>
                                  <p:childTnLst>
                                    <p:set>
                                      <p:cBhvr>
                                        <p:cTn id="131" dur="1" fill="hold">
                                          <p:stCondLst>
                                            <p:cond delay="0"/>
                                          </p:stCondLst>
                                        </p:cTn>
                                        <p:tgtEl>
                                          <p:spTgt spid="11"/>
                                        </p:tgtEl>
                                        <p:attrNameLst>
                                          <p:attrName>style.visibility</p:attrName>
                                        </p:attrNameLst>
                                      </p:cBhvr>
                                      <p:to>
                                        <p:strVal val="visible"/>
                                      </p:to>
                                    </p:set>
                                    <p:anim calcmode="lin" valueType="num">
                                      <p:cBhvr additive="base">
                                        <p:cTn id="132" dur="3000" fill="hold"/>
                                        <p:tgtEl>
                                          <p:spTgt spid="11"/>
                                        </p:tgtEl>
                                        <p:attrNameLst>
                                          <p:attrName>ppt_x</p:attrName>
                                        </p:attrNameLst>
                                      </p:cBhvr>
                                      <p:tavLst>
                                        <p:tav tm="0">
                                          <p:val>
                                            <p:strVal val="1+#ppt_w/2"/>
                                          </p:val>
                                        </p:tav>
                                        <p:tav tm="100000">
                                          <p:val>
                                            <p:strVal val="#ppt_x"/>
                                          </p:val>
                                        </p:tav>
                                      </p:tavLst>
                                    </p:anim>
                                    <p:anim calcmode="lin" valueType="num">
                                      <p:cBhvr additive="base">
                                        <p:cTn id="133" dur="30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8" name="aircraft_tomcat.wav"/>
                                        </p:tgtEl>
                                      </p:cMediaNode>
                                    </p:audio>
                                  </p:subTnLst>
                                </p:cTn>
                              </p:par>
                              <p:par>
                                <p:cTn id="134" presetID="8" presetClass="emph" presetSubtype="0" fill="hold" nodeType="withEffect">
                                  <p:stCondLst>
                                    <p:cond delay="0"/>
                                  </p:stCondLst>
                                  <p:childTnLst>
                                    <p:animRot by="21600000">
                                      <p:cBhvr>
                                        <p:cTn id="135" dur="3000" fill="hold"/>
                                        <p:tgtEl>
                                          <p:spTgt spid="11"/>
                                        </p:tgtEl>
                                        <p:attrNameLst>
                                          <p:attrName>r</p:attrName>
                                        </p:attrNameLst>
                                      </p:cBhvr>
                                    </p:animRot>
                                  </p:childTnLst>
                                  <p:subTnLst>
                                    <p:audio>
                                      <p:cMediaNode>
                                        <p:cTn display="0" masterRel="sameClick">
                                          <p:stCondLst>
                                            <p:cond evt="begin" delay="0">
                                              <p:tn val="134"/>
                                            </p:cond>
                                          </p:stCondLst>
                                          <p:endCondLst>
                                            <p:cond evt="onStopAudio" delay="0">
                                              <p:tgtEl>
                                                <p:sldTgt/>
                                              </p:tgtEl>
                                            </p:cond>
                                          </p:endCondLst>
                                        </p:cTn>
                                        <p:tgtEl>
                                          <p:sndTgt r:embed="rId8" name="aircraft_tomcat.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54997"/>
                                        </p:tgtEl>
                                        <p:attrNameLst>
                                          <p:attrName>style.visibility</p:attrName>
                                        </p:attrNameLst>
                                      </p:cBhvr>
                                      <p:to>
                                        <p:strVal val="visible"/>
                                      </p:to>
                                    </p:set>
                                    <p:animEffect transition="in" filter="wipe(left)">
                                      <p:cBhvr>
                                        <p:cTn id="140" dur="2000"/>
                                        <p:tgtEl>
                                          <p:spTgt spid="254997"/>
                                        </p:tgtEl>
                                      </p:cBhvr>
                                    </p:animEffect>
                                  </p:childTnLst>
                                  <p:subTnLst>
                                    <p:audio>
                                      <p:cMediaNode>
                                        <p:cTn display="0" masterRel="sameClick">
                                          <p:stCondLst>
                                            <p:cond evt="begin" delay="0">
                                              <p:tn val="138"/>
                                            </p:cond>
                                          </p:stCondLst>
                                          <p:endCondLst>
                                            <p:cond evt="onStopAudio" delay="0">
                                              <p:tgtEl>
                                                <p:sldTgt/>
                                              </p:tgtEl>
                                            </p:cond>
                                          </p:endCondLst>
                                        </p:cTn>
                                        <p:tgtEl>
                                          <p:sndTgt r:embed="rId5" name="chimes.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54998"/>
                                        </p:tgtEl>
                                        <p:attrNameLst>
                                          <p:attrName>style.visibility</p:attrName>
                                        </p:attrNameLst>
                                      </p:cBhvr>
                                      <p:to>
                                        <p:strVal val="visible"/>
                                      </p:to>
                                    </p:set>
                                    <p:animEffect transition="in" filter="fade">
                                      <p:cBhvr>
                                        <p:cTn id="145" dur="500"/>
                                        <p:tgtEl>
                                          <p:spTgt spid="254998"/>
                                        </p:tgtEl>
                                      </p:cBhvr>
                                    </p:animEffect>
                                  </p:childTnLst>
                                  <p:subTnLst>
                                    <p:audio>
                                      <p:cMediaNode>
                                        <p:cTn display="0" masterRel="sameClick">
                                          <p:stCondLst>
                                            <p:cond evt="begin" delay="0">
                                              <p:tn val="143"/>
                                            </p:cond>
                                          </p:stCondLst>
                                          <p:endCondLst>
                                            <p:cond evt="onStopAudio" delay="0">
                                              <p:tgtEl>
                                                <p:sldTgt/>
                                              </p:tgtEl>
                                            </p:cond>
                                          </p:endCondLst>
                                        </p:cTn>
                                        <p:tgtEl>
                                          <p:sndTgt r:embed="rId7" name="type.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fade">
                                      <p:cBhvr>
                                        <p:cTn id="150" dur="500"/>
                                        <p:tgtEl>
                                          <p:spTgt spid="9"/>
                                        </p:tgtEl>
                                      </p:cBhvr>
                                    </p:animEffect>
                                  </p:childTnLst>
                                  <p:subTnLst>
                                    <p:audio>
                                      <p:cMediaNode>
                                        <p:cTn display="0" masterRel="sameClick">
                                          <p:stCondLst>
                                            <p:cond evt="begin" delay="0">
                                              <p:tn val="148"/>
                                            </p:cond>
                                          </p:stCondLst>
                                          <p:endCondLst>
                                            <p:cond evt="onStopAudio" delay="0">
                                              <p:tgtEl>
                                                <p:sldTgt/>
                                              </p:tgtEl>
                                            </p:cond>
                                          </p:endCondLst>
                                        </p:cTn>
                                        <p:tgtEl>
                                          <p:sndTgt r:embed="rId7" name="type.wav"/>
                                        </p:tgtEl>
                                      </p:cMediaNode>
                                    </p:audio>
                                  </p:sub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254999"/>
                                        </p:tgtEl>
                                        <p:attrNameLst>
                                          <p:attrName>style.visibility</p:attrName>
                                        </p:attrNameLst>
                                      </p:cBhvr>
                                      <p:to>
                                        <p:strVal val="visible"/>
                                      </p:to>
                                    </p:set>
                                    <p:animEffect transition="in" filter="wipe(left)">
                                      <p:cBhvr>
                                        <p:cTn id="155" dur="2000"/>
                                        <p:tgtEl>
                                          <p:spTgt spid="254999"/>
                                        </p:tgtEl>
                                      </p:cBhvr>
                                    </p:animEffect>
                                  </p:childTnLst>
                                  <p:subTnLst>
                                    <p:audio>
                                      <p:cMediaNode>
                                        <p:cTn display="0" masterRel="sameClick">
                                          <p:stCondLst>
                                            <p:cond evt="begin" delay="0">
                                              <p:tn val="153"/>
                                            </p:cond>
                                          </p:stCondLst>
                                          <p:endCondLst>
                                            <p:cond evt="onStopAudio" delay="0">
                                              <p:tgtEl>
                                                <p:sldTgt/>
                                              </p:tgtEl>
                                            </p:cond>
                                          </p:endCondLst>
                                        </p:cTn>
                                        <p:tgtEl>
                                          <p:sndTgt r:embed="rId5" name="chimes.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255000"/>
                                        </p:tgtEl>
                                        <p:attrNameLst>
                                          <p:attrName>style.visibility</p:attrName>
                                        </p:attrNameLst>
                                      </p:cBhvr>
                                      <p:to>
                                        <p:strVal val="visible"/>
                                      </p:to>
                                    </p:set>
                                    <p:animEffect transition="in" filter="fade">
                                      <p:cBhvr>
                                        <p:cTn id="160" dur="500"/>
                                        <p:tgtEl>
                                          <p:spTgt spid="255000"/>
                                        </p:tgtEl>
                                      </p:cBhvr>
                                    </p:animEffect>
                                  </p:childTnLst>
                                  <p:subTnLst>
                                    <p:audio>
                                      <p:cMediaNode>
                                        <p:cTn display="0" masterRel="sameClick">
                                          <p:stCondLst>
                                            <p:cond evt="begin" delay="0">
                                              <p:tn val="158"/>
                                            </p:cond>
                                          </p:stCondLst>
                                          <p:endCondLst>
                                            <p:cond evt="onStopAudio" delay="0">
                                              <p:tgtEl>
                                                <p:sldTgt/>
                                              </p:tgtEl>
                                            </p:cond>
                                          </p:endCondLst>
                                        </p:cTn>
                                        <p:tgtEl>
                                          <p:sndTgt r:embed="rId7" name="type.wav"/>
                                        </p:tgtEl>
                                      </p:cMediaNode>
                                    </p:audio>
                                  </p:sub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0"/>
                                        </p:tgtEl>
                                        <p:attrNameLst>
                                          <p:attrName>style.visibility</p:attrName>
                                        </p:attrNameLst>
                                      </p:cBhvr>
                                      <p:to>
                                        <p:strVal val="visible"/>
                                      </p:to>
                                    </p:set>
                                    <p:animEffect transition="in" filter="fade">
                                      <p:cBhvr>
                                        <p:cTn id="165" dur="500"/>
                                        <p:tgtEl>
                                          <p:spTgt spid="10"/>
                                        </p:tgtEl>
                                      </p:cBhvr>
                                    </p:animEffect>
                                  </p:childTnLst>
                                  <p:subTnLst>
                                    <p:audio>
                                      <p:cMediaNode>
                                        <p:cTn display="0" masterRel="sameClick">
                                          <p:stCondLst>
                                            <p:cond evt="begin" delay="0">
                                              <p:tn val="163"/>
                                            </p:cond>
                                          </p:stCondLst>
                                          <p:endCondLst>
                                            <p:cond evt="onStopAudio" delay="0">
                                              <p:tgtEl>
                                                <p:sldTgt/>
                                              </p:tgtEl>
                                            </p:cond>
                                          </p:endCondLst>
                                        </p:cTn>
                                        <p:tgtEl>
                                          <p:sndTgt r:embed="rId7" name="type.wav"/>
                                        </p:tgtEl>
                                      </p:cMediaNode>
                                    </p:audio>
                                  </p:subTnLst>
                                </p:cTn>
                              </p:par>
                            </p:childTnLst>
                          </p:cTn>
                        </p:par>
                      </p:childTnLst>
                    </p:cTn>
                  </p:par>
                  <p:par>
                    <p:cTn id="166" fill="hold">
                      <p:stCondLst>
                        <p:cond delay="indefinite"/>
                      </p:stCondLst>
                      <p:childTnLst>
                        <p:par>
                          <p:cTn id="167" fill="hold">
                            <p:stCondLst>
                              <p:cond delay="0"/>
                            </p:stCondLst>
                            <p:childTnLst>
                              <p:par>
                                <p:cTn id="168" presetID="53" presetClass="entr" presetSubtype="0" fill="hold" nodeType="clickEffect">
                                  <p:stCondLst>
                                    <p:cond delay="0"/>
                                  </p:stCondLst>
                                  <p:childTnLst>
                                    <p:set>
                                      <p:cBhvr>
                                        <p:cTn id="169" dur="1" fill="hold">
                                          <p:stCondLst>
                                            <p:cond delay="0"/>
                                          </p:stCondLst>
                                        </p:cTn>
                                        <p:tgtEl>
                                          <p:spTgt spid="2"/>
                                        </p:tgtEl>
                                        <p:attrNameLst>
                                          <p:attrName>style.visibility</p:attrName>
                                        </p:attrNameLst>
                                      </p:cBhvr>
                                      <p:to>
                                        <p:strVal val="visible"/>
                                      </p:to>
                                    </p:set>
                                    <p:anim calcmode="lin" valueType="num">
                                      <p:cBhvr>
                                        <p:cTn id="170" dur="500" fill="hold"/>
                                        <p:tgtEl>
                                          <p:spTgt spid="2"/>
                                        </p:tgtEl>
                                        <p:attrNameLst>
                                          <p:attrName>ppt_w</p:attrName>
                                        </p:attrNameLst>
                                      </p:cBhvr>
                                      <p:tavLst>
                                        <p:tav tm="0">
                                          <p:val>
                                            <p:fltVal val="0"/>
                                          </p:val>
                                        </p:tav>
                                        <p:tav tm="100000">
                                          <p:val>
                                            <p:strVal val="#ppt_w"/>
                                          </p:val>
                                        </p:tav>
                                      </p:tavLst>
                                    </p:anim>
                                    <p:anim calcmode="lin" valueType="num">
                                      <p:cBhvr>
                                        <p:cTn id="171" dur="500" fill="hold"/>
                                        <p:tgtEl>
                                          <p:spTgt spid="2"/>
                                        </p:tgtEl>
                                        <p:attrNameLst>
                                          <p:attrName>ppt_h</p:attrName>
                                        </p:attrNameLst>
                                      </p:cBhvr>
                                      <p:tavLst>
                                        <p:tav tm="0">
                                          <p:val>
                                            <p:fltVal val="0"/>
                                          </p:val>
                                        </p:tav>
                                        <p:tav tm="100000">
                                          <p:val>
                                            <p:strVal val="#ppt_h"/>
                                          </p:val>
                                        </p:tav>
                                      </p:tavLst>
                                    </p:anim>
                                    <p:animEffect transition="in" filter="fade">
                                      <p:cBhvr>
                                        <p:cTn id="172" dur="500"/>
                                        <p:tgtEl>
                                          <p:spTgt spid="2"/>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childTnLst>
                    </p:cTn>
                  </p:par>
                  <p:par>
                    <p:cTn id="173" fill="hold">
                      <p:stCondLst>
                        <p:cond delay="indefinite"/>
                      </p:stCondLst>
                      <p:childTnLst>
                        <p:par>
                          <p:cTn id="174" fill="hold">
                            <p:stCondLst>
                              <p:cond delay="0"/>
                            </p:stCondLst>
                            <p:childTnLst>
                              <p:par>
                                <p:cTn id="175" presetID="53" presetClass="entr" presetSubtype="0" fill="hold" nodeType="clickEffect">
                                  <p:stCondLst>
                                    <p:cond delay="0"/>
                                  </p:stCondLst>
                                  <p:childTnLst>
                                    <p:set>
                                      <p:cBhvr>
                                        <p:cTn id="176" dur="1" fill="hold">
                                          <p:stCondLst>
                                            <p:cond delay="0"/>
                                          </p:stCondLst>
                                        </p:cTn>
                                        <p:tgtEl>
                                          <p:spTgt spid="12"/>
                                        </p:tgtEl>
                                        <p:attrNameLst>
                                          <p:attrName>style.visibility</p:attrName>
                                        </p:attrNameLst>
                                      </p:cBhvr>
                                      <p:to>
                                        <p:strVal val="visible"/>
                                      </p:to>
                                    </p:set>
                                    <p:anim calcmode="lin" valueType="num">
                                      <p:cBhvr>
                                        <p:cTn id="177" dur="500" fill="hold"/>
                                        <p:tgtEl>
                                          <p:spTgt spid="12"/>
                                        </p:tgtEl>
                                        <p:attrNameLst>
                                          <p:attrName>ppt_w</p:attrName>
                                        </p:attrNameLst>
                                      </p:cBhvr>
                                      <p:tavLst>
                                        <p:tav tm="0">
                                          <p:val>
                                            <p:fltVal val="0"/>
                                          </p:val>
                                        </p:tav>
                                        <p:tav tm="100000">
                                          <p:val>
                                            <p:strVal val="#ppt_w"/>
                                          </p:val>
                                        </p:tav>
                                      </p:tavLst>
                                    </p:anim>
                                    <p:anim calcmode="lin" valueType="num">
                                      <p:cBhvr>
                                        <p:cTn id="178" dur="500" fill="hold"/>
                                        <p:tgtEl>
                                          <p:spTgt spid="12"/>
                                        </p:tgtEl>
                                        <p:attrNameLst>
                                          <p:attrName>ppt_h</p:attrName>
                                        </p:attrNameLst>
                                      </p:cBhvr>
                                      <p:tavLst>
                                        <p:tav tm="0">
                                          <p:val>
                                            <p:fltVal val="0"/>
                                          </p:val>
                                        </p:tav>
                                        <p:tav tm="100000">
                                          <p:val>
                                            <p:strVal val="#ppt_h"/>
                                          </p:val>
                                        </p:tav>
                                      </p:tavLst>
                                    </p:anim>
                                    <p:animEffect transition="in" filter="fade">
                                      <p:cBhvr>
                                        <p:cTn id="179" dur="500"/>
                                        <p:tgtEl>
                                          <p:spTgt spid="12"/>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1" grpId="0" animBg="1"/>
      <p:bldP spid="254982" grpId="0" animBg="1"/>
      <p:bldP spid="254983" grpId="0" animBg="1"/>
      <p:bldP spid="254984" grpId="0" animBg="1"/>
      <p:bldP spid="254985" grpId="0" animBg="1"/>
      <p:bldP spid="254986" grpId="0" animBg="1"/>
      <p:bldP spid="254987" grpId="0" animBg="1"/>
      <p:bldP spid="254988" grpId="0"/>
      <p:bldP spid="254997" grpId="0" animBg="1"/>
      <p:bldP spid="254998" grpId="0"/>
      <p:bldP spid="254999" grpId="0" animBg="1"/>
      <p:bldP spid="255000" grpId="0"/>
      <p:bldP spid="8" grpId="0"/>
      <p:bldP spid="9" grpId="0"/>
      <p:bldP spid="10" grpId="0"/>
      <p:bldP spid="29733" grpId="0" animBg="1"/>
      <p:bldP spid="297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The </a:t>
            </a:r>
            <a:r>
              <a:rPr lang="en-US" altLang="en-US" b="1">
                <a:sym typeface="Symbol" pitchFamily="18" charset="2"/>
              </a:rPr>
              <a:t>slope uncertainty calculation</a:t>
            </a:r>
            <a:r>
              <a:rPr lang="en-US" altLang="en-US">
                <a:sym typeface="Symbol" pitchFamily="18" charset="2"/>
              </a:rPr>
              <a:t> is shown here:</a:t>
            </a:r>
          </a:p>
        </p:txBody>
      </p:sp>
      <p:sp>
        <p:nvSpPr>
          <p:cNvPr id="34819"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71712" name="Picture 32"/>
          <p:cNvPicPr>
            <a:picLocks noChangeAspect="1" noChangeArrowheads="1"/>
          </p:cNvPicPr>
          <p:nvPr/>
        </p:nvPicPr>
        <p:blipFill>
          <a:blip r:embed="rId7" cstate="print"/>
          <a:srcRect/>
          <a:stretch>
            <a:fillRect/>
          </a:stretch>
        </p:blipFill>
        <p:spPr bwMode="auto">
          <a:xfrm>
            <a:off x="276225" y="2505075"/>
            <a:ext cx="8347075" cy="4365625"/>
          </a:xfrm>
          <a:prstGeom prst="rect">
            <a:avLst/>
          </a:prstGeom>
          <a:noFill/>
          <a:ln w="9525">
            <a:noFill/>
            <a:miter lim="800000"/>
            <a:headEnd/>
            <a:tailEnd/>
          </a:ln>
        </p:spPr>
      </p:pic>
      <p:sp>
        <p:nvSpPr>
          <p:cNvPr id="140300" name="Rectangle 12"/>
          <p:cNvSpPr>
            <a:spLocks noChangeArrowheads="1"/>
          </p:cNvSpPr>
          <p:nvPr/>
        </p:nvSpPr>
        <p:spPr bwMode="auto">
          <a:xfrm>
            <a:off x="5181600" y="2690813"/>
            <a:ext cx="2932113" cy="1790700"/>
          </a:xfrm>
          <a:prstGeom prst="rect">
            <a:avLst/>
          </a:prstGeom>
          <a:solidFill>
            <a:schemeClr val="bg1"/>
          </a:solidFill>
          <a:ln w="9525">
            <a:noFill/>
            <a:miter lim="800000"/>
            <a:headEnd/>
            <a:tailEnd/>
          </a:ln>
        </p:spPr>
        <p:txBody>
          <a:bodyPr wrap="none" anchor="ctr"/>
          <a:lstStyle/>
          <a:p>
            <a:pPr algn="l"/>
            <a:endParaRPr lang="en-US" altLang="en-US"/>
          </a:p>
        </p:txBody>
      </p:sp>
      <p:grpSp>
        <p:nvGrpSpPr>
          <p:cNvPr id="2" name="Group 44"/>
          <p:cNvGrpSpPr>
            <a:grpSpLocks/>
          </p:cNvGrpSpPr>
          <p:nvPr/>
        </p:nvGrpSpPr>
        <p:grpSpPr bwMode="auto">
          <a:xfrm>
            <a:off x="4818063" y="2613025"/>
            <a:ext cx="3171825" cy="776288"/>
            <a:chOff x="3035" y="1646"/>
            <a:chExt cx="1998" cy="489"/>
          </a:xfrm>
        </p:grpSpPr>
        <p:sp>
          <p:nvSpPr>
            <p:cNvPr id="34829" name="Rectangle 7"/>
            <p:cNvSpPr>
              <a:spLocks noChangeArrowheads="1"/>
            </p:cNvSpPr>
            <p:nvPr/>
          </p:nvSpPr>
          <p:spPr bwMode="auto">
            <a:xfrm>
              <a:off x="3035" y="1792"/>
              <a:ext cx="940" cy="24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    </a:t>
              </a:r>
              <a:r>
                <a:rPr lang="en-US" altLang="en-US" i="1">
                  <a:solidFill>
                    <a:schemeClr val="accent2"/>
                  </a:solidFill>
                  <a:sym typeface="Symbol" pitchFamily="18" charset="2"/>
                </a:rPr>
                <a:t>m</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4830" name="Rectangle 8"/>
            <p:cNvSpPr>
              <a:spLocks noChangeArrowheads="1"/>
            </p:cNvSpPr>
            <p:nvPr/>
          </p:nvSpPr>
          <p:spPr bwMode="auto">
            <a:xfrm>
              <a:off x="3841" y="1646"/>
              <a:ext cx="1192" cy="245"/>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accent2"/>
                  </a:solidFill>
                  <a:sym typeface="Symbol" pitchFamily="18" charset="2"/>
                </a:rPr>
                <a:t>m</a:t>
              </a:r>
              <a:r>
                <a:rPr lang="en-US" altLang="en-US" i="1" baseline="-25000">
                  <a:solidFill>
                    <a:schemeClr val="accent2"/>
                  </a:solidFill>
                  <a:sym typeface="Symbol" pitchFamily="18" charset="2"/>
                </a:rPr>
                <a:t>max</a:t>
              </a:r>
              <a:r>
                <a:rPr lang="en-US" altLang="en-US" i="1">
                  <a:solidFill>
                    <a:schemeClr val="accent2"/>
                  </a:solidFill>
                  <a:sym typeface="Symbol" pitchFamily="18" charset="2"/>
                </a:rPr>
                <a:t> </a:t>
              </a:r>
              <a:r>
                <a:rPr lang="en-US" altLang="en-US">
                  <a:solidFill>
                    <a:schemeClr val="accent2"/>
                  </a:solidFill>
                  <a:sym typeface="Symbol" pitchFamily="18" charset="2"/>
                </a:rPr>
                <a:t>-</a:t>
              </a:r>
              <a:r>
                <a:rPr lang="en-US" altLang="en-US" i="1">
                  <a:solidFill>
                    <a:schemeClr val="accent2"/>
                  </a:solidFill>
                  <a:sym typeface="Symbol" pitchFamily="18" charset="2"/>
                </a:rPr>
                <a:t>  m</a:t>
              </a:r>
              <a:r>
                <a:rPr lang="en-US" altLang="en-US" i="1" baseline="-25000">
                  <a:solidFill>
                    <a:schemeClr val="accent2"/>
                  </a:solidFill>
                  <a:sym typeface="Symbol" pitchFamily="18" charset="2"/>
                </a:rPr>
                <a:t>min</a:t>
              </a:r>
              <a:endParaRPr lang="en-US" altLang="en-US" b="1" i="1">
                <a:solidFill>
                  <a:schemeClr val="accent2"/>
                </a:solidFill>
                <a:sym typeface="Symbol" pitchFamily="18" charset="2"/>
              </a:endParaRPr>
            </a:p>
          </p:txBody>
        </p:sp>
        <p:sp>
          <p:nvSpPr>
            <p:cNvPr id="34831" name="Rectangle 9"/>
            <p:cNvSpPr>
              <a:spLocks noChangeArrowheads="1"/>
            </p:cNvSpPr>
            <p:nvPr/>
          </p:nvSpPr>
          <p:spPr bwMode="auto">
            <a:xfrm>
              <a:off x="4285" y="1891"/>
              <a:ext cx="392" cy="244"/>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2 </a:t>
              </a:r>
              <a:endParaRPr lang="en-US" altLang="en-US" b="1">
                <a:solidFill>
                  <a:schemeClr val="accent2"/>
                </a:solidFill>
                <a:sym typeface="Symbol" pitchFamily="18" charset="2"/>
              </a:endParaRPr>
            </a:p>
          </p:txBody>
        </p:sp>
        <p:sp>
          <p:nvSpPr>
            <p:cNvPr id="34832" name="Line 10"/>
            <p:cNvSpPr>
              <a:spLocks noChangeShapeType="1"/>
            </p:cNvSpPr>
            <p:nvPr/>
          </p:nvSpPr>
          <p:spPr bwMode="auto">
            <a:xfrm>
              <a:off x="3841" y="1931"/>
              <a:ext cx="1094" cy="0"/>
            </a:xfrm>
            <a:prstGeom prst="line">
              <a:avLst/>
            </a:prstGeom>
            <a:noFill/>
            <a:ln w="9525">
              <a:solidFill>
                <a:schemeClr val="accent2"/>
              </a:solidFill>
              <a:round/>
              <a:headEnd/>
              <a:tailEnd/>
            </a:ln>
          </p:spPr>
          <p:txBody>
            <a:bodyPr/>
            <a:lstStyle/>
            <a:p>
              <a:endParaRPr lang="en-US"/>
            </a:p>
          </p:txBody>
        </p:sp>
      </p:grpSp>
      <p:grpSp>
        <p:nvGrpSpPr>
          <p:cNvPr id="3" name="Group 45"/>
          <p:cNvGrpSpPr>
            <a:grpSpLocks/>
          </p:cNvGrpSpPr>
          <p:nvPr/>
        </p:nvGrpSpPr>
        <p:grpSpPr bwMode="auto">
          <a:xfrm>
            <a:off x="5156200" y="3344863"/>
            <a:ext cx="3228975" cy="739775"/>
            <a:chOff x="3248" y="2107"/>
            <a:chExt cx="2034" cy="466"/>
          </a:xfrm>
        </p:grpSpPr>
        <p:sp>
          <p:nvSpPr>
            <p:cNvPr id="34827" name="Rectangle 14"/>
            <p:cNvSpPr>
              <a:spLocks noChangeArrowheads="1"/>
            </p:cNvSpPr>
            <p:nvPr/>
          </p:nvSpPr>
          <p:spPr bwMode="auto">
            <a:xfrm>
              <a:off x="3248" y="2195"/>
              <a:ext cx="660" cy="24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m</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4828" name="Rectangle 15"/>
            <p:cNvSpPr>
              <a:spLocks noChangeArrowheads="1"/>
            </p:cNvSpPr>
            <p:nvPr/>
          </p:nvSpPr>
          <p:spPr bwMode="auto">
            <a:xfrm>
              <a:off x="3632" y="2107"/>
              <a:ext cx="1650" cy="466"/>
            </a:xfrm>
            <a:prstGeom prst="rect">
              <a:avLst/>
            </a:prstGeom>
            <a:noFill/>
            <a:ln w="9525">
              <a:noFill/>
              <a:miter lim="800000"/>
              <a:headEnd/>
              <a:tailEnd/>
            </a:ln>
          </p:spPr>
          <p:txBody>
            <a:bodyPr/>
            <a:lstStyle/>
            <a:p>
              <a:pPr algn="ctr">
                <a:lnSpc>
                  <a:spcPct val="90000"/>
                </a:lnSpc>
                <a:spcBef>
                  <a:spcPct val="20000"/>
                </a:spcBef>
              </a:pPr>
              <a:r>
                <a:rPr lang="en-US" altLang="en-US" u="sng" baseline="30000">
                  <a:solidFill>
                    <a:srgbClr val="FF0000"/>
                  </a:solidFill>
                  <a:sym typeface="Symbol" pitchFamily="18" charset="2"/>
                </a:rPr>
                <a:t>-</a:t>
              </a:r>
              <a:r>
                <a:rPr lang="en-US" altLang="en-US" u="sng">
                  <a:solidFill>
                    <a:srgbClr val="FF0000"/>
                  </a:solidFill>
                  <a:sym typeface="Symbol" pitchFamily="18" charset="2"/>
                </a:rPr>
                <a:t>1.375</a:t>
              </a:r>
              <a:r>
                <a:rPr lang="en-US" altLang="en-US" u="sng">
                  <a:solidFill>
                    <a:schemeClr val="accent2"/>
                  </a:solidFill>
                  <a:sym typeface="Symbol" pitchFamily="18" charset="2"/>
                </a:rPr>
                <a:t> - </a:t>
              </a:r>
              <a:r>
                <a:rPr lang="en-US" altLang="en-US" u="sng" baseline="30000">
                  <a:sym typeface="Symbol" pitchFamily="18" charset="2"/>
                </a:rPr>
                <a:t>-</a:t>
              </a:r>
              <a:r>
                <a:rPr lang="en-US" altLang="en-US" u="sng">
                  <a:sym typeface="Symbol" pitchFamily="18" charset="2"/>
                </a:rPr>
                <a:t>1.875</a:t>
              </a:r>
            </a:p>
            <a:p>
              <a:pPr algn="ctr">
                <a:lnSpc>
                  <a:spcPct val="90000"/>
                </a:lnSpc>
                <a:spcBef>
                  <a:spcPct val="20000"/>
                </a:spcBef>
              </a:pPr>
              <a:r>
                <a:rPr lang="en-US" altLang="en-US">
                  <a:solidFill>
                    <a:schemeClr val="accent2"/>
                  </a:solidFill>
                  <a:sym typeface="Symbol" pitchFamily="18" charset="2"/>
                </a:rPr>
                <a:t> 2</a:t>
              </a:r>
              <a:endParaRPr lang="en-US" altLang="en-US" b="1">
                <a:solidFill>
                  <a:schemeClr val="accent2"/>
                </a:solidFill>
                <a:sym typeface="Symbol" pitchFamily="18" charset="2"/>
              </a:endParaRPr>
            </a:p>
          </p:txBody>
        </p:sp>
      </p:grpSp>
      <p:sp>
        <p:nvSpPr>
          <p:cNvPr id="140308" name="Rectangle 20"/>
          <p:cNvSpPr>
            <a:spLocks noChangeArrowheads="1"/>
          </p:cNvSpPr>
          <p:nvPr/>
        </p:nvSpPr>
        <p:spPr bwMode="auto">
          <a:xfrm>
            <a:off x="5157788" y="4078288"/>
            <a:ext cx="1976437" cy="38100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m</a:t>
            </a:r>
            <a:r>
              <a:rPr lang="en-US" altLang="en-US">
                <a:solidFill>
                  <a:schemeClr val="accent2"/>
                </a:solidFill>
                <a:sym typeface="Symbol" pitchFamily="18" charset="2"/>
              </a:rPr>
              <a:t> =  0.25</a:t>
            </a:r>
            <a:endParaRPr lang="en-US" altLang="en-US" b="1">
              <a:solidFill>
                <a:schemeClr val="accent2"/>
              </a:solidFill>
              <a:sym typeface="Symbol" pitchFamily="18" charset="2"/>
            </a:endParaRPr>
          </a:p>
        </p:txBody>
      </p:sp>
      <p:sp>
        <p:nvSpPr>
          <p:cNvPr id="71726" name="Rectangle 46"/>
          <p:cNvSpPr>
            <a:spLocks noChangeArrowheads="1"/>
          </p:cNvSpPr>
          <p:nvPr/>
        </p:nvSpPr>
        <p:spPr bwMode="auto">
          <a:xfrm>
            <a:off x="6573838" y="4754563"/>
            <a:ext cx="668337" cy="238125"/>
          </a:xfrm>
          <a:prstGeom prst="rect">
            <a:avLst/>
          </a:prstGeom>
          <a:noFill/>
          <a:ln w="9525">
            <a:solidFill>
              <a:srgbClr val="FF0000"/>
            </a:solidFill>
            <a:miter lim="800000"/>
            <a:headEnd/>
            <a:tailEnd/>
          </a:ln>
        </p:spPr>
        <p:txBody>
          <a:bodyPr wrap="none" anchor="ctr"/>
          <a:lstStyle/>
          <a:p>
            <a:endParaRPr lang="en-US"/>
          </a:p>
        </p:txBody>
      </p:sp>
      <p:sp>
        <p:nvSpPr>
          <p:cNvPr id="71727" name="Rectangle 47"/>
          <p:cNvSpPr>
            <a:spLocks noChangeArrowheads="1"/>
          </p:cNvSpPr>
          <p:nvPr/>
        </p:nvSpPr>
        <p:spPr bwMode="auto">
          <a:xfrm>
            <a:off x="6526213" y="5894388"/>
            <a:ext cx="668337" cy="2381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1712"/>
                                        </p:tgtEl>
                                        <p:attrNameLst>
                                          <p:attrName>style.visibility</p:attrName>
                                        </p:attrNameLst>
                                      </p:cBhvr>
                                      <p:to>
                                        <p:strVal val="visible"/>
                                      </p:to>
                                    </p:set>
                                    <p:animEffect transition="in" filter="wipe(left)">
                                      <p:cBhvr>
                                        <p:cTn id="13" dur="2000"/>
                                        <p:tgtEl>
                                          <p:spTgt spid="7171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40300"/>
                                        </p:tgtEl>
                                        <p:attrNameLst>
                                          <p:attrName>style.visibility</p:attrName>
                                        </p:attrNameLst>
                                      </p:cBhvr>
                                      <p:to>
                                        <p:strVal val="visible"/>
                                      </p:to>
                                    </p:set>
                                    <p:animEffect transition="in" filter="diamond(in)">
                                      <p:cBhvr>
                                        <p:cTn id="18" dur="2000"/>
                                        <p:tgtEl>
                                          <p:spTgt spid="140300"/>
                                        </p:tgtEl>
                                      </p:cBhvr>
                                    </p:animEffect>
                                  </p:childTnLst>
                                  <p:subTnLst>
                                    <p:audio>
                                      <p:cMediaNode>
                                        <p:cTn display="0" masterRel="sameClick">
                                          <p:stCondLst>
                                            <p:cond evt="begin" delay="0">
                                              <p:tn val="16"/>
                                            </p:cond>
                                          </p:stCondLst>
                                          <p:endCondLst>
                                            <p:cond evt="onStopAudio" delay="0">
                                              <p:tgtEl>
                                                <p:sldTgt/>
                                              </p:tgtEl>
                                            </p:cond>
                                          </p:endCondLst>
                                        </p:cTn>
                                        <p:tgtEl>
                                          <p:sndTgt r:embed="rId6" name="voltage.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71726"/>
                                        </p:tgtEl>
                                        <p:attrNameLst>
                                          <p:attrName>style.visibility</p:attrName>
                                        </p:attrNameLst>
                                      </p:cBhvr>
                                      <p:to>
                                        <p:strVal val="visible"/>
                                      </p:to>
                                    </p:set>
                                    <p:animEffect transition="in" filter="wheel(4)">
                                      <p:cBhvr>
                                        <p:cTn id="30" dur="2000"/>
                                        <p:tgtEl>
                                          <p:spTgt spid="71726"/>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par>
                                <p:cTn id="31" presetID="21" presetClass="entr" presetSubtype="4" fill="hold" grpId="0" nodeType="withEffect">
                                  <p:stCondLst>
                                    <p:cond delay="0"/>
                                  </p:stCondLst>
                                  <p:childTnLst>
                                    <p:set>
                                      <p:cBhvr>
                                        <p:cTn id="32" dur="1" fill="hold">
                                          <p:stCondLst>
                                            <p:cond delay="0"/>
                                          </p:stCondLst>
                                        </p:cTn>
                                        <p:tgtEl>
                                          <p:spTgt spid="71727"/>
                                        </p:tgtEl>
                                        <p:attrNameLst>
                                          <p:attrName>style.visibility</p:attrName>
                                        </p:attrNameLst>
                                      </p:cBhvr>
                                      <p:to>
                                        <p:strVal val="visible"/>
                                      </p:to>
                                    </p:set>
                                    <p:animEffect transition="in" filter="wheel(4)">
                                      <p:cBhvr>
                                        <p:cTn id="33" dur="2000"/>
                                        <p:tgtEl>
                                          <p:spTgt spid="71727"/>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0308"/>
                                        </p:tgtEl>
                                        <p:attrNameLst>
                                          <p:attrName>style.visibility</p:attrName>
                                        </p:attrNameLst>
                                      </p:cBhvr>
                                      <p:to>
                                        <p:strVal val="visible"/>
                                      </p:to>
                                    </p:set>
                                    <p:anim calcmode="lin" valueType="num">
                                      <p:cBhvr>
                                        <p:cTn id="45" dur="500" fill="hold"/>
                                        <p:tgtEl>
                                          <p:spTgt spid="140308"/>
                                        </p:tgtEl>
                                        <p:attrNameLst>
                                          <p:attrName>ppt_w</p:attrName>
                                        </p:attrNameLst>
                                      </p:cBhvr>
                                      <p:tavLst>
                                        <p:tav tm="0">
                                          <p:val>
                                            <p:fltVal val="0"/>
                                          </p:val>
                                        </p:tav>
                                        <p:tav tm="100000">
                                          <p:val>
                                            <p:strVal val="#ppt_w"/>
                                          </p:val>
                                        </p:tav>
                                      </p:tavLst>
                                    </p:anim>
                                    <p:anim calcmode="lin" valueType="num">
                                      <p:cBhvr>
                                        <p:cTn id="46" dur="500" fill="hold"/>
                                        <p:tgtEl>
                                          <p:spTgt spid="140308"/>
                                        </p:tgtEl>
                                        <p:attrNameLst>
                                          <p:attrName>ppt_h</p:attrName>
                                        </p:attrNameLst>
                                      </p:cBhvr>
                                      <p:tavLst>
                                        <p:tav tm="0">
                                          <p:val>
                                            <p:fltVal val="0"/>
                                          </p:val>
                                        </p:tav>
                                        <p:tav tm="100000">
                                          <p:val>
                                            <p:strVal val="#ppt_h"/>
                                          </p:val>
                                        </p:tav>
                                      </p:tavLst>
                                    </p:anim>
                                    <p:animEffect transition="in" filter="fade">
                                      <p:cBhvr>
                                        <p:cTn id="47" dur="500"/>
                                        <p:tgtEl>
                                          <p:spTgt spid="140308"/>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nimBg="1"/>
      <p:bldP spid="140308" grpId="0"/>
      <p:bldP spid="71726" grpId="0" animBg="1"/>
      <p:bldP spid="717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The </a:t>
            </a:r>
            <a:r>
              <a:rPr lang="en-US" altLang="en-US" b="1">
                <a:sym typeface="Symbol" pitchFamily="18" charset="2"/>
              </a:rPr>
              <a:t>intercept uncertainty calculation</a:t>
            </a:r>
            <a:r>
              <a:rPr lang="en-US" altLang="en-US">
                <a:sym typeface="Symbol" pitchFamily="18" charset="2"/>
              </a:rPr>
              <a:t> is shown here:</a:t>
            </a:r>
          </a:p>
        </p:txBody>
      </p:sp>
      <p:sp>
        <p:nvSpPr>
          <p:cNvPr id="3584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35844" name="Picture 4"/>
          <p:cNvPicPr>
            <a:picLocks noChangeAspect="1" noChangeArrowheads="1"/>
          </p:cNvPicPr>
          <p:nvPr/>
        </p:nvPicPr>
        <p:blipFill>
          <a:blip r:embed="rId7" cstate="print"/>
          <a:srcRect/>
          <a:stretch>
            <a:fillRect/>
          </a:stretch>
        </p:blipFill>
        <p:spPr bwMode="auto">
          <a:xfrm>
            <a:off x="276225" y="2505075"/>
            <a:ext cx="8347075" cy="4365625"/>
          </a:xfrm>
          <a:prstGeom prst="rect">
            <a:avLst/>
          </a:prstGeom>
          <a:noFill/>
          <a:ln w="9525">
            <a:noFill/>
            <a:miter lim="800000"/>
            <a:headEnd/>
            <a:tailEnd/>
          </a:ln>
        </p:spPr>
      </p:pic>
      <p:sp>
        <p:nvSpPr>
          <p:cNvPr id="140300" name="Rectangle 12"/>
          <p:cNvSpPr>
            <a:spLocks noChangeArrowheads="1"/>
          </p:cNvSpPr>
          <p:nvPr/>
        </p:nvSpPr>
        <p:spPr bwMode="auto">
          <a:xfrm>
            <a:off x="5260975" y="2690813"/>
            <a:ext cx="2619375" cy="1741487"/>
          </a:xfrm>
          <a:prstGeom prst="rect">
            <a:avLst/>
          </a:prstGeom>
          <a:solidFill>
            <a:schemeClr val="bg1"/>
          </a:solidFill>
          <a:ln w="9525">
            <a:noFill/>
            <a:miter lim="800000"/>
            <a:headEnd/>
            <a:tailEnd/>
          </a:ln>
        </p:spPr>
        <p:txBody>
          <a:bodyPr wrap="none" anchor="ctr"/>
          <a:lstStyle/>
          <a:p>
            <a:pPr algn="l"/>
            <a:endParaRPr lang="en-US" altLang="en-US"/>
          </a:p>
        </p:txBody>
      </p:sp>
      <p:grpSp>
        <p:nvGrpSpPr>
          <p:cNvPr id="2" name="Group 16"/>
          <p:cNvGrpSpPr>
            <a:grpSpLocks/>
          </p:cNvGrpSpPr>
          <p:nvPr/>
        </p:nvGrpSpPr>
        <p:grpSpPr bwMode="auto">
          <a:xfrm>
            <a:off x="4960938" y="2651125"/>
            <a:ext cx="3565525" cy="776288"/>
            <a:chOff x="3083" y="1646"/>
            <a:chExt cx="2246" cy="489"/>
          </a:xfrm>
        </p:grpSpPr>
        <p:sp>
          <p:nvSpPr>
            <p:cNvPr id="35853" name="Rectangle 7"/>
            <p:cNvSpPr>
              <a:spLocks noChangeArrowheads="1"/>
            </p:cNvSpPr>
            <p:nvPr/>
          </p:nvSpPr>
          <p:spPr bwMode="auto">
            <a:xfrm>
              <a:off x="3083" y="1784"/>
              <a:ext cx="940" cy="24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    </a:t>
              </a:r>
              <a:r>
                <a:rPr lang="en-US" altLang="en-US" i="1">
                  <a:solidFill>
                    <a:schemeClr val="accent2"/>
                  </a:solidFill>
                  <a:sym typeface="Symbol" pitchFamily="18" charset="2"/>
                </a:rPr>
                <a:t>b </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5854" name="Rectangle 8"/>
            <p:cNvSpPr>
              <a:spLocks noChangeArrowheads="1"/>
            </p:cNvSpPr>
            <p:nvPr/>
          </p:nvSpPr>
          <p:spPr bwMode="auto">
            <a:xfrm>
              <a:off x="3841" y="1646"/>
              <a:ext cx="1488" cy="245"/>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accent2"/>
                  </a:solidFill>
                  <a:sym typeface="Symbol" pitchFamily="18" charset="2"/>
                </a:rPr>
                <a:t> b</a:t>
              </a:r>
              <a:r>
                <a:rPr lang="en-US" altLang="en-US" i="1" baseline="-25000">
                  <a:solidFill>
                    <a:schemeClr val="accent2"/>
                  </a:solidFill>
                  <a:sym typeface="Symbol" pitchFamily="18" charset="2"/>
                </a:rPr>
                <a:t>max</a:t>
              </a:r>
              <a:r>
                <a:rPr lang="en-US" altLang="en-US" i="1">
                  <a:solidFill>
                    <a:schemeClr val="accent2"/>
                  </a:solidFill>
                  <a:sym typeface="Symbol" pitchFamily="18" charset="2"/>
                </a:rPr>
                <a:t> </a:t>
              </a:r>
              <a:r>
                <a:rPr lang="en-US" altLang="en-US">
                  <a:solidFill>
                    <a:schemeClr val="accent2"/>
                  </a:solidFill>
                  <a:sym typeface="Symbol" pitchFamily="18" charset="2"/>
                </a:rPr>
                <a:t>-</a:t>
              </a:r>
              <a:r>
                <a:rPr lang="en-US" altLang="en-US" i="1">
                  <a:solidFill>
                    <a:schemeClr val="accent2"/>
                  </a:solidFill>
                  <a:sym typeface="Symbol" pitchFamily="18" charset="2"/>
                </a:rPr>
                <a:t>  b</a:t>
              </a:r>
              <a:r>
                <a:rPr lang="en-US" altLang="en-US" i="1" baseline="-25000">
                  <a:solidFill>
                    <a:schemeClr val="accent2"/>
                  </a:solidFill>
                  <a:sym typeface="Symbol" pitchFamily="18" charset="2"/>
                </a:rPr>
                <a:t>min</a:t>
              </a:r>
              <a:endParaRPr lang="en-US" altLang="en-US" b="1" i="1">
                <a:solidFill>
                  <a:schemeClr val="accent2"/>
                </a:solidFill>
                <a:sym typeface="Symbol" pitchFamily="18" charset="2"/>
              </a:endParaRPr>
            </a:p>
          </p:txBody>
        </p:sp>
        <p:sp>
          <p:nvSpPr>
            <p:cNvPr id="35855" name="Rectangle 9"/>
            <p:cNvSpPr>
              <a:spLocks noChangeArrowheads="1"/>
            </p:cNvSpPr>
            <p:nvPr/>
          </p:nvSpPr>
          <p:spPr bwMode="auto">
            <a:xfrm>
              <a:off x="4269" y="1891"/>
              <a:ext cx="392" cy="244"/>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2 </a:t>
              </a:r>
              <a:endParaRPr lang="en-US" altLang="en-US" b="1">
                <a:solidFill>
                  <a:schemeClr val="accent2"/>
                </a:solidFill>
                <a:sym typeface="Symbol" pitchFamily="18" charset="2"/>
              </a:endParaRPr>
            </a:p>
          </p:txBody>
        </p:sp>
        <p:sp>
          <p:nvSpPr>
            <p:cNvPr id="35856" name="Line 10"/>
            <p:cNvSpPr>
              <a:spLocks noChangeShapeType="1"/>
            </p:cNvSpPr>
            <p:nvPr/>
          </p:nvSpPr>
          <p:spPr bwMode="auto">
            <a:xfrm>
              <a:off x="3887" y="1915"/>
              <a:ext cx="957" cy="0"/>
            </a:xfrm>
            <a:prstGeom prst="line">
              <a:avLst/>
            </a:prstGeom>
            <a:noFill/>
            <a:ln w="9525">
              <a:solidFill>
                <a:schemeClr val="accent2"/>
              </a:solidFill>
              <a:round/>
              <a:headEnd/>
              <a:tailEnd/>
            </a:ln>
          </p:spPr>
          <p:txBody>
            <a:bodyPr/>
            <a:lstStyle/>
            <a:p>
              <a:endParaRPr lang="en-US"/>
            </a:p>
          </p:txBody>
        </p:sp>
      </p:grpSp>
      <p:grpSp>
        <p:nvGrpSpPr>
          <p:cNvPr id="3" name="Group 17"/>
          <p:cNvGrpSpPr>
            <a:grpSpLocks/>
          </p:cNvGrpSpPr>
          <p:nvPr/>
        </p:nvGrpSpPr>
        <p:grpSpPr bwMode="auto">
          <a:xfrm>
            <a:off x="5299075" y="3319463"/>
            <a:ext cx="2455863" cy="776287"/>
            <a:chOff x="3296" y="2067"/>
            <a:chExt cx="1547" cy="489"/>
          </a:xfrm>
        </p:grpSpPr>
        <p:sp>
          <p:nvSpPr>
            <p:cNvPr id="35851" name="Rectangle 14"/>
            <p:cNvSpPr>
              <a:spLocks noChangeArrowheads="1"/>
            </p:cNvSpPr>
            <p:nvPr/>
          </p:nvSpPr>
          <p:spPr bwMode="auto">
            <a:xfrm>
              <a:off x="3296" y="2155"/>
              <a:ext cx="660" cy="24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b </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5852" name="Rectangle 15"/>
            <p:cNvSpPr>
              <a:spLocks noChangeArrowheads="1"/>
            </p:cNvSpPr>
            <p:nvPr/>
          </p:nvSpPr>
          <p:spPr bwMode="auto">
            <a:xfrm>
              <a:off x="3830" y="2067"/>
              <a:ext cx="1013" cy="489"/>
            </a:xfrm>
            <a:prstGeom prst="rect">
              <a:avLst/>
            </a:prstGeom>
            <a:noFill/>
            <a:ln w="9525">
              <a:noFill/>
              <a:miter lim="800000"/>
              <a:headEnd/>
              <a:tailEnd/>
            </a:ln>
          </p:spPr>
          <p:txBody>
            <a:bodyPr/>
            <a:lstStyle/>
            <a:p>
              <a:pPr algn="ctr">
                <a:lnSpc>
                  <a:spcPct val="90000"/>
                </a:lnSpc>
                <a:spcBef>
                  <a:spcPct val="20000"/>
                </a:spcBef>
              </a:pPr>
              <a:r>
                <a:rPr lang="en-US" altLang="en-US" u="sng">
                  <a:solidFill>
                    <a:srgbClr val="FF0000"/>
                  </a:solidFill>
                  <a:sym typeface="Symbol" pitchFamily="18" charset="2"/>
                </a:rPr>
                <a:t>53</a:t>
              </a:r>
              <a:r>
                <a:rPr lang="en-US" altLang="en-US" u="sng">
                  <a:solidFill>
                    <a:schemeClr val="accent2"/>
                  </a:solidFill>
                  <a:sym typeface="Symbol" pitchFamily="18" charset="2"/>
                </a:rPr>
                <a:t>  -  </a:t>
              </a:r>
              <a:r>
                <a:rPr lang="en-US" altLang="en-US" u="sng">
                  <a:sym typeface="Symbol" pitchFamily="18" charset="2"/>
                </a:rPr>
                <a:t>57</a:t>
              </a:r>
            </a:p>
            <a:p>
              <a:pPr algn="ctr">
                <a:lnSpc>
                  <a:spcPct val="90000"/>
                </a:lnSpc>
                <a:spcBef>
                  <a:spcPct val="20000"/>
                </a:spcBef>
              </a:pPr>
              <a:r>
                <a:rPr lang="en-US" altLang="en-US">
                  <a:solidFill>
                    <a:schemeClr val="accent2"/>
                  </a:solidFill>
                  <a:sym typeface="Symbol" pitchFamily="18" charset="2"/>
                </a:rPr>
                <a:t>  2</a:t>
              </a:r>
              <a:endParaRPr lang="en-US" altLang="en-US" b="1">
                <a:solidFill>
                  <a:schemeClr val="accent2"/>
                </a:solidFill>
                <a:sym typeface="Symbol" pitchFamily="18" charset="2"/>
              </a:endParaRPr>
            </a:p>
          </p:txBody>
        </p:sp>
      </p:grpSp>
      <p:sp>
        <p:nvSpPr>
          <p:cNvPr id="140308" name="Rectangle 20"/>
          <p:cNvSpPr>
            <a:spLocks noChangeArrowheads="1"/>
          </p:cNvSpPr>
          <p:nvPr/>
        </p:nvSpPr>
        <p:spPr bwMode="auto">
          <a:xfrm>
            <a:off x="5300663" y="4014788"/>
            <a:ext cx="1905000" cy="38100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b </a:t>
            </a:r>
            <a:r>
              <a:rPr lang="en-US" altLang="en-US">
                <a:solidFill>
                  <a:schemeClr val="accent2"/>
                </a:solidFill>
                <a:sym typeface="Symbol" pitchFamily="18" charset="2"/>
              </a:rPr>
              <a:t> =   2</a:t>
            </a:r>
            <a:endParaRPr lang="en-US" altLang="en-US" b="1">
              <a:solidFill>
                <a:schemeClr val="accent2"/>
              </a:solidFill>
              <a:sym typeface="Symbol" pitchFamily="18" charset="2"/>
            </a:endParaRPr>
          </a:p>
        </p:txBody>
      </p:sp>
      <p:sp>
        <p:nvSpPr>
          <p:cNvPr id="73746" name="Rectangle 18"/>
          <p:cNvSpPr>
            <a:spLocks noChangeArrowheads="1"/>
          </p:cNvSpPr>
          <p:nvPr/>
        </p:nvSpPr>
        <p:spPr bwMode="auto">
          <a:xfrm>
            <a:off x="7597775" y="4754563"/>
            <a:ext cx="306388" cy="238125"/>
          </a:xfrm>
          <a:prstGeom prst="rect">
            <a:avLst/>
          </a:prstGeom>
          <a:noFill/>
          <a:ln w="9525">
            <a:solidFill>
              <a:srgbClr val="FF0000"/>
            </a:solidFill>
            <a:miter lim="800000"/>
            <a:headEnd/>
            <a:tailEnd/>
          </a:ln>
        </p:spPr>
        <p:txBody>
          <a:bodyPr wrap="none" anchor="ctr"/>
          <a:lstStyle/>
          <a:p>
            <a:endParaRPr lang="en-US"/>
          </a:p>
        </p:txBody>
      </p:sp>
      <p:sp>
        <p:nvSpPr>
          <p:cNvPr id="73747" name="Rectangle 19"/>
          <p:cNvSpPr>
            <a:spLocks noChangeArrowheads="1"/>
          </p:cNvSpPr>
          <p:nvPr/>
        </p:nvSpPr>
        <p:spPr bwMode="auto">
          <a:xfrm>
            <a:off x="7537450" y="5881688"/>
            <a:ext cx="295275" cy="250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40300"/>
                                        </p:tgtEl>
                                        <p:attrNameLst>
                                          <p:attrName>style.visibility</p:attrName>
                                        </p:attrNameLst>
                                      </p:cBhvr>
                                      <p:to>
                                        <p:strVal val="visible"/>
                                      </p:to>
                                    </p:set>
                                    <p:animEffect transition="in" filter="diamond(in)">
                                      <p:cBhvr>
                                        <p:cTn id="13" dur="2000"/>
                                        <p:tgtEl>
                                          <p:spTgt spid="14030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3746"/>
                                        </p:tgtEl>
                                        <p:attrNameLst>
                                          <p:attrName>style.visibility</p:attrName>
                                        </p:attrNameLst>
                                      </p:cBhvr>
                                      <p:to>
                                        <p:strVal val="visible"/>
                                      </p:to>
                                    </p:set>
                                    <p:animEffect transition="in" filter="wheel(4)">
                                      <p:cBhvr>
                                        <p:cTn id="25" dur="2000"/>
                                        <p:tgtEl>
                                          <p:spTgt spid="73746"/>
                                        </p:tgtEl>
                                      </p:cBhvr>
                                    </p:animEffect>
                                  </p:childTnLst>
                                  <p:subTnLst>
                                    <p:audio>
                                      <p:cMediaNode>
                                        <p:cTn display="0" masterRel="sameClick">
                                          <p:stCondLst>
                                            <p:cond evt="begin" delay="0">
                                              <p:tn val="23"/>
                                            </p:cond>
                                          </p:stCondLst>
                                          <p:endCondLst>
                                            <p:cond evt="onStopAudio" delay="0">
                                              <p:tgtEl>
                                                <p:sldTgt/>
                                              </p:tgtEl>
                                            </p:cond>
                                          </p:endCondLst>
                                        </p:cTn>
                                        <p:tgtEl>
                                          <p:sndTgt r:embed="rId6"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73747"/>
                                        </p:tgtEl>
                                        <p:attrNameLst>
                                          <p:attrName>style.visibility</p:attrName>
                                        </p:attrNameLst>
                                      </p:cBhvr>
                                      <p:to>
                                        <p:strVal val="visible"/>
                                      </p:to>
                                    </p:set>
                                    <p:animEffect transition="in" filter="wheel(4)">
                                      <p:cBhvr>
                                        <p:cTn id="28" dur="2000"/>
                                        <p:tgtEl>
                                          <p:spTgt spid="73747"/>
                                        </p:tgtEl>
                                      </p:cBhvr>
                                    </p:animEffect>
                                  </p:childTnLst>
                                  <p:subTnLst>
                                    <p:audio>
                                      <p:cMediaNode>
                                        <p:cTn display="0" masterRel="sameClick">
                                          <p:stCondLst>
                                            <p:cond evt="begin" delay="0">
                                              <p:tn val="26"/>
                                            </p:cond>
                                          </p:stCondLst>
                                          <p:endCondLst>
                                            <p:cond evt="onStopAudio" delay="0">
                                              <p:tgtEl>
                                                <p:sldTgt/>
                                              </p:tgtEl>
                                            </p:cond>
                                          </p:endCondLst>
                                        </p:cTn>
                                        <p:tgtEl>
                                          <p:sndTgt r:embed="rId6" name="chimes.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40308"/>
                                        </p:tgtEl>
                                        <p:attrNameLst>
                                          <p:attrName>style.visibility</p:attrName>
                                        </p:attrNameLst>
                                      </p:cBhvr>
                                      <p:to>
                                        <p:strVal val="visible"/>
                                      </p:to>
                                    </p:set>
                                    <p:anim calcmode="lin" valueType="num">
                                      <p:cBhvr>
                                        <p:cTn id="40" dur="500" fill="hold"/>
                                        <p:tgtEl>
                                          <p:spTgt spid="140308"/>
                                        </p:tgtEl>
                                        <p:attrNameLst>
                                          <p:attrName>ppt_w</p:attrName>
                                        </p:attrNameLst>
                                      </p:cBhvr>
                                      <p:tavLst>
                                        <p:tav tm="0">
                                          <p:val>
                                            <p:fltVal val="0"/>
                                          </p:val>
                                        </p:tav>
                                        <p:tav tm="100000">
                                          <p:val>
                                            <p:strVal val="#ppt_w"/>
                                          </p:val>
                                        </p:tav>
                                      </p:tavLst>
                                    </p:anim>
                                    <p:anim calcmode="lin" valueType="num">
                                      <p:cBhvr>
                                        <p:cTn id="41" dur="500" fill="hold"/>
                                        <p:tgtEl>
                                          <p:spTgt spid="140308"/>
                                        </p:tgtEl>
                                        <p:attrNameLst>
                                          <p:attrName>ppt_h</p:attrName>
                                        </p:attrNameLst>
                                      </p:cBhvr>
                                      <p:tavLst>
                                        <p:tav tm="0">
                                          <p:val>
                                            <p:fltVal val="0"/>
                                          </p:val>
                                        </p:tav>
                                        <p:tav tm="100000">
                                          <p:val>
                                            <p:strVal val="#ppt_h"/>
                                          </p:val>
                                        </p:tav>
                                      </p:tavLst>
                                    </p:anim>
                                    <p:animEffect transition="in" filter="fade">
                                      <p:cBhvr>
                                        <p:cTn id="42" dur="500"/>
                                        <p:tgtEl>
                                          <p:spTgt spid="140308"/>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nimBg="1"/>
      <p:bldP spid="140308" grpId="0"/>
      <p:bldP spid="73746" grpId="0" animBg="1"/>
      <p:bldP spid="737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85800" y="1549400"/>
            <a:ext cx="7772400" cy="941388"/>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t> </a:t>
            </a:r>
          </a:p>
          <a:p>
            <a:pPr algn="l">
              <a:spcBef>
                <a:spcPct val="20000"/>
              </a:spcBef>
            </a:pPr>
            <a:r>
              <a:rPr lang="en-US" altLang="en-US">
                <a:sym typeface="Symbol" pitchFamily="18" charset="2"/>
              </a:rPr>
              <a:t></a:t>
            </a:r>
            <a:r>
              <a:rPr lang="en-US" altLang="en-US"/>
              <a:t>Finally, the finished graph:</a:t>
            </a:r>
          </a:p>
        </p:txBody>
      </p:sp>
      <p:sp>
        <p:nvSpPr>
          <p:cNvPr id="3686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75780" name="Picture 4"/>
          <p:cNvPicPr>
            <a:picLocks noChangeAspect="1" noChangeArrowheads="1"/>
          </p:cNvPicPr>
          <p:nvPr/>
        </p:nvPicPr>
        <p:blipFill>
          <a:blip r:embed="rId7" cstate="print"/>
          <a:srcRect/>
          <a:stretch>
            <a:fillRect/>
          </a:stretch>
        </p:blipFill>
        <p:spPr bwMode="auto">
          <a:xfrm>
            <a:off x="874713" y="2786063"/>
            <a:ext cx="7183437" cy="4097337"/>
          </a:xfrm>
          <a:prstGeom prst="rect">
            <a:avLst/>
          </a:prstGeom>
          <a:noFill/>
          <a:ln w="9525">
            <a:noFill/>
            <a:miter lim="800000"/>
            <a:headEnd/>
            <a:tailEnd/>
          </a:ln>
        </p:spPr>
      </p:pic>
      <p:sp>
        <p:nvSpPr>
          <p:cNvPr id="140312" name="Rectangle 24"/>
          <p:cNvSpPr>
            <a:spLocks noChangeArrowheads="1"/>
          </p:cNvSpPr>
          <p:nvPr/>
        </p:nvSpPr>
        <p:spPr bwMode="auto">
          <a:xfrm>
            <a:off x="4176713" y="3206750"/>
            <a:ext cx="3741737" cy="381000"/>
          </a:xfrm>
          <a:prstGeom prst="rect">
            <a:avLst/>
          </a:prstGeom>
          <a:solidFill>
            <a:schemeClr val="bg1"/>
          </a:solidFill>
          <a:ln w="9525">
            <a:noFill/>
            <a:prstDash val="dash"/>
            <a:miter lim="800000"/>
            <a:headEnd/>
            <a:tailEnd/>
          </a:ln>
        </p:spPr>
        <p:txBody>
          <a:bodyPr/>
          <a:lstStyle/>
          <a:p>
            <a:pPr algn="ctr">
              <a:lnSpc>
                <a:spcPct val="90000"/>
              </a:lnSpc>
              <a:spcBef>
                <a:spcPct val="20000"/>
              </a:spcBef>
            </a:pPr>
            <a:r>
              <a:rPr lang="en-US" altLang="en-US" i="1">
                <a:sym typeface="Symbol" pitchFamily="18" charset="2"/>
              </a:rPr>
              <a:t>m</a:t>
            </a:r>
            <a:r>
              <a:rPr lang="en-US" altLang="en-US">
                <a:sym typeface="Symbol" pitchFamily="18" charset="2"/>
              </a:rPr>
              <a:t> = -1.6  0.3 cm sheet </a:t>
            </a:r>
            <a:r>
              <a:rPr lang="en-US" altLang="en-US" baseline="30000">
                <a:sym typeface="Symbol" pitchFamily="18" charset="2"/>
              </a:rPr>
              <a:t>-1</a:t>
            </a:r>
            <a:endParaRPr lang="en-US" altLang="en-US" b="1">
              <a:sym typeface="Symbol" pitchFamily="18" charset="2"/>
            </a:endParaRPr>
          </a:p>
        </p:txBody>
      </p:sp>
      <p:sp>
        <p:nvSpPr>
          <p:cNvPr id="2" name="Rectangle 24"/>
          <p:cNvSpPr>
            <a:spLocks noChangeArrowheads="1"/>
          </p:cNvSpPr>
          <p:nvPr/>
        </p:nvSpPr>
        <p:spPr bwMode="auto">
          <a:xfrm>
            <a:off x="4171950" y="3540125"/>
            <a:ext cx="3741738" cy="381000"/>
          </a:xfrm>
          <a:prstGeom prst="rect">
            <a:avLst/>
          </a:prstGeom>
          <a:solidFill>
            <a:schemeClr val="bg1"/>
          </a:solidFill>
          <a:ln w="9525">
            <a:noFill/>
            <a:prstDash val="dash"/>
            <a:miter lim="800000"/>
            <a:headEnd/>
            <a:tailEnd/>
          </a:ln>
        </p:spPr>
        <p:txBody>
          <a:bodyPr/>
          <a:lstStyle/>
          <a:p>
            <a:pPr algn="ctr">
              <a:lnSpc>
                <a:spcPct val="90000"/>
              </a:lnSpc>
              <a:spcBef>
                <a:spcPct val="20000"/>
              </a:spcBef>
            </a:pPr>
            <a:r>
              <a:rPr lang="en-US" altLang="en-US" i="1">
                <a:sym typeface="Symbol" pitchFamily="18" charset="2"/>
              </a:rPr>
              <a:t>b</a:t>
            </a:r>
            <a:r>
              <a:rPr lang="en-US" altLang="en-US">
                <a:sym typeface="Symbol" pitchFamily="18" charset="2"/>
              </a:rPr>
              <a:t> = 56  2 cm</a:t>
            </a:r>
            <a:endParaRPr lang="en-US" altLang="en-US" baseline="30000">
              <a:sym typeface="Symbol" pitchFamily="18" charset="2"/>
            </a:endParaRPr>
          </a:p>
        </p:txBody>
      </p:sp>
      <p:sp>
        <p:nvSpPr>
          <p:cNvPr id="248934" name="Rectangle 102"/>
          <p:cNvSpPr>
            <a:spLocks noChangeArrowheads="1"/>
          </p:cNvSpPr>
          <p:nvPr/>
        </p:nvSpPr>
        <p:spPr bwMode="auto">
          <a:xfrm>
            <a:off x="4287838" y="5451475"/>
            <a:ext cx="804862"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3" name="Rectangle 102"/>
          <p:cNvSpPr>
            <a:spLocks noChangeArrowheads="1"/>
          </p:cNvSpPr>
          <p:nvPr/>
        </p:nvSpPr>
        <p:spPr bwMode="auto">
          <a:xfrm>
            <a:off x="4872038" y="3257550"/>
            <a:ext cx="611187"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4" name="Rectangle 102"/>
          <p:cNvSpPr>
            <a:spLocks noChangeArrowheads="1"/>
          </p:cNvSpPr>
          <p:nvPr/>
        </p:nvSpPr>
        <p:spPr bwMode="auto">
          <a:xfrm>
            <a:off x="5438775" y="5448300"/>
            <a:ext cx="779463" cy="325438"/>
          </a:xfrm>
          <a:prstGeom prst="rect">
            <a:avLst/>
          </a:prstGeom>
          <a:solidFill>
            <a:srgbClr val="008000">
              <a:alpha val="47842"/>
            </a:srgbClr>
          </a:solidFill>
          <a:ln w="9525">
            <a:noFill/>
            <a:miter lim="800000"/>
            <a:headEnd/>
            <a:tailEnd/>
          </a:ln>
        </p:spPr>
        <p:txBody>
          <a:bodyPr wrap="none" anchor="ctr"/>
          <a:lstStyle/>
          <a:p>
            <a:pPr algn="l"/>
            <a:endParaRPr lang="en-US" altLang="en-US" sz="2000">
              <a:solidFill>
                <a:srgbClr val="008000"/>
              </a:solidFill>
              <a:latin typeface="Courier New" pitchFamily="49" charset="0"/>
            </a:endParaRPr>
          </a:p>
        </p:txBody>
      </p:sp>
      <p:sp>
        <p:nvSpPr>
          <p:cNvPr id="5" name="Rectangle 102"/>
          <p:cNvSpPr>
            <a:spLocks noChangeArrowheads="1"/>
          </p:cNvSpPr>
          <p:nvPr/>
        </p:nvSpPr>
        <p:spPr bwMode="auto">
          <a:xfrm>
            <a:off x="5599113" y="3578225"/>
            <a:ext cx="398462" cy="325438"/>
          </a:xfrm>
          <a:prstGeom prst="rect">
            <a:avLst/>
          </a:prstGeom>
          <a:solidFill>
            <a:srgbClr val="008000">
              <a:alpha val="47842"/>
            </a:srgbClr>
          </a:solidFill>
          <a:ln w="9525">
            <a:noFill/>
            <a:miter lim="800000"/>
            <a:headEnd/>
            <a:tailEnd/>
          </a:ln>
        </p:spPr>
        <p:txBody>
          <a:bodyPr wrap="none" anchor="ctr"/>
          <a:lstStyle/>
          <a:p>
            <a:pPr algn="l"/>
            <a:endParaRPr lang="en-US" altLang="en-US" sz="2000">
              <a:solidFill>
                <a:srgbClr val="008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2">
                                            <p:txEl>
                                              <p:pRg st="1" end="1"/>
                                            </p:txEl>
                                          </p:spTgt>
                                        </p:tgtEl>
                                        <p:attrNameLst>
                                          <p:attrName>style.visibility</p:attrName>
                                        </p:attrNameLst>
                                      </p:cBhvr>
                                      <p:to>
                                        <p:strVal val="visible"/>
                                      </p:to>
                                    </p:set>
                                    <p:anim calcmode="lin" valueType="num">
                                      <p:cBhvr additive="base">
                                        <p:cTn id="7" dur="500" fill="hold"/>
                                        <p:tgtEl>
                                          <p:spTgt spid="250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box(out)">
                                      <p:cBhvr>
                                        <p:cTn id="13" dur="2000"/>
                                        <p:tgtEl>
                                          <p:spTgt spid="7578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0312"/>
                                        </p:tgtEl>
                                        <p:attrNameLst>
                                          <p:attrName>style.visibility</p:attrName>
                                        </p:attrNameLst>
                                      </p:cBhvr>
                                      <p:to>
                                        <p:strVal val="visible"/>
                                      </p:to>
                                    </p:set>
                                    <p:anim calcmode="lin" valueType="num">
                                      <p:cBhvr additive="base">
                                        <p:cTn id="18" dur="500" fill="hold"/>
                                        <p:tgtEl>
                                          <p:spTgt spid="140312"/>
                                        </p:tgtEl>
                                        <p:attrNameLst>
                                          <p:attrName>ppt_x</p:attrName>
                                        </p:attrNameLst>
                                      </p:cBhvr>
                                      <p:tavLst>
                                        <p:tav tm="0">
                                          <p:val>
                                            <p:strVal val="#ppt_x"/>
                                          </p:val>
                                        </p:tav>
                                        <p:tav tm="100000">
                                          <p:val>
                                            <p:strVal val="#ppt_x"/>
                                          </p:val>
                                        </p:tav>
                                      </p:tavLst>
                                    </p:anim>
                                    <p:anim calcmode="lin" valueType="num">
                                      <p:cBhvr additive="base">
                                        <p:cTn id="19" dur="500" fill="hold"/>
                                        <p:tgtEl>
                                          <p:spTgt spid="1403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suction.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248934"/>
                                        </p:tgtEl>
                                        <p:attrNameLst>
                                          <p:attrName>style.visibility</p:attrName>
                                        </p:attrNameLst>
                                      </p:cBhvr>
                                      <p:to>
                                        <p:strVal val="visible"/>
                                      </p:to>
                                    </p:set>
                                    <p:animEffect transition="in" filter="wipe(left)">
                                      <p:cBhvr>
                                        <p:cTn id="22" dur="2000"/>
                                        <p:tgtEl>
                                          <p:spTgt spid="24893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0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20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par>
                                <p:cTn id="35" presetID="2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20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animBg="1"/>
      <p:bldP spid="2" grpId="0" animBg="1"/>
      <p:bldP spid="248934" grpId="0" animBg="1"/>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p>
        </p:txBody>
      </p:sp>
      <p:sp>
        <p:nvSpPr>
          <p:cNvPr id="3789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46575"/>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EXAMPLE:</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Look for the line to lie within all horizontal and vertical error bars.</a:t>
            </a:r>
          </a:p>
          <a:p>
            <a:pPr algn="l">
              <a:spcBef>
                <a:spcPct val="20000"/>
              </a:spcBef>
              <a:buFont typeface="Symbol" pitchFamily="18" charset="2"/>
              <a:buChar char="·"/>
            </a:pPr>
            <a:r>
              <a:rPr lang="en-US" altLang="en-US"/>
              <a:t>Only graph B satisfies this requirement.</a:t>
            </a:r>
            <a:endParaRPr lang="en-US" altLang="en-US">
              <a:sym typeface="Symbol" pitchFamily="18" charset="2"/>
            </a:endParaRPr>
          </a:p>
        </p:txBody>
      </p:sp>
      <p:pic>
        <p:nvPicPr>
          <p:cNvPr id="9012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1200" y="2395538"/>
            <a:ext cx="7726363" cy="2343150"/>
          </a:xfrm>
          <a:prstGeom prst="rect">
            <a:avLst/>
          </a:prstGeom>
          <a:noFill/>
          <a:ln w="9525">
            <a:noFill/>
            <a:miter lim="800000"/>
            <a:headEnd/>
            <a:tailEnd/>
          </a:ln>
        </p:spPr>
      </p:pic>
      <p:sp>
        <p:nvSpPr>
          <p:cNvPr id="90118" name="Oval 6"/>
          <p:cNvSpPr>
            <a:spLocks noChangeArrowheads="1"/>
          </p:cNvSpPr>
          <p:nvPr/>
        </p:nvSpPr>
        <p:spPr bwMode="auto">
          <a:xfrm>
            <a:off x="2573338" y="3071813"/>
            <a:ext cx="349250" cy="349250"/>
          </a:xfrm>
          <a:prstGeom prst="ellipse">
            <a:avLst/>
          </a:prstGeom>
          <a:noFill/>
          <a:ln w="9525">
            <a:solidFill>
              <a:srgbClr val="FF0000"/>
            </a:solidFill>
            <a:round/>
            <a:headEnd/>
            <a:tailEnd/>
          </a:ln>
        </p:spPr>
        <p:txBody>
          <a:bodyPr wrap="none" anchor="ctr"/>
          <a:lstStyle/>
          <a:p>
            <a:endParaRPr lang="en-US"/>
          </a:p>
        </p:txBody>
      </p:sp>
      <p:sp>
        <p:nvSpPr>
          <p:cNvPr id="7" name="Rectangle 6"/>
          <p:cNvSpPr/>
          <p:nvPr/>
        </p:nvSpPr>
        <p:spPr>
          <a:xfrm>
            <a:off x="707922" y="4462818"/>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08990" y="4342262"/>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711265" y="4330890"/>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1008" y="4330889"/>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663880" y="4180398"/>
            <a:ext cx="302012" cy="302012"/>
            <a:chOff x="4861390" y="4372127"/>
            <a:chExt cx="302012" cy="302012"/>
          </a:xfrm>
        </p:grpSpPr>
        <p:sp>
          <p:nvSpPr>
            <p:cNvPr id="11" name="Rectangle 10"/>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008004" y="3846114"/>
            <a:ext cx="302012" cy="302012"/>
            <a:chOff x="4861390" y="4372127"/>
            <a:chExt cx="302012" cy="302012"/>
          </a:xfrm>
        </p:grpSpPr>
        <p:sp>
          <p:nvSpPr>
            <p:cNvPr id="15" name="Rectangle 14"/>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263640" y="3497082"/>
            <a:ext cx="302012" cy="302012"/>
            <a:chOff x="4861390" y="4372127"/>
            <a:chExt cx="302012" cy="302012"/>
          </a:xfrm>
        </p:grpSpPr>
        <p:sp>
          <p:nvSpPr>
            <p:cNvPr id="18" name="Rectangle 17"/>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725748" y="3354522"/>
            <a:ext cx="302012" cy="302012"/>
            <a:chOff x="4861390" y="4372127"/>
            <a:chExt cx="302012" cy="302012"/>
          </a:xfrm>
        </p:grpSpPr>
        <p:sp>
          <p:nvSpPr>
            <p:cNvPr id="21" name="Rectangle 20"/>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055124" y="3034986"/>
            <a:ext cx="302012" cy="302012"/>
            <a:chOff x="4861390" y="4372127"/>
            <a:chExt cx="302012" cy="302012"/>
          </a:xfrm>
        </p:grpSpPr>
        <p:sp>
          <p:nvSpPr>
            <p:cNvPr id="24" name="Rectangle 23"/>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90120"/>
                                        </p:tgtEl>
                                        <p:attrNameLst>
                                          <p:attrName>style.visibility</p:attrName>
                                        </p:attrNameLst>
                                      </p:cBhvr>
                                      <p:to>
                                        <p:strVal val="visible"/>
                                      </p:to>
                                    </p:set>
                                    <p:anim calcmode="lin" valueType="num">
                                      <p:cBhvr additive="base">
                                        <p:cTn id="11" dur="500" fill="hold"/>
                                        <p:tgtEl>
                                          <p:spTgt spid="90120"/>
                                        </p:tgtEl>
                                        <p:attrNameLst>
                                          <p:attrName>ppt_x</p:attrName>
                                        </p:attrNameLst>
                                      </p:cBhvr>
                                      <p:tavLst>
                                        <p:tav tm="0">
                                          <p:val>
                                            <p:strVal val="#ppt_x"/>
                                          </p:val>
                                        </p:tav>
                                        <p:tav tm="100000">
                                          <p:val>
                                            <p:strVal val="#ppt_x"/>
                                          </p:val>
                                        </p:tav>
                                      </p:tavLst>
                                    </p:anim>
                                    <p:anim calcmode="lin" valueType="num">
                                      <p:cBhvr additive="base">
                                        <p:cTn id="12" dur="500" fill="hold"/>
                                        <p:tgtEl>
                                          <p:spTgt spid="901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out)">
                                      <p:cBhvr>
                                        <p:cTn id="29" dur="2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childTnLst>
                          </p:cTn>
                        </p:par>
                      </p:childTnLst>
                    </p:cTn>
                  </p:par>
                  <p:par>
                    <p:cTn id="30" fill="hold">
                      <p:stCondLst>
                        <p:cond delay="indefinite"/>
                      </p:stCondLst>
                      <p:childTnLst>
                        <p:par>
                          <p:cTn id="31" fill="hold">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out)">
                                      <p:cBhvr>
                                        <p:cTn id="34" dur="20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amond(out)">
                                      <p:cBhvr>
                                        <p:cTn id="39" dur="20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wav"/>
                                        </p:tgtEl>
                                      </p:cMediaNode>
                                    </p:audio>
                                  </p:subTnLst>
                                </p:cTn>
                              </p:par>
                            </p:childTnLst>
                          </p:cTn>
                        </p:par>
                      </p:childTnLst>
                    </p:cTn>
                  </p:par>
                  <p:par>
                    <p:cTn id="40" fill="hold">
                      <p:stCondLst>
                        <p:cond delay="indefinite"/>
                      </p:stCondLst>
                      <p:childTnLst>
                        <p:par>
                          <p:cTn id="41" fill="hold">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amond(out)">
                                      <p:cBhvr>
                                        <p:cTn id="44" dur="2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p:stCondLst>
                        <p:cond delay="indefinite"/>
                      </p:stCondLst>
                      <p:childTnLst>
                        <p:par>
                          <p:cTn id="46" fill="hold">
                            <p:stCondLst>
                              <p:cond delay="0"/>
                            </p:stCondLst>
                            <p:childTnLst>
                              <p:par>
                                <p:cTn id="47" presetID="8" presetClass="entr" presetSubtype="3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amond(out)">
                                      <p:cBhvr>
                                        <p:cTn id="49" dur="500"/>
                                        <p:tgtEl>
                                          <p:spTgt spid="13"/>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par>
                          <p:cTn id="50" fill="hold">
                            <p:stCondLst>
                              <p:cond delay="500"/>
                            </p:stCondLst>
                            <p:childTnLst>
                              <p:par>
                                <p:cTn id="51" presetID="8" presetClass="entr" presetSubtype="3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amond(out)">
                                      <p:cBhvr>
                                        <p:cTn id="53" dur="500"/>
                                        <p:tgtEl>
                                          <p:spTgt spid="14"/>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par>
                          <p:cTn id="54" fill="hold">
                            <p:stCondLst>
                              <p:cond delay="1000"/>
                            </p:stCondLst>
                            <p:childTnLst>
                              <p:par>
                                <p:cTn id="55" presetID="8" presetClass="entr" presetSubtype="3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out)">
                                      <p:cBhvr>
                                        <p:cTn id="57" dur="5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par>
                          <p:cTn id="58" fill="hold">
                            <p:stCondLst>
                              <p:cond delay="1500"/>
                            </p:stCondLst>
                            <p:childTnLst>
                              <p:par>
                                <p:cTn id="59" presetID="8" presetClass="entr" presetSubtype="3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amond(out)">
                                      <p:cBhvr>
                                        <p:cTn id="61" dur="500"/>
                                        <p:tgtEl>
                                          <p:spTgt spid="20"/>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par>
                          <p:cTn id="62" fill="hold">
                            <p:stCondLst>
                              <p:cond delay="2000"/>
                            </p:stCondLst>
                            <p:childTnLst>
                              <p:par>
                                <p:cTn id="63" presetID="8" presetClass="entr" presetSubtype="32"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diamond(out)">
                                      <p:cBhvr>
                                        <p:cTn id="65" dur="500"/>
                                        <p:tgtEl>
                                          <p:spTgt spid="23"/>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34500">
                                            <p:txEl>
                                              <p:pRg st="8" end="8"/>
                                            </p:txEl>
                                          </p:spTgt>
                                        </p:tgtEl>
                                        <p:attrNameLst>
                                          <p:attrName>style.visibility</p:attrName>
                                        </p:attrNameLst>
                                      </p:cBhvr>
                                      <p:to>
                                        <p:strVal val="visible"/>
                                      </p:to>
                                    </p:set>
                                    <p:anim calcmode="lin" valueType="num">
                                      <p:cBhvr additive="base">
                                        <p:cTn id="70"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53" presetClass="entr" presetSubtype="0" fill="hold" grpId="0" nodeType="withEffect">
                                  <p:stCondLst>
                                    <p:cond delay="0"/>
                                  </p:stCondLst>
                                  <p:childTnLst>
                                    <p:set>
                                      <p:cBhvr>
                                        <p:cTn id="73" dur="1" fill="hold">
                                          <p:stCondLst>
                                            <p:cond delay="0"/>
                                          </p:stCondLst>
                                        </p:cTn>
                                        <p:tgtEl>
                                          <p:spTgt spid="90118"/>
                                        </p:tgtEl>
                                        <p:attrNameLst>
                                          <p:attrName>style.visibility</p:attrName>
                                        </p:attrNameLst>
                                      </p:cBhvr>
                                      <p:to>
                                        <p:strVal val="visible"/>
                                      </p:to>
                                    </p:set>
                                    <p:anim calcmode="lin" valueType="num">
                                      <p:cBhvr>
                                        <p:cTn id="74" dur="500" fill="hold"/>
                                        <p:tgtEl>
                                          <p:spTgt spid="90118"/>
                                        </p:tgtEl>
                                        <p:attrNameLst>
                                          <p:attrName>ppt_w</p:attrName>
                                        </p:attrNameLst>
                                      </p:cBhvr>
                                      <p:tavLst>
                                        <p:tav tm="0">
                                          <p:val>
                                            <p:fltVal val="0"/>
                                          </p:val>
                                        </p:tav>
                                        <p:tav tm="100000">
                                          <p:val>
                                            <p:strVal val="#ppt_w"/>
                                          </p:val>
                                        </p:tav>
                                      </p:tavLst>
                                    </p:anim>
                                    <p:anim calcmode="lin" valueType="num">
                                      <p:cBhvr>
                                        <p:cTn id="75" dur="500" fill="hold"/>
                                        <p:tgtEl>
                                          <p:spTgt spid="90118"/>
                                        </p:tgtEl>
                                        <p:attrNameLst>
                                          <p:attrName>ppt_h</p:attrName>
                                        </p:attrNameLst>
                                      </p:cBhvr>
                                      <p:tavLst>
                                        <p:tav tm="0">
                                          <p:val>
                                            <p:fltVal val="0"/>
                                          </p:val>
                                        </p:tav>
                                        <p:tav tm="100000">
                                          <p:val>
                                            <p:strVal val="#ppt_h"/>
                                          </p:val>
                                        </p:tav>
                                      </p:tavLst>
                                    </p:anim>
                                    <p:animEffect transition="in" filter="fade">
                                      <p:cBhvr>
                                        <p:cTn id="76"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446246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solidFill>
                  <a:schemeClr val="accent2"/>
                </a:solidFill>
              </a:rPr>
              <a:t>Applications and skills:</a:t>
            </a:r>
            <a:r>
              <a:rPr lang="en-US" altLang="en-US">
                <a:solidFill>
                  <a:schemeClr val="accent2"/>
                </a:solidFill>
              </a:rPr>
              <a:t> </a:t>
            </a:r>
          </a:p>
          <a:p>
            <a:pPr marL="457200" indent="-457200" algn="l">
              <a:spcBef>
                <a:spcPct val="20000"/>
              </a:spcBef>
            </a:pPr>
            <a:r>
              <a:rPr lang="en-US" altLang="en-US">
                <a:solidFill>
                  <a:schemeClr val="accent2"/>
                </a:solidFill>
              </a:rPr>
              <a:t>• Explaining how random and systematic errors can be identified and reduced </a:t>
            </a:r>
          </a:p>
          <a:p>
            <a:pPr marL="457200" indent="-457200" algn="l">
              <a:spcBef>
                <a:spcPct val="20000"/>
              </a:spcBef>
            </a:pPr>
            <a:r>
              <a:rPr lang="en-US" altLang="en-US">
                <a:solidFill>
                  <a:schemeClr val="accent2"/>
                </a:solidFill>
              </a:rPr>
              <a:t>• Collecting data that include absolute and/or fractional uncertainties and stating these as an uncertainty range (expressed as: best estimate ± uncertainty range) </a:t>
            </a:r>
          </a:p>
          <a:p>
            <a:pPr marL="457200" indent="-457200" algn="l">
              <a:spcBef>
                <a:spcPct val="20000"/>
              </a:spcBef>
            </a:pPr>
            <a:r>
              <a:rPr lang="en-US" altLang="en-US">
                <a:solidFill>
                  <a:schemeClr val="accent2"/>
                </a:solidFill>
              </a:rPr>
              <a:t>• Propagating uncertainties through calculations involving addition, subtraction, multiplication, division and raising to a power </a:t>
            </a:r>
          </a:p>
          <a:p>
            <a:pPr marL="457200" indent="-457200" algn="l">
              <a:spcBef>
                <a:spcPct val="20000"/>
              </a:spcBef>
            </a:pPr>
            <a:r>
              <a:rPr lang="en-US" altLang="en-US">
                <a:solidFill>
                  <a:schemeClr val="accent2"/>
                </a:solidFill>
              </a:rPr>
              <a:t>• Determining the uncertainty in gradients and intercepts</a:t>
            </a:r>
            <a:r>
              <a:rPr lang="en-US" altLang="en-US"/>
              <a:t> </a:t>
            </a:r>
          </a:p>
        </p:txBody>
      </p:sp>
      <p:sp>
        <p:nvSpPr>
          <p:cNvPr id="512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34274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Guidance:</a:t>
            </a:r>
            <a:r>
              <a:rPr lang="en-US" altLang="en-US"/>
              <a:t> </a:t>
            </a:r>
          </a:p>
          <a:p>
            <a:pPr marL="457200" indent="-457200" algn="l">
              <a:spcBef>
                <a:spcPct val="20000"/>
              </a:spcBef>
            </a:pPr>
            <a:r>
              <a:rPr lang="en-US" altLang="en-US"/>
              <a:t>• Analysis of uncertainties will not be expected for trigonometric or logarithmic functions in examinations </a:t>
            </a:r>
          </a:p>
          <a:p>
            <a:pPr marL="457200" indent="-457200" algn="l">
              <a:spcBef>
                <a:spcPct val="20000"/>
              </a:spcBef>
            </a:pPr>
            <a:r>
              <a:rPr lang="en-US" altLang="en-US" b="1">
                <a:solidFill>
                  <a:srgbClr val="FF0000"/>
                </a:solidFill>
              </a:rPr>
              <a:t>Data booklet reference:</a:t>
            </a:r>
            <a:r>
              <a:rPr lang="en-US" altLang="en-US">
                <a:solidFill>
                  <a:srgbClr val="FF0000"/>
                </a:solidFill>
              </a:rPr>
              <a:t> </a:t>
            </a: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a:t>
            </a:r>
            <a:r>
              <a:rPr lang="en-US" altLang="en-US">
                <a:solidFill>
                  <a:srgbClr val="FF0000"/>
                </a:solidFill>
              </a:rPr>
              <a:t> </a:t>
            </a:r>
            <a:r>
              <a:rPr lang="en-US" altLang="en-US">
                <a:solidFill>
                  <a:srgbClr val="FF0000"/>
                </a:solidFill>
                <a:sym typeface="Symbol" pitchFamily="18" charset="2"/>
              </a:rPr>
              <a:t> </a:t>
            </a:r>
            <a:r>
              <a:rPr lang="en-US" altLang="en-US" i="1">
                <a:solidFill>
                  <a:srgbClr val="FF0000"/>
                </a:solidFill>
                <a:sym typeface="Symbol" pitchFamily="18" charset="2"/>
              </a:rPr>
              <a:t>b</a:t>
            </a:r>
            <a:r>
              <a:rPr lang="en-US" altLang="en-US">
                <a:solidFill>
                  <a:srgbClr val="FF0000"/>
                </a:solidFill>
                <a:sym typeface="Symbol" pitchFamily="18" charset="2"/>
              </a:rPr>
              <a:t> then </a:t>
            </a:r>
            <a:r>
              <a:rPr lang="en-US" altLang="en-US" i="1">
                <a:solidFill>
                  <a:srgbClr val="FF0000"/>
                </a:solidFill>
                <a:sym typeface="Symbol" pitchFamily="18" charset="2"/>
              </a:rPr>
              <a:t>y</a:t>
            </a:r>
            <a:r>
              <a:rPr lang="en-US" altLang="en-US">
                <a:solidFill>
                  <a:srgbClr val="FF0000"/>
                </a:solidFill>
                <a:sym typeface="Symbol" pitchFamily="18" charset="2"/>
              </a:rPr>
              <a:t> = </a:t>
            </a:r>
            <a:r>
              <a:rPr lang="en-US" altLang="en-US" i="1">
                <a:solidFill>
                  <a:srgbClr val="FF0000"/>
                </a:solidFill>
                <a:sym typeface="Symbol" pitchFamily="18" charset="2"/>
              </a:rPr>
              <a:t>a</a:t>
            </a:r>
            <a:r>
              <a:rPr lang="en-US" altLang="en-US">
                <a:solidFill>
                  <a:srgbClr val="FF0000"/>
                </a:solidFill>
                <a:sym typeface="Symbol" pitchFamily="18" charset="2"/>
              </a:rPr>
              <a:t> + </a:t>
            </a:r>
            <a:r>
              <a:rPr lang="en-US" altLang="en-US" i="1">
                <a:solidFill>
                  <a:srgbClr val="FF0000"/>
                </a:solidFill>
                <a:sym typeface="Symbol" pitchFamily="18" charset="2"/>
              </a:rPr>
              <a:t>b</a:t>
            </a:r>
            <a:r>
              <a:rPr lang="en-US" altLang="en-US">
                <a:solidFill>
                  <a:srgbClr val="FF0000"/>
                </a:solidFill>
                <a:sym typeface="Symbol" pitchFamily="18" charset="2"/>
              </a:rPr>
              <a:t> </a:t>
            </a: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 </a:t>
            </a:r>
            <a:r>
              <a:rPr lang="en-US" altLang="en-US" i="1">
                <a:solidFill>
                  <a:srgbClr val="FF0000"/>
                </a:solidFill>
                <a:cs typeface="Arial" charset="0"/>
                <a:sym typeface="Symbol" pitchFamily="18" charset="2"/>
              </a:rPr>
              <a:t>·</a:t>
            </a:r>
            <a:r>
              <a:rPr lang="en-US" altLang="en-US">
                <a:solidFill>
                  <a:srgbClr val="FF0000"/>
                </a:solidFill>
                <a:sym typeface="Symbol" pitchFamily="18" charset="2"/>
              </a:rPr>
              <a:t> </a:t>
            </a:r>
            <a:r>
              <a:rPr lang="en-US" altLang="en-US" i="1">
                <a:solidFill>
                  <a:srgbClr val="FF0000"/>
                </a:solidFill>
              </a:rPr>
              <a:t>b /</a:t>
            </a:r>
            <a:r>
              <a:rPr lang="en-US" altLang="en-US">
                <a:solidFill>
                  <a:srgbClr val="FF0000"/>
                </a:solidFill>
              </a:rPr>
              <a:t> </a:t>
            </a:r>
            <a:r>
              <a:rPr lang="en-US" altLang="en-US" i="1">
                <a:solidFill>
                  <a:srgbClr val="FF0000"/>
                </a:solidFill>
              </a:rPr>
              <a:t>c</a:t>
            </a:r>
            <a:r>
              <a:rPr lang="en-US" altLang="en-US">
                <a:solidFill>
                  <a:srgbClr val="FF0000"/>
                </a:solidFill>
              </a:rPr>
              <a:t> then </a:t>
            </a:r>
            <a:r>
              <a:rPr lang="en-US" altLang="en-US">
                <a:solidFill>
                  <a:srgbClr val="FF0000"/>
                </a:solidFill>
                <a:sym typeface="Symbol" pitchFamily="18" charset="2"/>
              </a:rPr>
              <a:t></a:t>
            </a:r>
            <a:r>
              <a:rPr lang="en-US" altLang="en-US" i="1">
                <a:solidFill>
                  <a:srgbClr val="FF0000"/>
                </a:solidFill>
                <a:sym typeface="Symbol" pitchFamily="18" charset="2"/>
              </a:rPr>
              <a:t>y / y</a:t>
            </a:r>
            <a:r>
              <a:rPr lang="en-US" altLang="en-US">
                <a:solidFill>
                  <a:srgbClr val="FF0000"/>
                </a:solidFill>
                <a:sym typeface="Symbol" pitchFamily="18" charset="2"/>
              </a:rPr>
              <a:t> = </a:t>
            </a:r>
            <a:r>
              <a:rPr lang="en-US" altLang="en-US" i="1">
                <a:solidFill>
                  <a:srgbClr val="FF0000"/>
                </a:solidFill>
                <a:sym typeface="Symbol" pitchFamily="18" charset="2"/>
              </a:rPr>
              <a:t>a / a</a:t>
            </a:r>
            <a:r>
              <a:rPr lang="en-US" altLang="en-US">
                <a:solidFill>
                  <a:srgbClr val="FF0000"/>
                </a:solidFill>
                <a:sym typeface="Symbol" pitchFamily="18" charset="2"/>
              </a:rPr>
              <a:t> + </a:t>
            </a:r>
            <a:r>
              <a:rPr lang="en-US" altLang="en-US" i="1">
                <a:solidFill>
                  <a:srgbClr val="FF0000"/>
                </a:solidFill>
                <a:sym typeface="Symbol" pitchFamily="18" charset="2"/>
              </a:rPr>
              <a:t>b / b</a:t>
            </a:r>
            <a:r>
              <a:rPr lang="en-US" altLang="en-US">
                <a:solidFill>
                  <a:srgbClr val="FF0000"/>
                </a:solidFill>
                <a:sym typeface="Symbol" pitchFamily="18" charset="2"/>
              </a:rPr>
              <a:t> + </a:t>
            </a:r>
            <a:r>
              <a:rPr lang="en-US" altLang="en-US" i="1">
                <a:solidFill>
                  <a:srgbClr val="FF0000"/>
                </a:solidFill>
                <a:sym typeface="Symbol" pitchFamily="18" charset="2"/>
              </a:rPr>
              <a:t>c / c</a:t>
            </a:r>
            <a:r>
              <a:rPr lang="en-US" altLang="en-US">
                <a:solidFill>
                  <a:srgbClr val="FF0000"/>
                </a:solidFill>
                <a:sym typeface="Symbol" pitchFamily="18" charset="2"/>
              </a:rPr>
              <a:t> </a:t>
            </a:r>
            <a:endParaRPr lang="en-US" altLang="en-US">
              <a:solidFill>
                <a:srgbClr val="FF0000"/>
              </a:solidFill>
            </a:endParaRP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a:t>
            </a:r>
            <a:r>
              <a:rPr lang="en-US" altLang="en-US" baseline="30000">
                <a:solidFill>
                  <a:srgbClr val="FF0000"/>
                </a:solidFill>
              </a:rPr>
              <a:t> n</a:t>
            </a:r>
            <a:r>
              <a:rPr lang="en-US" altLang="en-US">
                <a:solidFill>
                  <a:srgbClr val="FF0000"/>
                </a:solidFill>
              </a:rPr>
              <a:t> then </a:t>
            </a:r>
            <a:r>
              <a:rPr lang="en-US" altLang="en-US">
                <a:solidFill>
                  <a:srgbClr val="FF0000"/>
                </a:solidFill>
                <a:sym typeface="Symbol" pitchFamily="18" charset="2"/>
              </a:rPr>
              <a:t></a:t>
            </a:r>
            <a:r>
              <a:rPr lang="en-US" altLang="en-US" i="1">
                <a:solidFill>
                  <a:srgbClr val="FF0000"/>
                </a:solidFill>
                <a:sym typeface="Symbol" pitchFamily="18" charset="2"/>
              </a:rPr>
              <a:t>y / y</a:t>
            </a:r>
            <a:r>
              <a:rPr lang="en-US" altLang="en-US">
                <a:solidFill>
                  <a:srgbClr val="FF0000"/>
                </a:solidFill>
                <a:sym typeface="Symbol" pitchFamily="18" charset="2"/>
              </a:rPr>
              <a:t> = | </a:t>
            </a:r>
            <a:r>
              <a:rPr lang="en-US" altLang="en-US" i="1">
                <a:solidFill>
                  <a:srgbClr val="FF0000"/>
                </a:solidFill>
                <a:sym typeface="Symbol" pitchFamily="18" charset="2"/>
              </a:rPr>
              <a:t>n </a:t>
            </a:r>
            <a:r>
              <a:rPr lang="en-US" altLang="en-US" i="1">
                <a:solidFill>
                  <a:srgbClr val="FF0000"/>
                </a:solidFill>
                <a:cs typeface="Arial" charset="0"/>
                <a:sym typeface="Symbol" pitchFamily="18" charset="2"/>
              </a:rPr>
              <a:t>· </a:t>
            </a:r>
            <a:r>
              <a:rPr lang="en-US" altLang="en-US">
                <a:solidFill>
                  <a:srgbClr val="FF0000"/>
                </a:solidFill>
                <a:sym typeface="Symbol" pitchFamily="18" charset="2"/>
              </a:rPr>
              <a:t></a:t>
            </a:r>
            <a:r>
              <a:rPr lang="en-US" altLang="en-US" i="1">
                <a:solidFill>
                  <a:srgbClr val="FF0000"/>
                </a:solidFill>
                <a:sym typeface="Symbol" pitchFamily="18" charset="2"/>
              </a:rPr>
              <a:t>a / a</a:t>
            </a:r>
            <a:r>
              <a:rPr lang="en-US" altLang="en-US">
                <a:solidFill>
                  <a:srgbClr val="FF0000"/>
                </a:solidFill>
                <a:sym typeface="Symbol" pitchFamily="18" charset="2"/>
              </a:rPr>
              <a:t> |</a:t>
            </a:r>
          </a:p>
        </p:txBody>
      </p:sp>
      <p:sp>
        <p:nvSpPr>
          <p:cNvPr id="614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9202">
                                            <p:txEl>
                                              <p:pRg st="5" end="5"/>
                                            </p:txEl>
                                          </p:spTgt>
                                        </p:tgtEl>
                                        <p:attrNameLst>
                                          <p:attrName>style.visibility</p:attrName>
                                        </p:attrNameLst>
                                      </p:cBhvr>
                                      <p:to>
                                        <p:strVal val="visible"/>
                                      </p:to>
                                    </p:set>
                                    <p:anim calcmode="lin" valueType="num">
                                      <p:cBhvr additive="base">
                                        <p:cTn id="37" dur="500" fill="hold"/>
                                        <p:tgtEl>
                                          <p:spTgt spid="1792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9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825750"/>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Theory of knowledge:</a:t>
            </a:r>
            <a:r>
              <a:rPr lang="en-US" altLang="en-US"/>
              <a:t> </a:t>
            </a:r>
          </a:p>
          <a:p>
            <a:pPr marL="457200" indent="-457200" algn="l">
              <a:spcBef>
                <a:spcPct val="20000"/>
              </a:spcBef>
            </a:pPr>
            <a:r>
              <a:rPr lang="en-US" altLang="en-US"/>
              <a:t>• “One aim of the physical sciences has been to give an exact picture of the material world. One achievement of physics in the twentieth century has been to prove that this aim is unattainable.” </a:t>
            </a:r>
            <a:r>
              <a:rPr lang="en-US" altLang="en-US" i="1">
                <a:solidFill>
                  <a:schemeClr val="accent2"/>
                </a:solidFill>
              </a:rPr>
              <a:t>– Jacob Bronowski</a:t>
            </a:r>
            <a:r>
              <a:rPr lang="en-US" altLang="en-US">
                <a:solidFill>
                  <a:schemeClr val="accent2"/>
                </a:solidFill>
              </a:rPr>
              <a:t>.</a:t>
            </a:r>
          </a:p>
          <a:p>
            <a:pPr marL="457200" indent="-457200" algn="l">
              <a:spcBef>
                <a:spcPct val="20000"/>
              </a:spcBef>
            </a:pPr>
            <a:r>
              <a:rPr lang="en-US" altLang="en-US"/>
              <a:t>• Can scientists ever be truly certain of their discoveries?</a:t>
            </a:r>
          </a:p>
        </p:txBody>
      </p:sp>
      <p:sp>
        <p:nvSpPr>
          <p:cNvPr id="717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9221" name="Picture 5"/>
          <p:cNvPicPr>
            <a:picLocks noChangeAspect="1" noChangeArrowheads="1"/>
          </p:cNvPicPr>
          <p:nvPr/>
        </p:nvPicPr>
        <p:blipFill>
          <a:blip r:embed="rId5" cstate="print"/>
          <a:srcRect/>
          <a:stretch>
            <a:fillRect/>
          </a:stretch>
        </p:blipFill>
        <p:spPr bwMode="auto">
          <a:xfrm>
            <a:off x="5848350" y="4194175"/>
            <a:ext cx="2613025" cy="2446338"/>
          </a:xfrm>
          <a:prstGeom prst="rect">
            <a:avLst/>
          </a:prstGeom>
          <a:noFill/>
          <a:ln w="9525">
            <a:noFill/>
            <a:miter lim="800000"/>
            <a:headEnd/>
            <a:tailEnd/>
          </a:ln>
        </p:spPr>
      </p:pic>
      <p:sp>
        <p:nvSpPr>
          <p:cNvPr id="9222" name="Text Box 6"/>
          <p:cNvSpPr txBox="1">
            <a:spLocks noChangeArrowheads="1"/>
          </p:cNvSpPr>
          <p:nvPr/>
        </p:nvSpPr>
        <p:spPr bwMode="auto">
          <a:xfrm>
            <a:off x="701675" y="4398963"/>
            <a:ext cx="5053013" cy="2282825"/>
          </a:xfrm>
          <a:prstGeom prst="rect">
            <a:avLst/>
          </a:prstGeom>
          <a:noFill/>
          <a:ln w="9525">
            <a:noFill/>
            <a:miter lim="800000"/>
            <a:headEnd/>
            <a:tailEnd/>
          </a:ln>
        </p:spPr>
        <p:txBody>
          <a:bodyPr>
            <a:spAutoFit/>
          </a:bodyPr>
          <a:lstStyle/>
          <a:p>
            <a:r>
              <a:rPr lang="en-US" i="1">
                <a:solidFill>
                  <a:schemeClr val="accent2"/>
                </a:solidFill>
              </a:rPr>
              <a:t>Jacob Bronowski was a mathematician, biologist, historian of science, theatre author, poet and inventor. He is probably best remembered as the writer of </a:t>
            </a:r>
            <a:r>
              <a:rPr lang="en-US" i="1" u="sng">
                <a:solidFill>
                  <a:schemeClr val="accent2"/>
                </a:solidFill>
              </a:rPr>
              <a:t>The Ascent of Man</a:t>
            </a:r>
            <a:r>
              <a:rPr lang="en-US" i="1">
                <a:solidFill>
                  <a:schemeClr val="accent2"/>
                </a:solidFill>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221"/>
                                        </p:tgtEl>
                                        <p:attrNameLst>
                                          <p:attrName>style.visibility</p:attrName>
                                        </p:attrNameLst>
                                      </p:cBhvr>
                                      <p:to>
                                        <p:strVal val="visible"/>
                                      </p:to>
                                    </p:set>
                                    <p:anim calcmode="lin" valueType="num">
                                      <p:cBhvr>
                                        <p:cTn id="17" dur="500" fill="hold"/>
                                        <p:tgtEl>
                                          <p:spTgt spid="9221"/>
                                        </p:tgtEl>
                                        <p:attrNameLst>
                                          <p:attrName>ppt_w</p:attrName>
                                        </p:attrNameLst>
                                      </p:cBhvr>
                                      <p:tavLst>
                                        <p:tav tm="0">
                                          <p:val>
                                            <p:fltVal val="0"/>
                                          </p:val>
                                        </p:tav>
                                        <p:tav tm="100000">
                                          <p:val>
                                            <p:strVal val="#ppt_w"/>
                                          </p:val>
                                        </p:tav>
                                      </p:tavLst>
                                    </p:anim>
                                    <p:anim calcmode="lin" valueType="num">
                                      <p:cBhvr>
                                        <p:cTn id="18" dur="500" fill="hold"/>
                                        <p:tgtEl>
                                          <p:spTgt spid="9221"/>
                                        </p:tgtEl>
                                        <p:attrNameLst>
                                          <p:attrName>ppt_h</p:attrName>
                                        </p:attrNameLst>
                                      </p:cBhvr>
                                      <p:tavLst>
                                        <p:tav tm="0">
                                          <p:val>
                                            <p:fltVal val="0"/>
                                          </p:val>
                                        </p:tav>
                                        <p:tav tm="100000">
                                          <p:val>
                                            <p:strVal val="#ppt_h"/>
                                          </p:val>
                                        </p:tav>
                                      </p:tavLst>
                                    </p:anim>
                                    <p:animEffect transition="in" filter="fade">
                                      <p:cBhvr>
                                        <p:cTn id="19" dur="500"/>
                                        <p:tgtEl>
                                          <p:spTgt spid="92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 calcmode="lin" valueType="num">
                                      <p:cBhvr additive="base">
                                        <p:cTn id="24" dur="500" fill="hold"/>
                                        <p:tgtEl>
                                          <p:spTgt spid="9222"/>
                                        </p:tgtEl>
                                        <p:attrNameLst>
                                          <p:attrName>ppt_x</p:attrName>
                                        </p:attrNameLst>
                                      </p:cBhvr>
                                      <p:tavLst>
                                        <p:tav tm="0">
                                          <p:val>
                                            <p:strVal val="#ppt_x"/>
                                          </p:val>
                                        </p:tav>
                                        <p:tav tm="100000">
                                          <p:val>
                                            <p:strVal val="#ppt_x"/>
                                          </p:val>
                                        </p:tav>
                                      </p:tavLst>
                                    </p:anim>
                                    <p:anim calcmode="lin" valueType="num">
                                      <p:cBhvr additive="base">
                                        <p:cTn id="25" dur="500" fill="hold"/>
                                        <p:tgtEl>
                                          <p:spTgt spid="9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9202">
                                            <p:txEl>
                                              <p:pRg st="2" end="2"/>
                                            </p:txEl>
                                          </p:spTgt>
                                        </p:tgtEl>
                                        <p:attrNameLst>
                                          <p:attrName>style.visibility</p:attrName>
                                        </p:attrNameLst>
                                      </p:cBhvr>
                                      <p:to>
                                        <p:strVal val="visible"/>
                                      </p:to>
                                    </p:set>
                                    <p:anim calcmode="lin" valueType="num">
                                      <p:cBhvr additive="base">
                                        <p:cTn id="30"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47990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Utilization:</a:t>
            </a:r>
            <a:r>
              <a:rPr lang="en-US" altLang="en-US"/>
              <a:t> </a:t>
            </a:r>
          </a:p>
          <a:p>
            <a:pPr marL="457200" indent="-457200" algn="l">
              <a:spcBef>
                <a:spcPct val="20000"/>
              </a:spcBef>
            </a:pPr>
            <a:r>
              <a:rPr lang="en-US" altLang="en-US"/>
              <a:t>• Students studying more than one group 4 subject will be able to use these skills across all subjects</a:t>
            </a:r>
          </a:p>
          <a:p>
            <a:pPr marL="457200" indent="-457200" algn="l">
              <a:spcBef>
                <a:spcPct val="20000"/>
              </a:spcBef>
            </a:pPr>
            <a:r>
              <a:rPr lang="en-US" altLang="en-US" b="1"/>
              <a:t>Aims:</a:t>
            </a:r>
            <a:r>
              <a:rPr lang="en-US" altLang="en-US"/>
              <a:t> </a:t>
            </a:r>
          </a:p>
          <a:p>
            <a:pPr marL="457200" indent="-457200" algn="l">
              <a:spcBef>
                <a:spcPct val="20000"/>
              </a:spcBef>
            </a:pPr>
            <a:r>
              <a:rPr lang="en-US" altLang="en-US"/>
              <a:t>• Aim 4: it is important that students see scientific errors and uncertainties not only as the range of possible answers but as an integral part of the scientific process </a:t>
            </a:r>
          </a:p>
          <a:p>
            <a:pPr marL="457200" indent="-457200" algn="l">
              <a:spcBef>
                <a:spcPct val="20000"/>
              </a:spcBef>
            </a:pPr>
            <a:r>
              <a:rPr lang="en-US" altLang="en-US"/>
              <a:t>• Aim 9: the process of using uncertainties in classical physics can be compared to the view of uncertainties in modern (and particularly quantum) physics </a:t>
            </a:r>
          </a:p>
        </p:txBody>
      </p:sp>
      <p:sp>
        <p:nvSpPr>
          <p:cNvPr id="819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685800" y="1549400"/>
            <a:ext cx="7772400" cy="20748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b="1" i="1"/>
          </a:p>
          <a:p>
            <a:pPr algn="l">
              <a:spcBef>
                <a:spcPct val="20000"/>
              </a:spcBef>
            </a:pPr>
            <a:r>
              <a:rPr lang="en-US" altLang="en-US">
                <a:sym typeface="Symbol" pitchFamily="18" charset="2"/>
              </a:rPr>
              <a:t></a:t>
            </a:r>
            <a:r>
              <a:rPr lang="en-US" altLang="en-US"/>
              <a:t>Error in measurement is expected because of the imperfect nature of us and our measuring devices.</a:t>
            </a:r>
          </a:p>
          <a:p>
            <a:pPr algn="l">
              <a:spcBef>
                <a:spcPct val="20000"/>
              </a:spcBef>
            </a:pPr>
            <a:r>
              <a:rPr lang="en-US" altLang="en-US">
                <a:sym typeface="Symbol" pitchFamily="18" charset="2"/>
              </a:rPr>
              <a:t></a:t>
            </a:r>
            <a:r>
              <a:rPr lang="en-US" altLang="en-US"/>
              <a:t>For example a typical meter stick has marks at every millimeter (10</a:t>
            </a:r>
            <a:r>
              <a:rPr lang="en-US" altLang="en-US" baseline="30000"/>
              <a:t>-3</a:t>
            </a:r>
            <a:r>
              <a:rPr lang="en-US" altLang="en-US"/>
              <a:t> m or 1/1000 m).</a:t>
            </a:r>
            <a:r>
              <a:rPr lang="en-US" altLang="en-US" sz="2000">
                <a:latin typeface="Courier New" pitchFamily="49" charset="0"/>
              </a:rPr>
              <a:t>	</a:t>
            </a:r>
          </a:p>
        </p:txBody>
      </p:sp>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05828" name="Rectangle 4"/>
          <p:cNvSpPr>
            <a:spLocks noChangeArrowheads="1"/>
          </p:cNvSpPr>
          <p:nvPr/>
        </p:nvSpPr>
        <p:spPr bwMode="auto">
          <a:xfrm>
            <a:off x="685800" y="3606800"/>
            <a:ext cx="7772400" cy="2854325"/>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r>
              <a:rPr lang="en-US" altLang="en-US"/>
              <a:t>Consider the following line whose length we wish to measure. How long is it?	</a:t>
            </a: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 It is closer                                                       to 1.2 cm than to 1.1 cm,                                                       so we say it measures 1.2 cm (or 12 mm or 0.012 m).</a:t>
            </a:r>
          </a:p>
        </p:txBody>
      </p:sp>
      <p:sp>
        <p:nvSpPr>
          <p:cNvPr id="205829" name="Line 5"/>
          <p:cNvSpPr>
            <a:spLocks noChangeShapeType="1"/>
          </p:cNvSpPr>
          <p:nvPr/>
        </p:nvSpPr>
        <p:spPr bwMode="auto">
          <a:xfrm>
            <a:off x="4121150" y="4543425"/>
            <a:ext cx="3568700" cy="0"/>
          </a:xfrm>
          <a:prstGeom prst="line">
            <a:avLst/>
          </a:prstGeom>
          <a:noFill/>
          <a:ln w="76200">
            <a:solidFill>
              <a:schemeClr val="accent2"/>
            </a:solidFill>
            <a:round/>
            <a:headEnd/>
            <a:tailEnd/>
          </a:ln>
        </p:spPr>
        <p:txBody>
          <a:bodyPr/>
          <a:lstStyle/>
          <a:p>
            <a:endParaRPr lang="en-US"/>
          </a:p>
        </p:txBody>
      </p:sp>
      <p:grpSp>
        <p:nvGrpSpPr>
          <p:cNvPr id="2" name="Group 6"/>
          <p:cNvGrpSpPr>
            <a:grpSpLocks/>
          </p:cNvGrpSpPr>
          <p:nvPr/>
        </p:nvGrpSpPr>
        <p:grpSpPr bwMode="auto">
          <a:xfrm>
            <a:off x="4121150" y="4695825"/>
            <a:ext cx="4191000" cy="595313"/>
            <a:chOff x="576" y="2112"/>
            <a:chExt cx="2640" cy="375"/>
          </a:xfrm>
        </p:grpSpPr>
        <p:grpSp>
          <p:nvGrpSpPr>
            <p:cNvPr id="9231" name="Group 7"/>
            <p:cNvGrpSpPr>
              <a:grpSpLocks/>
            </p:cNvGrpSpPr>
            <p:nvPr/>
          </p:nvGrpSpPr>
          <p:grpSpPr bwMode="auto">
            <a:xfrm>
              <a:off x="576" y="2112"/>
              <a:ext cx="2640" cy="288"/>
              <a:chOff x="576" y="2112"/>
              <a:chExt cx="2640" cy="288"/>
            </a:xfrm>
          </p:grpSpPr>
          <p:grpSp>
            <p:nvGrpSpPr>
              <p:cNvPr id="9234" name="Group 8"/>
              <p:cNvGrpSpPr>
                <a:grpSpLocks/>
              </p:cNvGrpSpPr>
              <p:nvPr/>
            </p:nvGrpSpPr>
            <p:grpSpPr bwMode="auto">
              <a:xfrm>
                <a:off x="576" y="2112"/>
                <a:ext cx="2496" cy="288"/>
                <a:chOff x="576" y="1680"/>
                <a:chExt cx="2496" cy="288"/>
              </a:xfrm>
            </p:grpSpPr>
            <p:sp>
              <p:nvSpPr>
                <p:cNvPr id="9236"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7"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8"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9"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0"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1"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2"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3"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4"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5"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6"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7"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8"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9"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0"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1"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2"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3"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4"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9235"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9232"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9233"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nvGrpSpPr>
          <p:cNvPr id="6" name="Group 31"/>
          <p:cNvGrpSpPr>
            <a:grpSpLocks/>
          </p:cNvGrpSpPr>
          <p:nvPr/>
        </p:nvGrpSpPr>
        <p:grpSpPr bwMode="auto">
          <a:xfrm>
            <a:off x="4121150" y="5291138"/>
            <a:ext cx="3041650" cy="633412"/>
            <a:chOff x="576" y="2487"/>
            <a:chExt cx="1916" cy="399"/>
          </a:xfrm>
        </p:grpSpPr>
        <p:sp>
          <p:nvSpPr>
            <p:cNvPr id="9229" name="AutoShape 32"/>
            <p:cNvSpPr>
              <a:spLocks/>
            </p:cNvSpPr>
            <p:nvPr/>
          </p:nvSpPr>
          <p:spPr bwMode="auto">
            <a:xfrm rot="-5400000">
              <a:off x="1450" y="1613"/>
              <a:ext cx="168" cy="1916"/>
            </a:xfrm>
            <a:prstGeom prst="leftBrace">
              <a:avLst>
                <a:gd name="adj1" fmla="val 95040"/>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9230" name="Text Box 33"/>
            <p:cNvSpPr txBox="1">
              <a:spLocks noChangeArrowheads="1"/>
            </p:cNvSpPr>
            <p:nvPr/>
          </p:nvSpPr>
          <p:spPr bwMode="auto">
            <a:xfrm>
              <a:off x="1300" y="2655"/>
              <a:ext cx="428" cy="231"/>
            </a:xfrm>
            <a:prstGeom prst="rect">
              <a:avLst/>
            </a:prstGeom>
            <a:noFill/>
            <a:ln w="9525">
              <a:noFill/>
              <a:miter lim="800000"/>
              <a:headEnd/>
              <a:tailEnd/>
            </a:ln>
          </p:spPr>
          <p:txBody>
            <a:bodyPr wrap="none">
              <a:spAutoFit/>
            </a:bodyPr>
            <a:lstStyle/>
            <a:p>
              <a:pPr algn="l"/>
              <a:r>
                <a:rPr lang="en-US" altLang="en-US" sz="1800"/>
                <a:t>1 cm</a:t>
              </a:r>
            </a:p>
          </p:txBody>
        </p:sp>
      </p:grpSp>
      <p:grpSp>
        <p:nvGrpSpPr>
          <p:cNvPr id="7" name="Group 34"/>
          <p:cNvGrpSpPr>
            <a:grpSpLocks/>
          </p:cNvGrpSpPr>
          <p:nvPr/>
        </p:nvGrpSpPr>
        <p:grpSpPr bwMode="auto">
          <a:xfrm>
            <a:off x="7556500" y="5076825"/>
            <a:ext cx="755650" cy="847725"/>
            <a:chOff x="2740" y="2352"/>
            <a:chExt cx="476" cy="534"/>
          </a:xfrm>
        </p:grpSpPr>
        <p:sp>
          <p:nvSpPr>
            <p:cNvPr id="9227" name="AutoShape 35"/>
            <p:cNvSpPr>
              <a:spLocks/>
            </p:cNvSpPr>
            <p:nvPr/>
          </p:nvSpPr>
          <p:spPr bwMode="auto">
            <a:xfrm rot="-5400000">
              <a:off x="2842" y="2390"/>
              <a:ext cx="267" cy="192"/>
            </a:xfrm>
            <a:prstGeom prst="leftBrace">
              <a:avLst>
                <a:gd name="adj1" fmla="val 8333"/>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9228" name="Text Box 36"/>
            <p:cNvSpPr txBox="1">
              <a:spLocks noChangeArrowheads="1"/>
            </p:cNvSpPr>
            <p:nvPr/>
          </p:nvSpPr>
          <p:spPr bwMode="auto">
            <a:xfrm>
              <a:off x="2740" y="2655"/>
              <a:ext cx="476" cy="231"/>
            </a:xfrm>
            <a:prstGeom prst="rect">
              <a:avLst/>
            </a:prstGeom>
            <a:noFill/>
            <a:ln w="9525">
              <a:noFill/>
              <a:miter lim="800000"/>
              <a:headEnd/>
              <a:tailEnd/>
            </a:ln>
          </p:spPr>
          <p:txBody>
            <a:bodyPr wrap="none">
              <a:spAutoFit/>
            </a:bodyPr>
            <a:lstStyle/>
            <a:p>
              <a:pPr algn="l"/>
              <a:r>
                <a:rPr lang="en-US" altLang="en-US" sz="1800"/>
                <a:t>1 mm</a:t>
              </a:r>
            </a:p>
          </p:txBody>
        </p:sp>
      </p:grpSp>
      <p:sp>
        <p:nvSpPr>
          <p:cNvPr id="205861" name="Line 37"/>
          <p:cNvSpPr>
            <a:spLocks noChangeShapeType="1"/>
          </p:cNvSpPr>
          <p:nvPr/>
        </p:nvSpPr>
        <p:spPr bwMode="auto">
          <a:xfrm>
            <a:off x="7688263" y="4435475"/>
            <a:ext cx="0" cy="446088"/>
          </a:xfrm>
          <a:prstGeom prst="line">
            <a:avLst/>
          </a:prstGeom>
          <a:noFill/>
          <a:ln w="9525">
            <a:solidFill>
              <a:srgbClr val="FF0000"/>
            </a:solidFill>
            <a:round/>
            <a:headEnd/>
            <a:tailEnd/>
          </a:ln>
        </p:spPr>
        <p:txBody>
          <a:bodyPr/>
          <a:lstStyle/>
          <a:p>
            <a:endParaRPr lang="en-US"/>
          </a:p>
        </p:txBody>
      </p:sp>
      <p:sp>
        <p:nvSpPr>
          <p:cNvPr id="3" name="Line 37"/>
          <p:cNvSpPr>
            <a:spLocks noChangeShapeType="1"/>
          </p:cNvSpPr>
          <p:nvPr/>
        </p:nvSpPr>
        <p:spPr bwMode="auto">
          <a:xfrm>
            <a:off x="7777163" y="4425950"/>
            <a:ext cx="0" cy="446088"/>
          </a:xfrm>
          <a:prstGeom prst="line">
            <a:avLst/>
          </a:prstGeom>
          <a:noFill/>
          <a:ln w="2857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0" end="0"/>
                                            </p:txEl>
                                          </p:spTgt>
                                        </p:tgtEl>
                                        <p:attrNameLst>
                                          <p:attrName>style.visibility</p:attrName>
                                        </p:attrNameLst>
                                      </p:cBhvr>
                                      <p:to>
                                        <p:strVal val="visible"/>
                                      </p:to>
                                    </p:set>
                                    <p:anim calcmode="lin" valueType="num">
                                      <p:cBhvr additive="base">
                                        <p:cTn id="7" dur="500" fill="hold"/>
                                        <p:tgtEl>
                                          <p:spTgt spid="205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826">
                                            <p:txEl>
                                              <p:pRg st="1" end="1"/>
                                            </p:txEl>
                                          </p:spTgt>
                                        </p:tgtEl>
                                        <p:attrNameLst>
                                          <p:attrName>style.visibility</p:attrName>
                                        </p:attrNameLst>
                                      </p:cBhvr>
                                      <p:to>
                                        <p:strVal val="visible"/>
                                      </p:to>
                                    </p:set>
                                    <p:anim calcmode="lin" valueType="num">
                                      <p:cBhvr additive="base">
                                        <p:cTn id="13"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5826">
                                            <p:txEl>
                                              <p:pRg st="2" end="2"/>
                                            </p:txEl>
                                          </p:spTgt>
                                        </p:tgtEl>
                                        <p:attrNameLst>
                                          <p:attrName>style.visibility</p:attrName>
                                        </p:attrNameLst>
                                      </p:cBhvr>
                                      <p:to>
                                        <p:strVal val="visible"/>
                                      </p:to>
                                    </p:set>
                                    <p:anim calcmode="lin" valueType="num">
                                      <p:cBhvr additive="base">
                                        <p:cTn id="19"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5828">
                                            <p:txEl>
                                              <p:pRg st="0" end="0"/>
                                            </p:txEl>
                                          </p:spTgt>
                                        </p:tgtEl>
                                        <p:attrNameLst>
                                          <p:attrName>style.visibility</p:attrName>
                                        </p:attrNameLst>
                                      </p:cBhvr>
                                      <p:to>
                                        <p:strVal val="visible"/>
                                      </p:to>
                                    </p:set>
                                    <p:anim calcmode="lin" valueType="num">
                                      <p:cBhvr additive="base">
                                        <p:cTn id="25" dur="500" fill="hold"/>
                                        <p:tgtEl>
                                          <p:spTgt spid="20582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5829"/>
                                        </p:tgtEl>
                                        <p:attrNameLst>
                                          <p:attrName>style.visibility</p:attrName>
                                        </p:attrNameLst>
                                      </p:cBhvr>
                                      <p:to>
                                        <p:strVal val="visible"/>
                                      </p:to>
                                    </p:set>
                                    <p:animEffect transition="in" filter="wipe(left)">
                                      <p:cBhvr>
                                        <p:cTn id="31" dur="500"/>
                                        <p:tgtEl>
                                          <p:spTgt spid="205829"/>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05861"/>
                                        </p:tgtEl>
                                        <p:attrNameLst>
                                          <p:attrName>style.visibility</p:attrName>
                                        </p:attrNameLst>
                                      </p:cBhvr>
                                      <p:to>
                                        <p:strVal val="visible"/>
                                      </p:to>
                                    </p:set>
                                    <p:animEffect transition="in" filter="wipe(up)">
                                      <p:cBhvr>
                                        <p:cTn id="54" dur="500"/>
                                        <p:tgtEl>
                                          <p:spTgt spid="205861"/>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05828">
                                            <p:txEl>
                                              <p:pRg st="3" end="3"/>
                                            </p:txEl>
                                          </p:spTgt>
                                        </p:tgtEl>
                                        <p:attrNameLst>
                                          <p:attrName>style.visibility</p:attrName>
                                        </p:attrNameLst>
                                      </p:cBhvr>
                                      <p:to>
                                        <p:strVal val="visible"/>
                                      </p:to>
                                    </p:set>
                                    <p:anim calcmode="lin" valueType="num">
                                      <p:cBhvr additive="base">
                                        <p:cTn id="59" dur="500" fill="hold"/>
                                        <p:tgtEl>
                                          <p:spTgt spid="205828">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58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nimBg="1"/>
      <p:bldP spid="20586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1549400"/>
            <a:ext cx="7772400" cy="20875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b="1" i="1"/>
          </a:p>
          <a:p>
            <a:pPr algn="l">
              <a:spcBef>
                <a:spcPct val="20000"/>
              </a:spcBef>
            </a:pPr>
            <a:r>
              <a:rPr lang="en-US" altLang="en-US">
                <a:sym typeface="Symbol" pitchFamily="18" charset="2"/>
              </a:rPr>
              <a:t></a:t>
            </a:r>
            <a:r>
              <a:rPr lang="en-US" altLang="en-US"/>
              <a:t>Error in measurement is expected because of the imperfect nature of us and our measuring devices.</a:t>
            </a:r>
            <a:endParaRPr lang="en-US" altLang="en-US" sz="2000">
              <a:latin typeface="Courier New" pitchFamily="49" charset="0"/>
            </a:endParaRPr>
          </a:p>
          <a:p>
            <a:pPr algn="l">
              <a:spcBef>
                <a:spcPct val="20000"/>
              </a:spcBef>
            </a:pPr>
            <a:r>
              <a:rPr lang="en-US" altLang="en-US">
                <a:sym typeface="Symbol" pitchFamily="18" charset="2"/>
              </a:rPr>
              <a:t></a:t>
            </a:r>
            <a:r>
              <a:rPr lang="en-US" altLang="en-US"/>
              <a:t>We say the </a:t>
            </a:r>
            <a:r>
              <a:rPr lang="en-US" altLang="en-US" b="1"/>
              <a:t>precision</a:t>
            </a:r>
            <a:r>
              <a:rPr lang="en-US" altLang="en-US"/>
              <a:t> or </a:t>
            </a:r>
            <a:r>
              <a:rPr lang="en-US" altLang="en-US" b="1"/>
              <a:t>uncertainty</a:t>
            </a:r>
            <a:r>
              <a:rPr lang="en-US" altLang="en-US"/>
              <a:t> in our measurement is </a:t>
            </a:r>
            <a:r>
              <a:rPr lang="en-US" altLang="en-US">
                <a:sym typeface="Symbol" pitchFamily="18" charset="2"/>
              </a:rPr>
              <a:t> </a:t>
            </a:r>
            <a:r>
              <a:rPr lang="en-US" altLang="en-US"/>
              <a:t>1 mm.</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10244" name="Rectangle 4"/>
          <p:cNvSpPr>
            <a:spLocks noChangeArrowheads="1"/>
          </p:cNvSpPr>
          <p:nvPr/>
        </p:nvSpPr>
        <p:spPr bwMode="auto">
          <a:xfrm>
            <a:off x="685800" y="3603625"/>
            <a:ext cx="7772400" cy="3267075"/>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r>
              <a:rPr lang="en-US" altLang="en-US"/>
              <a:t>Consider the following line whose length we wish to measure. How long is it?	</a:t>
            </a: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 It is closer                                                   to 1.2 cm than to 1.1 cm,                                                        so we say it measures 1.2 cm (or 12 mm or 0.012 m).</a:t>
            </a:r>
          </a:p>
        </p:txBody>
      </p:sp>
      <p:sp>
        <p:nvSpPr>
          <p:cNvPr id="10245" name="Line 5"/>
          <p:cNvSpPr>
            <a:spLocks noChangeShapeType="1"/>
          </p:cNvSpPr>
          <p:nvPr/>
        </p:nvSpPr>
        <p:spPr bwMode="auto">
          <a:xfrm>
            <a:off x="4121150" y="4533900"/>
            <a:ext cx="3568700" cy="0"/>
          </a:xfrm>
          <a:prstGeom prst="line">
            <a:avLst/>
          </a:prstGeom>
          <a:noFill/>
          <a:ln w="76200">
            <a:solidFill>
              <a:schemeClr val="accent2"/>
            </a:solidFill>
            <a:round/>
            <a:headEnd/>
            <a:tailEnd/>
          </a:ln>
        </p:spPr>
        <p:txBody>
          <a:bodyPr/>
          <a:lstStyle/>
          <a:p>
            <a:endParaRPr lang="en-US"/>
          </a:p>
        </p:txBody>
      </p:sp>
      <p:grpSp>
        <p:nvGrpSpPr>
          <p:cNvPr id="10246" name="Group 6"/>
          <p:cNvGrpSpPr>
            <a:grpSpLocks/>
          </p:cNvGrpSpPr>
          <p:nvPr/>
        </p:nvGrpSpPr>
        <p:grpSpPr bwMode="auto">
          <a:xfrm>
            <a:off x="4121150" y="4686300"/>
            <a:ext cx="4191000" cy="595313"/>
            <a:chOff x="576" y="2112"/>
            <a:chExt cx="2640" cy="375"/>
          </a:xfrm>
        </p:grpSpPr>
        <p:grpSp>
          <p:nvGrpSpPr>
            <p:cNvPr id="10257" name="Group 7"/>
            <p:cNvGrpSpPr>
              <a:grpSpLocks/>
            </p:cNvGrpSpPr>
            <p:nvPr/>
          </p:nvGrpSpPr>
          <p:grpSpPr bwMode="auto">
            <a:xfrm>
              <a:off x="576" y="2112"/>
              <a:ext cx="2640" cy="288"/>
              <a:chOff x="576" y="2112"/>
              <a:chExt cx="2640" cy="288"/>
            </a:xfrm>
          </p:grpSpPr>
          <p:grpSp>
            <p:nvGrpSpPr>
              <p:cNvPr id="10260" name="Group 8"/>
              <p:cNvGrpSpPr>
                <a:grpSpLocks/>
              </p:cNvGrpSpPr>
              <p:nvPr/>
            </p:nvGrpSpPr>
            <p:grpSpPr bwMode="auto">
              <a:xfrm>
                <a:off x="576" y="2112"/>
                <a:ext cx="2496" cy="288"/>
                <a:chOff x="576" y="1680"/>
                <a:chExt cx="2496" cy="288"/>
              </a:xfrm>
            </p:grpSpPr>
            <p:sp>
              <p:nvSpPr>
                <p:cNvPr id="10262"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3"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4"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5"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6"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7"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8"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9"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0"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1"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2"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3"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4"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5"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6"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7"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8"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9"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80"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0261"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0258"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0259"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nvGrpSpPr>
          <p:cNvPr id="10247" name="Group 31"/>
          <p:cNvGrpSpPr>
            <a:grpSpLocks/>
          </p:cNvGrpSpPr>
          <p:nvPr/>
        </p:nvGrpSpPr>
        <p:grpSpPr bwMode="auto">
          <a:xfrm>
            <a:off x="4121150" y="5281613"/>
            <a:ext cx="3041650" cy="633412"/>
            <a:chOff x="576" y="2487"/>
            <a:chExt cx="1916" cy="399"/>
          </a:xfrm>
        </p:grpSpPr>
        <p:sp>
          <p:nvSpPr>
            <p:cNvPr id="10255" name="AutoShape 32"/>
            <p:cNvSpPr>
              <a:spLocks/>
            </p:cNvSpPr>
            <p:nvPr/>
          </p:nvSpPr>
          <p:spPr bwMode="auto">
            <a:xfrm rot="-5400000">
              <a:off x="1450" y="1613"/>
              <a:ext cx="168" cy="1916"/>
            </a:xfrm>
            <a:prstGeom prst="leftBrace">
              <a:avLst>
                <a:gd name="adj1" fmla="val 95040"/>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10256" name="Text Box 33"/>
            <p:cNvSpPr txBox="1">
              <a:spLocks noChangeArrowheads="1"/>
            </p:cNvSpPr>
            <p:nvPr/>
          </p:nvSpPr>
          <p:spPr bwMode="auto">
            <a:xfrm>
              <a:off x="1300" y="2655"/>
              <a:ext cx="428" cy="231"/>
            </a:xfrm>
            <a:prstGeom prst="rect">
              <a:avLst/>
            </a:prstGeom>
            <a:noFill/>
            <a:ln w="9525">
              <a:noFill/>
              <a:miter lim="800000"/>
              <a:headEnd/>
              <a:tailEnd/>
            </a:ln>
          </p:spPr>
          <p:txBody>
            <a:bodyPr wrap="none">
              <a:spAutoFit/>
            </a:bodyPr>
            <a:lstStyle/>
            <a:p>
              <a:pPr algn="l"/>
              <a:r>
                <a:rPr lang="en-US" altLang="en-US" sz="1800"/>
                <a:t>1 cm</a:t>
              </a:r>
            </a:p>
          </p:txBody>
        </p:sp>
      </p:grpSp>
      <p:grpSp>
        <p:nvGrpSpPr>
          <p:cNvPr id="10248" name="Group 34"/>
          <p:cNvGrpSpPr>
            <a:grpSpLocks/>
          </p:cNvGrpSpPr>
          <p:nvPr/>
        </p:nvGrpSpPr>
        <p:grpSpPr bwMode="auto">
          <a:xfrm>
            <a:off x="7556500" y="5067300"/>
            <a:ext cx="755650" cy="847725"/>
            <a:chOff x="2740" y="2352"/>
            <a:chExt cx="476" cy="534"/>
          </a:xfrm>
        </p:grpSpPr>
        <p:sp>
          <p:nvSpPr>
            <p:cNvPr id="10253" name="AutoShape 35"/>
            <p:cNvSpPr>
              <a:spLocks/>
            </p:cNvSpPr>
            <p:nvPr/>
          </p:nvSpPr>
          <p:spPr bwMode="auto">
            <a:xfrm rot="-5400000">
              <a:off x="2842" y="2390"/>
              <a:ext cx="267" cy="192"/>
            </a:xfrm>
            <a:prstGeom prst="leftBrace">
              <a:avLst>
                <a:gd name="adj1" fmla="val 8333"/>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10254" name="Text Box 36"/>
            <p:cNvSpPr txBox="1">
              <a:spLocks noChangeArrowheads="1"/>
            </p:cNvSpPr>
            <p:nvPr/>
          </p:nvSpPr>
          <p:spPr bwMode="auto">
            <a:xfrm>
              <a:off x="2740" y="2655"/>
              <a:ext cx="476" cy="231"/>
            </a:xfrm>
            <a:prstGeom prst="rect">
              <a:avLst/>
            </a:prstGeom>
            <a:noFill/>
            <a:ln w="9525">
              <a:noFill/>
              <a:miter lim="800000"/>
              <a:headEnd/>
              <a:tailEnd/>
            </a:ln>
          </p:spPr>
          <p:txBody>
            <a:bodyPr wrap="none">
              <a:spAutoFit/>
            </a:bodyPr>
            <a:lstStyle/>
            <a:p>
              <a:pPr algn="l"/>
              <a:r>
                <a:rPr lang="en-US" altLang="en-US" sz="1800"/>
                <a:t>1 mm</a:t>
              </a:r>
            </a:p>
          </p:txBody>
        </p:sp>
      </p:grpSp>
      <p:sp>
        <p:nvSpPr>
          <p:cNvPr id="10249" name="Line 37"/>
          <p:cNvSpPr>
            <a:spLocks noChangeShapeType="1"/>
          </p:cNvSpPr>
          <p:nvPr/>
        </p:nvSpPr>
        <p:spPr bwMode="auto">
          <a:xfrm>
            <a:off x="7688263" y="4425950"/>
            <a:ext cx="0" cy="446088"/>
          </a:xfrm>
          <a:prstGeom prst="line">
            <a:avLst/>
          </a:prstGeom>
          <a:noFill/>
          <a:ln w="9525">
            <a:solidFill>
              <a:srgbClr val="FF0000"/>
            </a:solidFill>
            <a:round/>
            <a:headEnd/>
            <a:tailEnd/>
          </a:ln>
        </p:spPr>
        <p:txBody>
          <a:bodyPr/>
          <a:lstStyle/>
          <a:p>
            <a:endParaRPr lang="en-US"/>
          </a:p>
        </p:txBody>
      </p:sp>
      <p:sp>
        <p:nvSpPr>
          <p:cNvPr id="207910" name="Rectangle 38"/>
          <p:cNvSpPr>
            <a:spLocks noChangeArrowheads="1"/>
          </p:cNvSpPr>
          <p:nvPr/>
        </p:nvSpPr>
        <p:spPr bwMode="auto">
          <a:xfrm>
            <a:off x="7467600" y="4681538"/>
            <a:ext cx="609600" cy="287337"/>
          </a:xfrm>
          <a:prstGeom prst="rect">
            <a:avLst/>
          </a:prstGeom>
          <a:solidFill>
            <a:srgbClr val="FF0000">
              <a:alpha val="36862"/>
            </a:srgbClr>
          </a:solidFill>
          <a:ln w="9525">
            <a:noFill/>
            <a:miter lim="800000"/>
            <a:headEnd/>
            <a:tailEnd/>
          </a:ln>
        </p:spPr>
        <p:txBody>
          <a:bodyPr wrap="none" anchor="ctr"/>
          <a:lstStyle/>
          <a:p>
            <a:pPr algn="l"/>
            <a:endParaRPr lang="en-US" altLang="en-US" sz="2000">
              <a:latin typeface="Courier New" pitchFamily="49" charset="0"/>
            </a:endParaRPr>
          </a:p>
        </p:txBody>
      </p:sp>
      <p:sp>
        <p:nvSpPr>
          <p:cNvPr id="12299" name="Rectangle 40"/>
          <p:cNvSpPr>
            <a:spLocks noChangeArrowheads="1"/>
          </p:cNvSpPr>
          <p:nvPr/>
        </p:nvSpPr>
        <p:spPr bwMode="auto">
          <a:xfrm>
            <a:off x="700088" y="6435725"/>
            <a:ext cx="7729537" cy="422275"/>
          </a:xfrm>
          <a:prstGeom prst="rect">
            <a:avLst/>
          </a:prstGeom>
          <a:solidFill>
            <a:srgbClr val="FFCCCC"/>
          </a:solidFill>
          <a:ln w="9525">
            <a:noFill/>
            <a:miter lim="800000"/>
            <a:headEnd/>
            <a:tailEnd/>
          </a:ln>
        </p:spPr>
        <p:txBody>
          <a:bodyPr/>
          <a:lstStyle/>
          <a:p>
            <a:pPr algn="l">
              <a:spcBef>
                <a:spcPct val="20000"/>
              </a:spcBef>
            </a:pPr>
            <a:r>
              <a:rPr lang="en-US" altLang="en-US" b="1" i="1"/>
              <a:t>FYI	</a:t>
            </a:r>
            <a:r>
              <a:rPr lang="en-US" altLang="en-US" b="1">
                <a:sym typeface="Symbol" pitchFamily="18" charset="2"/>
              </a:rPr>
              <a:t></a:t>
            </a:r>
            <a:r>
              <a:rPr lang="en-US" altLang="en-US"/>
              <a:t>We record </a:t>
            </a:r>
            <a:r>
              <a:rPr lang="en-US" altLang="en-US" i="1"/>
              <a:t>L</a:t>
            </a:r>
            <a:r>
              <a:rPr lang="en-US" altLang="en-US"/>
              <a:t> = 12 mm </a:t>
            </a:r>
            <a:r>
              <a:rPr lang="en-US" altLang="en-US">
                <a:sym typeface="Symbol" pitchFamily="18" charset="2"/>
              </a:rPr>
              <a:t> </a:t>
            </a:r>
            <a:r>
              <a:rPr lang="en-US" altLang="en-US"/>
              <a:t>1 mm.</a:t>
            </a:r>
            <a:r>
              <a:rPr lang="en-US" altLang="en-US" sz="2000">
                <a:latin typeface="Courier New" pitchFamily="49" charset="0"/>
              </a:rPr>
              <a:t> </a:t>
            </a:r>
          </a:p>
        </p:txBody>
      </p:sp>
      <p:sp>
        <p:nvSpPr>
          <p:cNvPr id="10252" name="Line 37"/>
          <p:cNvSpPr>
            <a:spLocks noChangeShapeType="1"/>
          </p:cNvSpPr>
          <p:nvPr/>
        </p:nvSpPr>
        <p:spPr bwMode="auto">
          <a:xfrm>
            <a:off x="7777163" y="4413250"/>
            <a:ext cx="0" cy="446088"/>
          </a:xfrm>
          <a:prstGeom prst="line">
            <a:avLst/>
          </a:prstGeom>
          <a:noFill/>
          <a:ln w="2857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7874">
                                            <p:txEl>
                                              <p:pRg st="2" end="2"/>
                                            </p:txEl>
                                          </p:spTgt>
                                        </p:tgtEl>
                                        <p:attrNameLst>
                                          <p:attrName>style.visibility</p:attrName>
                                        </p:attrNameLst>
                                      </p:cBhvr>
                                      <p:to>
                                        <p:strVal val="visible"/>
                                      </p:to>
                                    </p:set>
                                    <p:anim calcmode="lin" valueType="num">
                                      <p:cBhvr additive="base">
                                        <p:cTn id="7"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grpId="0" nodeType="clickEffect">
                                  <p:stCondLst>
                                    <p:cond delay="0"/>
                                  </p:stCondLst>
                                  <p:childTnLst>
                                    <p:set>
                                      <p:cBhvr>
                                        <p:cTn id="12" dur="1" fill="hold">
                                          <p:stCondLst>
                                            <p:cond delay="0"/>
                                          </p:stCondLst>
                                        </p:cTn>
                                        <p:tgtEl>
                                          <p:spTgt spid="207910"/>
                                        </p:tgtEl>
                                        <p:attrNameLst>
                                          <p:attrName>style.visibility</p:attrName>
                                        </p:attrNameLst>
                                      </p:cBhvr>
                                      <p:to>
                                        <p:strVal val="visible"/>
                                      </p:to>
                                    </p:set>
                                    <p:animEffect transition="in" filter="diamond(out)">
                                      <p:cBhvr>
                                        <p:cTn id="13" dur="2000"/>
                                        <p:tgtEl>
                                          <p:spTgt spid="20791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9">
                                            <p:txEl>
                                              <p:pRg st="0" end="0"/>
                                            </p:txEl>
                                          </p:spTgt>
                                        </p:tgtEl>
                                        <p:attrNameLst>
                                          <p:attrName>style.visibility</p:attrName>
                                        </p:attrNameLst>
                                      </p:cBhvr>
                                      <p:to>
                                        <p:strVal val="visible"/>
                                      </p:to>
                                    </p:set>
                                    <p:anim calcmode="lin" valueType="num">
                                      <p:cBhvr additive="base">
                                        <p:cTn id="18" dur="500" fill="hold"/>
                                        <p:tgtEl>
                                          <p:spTgt spid="1229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5104</TotalTime>
  <Words>2514</Words>
  <Application>Microsoft Office PowerPoint</Application>
  <PresentationFormat>On-screen Show (4:3)</PresentationFormat>
  <Paragraphs>438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vector>
  </TitlesOfParts>
  <Company> 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 Timothy K Lund</dc:creator>
  <cp:lastModifiedBy>sonster</cp:lastModifiedBy>
  <cp:revision>211</cp:revision>
  <dcterms:created xsi:type="dcterms:W3CDTF">2006-01-31T23:43:34Z</dcterms:created>
  <dcterms:modified xsi:type="dcterms:W3CDTF">2015-07-03T20:42:59Z</dcterms:modified>
</cp:coreProperties>
</file>