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89" r:id="rId2"/>
    <p:sldId id="390" r:id="rId3"/>
    <p:sldId id="391" r:id="rId4"/>
    <p:sldId id="392" r:id="rId5"/>
    <p:sldId id="393" r:id="rId6"/>
    <p:sldId id="394" r:id="rId7"/>
    <p:sldId id="396" r:id="rId8"/>
    <p:sldId id="397" r:id="rId9"/>
    <p:sldId id="398" r:id="rId10"/>
    <p:sldId id="399" r:id="rId11"/>
    <p:sldId id="400" r:id="rId12"/>
    <p:sldId id="401" r:id="rId13"/>
    <p:sldId id="402" r:id="rId14"/>
    <p:sldId id="403"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20" r:id="rId30"/>
    <p:sldId id="421" r:id="rId31"/>
    <p:sldId id="422" r:id="rId32"/>
    <p:sldId id="436" r:id="rId33"/>
    <p:sldId id="423" r:id="rId34"/>
    <p:sldId id="424" r:id="rId35"/>
    <p:sldId id="426" r:id="rId36"/>
    <p:sldId id="427" r:id="rId37"/>
    <p:sldId id="437" r:id="rId38"/>
    <p:sldId id="430" r:id="rId39"/>
    <p:sldId id="431" r:id="rId40"/>
    <p:sldId id="432" r:id="rId41"/>
    <p:sldId id="438" r:id="rId42"/>
    <p:sldId id="433" r:id="rId43"/>
    <p:sldId id="434" r:id="rId44"/>
    <p:sldId id="435" r:id="rId45"/>
    <p:sldId id="439" r:id="rId46"/>
    <p:sldId id="440" r:id="rId47"/>
    <p:sldId id="441" r:id="rId48"/>
    <p:sldId id="442" r:id="rId49"/>
    <p:sldId id="443"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8000"/>
    <a:srgbClr val="009999"/>
    <a:srgbClr val="FFC000"/>
    <a:srgbClr val="4D4D4D"/>
    <a:srgbClr val="333333"/>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p:scale>
          <a:sx n="122" d="100"/>
          <a:sy n="122" d="100"/>
        </p:scale>
        <p:origin x="-108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69D6DA4-CA4F-4E88-BE08-45C0080ACB34}" type="slidenum">
              <a:rPr lang="en-US" altLang="en-US"/>
              <a:pPr>
                <a:defRPr/>
              </a:pPr>
              <a:t>‹#›</a:t>
            </a:fld>
            <a:endParaRPr lang="en-US" altLang="en-US"/>
          </a:p>
        </p:txBody>
      </p:sp>
    </p:spTree>
    <p:extLst>
      <p:ext uri="{BB962C8B-B14F-4D97-AF65-F5344CB8AC3E}">
        <p14:creationId xmlns:p14="http://schemas.microsoft.com/office/powerpoint/2010/main" val="2681174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D106DEE1-CA58-4932-8855-E9A112128B7C}" type="slidenum">
              <a:rPr lang="en-US" altLang="en-US" smtClean="0"/>
              <a:pPr>
                <a:defRPr/>
              </a:pPr>
              <a:t>1</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C542D9C0-0366-41BE-8138-8463126286B1}" type="slidenum">
              <a:rPr lang="en-US" altLang="en-US" sz="1200">
                <a:latin typeface="Arial" charset="0"/>
                <a:cs typeface="+mn-cs"/>
              </a:rPr>
              <a:pPr algn="r">
                <a:defRPr/>
              </a:pPr>
              <a:t>2</a:t>
            </a:fld>
            <a:endParaRPr lang="en-US" altLang="en-US" sz="1200">
              <a:latin typeface="Arial" charset="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55D303E-FBB2-4AFE-9351-4DE9CA183A01}" type="slidenum">
              <a:rPr lang="en-US" altLang="en-US" sz="1200">
                <a:latin typeface="Arial" charset="0"/>
                <a:cs typeface="+mn-cs"/>
              </a:rPr>
              <a:pPr algn="r">
                <a:defRPr/>
              </a:pPr>
              <a:t>3</a:t>
            </a:fld>
            <a:endParaRPr lang="en-US" altLang="en-US" sz="1200">
              <a:latin typeface="Arial" charset="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7613FD8-CE10-446C-8B9C-A8CE0E7E6FC4}" type="slidenum">
              <a:rPr lang="en-US" altLang="en-US" sz="1200">
                <a:latin typeface="Arial" charset="0"/>
                <a:cs typeface="+mn-cs"/>
              </a:rPr>
              <a:pPr algn="r">
                <a:defRPr/>
              </a:pPr>
              <a:t>4</a:t>
            </a:fld>
            <a:endParaRPr lang="en-US" altLang="en-US" sz="1200">
              <a:latin typeface="Arial" charset="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CF3B9CDA-C9EE-451F-9373-1A935A1469ED}" type="slidenum">
              <a:rPr lang="en-US" altLang="en-US" sz="1200">
                <a:latin typeface="Arial" charset="0"/>
                <a:cs typeface="+mn-cs"/>
              </a:rPr>
              <a:pPr algn="r">
                <a:defRPr/>
              </a:pPr>
              <a:t>5</a:t>
            </a:fld>
            <a:endParaRPr lang="en-US" altLang="en-US" sz="1200">
              <a:latin typeface="Arial" charset="0"/>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C6015DE-FD46-4C5B-89E9-4FDC22C70AD2}" type="slidenum">
              <a:rPr lang="en-US" altLang="en-US" sz="1200">
                <a:latin typeface="Arial" charset="0"/>
                <a:cs typeface="+mn-cs"/>
              </a:rPr>
              <a:pPr algn="r">
                <a:defRPr/>
              </a:pPr>
              <a:t>6</a:t>
            </a:fld>
            <a:endParaRPr lang="en-US" altLang="en-US" sz="1200">
              <a:latin typeface="Arial" charset="0"/>
              <a:cs typeface="+mn-cs"/>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en-US" smtClean="0">
                <a:latin typeface="Arial" pitchFamily="34" charset="0"/>
              </a:rPr>
              <a:t>© 2015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smtClean="0">
                <a:latin typeface="Arial" pitchFamily="34" charset="0"/>
              </a:rPr>
              <a:t>© 2015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3BC363E-68F0-4E78-BE1A-3B71874078E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CED0C53-3FFC-4D90-AE7C-1FF315550C6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59D60F-497E-4A8D-9125-32C133D5225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785CDA-4BEB-4C8A-A9F6-CECD2120E4F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B7BD2D-0A6F-43C2-8EDD-80037AF4A4D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B49023-68E3-48AF-B9E5-9A2A8883A31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6E67F60-9579-4E86-ABF1-F65B0E7991E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82F98BF-3FB4-48CF-960E-85AACE8D59F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BE6C3AC-BA54-4C97-B953-E3019BDEB62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5365E94-47B4-4550-A7E8-A74B0C6F58B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B700A08-BD70-46FD-9187-9BC1FE2062D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FEF93D79-B6C9-45FE-ADE9-117C770206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audio" Target="../media/audio3.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4.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audio" Target="../media/audio4.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4.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prlog.org/11939805-pfc-inductor.jpg" TargetMode="External"/><Relationship Id="rId5" Type="http://schemas.openxmlformats.org/officeDocument/2006/relationships/audio" Target="../media/audio4.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audio" Target="../media/audio4.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audio" Target="../media/audio4.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4.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upload.wikimedia.org/wikipedia/commons/7/7a/Transformer-hightolow_smaller.jpg" TargetMode="External"/><Relationship Id="rId5" Type="http://schemas.openxmlformats.org/officeDocument/2006/relationships/audio" Target="../media/audio8.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7.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4.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35.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25.png"/><Relationship Id="rId5" Type="http://schemas.openxmlformats.org/officeDocument/2006/relationships/audio" Target="../media/audio5.wav"/><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audio" Target="../media/audio2.wav"/><Relationship Id="rId9" Type="http://schemas.openxmlformats.org/officeDocument/2006/relationships/image" Target="../media/image23.png"/><Relationship Id="rId1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en.wikipedia.org/wiki/File:Sample_cross-section_of_high_tension_power_(pylon)_line.jpg" TargetMode="External"/><Relationship Id="rId5" Type="http://schemas.openxmlformats.org/officeDocument/2006/relationships/audio" Target="../media/audio8.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hyperlink" Target="https://en.wikipedia.org/wiki/File:Sample_cross-section_of_high_tension_power_(pylon)_line.jpg" TargetMode="External"/><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26.png"/></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31.png"/><Relationship Id="rId5" Type="http://schemas.openxmlformats.org/officeDocument/2006/relationships/audio" Target="../media/audio5.wav"/><Relationship Id="rId10" Type="http://schemas.openxmlformats.org/officeDocument/2006/relationships/image" Target="../media/image27.png"/><Relationship Id="rId4" Type="http://schemas.openxmlformats.org/officeDocument/2006/relationships/audio" Target="../media/audio2.wav"/><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audio" Target="../media/audio5.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audio" Target="../media/audio4.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hyperlink" Target="http://www.standard.co.uk/news/power-lines-link-to-cancer-in-new-alert-7195947.html" TargetMode="Externa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audio" Target="../media/audio3.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audio" Target="../media/audio3.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audio" Target="../media/audio7.wav"/><Relationship Id="rId11" Type="http://schemas.openxmlformats.org/officeDocument/2006/relationships/image" Target="../media/image44.png"/><Relationship Id="rId5" Type="http://schemas.openxmlformats.org/officeDocument/2006/relationships/audio" Target="../media/audio3.wav"/><Relationship Id="rId10" Type="http://schemas.openxmlformats.org/officeDocument/2006/relationships/image" Target="../media/image43.png"/><Relationship Id="rId4" Type="http://schemas.openxmlformats.org/officeDocument/2006/relationships/audio" Target="../media/audio2.wav"/><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08450"/>
          </a:xfrm>
          <a:prstGeom prst="rect">
            <a:avLst/>
          </a:prstGeom>
          <a:solidFill>
            <a:srgbClr val="EAEAEA"/>
          </a:solidFill>
          <a:ln w="9525">
            <a:noFill/>
            <a:miter lim="800000"/>
            <a:headEnd/>
            <a:tailEnd/>
          </a:ln>
        </p:spPr>
        <p:txBody>
          <a:bodyPr/>
          <a:lstStyle/>
          <a:p>
            <a:pPr marL="633413" indent="-633413"/>
            <a:r>
              <a:rPr lang="en-US" altLang="en-US" b="1">
                <a:solidFill>
                  <a:srgbClr val="7030A0"/>
                </a:solidFill>
              </a:rPr>
              <a:t>Topic 11.2 </a:t>
            </a:r>
            <a:r>
              <a:rPr lang="en-US" altLang="en-US">
                <a:solidFill>
                  <a:srgbClr val="7030A0"/>
                </a:solidFill>
              </a:rPr>
              <a:t>is an extension of Topics 5.1, 5.4, 8.1 and 10.2.</a:t>
            </a:r>
          </a:p>
          <a:p>
            <a:pPr marL="633413" indent="-633413"/>
            <a:r>
              <a:rPr lang="en-US" altLang="en-US" b="1">
                <a:solidFill>
                  <a:srgbClr val="000000"/>
                </a:solidFill>
              </a:rPr>
              <a:t>Essential idea:</a:t>
            </a:r>
            <a:r>
              <a:rPr lang="en-US" altLang="en-US">
                <a:solidFill>
                  <a:srgbClr val="000000"/>
                </a:solidFill>
              </a:rPr>
              <a:t> Generation and transmission of alternating current (ac) electricity has transformed the world.</a:t>
            </a:r>
          </a:p>
          <a:p>
            <a:pPr marL="633413" indent="-633413"/>
            <a:r>
              <a:rPr lang="en-US" altLang="en-US" b="1">
                <a:solidFill>
                  <a:srgbClr val="000000"/>
                </a:solidFill>
              </a:rPr>
              <a:t>Nature of science:</a:t>
            </a:r>
            <a:r>
              <a:rPr lang="en-US" altLang="en-US">
                <a:solidFill>
                  <a:srgbClr val="000000"/>
                </a:solidFill>
              </a:rPr>
              <a:t> Bias: In the late 19th century Edison was a proponent of direct current electrical energy transmission while Westinghouse and Tesla favored alternating current transmission. The so called “battle of currents” had a significant impact on today’s society.</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r>
              <a:rPr lang="en-US">
                <a:solidFill>
                  <a:srgbClr val="000000"/>
                </a:solidFill>
                <a:ea typeface="Segoe UI" pitchFamily="34" charset="0"/>
                <a:cs typeface="Times New Roman" pitchFamily="18" charset="0"/>
              </a:rPr>
              <a:t> 	</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ea typeface="Segoe UI" pitchFamily="34" charset="0"/>
                <a:cs typeface="Times New Roman" pitchFamily="18" charset="0"/>
              </a:rPr>
              <a:t>Since </a:t>
            </a:r>
            <a:r>
              <a:rPr lang="en-US">
                <a:solidFill>
                  <a:srgbClr val="000000"/>
                </a:solidFill>
                <a:ea typeface="Segoe UI" pitchFamily="34" charset="0"/>
                <a:cs typeface="Times New Roman" pitchFamily="18" charset="0"/>
                <a:sym typeface="Symbol" pitchFamily="18" charset="2"/>
              </a:rPr>
              <a:t> = -</a:t>
            </a:r>
            <a:r>
              <a:rPr lang="en-US">
                <a:solidFill>
                  <a:srgbClr val="000000"/>
                </a:solidFill>
                <a:ea typeface="Segoe UI" pitchFamily="34" charset="0"/>
                <a:cs typeface="Courier New" pitchFamily="49" charset="0"/>
                <a:sym typeface="Symbol" pitchFamily="18" charset="2"/>
              </a:rPr>
              <a:t> </a:t>
            </a:r>
            <a:r>
              <a:rPr lang="en-US" i="1">
                <a:solidFill>
                  <a:srgbClr val="000000"/>
                </a:solidFill>
                <a:ea typeface="Segoe UI" pitchFamily="34" charset="0"/>
                <a:cs typeface="Courier New" pitchFamily="49" charset="0"/>
                <a:sym typeface="Symbol" pitchFamily="18" charset="2"/>
              </a:rPr>
              <a:t>/ </a:t>
            </a:r>
            <a:r>
              <a:rPr lang="en-US">
                <a:solidFill>
                  <a:srgbClr val="000000"/>
                </a:solidFill>
                <a:ea typeface="Segoe UI" pitchFamily="34" charset="0"/>
                <a:cs typeface="Courier New" pitchFamily="49" charset="0"/>
                <a:sym typeface="Symbol" pitchFamily="18" charset="2"/>
              </a:rPr>
              <a:t></a:t>
            </a:r>
            <a:r>
              <a:rPr lang="en-US" i="1">
                <a:solidFill>
                  <a:srgbClr val="000000"/>
                </a:solidFill>
                <a:ea typeface="Segoe UI" pitchFamily="34" charset="0"/>
                <a:cs typeface="Courier New" pitchFamily="49" charset="0"/>
                <a:sym typeface="Symbol" pitchFamily="18" charset="2"/>
              </a:rPr>
              <a:t>t</a:t>
            </a:r>
            <a:r>
              <a:rPr lang="en-US" i="1">
                <a:ea typeface="Segoe UI" pitchFamily="34" charset="0"/>
                <a:cs typeface="Courier New" pitchFamily="49" charset="0"/>
                <a:sym typeface="Symbol" pitchFamily="18" charset="2"/>
              </a:rPr>
              <a:t> </a:t>
            </a:r>
            <a:r>
              <a:rPr lang="en-US">
                <a:ea typeface="Segoe UI" pitchFamily="34" charset="0"/>
                <a:cs typeface="Courier New" pitchFamily="49" charset="0"/>
                <a:sym typeface="Symbol" pitchFamily="18" charset="2"/>
              </a:rPr>
              <a:t>we see that                                           the induced emf </a:t>
            </a:r>
            <a:r>
              <a:rPr lang="en-US">
                <a:solidFill>
                  <a:srgbClr val="000000"/>
                </a:solidFill>
                <a:ea typeface="Segoe UI" pitchFamily="34" charset="0"/>
                <a:cs typeface="Courier New" pitchFamily="49" charset="0"/>
                <a:sym typeface="Symbol" pitchFamily="18" charset="2"/>
              </a:rPr>
              <a:t></a:t>
            </a:r>
            <a:r>
              <a:rPr lang="en-US">
                <a:ea typeface="Segoe UI" pitchFamily="34" charset="0"/>
                <a:cs typeface="Courier New" pitchFamily="49" charset="0"/>
                <a:sym typeface="Symbol" pitchFamily="18" charset="2"/>
              </a:rPr>
              <a:t> is the                                                inverse slope of the flux.</a:t>
            </a:r>
            <a:r>
              <a:rPr lang="en-US">
                <a:solidFill>
                  <a:srgbClr val="000000"/>
                </a:solidFill>
                <a:ea typeface="Segoe UI" pitchFamily="34" charset="0"/>
                <a:cs typeface="Times New Roman" pitchFamily="18" charset="0"/>
              </a:rPr>
              <a:t>	</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Since the slope of the                                                   cosine plot is proportional                                                      to the sine graph we see                                                   that </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BA</a:t>
            </a:r>
            <a:r>
              <a:rPr lang="en-US" i="1" baseline="-25000">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sin</a:t>
            </a:r>
            <a:r>
              <a:rPr lang="en-US" baseline="-25000">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In Topic 9.1 we learned that the constant of proportionality is the </a:t>
            </a:r>
            <a:r>
              <a:rPr lang="en-US" b="1">
                <a:solidFill>
                  <a:srgbClr val="000000"/>
                </a:solidFill>
                <a:ea typeface="Segoe UI" pitchFamily="34" charset="0"/>
                <a:cs typeface="Times New Roman" pitchFamily="18" charset="0"/>
                <a:sym typeface="Symbol" pitchFamily="18" charset="2"/>
              </a:rPr>
              <a:t>angular frequency</a:t>
            </a:r>
            <a:r>
              <a:rPr lang="en-US">
                <a:solidFill>
                  <a:srgbClr val="000000"/>
                </a:solidFill>
                <a:ea typeface="Segoe UI" pitchFamily="34" charset="0"/>
                <a:cs typeface="Times New Roman" pitchFamily="18" charset="0"/>
                <a:sym typeface="Symbol" pitchFamily="18" charset="2"/>
              </a:rPr>
              <a:t>  (measured in radians per second).</a:t>
            </a:r>
            <a:r>
              <a:rPr lang="en-US">
                <a:solidFill>
                  <a:srgbClr val="000000"/>
                </a:solidFill>
                <a:ea typeface="Segoe UI" pitchFamily="34" charset="0"/>
                <a:cs typeface="Times New Roman" pitchFamily="18" charset="0"/>
              </a:rPr>
              <a:t> For a coil of </a:t>
            </a:r>
            <a:r>
              <a:rPr lang="en-US" i="1">
                <a:solidFill>
                  <a:srgbClr val="000000"/>
                </a:solidFill>
                <a:ea typeface="Segoe UI" pitchFamily="34" charset="0"/>
                <a:cs typeface="Times New Roman" pitchFamily="18" charset="0"/>
              </a:rPr>
              <a:t>N </a:t>
            </a:r>
            <a:r>
              <a:rPr lang="en-US">
                <a:solidFill>
                  <a:srgbClr val="000000"/>
                </a:solidFill>
                <a:ea typeface="Segoe UI" pitchFamily="34" charset="0"/>
                <a:cs typeface="Times New Roman" pitchFamily="18" charset="0"/>
              </a:rPr>
              <a:t>loops rotating in a constant magnetic field we thus have the induced emf</a:t>
            </a:r>
          </a:p>
        </p:txBody>
      </p:sp>
      <p:grpSp>
        <p:nvGrpSpPr>
          <p:cNvPr id="114745" name="Group 57"/>
          <p:cNvGrpSpPr>
            <a:grpSpLocks/>
          </p:cNvGrpSpPr>
          <p:nvPr/>
        </p:nvGrpSpPr>
        <p:grpSpPr bwMode="auto">
          <a:xfrm>
            <a:off x="5081588" y="3078163"/>
            <a:ext cx="4175125" cy="1349375"/>
            <a:chOff x="3201" y="1939"/>
            <a:chExt cx="2630" cy="850"/>
          </a:xfrm>
        </p:grpSpPr>
        <p:sp>
          <p:nvSpPr>
            <p:cNvPr id="114711" name="Rectangle 23"/>
            <p:cNvSpPr>
              <a:spLocks noChangeArrowheads="1"/>
            </p:cNvSpPr>
            <p:nvPr/>
          </p:nvSpPr>
          <p:spPr bwMode="auto">
            <a:xfrm>
              <a:off x="3521" y="2073"/>
              <a:ext cx="1824" cy="635"/>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14712" name="Line 24"/>
            <p:cNvSpPr>
              <a:spLocks noChangeShapeType="1"/>
            </p:cNvSpPr>
            <p:nvPr/>
          </p:nvSpPr>
          <p:spPr bwMode="auto">
            <a:xfrm>
              <a:off x="3513" y="2388"/>
              <a:ext cx="1907" cy="0"/>
            </a:xfrm>
            <a:prstGeom prst="line">
              <a:avLst/>
            </a:prstGeom>
            <a:noFill/>
            <a:ln w="9525">
              <a:solidFill>
                <a:schemeClr val="tx1"/>
              </a:solidFill>
              <a:round/>
              <a:headEnd/>
              <a:tailEnd type="triangle" w="med" len="med"/>
            </a:ln>
            <a:effectLst/>
          </p:spPr>
          <p:txBody>
            <a:bodyPr/>
            <a:lstStyle/>
            <a:p>
              <a:endParaRPr lang="en-US"/>
            </a:p>
          </p:txBody>
        </p:sp>
        <p:sp>
          <p:nvSpPr>
            <p:cNvPr id="114713" name="Text Box 25"/>
            <p:cNvSpPr txBox="1">
              <a:spLocks noChangeArrowheads="1"/>
            </p:cNvSpPr>
            <p:nvPr/>
          </p:nvSpPr>
          <p:spPr bwMode="auto">
            <a:xfrm>
              <a:off x="3251" y="1939"/>
              <a:ext cx="390" cy="231"/>
            </a:xfrm>
            <a:prstGeom prst="rect">
              <a:avLst/>
            </a:prstGeom>
            <a:noFill/>
            <a:ln w="9525">
              <a:noFill/>
              <a:miter lim="800000"/>
              <a:headEnd/>
              <a:tailEnd/>
            </a:ln>
            <a:effectLst/>
          </p:spPr>
          <p:txBody>
            <a:bodyPr>
              <a:spAutoFit/>
            </a:bodyPr>
            <a:lstStyle/>
            <a:p>
              <a:pPr>
                <a:spcBef>
                  <a:spcPct val="50000"/>
                </a:spcBef>
              </a:pPr>
              <a:r>
                <a:rPr lang="en-US" sz="1800">
                  <a:solidFill>
                    <a:srgbClr val="CC0099"/>
                  </a:solidFill>
                  <a:sym typeface="Symbol" pitchFamily="18" charset="2"/>
                </a:rPr>
                <a:t></a:t>
              </a:r>
              <a:r>
                <a:rPr lang="en-US" sz="1800" baseline="-25000">
                  <a:solidFill>
                    <a:srgbClr val="CC0099"/>
                  </a:solidFill>
                  <a:sym typeface="Symbol" pitchFamily="18" charset="2"/>
                </a:rPr>
                <a:t>0</a:t>
              </a:r>
              <a:endParaRPr lang="en-US" sz="1800">
                <a:solidFill>
                  <a:srgbClr val="CC0099"/>
                </a:solidFill>
                <a:sym typeface="Symbol" pitchFamily="18" charset="2"/>
              </a:endParaRPr>
            </a:p>
          </p:txBody>
        </p:sp>
        <p:sp>
          <p:nvSpPr>
            <p:cNvPr id="114714" name="Rectangle 26"/>
            <p:cNvSpPr>
              <a:spLocks noChangeArrowheads="1"/>
            </p:cNvSpPr>
            <p:nvPr/>
          </p:nvSpPr>
          <p:spPr bwMode="auto">
            <a:xfrm rot="16200000">
              <a:off x="3093" y="2242"/>
              <a:ext cx="464" cy="247"/>
            </a:xfrm>
            <a:prstGeom prst="rect">
              <a:avLst/>
            </a:prstGeom>
            <a:noFill/>
            <a:ln w="9525">
              <a:noFill/>
              <a:miter lim="800000"/>
              <a:headEnd/>
              <a:tailEnd/>
            </a:ln>
            <a:effectLst/>
          </p:spPr>
          <p:txBody>
            <a:bodyPr/>
            <a:lstStyle/>
            <a:p>
              <a:pPr algn="ctr" eaLnBrk="0" hangingPunct="0">
                <a:lnSpc>
                  <a:spcPct val="90000"/>
                </a:lnSpc>
                <a:spcBef>
                  <a:spcPct val="20000"/>
                </a:spcBef>
              </a:pPr>
              <a:r>
                <a:rPr lang="en-US" sz="1800">
                  <a:sym typeface="Symbol" pitchFamily="18" charset="2"/>
                </a:rPr>
                <a:t> / V</a:t>
              </a:r>
              <a:endParaRPr lang="en-US" sz="1800" baseline="30000">
                <a:sym typeface="Symbol" pitchFamily="18" charset="2"/>
              </a:endParaRPr>
            </a:p>
          </p:txBody>
        </p:sp>
        <p:sp>
          <p:nvSpPr>
            <p:cNvPr id="114715" name="Rectangle 27"/>
            <p:cNvSpPr>
              <a:spLocks noChangeArrowheads="1"/>
            </p:cNvSpPr>
            <p:nvPr/>
          </p:nvSpPr>
          <p:spPr bwMode="auto">
            <a:xfrm>
              <a:off x="5352" y="2266"/>
              <a:ext cx="479" cy="239"/>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t </a:t>
              </a:r>
              <a:r>
                <a:rPr lang="en-US" sz="2000">
                  <a:sym typeface="Symbol" pitchFamily="18" charset="2"/>
                </a:rPr>
                <a:t>/ s</a:t>
              </a:r>
              <a:endParaRPr lang="en-US" sz="2000">
                <a:cs typeface="Courier New" pitchFamily="49" charset="0"/>
              </a:endParaRPr>
            </a:p>
          </p:txBody>
        </p:sp>
        <p:sp>
          <p:nvSpPr>
            <p:cNvPr id="114716" name="Text Box 28"/>
            <p:cNvSpPr txBox="1">
              <a:spLocks noChangeArrowheads="1"/>
            </p:cNvSpPr>
            <p:nvPr/>
          </p:nvSpPr>
          <p:spPr bwMode="auto">
            <a:xfrm>
              <a:off x="3235" y="2558"/>
              <a:ext cx="390" cy="231"/>
            </a:xfrm>
            <a:prstGeom prst="rect">
              <a:avLst/>
            </a:prstGeom>
            <a:noFill/>
            <a:ln w="9525">
              <a:noFill/>
              <a:miter lim="800000"/>
              <a:headEnd/>
              <a:tailEnd/>
            </a:ln>
            <a:effectLst/>
          </p:spPr>
          <p:txBody>
            <a:bodyPr>
              <a:spAutoFit/>
            </a:bodyPr>
            <a:lstStyle/>
            <a:p>
              <a:pPr>
                <a:spcBef>
                  <a:spcPct val="50000"/>
                </a:spcBef>
              </a:pPr>
              <a:r>
                <a:rPr lang="en-US" sz="1800" baseline="30000">
                  <a:solidFill>
                    <a:srgbClr val="CC0099"/>
                  </a:solidFill>
                </a:rPr>
                <a:t>-</a:t>
              </a:r>
              <a:r>
                <a:rPr lang="en-US" sz="1800">
                  <a:solidFill>
                    <a:srgbClr val="CC0099"/>
                  </a:solidFill>
                  <a:sym typeface="Symbol" pitchFamily="18" charset="2"/>
                </a:rPr>
                <a:t></a:t>
              </a:r>
              <a:r>
                <a:rPr lang="en-US" sz="1800" baseline="-25000">
                  <a:solidFill>
                    <a:srgbClr val="CC0099"/>
                  </a:solidFill>
                  <a:sym typeface="Symbol" pitchFamily="18" charset="2"/>
                </a:rPr>
                <a:t>0</a:t>
              </a:r>
            </a:p>
          </p:txBody>
        </p:sp>
        <p:sp>
          <p:nvSpPr>
            <p:cNvPr id="114717" name="Line 29"/>
            <p:cNvSpPr>
              <a:spLocks noChangeShapeType="1"/>
            </p:cNvSpPr>
            <p:nvPr/>
          </p:nvSpPr>
          <p:spPr bwMode="auto">
            <a:xfrm flipV="1">
              <a:off x="3516" y="2072"/>
              <a:ext cx="0" cy="629"/>
            </a:xfrm>
            <a:prstGeom prst="line">
              <a:avLst/>
            </a:prstGeom>
            <a:noFill/>
            <a:ln w="9525">
              <a:solidFill>
                <a:schemeClr val="tx1"/>
              </a:solidFill>
              <a:round/>
              <a:headEnd/>
              <a:tailEnd type="triangle" w="med" len="med"/>
            </a:ln>
            <a:effectLst/>
          </p:spPr>
          <p:txBody>
            <a:bodyPr/>
            <a:lstStyle/>
            <a:p>
              <a:endParaRPr lang="en-US"/>
            </a:p>
          </p:txBody>
        </p:sp>
      </p:grpSp>
      <p:sp>
        <p:nvSpPr>
          <p:cNvPr id="114718" name="Freeform 30"/>
          <p:cNvSpPr>
            <a:spLocks/>
          </p:cNvSpPr>
          <p:nvPr/>
        </p:nvSpPr>
        <p:spPr bwMode="auto">
          <a:xfrm rot="10800000">
            <a:off x="5583238" y="3294063"/>
            <a:ext cx="2890837" cy="1022350"/>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19050" cap="flat" cmpd="sng">
            <a:solidFill>
              <a:srgbClr val="FF00FF"/>
            </a:solidFill>
            <a:prstDash val="dash"/>
            <a:round/>
            <a:headEnd/>
            <a:tailEnd/>
          </a:ln>
          <a:effectLst/>
        </p:spPr>
        <p:txBody>
          <a:bodyPr/>
          <a:lstStyle/>
          <a:p>
            <a:endParaRPr lang="en-US"/>
          </a:p>
        </p:txBody>
      </p:sp>
      <p:grpSp>
        <p:nvGrpSpPr>
          <p:cNvPr id="114727" name="Group 39"/>
          <p:cNvGrpSpPr>
            <a:grpSpLocks/>
          </p:cNvGrpSpPr>
          <p:nvPr/>
        </p:nvGrpSpPr>
        <p:grpSpPr bwMode="auto">
          <a:xfrm>
            <a:off x="842963" y="5975350"/>
            <a:ext cx="7464425" cy="847725"/>
            <a:chOff x="515" y="3692"/>
            <a:chExt cx="4702" cy="534"/>
          </a:xfrm>
        </p:grpSpPr>
        <p:sp>
          <p:nvSpPr>
            <p:cNvPr id="114720" name="Text Box 32"/>
            <p:cNvSpPr txBox="1">
              <a:spLocks noChangeArrowheads="1"/>
            </p:cNvSpPr>
            <p:nvPr/>
          </p:nvSpPr>
          <p:spPr bwMode="auto">
            <a:xfrm>
              <a:off x="2735" y="3707"/>
              <a:ext cx="2482"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induced emf (rotating coil, N loops, constant B-field)</a:t>
              </a:r>
            </a:p>
          </p:txBody>
        </p:sp>
        <p:sp>
          <p:nvSpPr>
            <p:cNvPr id="114721" name="Rectangle 33"/>
            <p:cNvSpPr>
              <a:spLocks noChangeArrowheads="1"/>
            </p:cNvSpPr>
            <p:nvPr/>
          </p:nvSpPr>
          <p:spPr bwMode="auto">
            <a:xfrm>
              <a:off x="515" y="3709"/>
              <a:ext cx="4701" cy="517"/>
            </a:xfrm>
            <a:prstGeom prst="rect">
              <a:avLst/>
            </a:prstGeom>
            <a:noFill/>
            <a:ln w="12700">
              <a:solidFill>
                <a:schemeClr val="tx1"/>
              </a:solidFill>
              <a:miter lim="800000"/>
              <a:headEnd/>
              <a:tailEnd/>
            </a:ln>
            <a:effectLst/>
          </p:spPr>
          <p:txBody>
            <a:bodyPr wrap="none" anchor="ctr"/>
            <a:lstStyle/>
            <a:p>
              <a:endParaRPr lang="en-US"/>
            </a:p>
          </p:txBody>
        </p:sp>
        <p:sp>
          <p:nvSpPr>
            <p:cNvPr id="114722" name="Text Box 34"/>
            <p:cNvSpPr txBox="1">
              <a:spLocks noChangeArrowheads="1"/>
            </p:cNvSpPr>
            <p:nvPr/>
          </p:nvSpPr>
          <p:spPr bwMode="auto">
            <a:xfrm>
              <a:off x="655" y="3692"/>
              <a:ext cx="3586"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i="1">
                  <a:solidFill>
                    <a:srgbClr val="000000"/>
                  </a:solidFill>
                  <a:sym typeface="Symbol" pitchFamily="18" charset="2"/>
                </a:rPr>
                <a:t>NBA</a:t>
              </a:r>
              <a:r>
                <a:rPr lang="en-US">
                  <a:solidFill>
                    <a:srgbClr val="000000"/>
                  </a:solidFill>
                  <a:sym typeface="Symbol" pitchFamily="18" charset="2"/>
                </a:rPr>
                <a:t></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olidFill>
                    <a:srgbClr val="000000"/>
                  </a:solidFill>
                  <a:sym typeface="Symbol" pitchFamily="18" charset="2"/>
                </a:rPr>
                <a:t></a:t>
              </a:r>
              <a:r>
                <a:rPr lang="en-US" i="1">
                  <a:solidFill>
                    <a:srgbClr val="000000"/>
                  </a:solidFill>
                  <a:sym typeface="Symbol" pitchFamily="18" charset="2"/>
                </a:rPr>
                <a:t>t</a:t>
              </a:r>
              <a:r>
                <a:rPr lang="en-US">
                  <a:sym typeface="Symbol" pitchFamily="18" charset="2"/>
                </a:rPr>
                <a:t> </a:t>
              </a:r>
            </a:p>
          </p:txBody>
        </p:sp>
        <p:sp>
          <p:nvSpPr>
            <p:cNvPr id="114723" name="Text Box 35"/>
            <p:cNvSpPr txBox="1">
              <a:spLocks noChangeArrowheads="1"/>
            </p:cNvSpPr>
            <p:nvPr/>
          </p:nvSpPr>
          <p:spPr bwMode="auto">
            <a:xfrm>
              <a:off x="957" y="3932"/>
              <a:ext cx="2338" cy="250"/>
            </a:xfrm>
            <a:prstGeom prst="rect">
              <a:avLst/>
            </a:prstGeom>
            <a:noFill/>
            <a:ln w="9525">
              <a:noFill/>
              <a:miter lim="800000"/>
              <a:headEnd/>
              <a:tailEnd/>
            </a:ln>
            <a:effectLst/>
          </p:spPr>
          <p:txBody>
            <a:bodyPr>
              <a:spAutoFit/>
            </a:bodyPr>
            <a:lstStyle/>
            <a:p>
              <a:r>
                <a:rPr lang="en-US" sz="2000">
                  <a:solidFill>
                    <a:schemeClr val="hlink"/>
                  </a:solidFill>
                  <a:sym typeface="Symbol" pitchFamily="18" charset="2"/>
                </a:rPr>
                <a:t>( = angular frequency)</a:t>
              </a:r>
            </a:p>
          </p:txBody>
        </p:sp>
      </p:grpSp>
      <p:sp>
        <p:nvSpPr>
          <p:cNvPr id="11472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114744" name="Group 56"/>
          <p:cNvGrpSpPr>
            <a:grpSpLocks/>
          </p:cNvGrpSpPr>
          <p:nvPr/>
        </p:nvGrpSpPr>
        <p:grpSpPr bwMode="auto">
          <a:xfrm>
            <a:off x="5070475" y="1846263"/>
            <a:ext cx="4178300" cy="1377950"/>
            <a:chOff x="3296" y="3557"/>
            <a:chExt cx="2632" cy="868"/>
          </a:xfrm>
        </p:grpSpPr>
        <p:grpSp>
          <p:nvGrpSpPr>
            <p:cNvPr id="114728" name="Group 40"/>
            <p:cNvGrpSpPr>
              <a:grpSpLocks/>
            </p:cNvGrpSpPr>
            <p:nvPr/>
          </p:nvGrpSpPr>
          <p:grpSpPr bwMode="auto">
            <a:xfrm>
              <a:off x="3296" y="3557"/>
              <a:ext cx="2632" cy="868"/>
              <a:chOff x="3200" y="3461"/>
              <a:chExt cx="2632" cy="868"/>
            </a:xfrm>
          </p:grpSpPr>
          <p:sp>
            <p:nvSpPr>
              <p:cNvPr id="114729" name="Rectangle 41"/>
              <p:cNvSpPr>
                <a:spLocks noChangeArrowheads="1"/>
              </p:cNvSpPr>
              <p:nvPr/>
            </p:nvSpPr>
            <p:spPr bwMode="auto">
              <a:xfrm>
                <a:off x="3522" y="3593"/>
                <a:ext cx="1824" cy="635"/>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14730" name="Line 42"/>
              <p:cNvSpPr>
                <a:spLocks noChangeShapeType="1"/>
              </p:cNvSpPr>
              <p:nvPr/>
            </p:nvSpPr>
            <p:spPr bwMode="auto">
              <a:xfrm>
                <a:off x="3514" y="3908"/>
                <a:ext cx="1907" cy="0"/>
              </a:xfrm>
              <a:prstGeom prst="line">
                <a:avLst/>
              </a:prstGeom>
              <a:noFill/>
              <a:ln w="9525">
                <a:solidFill>
                  <a:schemeClr val="tx1"/>
                </a:solidFill>
                <a:round/>
                <a:headEnd/>
                <a:tailEnd type="triangle" w="med" len="med"/>
              </a:ln>
              <a:effectLst/>
            </p:spPr>
            <p:txBody>
              <a:bodyPr/>
              <a:lstStyle/>
              <a:p>
                <a:endParaRPr lang="en-US"/>
              </a:p>
            </p:txBody>
          </p:sp>
          <p:sp>
            <p:nvSpPr>
              <p:cNvPr id="114731" name="Text Box 43"/>
              <p:cNvSpPr txBox="1">
                <a:spLocks noChangeArrowheads="1"/>
              </p:cNvSpPr>
              <p:nvPr/>
            </p:nvSpPr>
            <p:spPr bwMode="auto">
              <a:xfrm>
                <a:off x="3220" y="3461"/>
                <a:ext cx="390" cy="231"/>
              </a:xfrm>
              <a:prstGeom prst="rect">
                <a:avLst/>
              </a:prstGeom>
              <a:noFill/>
              <a:ln w="9525">
                <a:noFill/>
                <a:miter lim="800000"/>
                <a:headEnd/>
                <a:tailEnd/>
              </a:ln>
              <a:effectLst/>
            </p:spPr>
            <p:txBody>
              <a:bodyPr>
                <a:spAutoFit/>
              </a:bodyPr>
              <a:lstStyle/>
              <a:p>
                <a:pPr>
                  <a:spcBef>
                    <a:spcPct val="50000"/>
                  </a:spcBef>
                </a:pPr>
                <a:r>
                  <a:rPr lang="en-US" sz="1800">
                    <a:solidFill>
                      <a:schemeClr val="accent2"/>
                    </a:solidFill>
                  </a:rPr>
                  <a:t>BA</a:t>
                </a:r>
              </a:p>
            </p:txBody>
          </p:sp>
          <p:sp>
            <p:nvSpPr>
              <p:cNvPr id="114732" name="Rectangle 44"/>
              <p:cNvSpPr>
                <a:spLocks noChangeArrowheads="1"/>
              </p:cNvSpPr>
              <p:nvPr/>
            </p:nvSpPr>
            <p:spPr bwMode="auto">
              <a:xfrm rot="16200000">
                <a:off x="2927" y="3801"/>
                <a:ext cx="764" cy="213"/>
              </a:xfrm>
              <a:prstGeom prst="rect">
                <a:avLst/>
              </a:prstGeom>
              <a:noFill/>
              <a:ln w="9525">
                <a:noFill/>
                <a:miter lim="800000"/>
                <a:headEnd/>
                <a:tailEnd/>
              </a:ln>
              <a:effectLst/>
            </p:spPr>
            <p:txBody>
              <a:bodyPr/>
              <a:lstStyle/>
              <a:p>
                <a:pPr algn="ctr" eaLnBrk="0" hangingPunct="0">
                  <a:lnSpc>
                    <a:spcPct val="90000"/>
                  </a:lnSpc>
                  <a:spcBef>
                    <a:spcPct val="20000"/>
                  </a:spcBef>
                </a:pPr>
                <a:r>
                  <a:rPr lang="en-US" sz="1800">
                    <a:sym typeface="Symbol" pitchFamily="18" charset="2"/>
                  </a:rPr>
                  <a:t>/ Wb</a:t>
                </a:r>
                <a:endParaRPr lang="en-US" sz="1800">
                  <a:cs typeface="Courier New" pitchFamily="49" charset="0"/>
                </a:endParaRPr>
              </a:p>
            </p:txBody>
          </p:sp>
          <p:sp>
            <p:nvSpPr>
              <p:cNvPr id="114733" name="Rectangle 45"/>
              <p:cNvSpPr>
                <a:spLocks noChangeArrowheads="1"/>
              </p:cNvSpPr>
              <p:nvPr/>
            </p:nvSpPr>
            <p:spPr bwMode="auto">
              <a:xfrm>
                <a:off x="5353" y="3786"/>
                <a:ext cx="479" cy="239"/>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t </a:t>
                </a:r>
                <a:r>
                  <a:rPr lang="en-US" sz="2000">
                    <a:sym typeface="Symbol" pitchFamily="18" charset="2"/>
                  </a:rPr>
                  <a:t>/ s</a:t>
                </a:r>
                <a:endParaRPr lang="en-US" sz="2000">
                  <a:cs typeface="Courier New" pitchFamily="49" charset="0"/>
                </a:endParaRPr>
              </a:p>
            </p:txBody>
          </p:sp>
          <p:sp>
            <p:nvSpPr>
              <p:cNvPr id="114734" name="Text Box 46"/>
              <p:cNvSpPr txBox="1">
                <a:spLocks noChangeArrowheads="1"/>
              </p:cNvSpPr>
              <p:nvPr/>
            </p:nvSpPr>
            <p:spPr bwMode="auto">
              <a:xfrm>
                <a:off x="3200" y="4098"/>
                <a:ext cx="390" cy="231"/>
              </a:xfrm>
              <a:prstGeom prst="rect">
                <a:avLst/>
              </a:prstGeom>
              <a:noFill/>
              <a:ln w="9525">
                <a:noFill/>
                <a:miter lim="800000"/>
                <a:headEnd/>
                <a:tailEnd/>
              </a:ln>
              <a:effectLst/>
            </p:spPr>
            <p:txBody>
              <a:bodyPr>
                <a:spAutoFit/>
              </a:bodyPr>
              <a:lstStyle/>
              <a:p>
                <a:pPr>
                  <a:spcBef>
                    <a:spcPct val="50000"/>
                  </a:spcBef>
                </a:pPr>
                <a:r>
                  <a:rPr lang="en-US" sz="1800" baseline="30000">
                    <a:solidFill>
                      <a:schemeClr val="accent2"/>
                    </a:solidFill>
                  </a:rPr>
                  <a:t>-</a:t>
                </a:r>
                <a:r>
                  <a:rPr lang="en-US" sz="1800">
                    <a:solidFill>
                      <a:schemeClr val="accent2"/>
                    </a:solidFill>
                  </a:rPr>
                  <a:t>BA</a:t>
                </a:r>
              </a:p>
            </p:txBody>
          </p:sp>
          <p:sp>
            <p:nvSpPr>
              <p:cNvPr id="114735" name="Line 47"/>
              <p:cNvSpPr>
                <a:spLocks noChangeShapeType="1"/>
              </p:cNvSpPr>
              <p:nvPr/>
            </p:nvSpPr>
            <p:spPr bwMode="auto">
              <a:xfrm flipV="1">
                <a:off x="3517" y="3592"/>
                <a:ext cx="0" cy="629"/>
              </a:xfrm>
              <a:prstGeom prst="line">
                <a:avLst/>
              </a:prstGeom>
              <a:noFill/>
              <a:ln w="9525">
                <a:solidFill>
                  <a:schemeClr val="tx1"/>
                </a:solidFill>
                <a:round/>
                <a:headEnd/>
                <a:tailEnd type="triangle" w="med" len="med"/>
              </a:ln>
              <a:effectLst/>
            </p:spPr>
            <p:txBody>
              <a:bodyPr/>
              <a:lstStyle/>
              <a:p>
                <a:endParaRPr lang="en-US"/>
              </a:p>
            </p:txBody>
          </p:sp>
        </p:grpSp>
        <p:sp>
          <p:nvSpPr>
            <p:cNvPr id="114736" name="Freeform 48"/>
            <p:cNvSpPr>
              <a:spLocks/>
            </p:cNvSpPr>
            <p:nvPr/>
          </p:nvSpPr>
          <p:spPr bwMode="auto">
            <a:xfrm>
              <a:off x="3630" y="3680"/>
              <a:ext cx="1821" cy="644"/>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19050" cap="flat" cmpd="sng">
              <a:solidFill>
                <a:schemeClr val="accent2"/>
              </a:solidFill>
              <a:prstDash val="dash"/>
              <a:round/>
              <a:headEnd/>
              <a:tailEnd/>
            </a:ln>
            <a:effectLst/>
          </p:spPr>
          <p:txBody>
            <a:bodyPr/>
            <a:lstStyle/>
            <a:p>
              <a:endParaRPr lang="en-US"/>
            </a:p>
          </p:txBody>
        </p:sp>
        <p:sp>
          <p:nvSpPr>
            <p:cNvPr id="114737" name="Oval 49"/>
            <p:cNvSpPr>
              <a:spLocks noChangeArrowheads="1"/>
            </p:cNvSpPr>
            <p:nvPr/>
          </p:nvSpPr>
          <p:spPr bwMode="auto">
            <a:xfrm>
              <a:off x="3586" y="3659"/>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38" name="Oval 50"/>
            <p:cNvSpPr>
              <a:spLocks noChangeArrowheads="1"/>
            </p:cNvSpPr>
            <p:nvPr/>
          </p:nvSpPr>
          <p:spPr bwMode="auto">
            <a:xfrm>
              <a:off x="3675" y="3782"/>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39" name="Oval 51"/>
            <p:cNvSpPr>
              <a:spLocks noChangeArrowheads="1"/>
            </p:cNvSpPr>
            <p:nvPr/>
          </p:nvSpPr>
          <p:spPr bwMode="auto">
            <a:xfrm>
              <a:off x="3750" y="3969"/>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40" name="Oval 52"/>
            <p:cNvSpPr>
              <a:spLocks noChangeArrowheads="1"/>
            </p:cNvSpPr>
            <p:nvPr/>
          </p:nvSpPr>
          <p:spPr bwMode="auto">
            <a:xfrm>
              <a:off x="3841" y="4180"/>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41" name="Oval 53"/>
            <p:cNvSpPr>
              <a:spLocks noChangeArrowheads="1"/>
            </p:cNvSpPr>
            <p:nvPr/>
          </p:nvSpPr>
          <p:spPr bwMode="auto">
            <a:xfrm>
              <a:off x="3934" y="4295"/>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42" name="Oval 54"/>
            <p:cNvSpPr>
              <a:spLocks noChangeArrowheads="1"/>
            </p:cNvSpPr>
            <p:nvPr/>
          </p:nvSpPr>
          <p:spPr bwMode="auto">
            <a:xfrm>
              <a:off x="4015" y="4181"/>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4743" name="Oval 55"/>
            <p:cNvSpPr>
              <a:spLocks noChangeArrowheads="1"/>
            </p:cNvSpPr>
            <p:nvPr/>
          </p:nvSpPr>
          <p:spPr bwMode="auto">
            <a:xfrm>
              <a:off x="4112" y="3972"/>
              <a:ext cx="56" cy="56"/>
            </a:xfrm>
            <a:prstGeom prst="ellipse">
              <a:avLst/>
            </a:prstGeom>
            <a:solidFill>
              <a:srgbClr val="FF0000"/>
            </a:solidFill>
            <a:ln w="9525">
              <a:solidFill>
                <a:schemeClr val="tx1"/>
              </a:solidFill>
              <a:round/>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0">
                                            <p:txEl>
                                              <p:pRg st="1" end="1"/>
                                            </p:txEl>
                                          </p:spTgt>
                                        </p:tgtEl>
                                        <p:attrNameLst>
                                          <p:attrName>style.visibility</p:attrName>
                                        </p:attrNameLst>
                                      </p:cBhvr>
                                      <p:to>
                                        <p:strVal val="visible"/>
                                      </p:to>
                                    </p:set>
                                    <p:anim calcmode="lin" valueType="num">
                                      <p:cBhvr additive="base">
                                        <p:cTn id="7" dur="500" fill="hold"/>
                                        <p:tgtEl>
                                          <p:spTgt spid="114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4744"/>
                                        </p:tgtEl>
                                        <p:attrNameLst>
                                          <p:attrName>style.visibility</p:attrName>
                                        </p:attrNameLst>
                                      </p:cBhvr>
                                      <p:to>
                                        <p:strVal val="visible"/>
                                      </p:to>
                                    </p:set>
                                    <p:animEffect transition="in" filter="fade">
                                      <p:cBhvr>
                                        <p:cTn id="11" dur="2000"/>
                                        <p:tgtEl>
                                          <p:spTgt spid="11474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4690">
                                            <p:txEl>
                                              <p:pRg st="2" end="2"/>
                                            </p:txEl>
                                          </p:spTgt>
                                        </p:tgtEl>
                                        <p:attrNameLst>
                                          <p:attrName>style.visibility</p:attrName>
                                        </p:attrNameLst>
                                      </p:cBhvr>
                                      <p:to>
                                        <p:strVal val="visible"/>
                                      </p:to>
                                    </p:set>
                                    <p:anim calcmode="lin" valueType="num">
                                      <p:cBhvr additive="base">
                                        <p:cTn id="16" dur="500" fill="hold"/>
                                        <p:tgtEl>
                                          <p:spTgt spid="11469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46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8" presetClass="entr" presetSubtype="16" fill="hold" nodeType="withEffect">
                                  <p:stCondLst>
                                    <p:cond delay="0"/>
                                  </p:stCondLst>
                                  <p:childTnLst>
                                    <p:set>
                                      <p:cBhvr>
                                        <p:cTn id="19" dur="1" fill="hold">
                                          <p:stCondLst>
                                            <p:cond delay="0"/>
                                          </p:stCondLst>
                                        </p:cTn>
                                        <p:tgtEl>
                                          <p:spTgt spid="114745"/>
                                        </p:tgtEl>
                                        <p:attrNameLst>
                                          <p:attrName>style.visibility</p:attrName>
                                        </p:attrNameLst>
                                      </p:cBhvr>
                                      <p:to>
                                        <p:strVal val="visible"/>
                                      </p:to>
                                    </p:set>
                                    <p:animEffect transition="in" filter="diamond(in)">
                                      <p:cBhvr>
                                        <p:cTn id="20" dur="2000"/>
                                        <p:tgtEl>
                                          <p:spTgt spid="11474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4718"/>
                                        </p:tgtEl>
                                        <p:attrNameLst>
                                          <p:attrName>style.visibility</p:attrName>
                                        </p:attrNameLst>
                                      </p:cBhvr>
                                      <p:to>
                                        <p:strVal val="visible"/>
                                      </p:to>
                                    </p:set>
                                    <p:animEffect transition="in" filter="wipe(left)">
                                      <p:cBhvr>
                                        <p:cTn id="25" dur="2000"/>
                                        <p:tgtEl>
                                          <p:spTgt spid="114718"/>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4690">
                                            <p:txEl>
                                              <p:pRg st="3" end="3"/>
                                            </p:txEl>
                                          </p:spTgt>
                                        </p:tgtEl>
                                        <p:attrNameLst>
                                          <p:attrName>style.visibility</p:attrName>
                                        </p:attrNameLst>
                                      </p:cBhvr>
                                      <p:to>
                                        <p:strVal val="visible"/>
                                      </p:to>
                                    </p:set>
                                    <p:anim calcmode="lin" valueType="num">
                                      <p:cBhvr additive="base">
                                        <p:cTn id="30" dur="500" fill="hold"/>
                                        <p:tgtEl>
                                          <p:spTgt spid="11469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4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14727"/>
                                        </p:tgtEl>
                                        <p:attrNameLst>
                                          <p:attrName>style.visibility</p:attrName>
                                        </p:attrNameLst>
                                      </p:cBhvr>
                                      <p:to>
                                        <p:strVal val="visible"/>
                                      </p:to>
                                    </p:set>
                                    <p:anim calcmode="lin" valueType="num">
                                      <p:cBhvr>
                                        <p:cTn id="36" dur="500" fill="hold"/>
                                        <p:tgtEl>
                                          <p:spTgt spid="114727"/>
                                        </p:tgtEl>
                                        <p:attrNameLst>
                                          <p:attrName>ppt_w</p:attrName>
                                        </p:attrNameLst>
                                      </p:cBhvr>
                                      <p:tavLst>
                                        <p:tav tm="0">
                                          <p:val>
                                            <p:fltVal val="0"/>
                                          </p:val>
                                        </p:tav>
                                        <p:tav tm="100000">
                                          <p:val>
                                            <p:strVal val="#ppt_w"/>
                                          </p:val>
                                        </p:tav>
                                      </p:tavLst>
                                    </p:anim>
                                    <p:anim calcmode="lin" valueType="num">
                                      <p:cBhvr>
                                        <p:cTn id="37" dur="500" fill="hold"/>
                                        <p:tgtEl>
                                          <p:spTgt spid="114727"/>
                                        </p:tgtEl>
                                        <p:attrNameLst>
                                          <p:attrName>ppt_h</p:attrName>
                                        </p:attrNameLst>
                                      </p:cBhvr>
                                      <p:tavLst>
                                        <p:tav tm="0">
                                          <p:val>
                                            <p:fltVal val="0"/>
                                          </p:val>
                                        </p:tav>
                                        <p:tav tm="100000">
                                          <p:val>
                                            <p:strVal val="#ppt_h"/>
                                          </p:val>
                                        </p:tav>
                                      </p:tavLst>
                                    </p:anim>
                                    <p:animEffect transition="in" filter="fade">
                                      <p:cBhvr>
                                        <p:cTn id="38" dur="500"/>
                                        <p:tgtEl>
                                          <p:spTgt spid="114727"/>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5" name="Rectangle 9"/>
          <p:cNvSpPr>
            <a:spLocks noChangeArrowheads="1"/>
          </p:cNvSpPr>
          <p:nvPr/>
        </p:nvSpPr>
        <p:spPr bwMode="auto">
          <a:xfrm>
            <a:off x="687388" y="2674938"/>
            <a:ext cx="7753350" cy="4183062"/>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A 250-turn coil of wire has dimensions 2.5 cm by 3.2 cm. It is rotating at a frequency of 60 Hz in a constant magnetic field having a strength of 1.5 T. </a:t>
            </a:r>
          </a:p>
          <a:p>
            <a:pPr eaLnBrk="0" hangingPunct="0">
              <a:spcBef>
                <a:spcPct val="20000"/>
              </a:spcBef>
            </a:pPr>
            <a:r>
              <a:rPr lang="en-US">
                <a:sym typeface="Symbol" pitchFamily="18" charset="2"/>
              </a:rPr>
              <a:t>(a) What is its peak voltage </a:t>
            </a:r>
            <a:r>
              <a:rPr lang="en-US" baseline="-25000">
                <a:sym typeface="Symbol" pitchFamily="18" charset="2"/>
              </a:rPr>
              <a:t>0</a:t>
            </a:r>
            <a:r>
              <a:rPr lang="en-US">
                <a:sym typeface="Symbol" pitchFamily="18" charset="2"/>
              </a:rPr>
              <a:t>? </a:t>
            </a:r>
          </a:p>
          <a:p>
            <a:pPr eaLnBrk="0" hangingPunct="0">
              <a:spcBef>
                <a:spcPct val="20000"/>
              </a:spcBef>
            </a:pPr>
            <a:r>
              <a:rPr lang="en-US">
                <a:sym typeface="Symbol" pitchFamily="18" charset="2"/>
              </a:rPr>
              <a:t>(b) What is the time dependence of its emf?</a:t>
            </a:r>
          </a:p>
          <a:p>
            <a:pPr eaLnBrk="0" hangingPunct="0">
              <a:spcBef>
                <a:spcPct val="20000"/>
              </a:spcBef>
            </a:pPr>
            <a:r>
              <a:rPr lang="en-US">
                <a:sym typeface="Symbol" pitchFamily="18" charset="2"/>
              </a:rPr>
              <a:t>SOLUTION:  Recall that  = 2</a:t>
            </a:r>
            <a:r>
              <a:rPr lang="en-US" i="1">
                <a:sym typeface="Symbol" pitchFamily="18" charset="2"/>
              </a:rPr>
              <a:t>f</a:t>
            </a:r>
            <a:r>
              <a:rPr lang="en-US">
                <a:sym typeface="Symbol" pitchFamily="18" charset="2"/>
              </a:rPr>
              <a:t> = 2(60) = 120. </a:t>
            </a:r>
          </a:p>
          <a:p>
            <a:pPr eaLnBrk="0" hangingPunct="0">
              <a:spcBef>
                <a:spcPct val="20000"/>
              </a:spcBef>
            </a:pPr>
            <a:r>
              <a:rPr lang="en-US">
                <a:sym typeface="Symbol" pitchFamily="18" charset="2"/>
              </a:rPr>
              <a:t>(a) </a:t>
            </a:r>
            <a:r>
              <a:rPr lang="en-US" i="1">
                <a:sym typeface="Symbol" pitchFamily="18" charset="2"/>
              </a:rPr>
              <a:t>A</a:t>
            </a:r>
            <a:r>
              <a:rPr lang="en-US">
                <a:sym typeface="Symbol" pitchFamily="18" charset="2"/>
              </a:rPr>
              <a:t> = (0.025)(0.032) = 0.00080 m</a:t>
            </a:r>
            <a:r>
              <a:rPr lang="en-US" baseline="30000">
                <a:sym typeface="Symbol" pitchFamily="18" charset="2"/>
              </a:rPr>
              <a:t>2</a:t>
            </a:r>
            <a:r>
              <a:rPr lang="en-US">
                <a:sym typeface="Symbol" pitchFamily="18" charset="2"/>
              </a:rPr>
              <a:t>. Then </a:t>
            </a:r>
          </a:p>
          <a:p>
            <a:pPr algn="ctr" eaLnBrk="0" hangingPunct="0">
              <a:spcBef>
                <a:spcPct val="20000"/>
              </a:spcBef>
            </a:pPr>
            <a:r>
              <a:rPr lang="en-US">
                <a:sym typeface="Symbol" pitchFamily="18" charset="2"/>
              </a:rPr>
              <a:t></a:t>
            </a:r>
            <a:r>
              <a:rPr lang="en-US" baseline="-25000">
                <a:sym typeface="Symbol" pitchFamily="18" charset="2"/>
              </a:rPr>
              <a:t>0</a:t>
            </a:r>
            <a:r>
              <a:rPr lang="en-US">
                <a:sym typeface="Symbol" pitchFamily="18" charset="2"/>
              </a:rPr>
              <a:t> = </a:t>
            </a:r>
            <a:r>
              <a:rPr lang="en-US" i="1">
                <a:sym typeface="Symbol" pitchFamily="18" charset="2"/>
              </a:rPr>
              <a:t>NBA</a:t>
            </a:r>
            <a:r>
              <a:rPr lang="en-US">
                <a:solidFill>
                  <a:srgbClr val="000000"/>
                </a:solidFill>
                <a:sym typeface="Symbol" pitchFamily="18" charset="2"/>
              </a:rPr>
              <a:t></a:t>
            </a:r>
            <a:r>
              <a:rPr lang="en-US">
                <a:sym typeface="Symbol" pitchFamily="18" charset="2"/>
              </a:rPr>
              <a:t> = 250(1.5)(0.00080)120 = 110 V.</a:t>
            </a:r>
          </a:p>
          <a:p>
            <a:pPr eaLnBrk="0" hangingPunct="0">
              <a:spcBef>
                <a:spcPct val="20000"/>
              </a:spcBef>
            </a:pPr>
            <a:r>
              <a:rPr lang="en-US">
                <a:sym typeface="Symbol" pitchFamily="18" charset="2"/>
              </a:rPr>
              <a:t>(b) </a:t>
            </a:r>
            <a:r>
              <a:rPr lang="en-US">
                <a:solidFill>
                  <a:srgbClr val="000000"/>
                </a:solidFill>
                <a:sym typeface="Symbol" pitchFamily="18" charset="2"/>
              </a:rPr>
              <a:t> = </a:t>
            </a:r>
            <a:r>
              <a:rPr lang="en-US" i="1">
                <a:solidFill>
                  <a:srgbClr val="000000"/>
                </a:solidFill>
                <a:sym typeface="Symbol" pitchFamily="18" charset="2"/>
              </a:rPr>
              <a:t>NBA</a:t>
            </a:r>
            <a:r>
              <a:rPr lang="en-US">
                <a:solidFill>
                  <a:srgbClr val="000000"/>
                </a:solidFill>
                <a:sym typeface="Symbol" pitchFamily="18" charset="2"/>
              </a:rPr>
              <a:t></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olidFill>
                  <a:srgbClr val="000000"/>
                </a:solidFill>
                <a:sym typeface="Symbol" pitchFamily="18" charset="2"/>
              </a:rPr>
              <a:t></a:t>
            </a:r>
            <a:r>
              <a:rPr lang="en-US" i="1">
                <a:solidFill>
                  <a:srgbClr val="000000"/>
                </a:solidFill>
                <a:sym typeface="Symbol" pitchFamily="18" charset="2"/>
              </a:rPr>
              <a:t>t</a:t>
            </a:r>
            <a:r>
              <a:rPr lang="en-US">
                <a:sym typeface="Symbol" pitchFamily="18" charset="2"/>
              </a:rPr>
              <a:t> = 110</a:t>
            </a:r>
            <a:r>
              <a:rPr lang="en-US" baseline="-25000">
                <a:sym typeface="Symbol" pitchFamily="18" charset="2"/>
              </a:rPr>
              <a:t> </a:t>
            </a:r>
            <a:r>
              <a:rPr lang="en-US">
                <a:sym typeface="Symbol" pitchFamily="18" charset="2"/>
              </a:rPr>
              <a:t>sin</a:t>
            </a:r>
            <a:r>
              <a:rPr lang="en-US" baseline="-25000">
                <a:sym typeface="Symbol" pitchFamily="18" charset="2"/>
              </a:rPr>
              <a:t> </a:t>
            </a:r>
            <a:r>
              <a:rPr lang="en-US">
                <a:sym typeface="Symbol" pitchFamily="18" charset="2"/>
              </a:rPr>
              <a:t>(120</a:t>
            </a:r>
            <a:r>
              <a:rPr lang="en-US" i="1">
                <a:sym typeface="Symbol" pitchFamily="18" charset="2"/>
              </a:rPr>
              <a:t>t</a:t>
            </a:r>
            <a:r>
              <a:rPr lang="en-US">
                <a:sym typeface="Symbol" pitchFamily="18" charset="2"/>
              </a:rPr>
              <a:t>).</a:t>
            </a:r>
          </a:p>
        </p:txBody>
      </p:sp>
      <p:sp>
        <p:nvSpPr>
          <p:cNvPr id="116738" name="Rectangle 2"/>
          <p:cNvSpPr>
            <a:spLocks noChangeArrowheads="1"/>
          </p:cNvSpPr>
          <p:nvPr/>
        </p:nvSpPr>
        <p:spPr bwMode="auto">
          <a:xfrm>
            <a:off x="685800" y="1338263"/>
            <a:ext cx="7772400" cy="13541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endParaRPr lang="en-US" i="1">
              <a:solidFill>
                <a:schemeClr val="accent2"/>
              </a:solidFill>
              <a:ea typeface="Segoe UI" pitchFamily="34" charset="0"/>
            </a:endParaRPr>
          </a:p>
        </p:txBody>
      </p:sp>
      <p:sp>
        <p:nvSpPr>
          <p:cNvPr id="11674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116748" name="Group 12"/>
          <p:cNvGrpSpPr>
            <a:grpSpLocks/>
          </p:cNvGrpSpPr>
          <p:nvPr/>
        </p:nvGrpSpPr>
        <p:grpSpPr bwMode="auto">
          <a:xfrm>
            <a:off x="842963" y="1763713"/>
            <a:ext cx="7464425" cy="847725"/>
            <a:chOff x="515" y="3692"/>
            <a:chExt cx="4702" cy="534"/>
          </a:xfrm>
        </p:grpSpPr>
        <p:sp>
          <p:nvSpPr>
            <p:cNvPr id="116749" name="Text Box 13"/>
            <p:cNvSpPr txBox="1">
              <a:spLocks noChangeArrowheads="1"/>
            </p:cNvSpPr>
            <p:nvPr/>
          </p:nvSpPr>
          <p:spPr bwMode="auto">
            <a:xfrm>
              <a:off x="2735" y="3707"/>
              <a:ext cx="2482"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induced emf (rotating coil, N loops, constant B-field)</a:t>
              </a:r>
            </a:p>
          </p:txBody>
        </p:sp>
        <p:sp>
          <p:nvSpPr>
            <p:cNvPr id="116750" name="Rectangle 14"/>
            <p:cNvSpPr>
              <a:spLocks noChangeArrowheads="1"/>
            </p:cNvSpPr>
            <p:nvPr/>
          </p:nvSpPr>
          <p:spPr bwMode="auto">
            <a:xfrm>
              <a:off x="515" y="3709"/>
              <a:ext cx="4701" cy="517"/>
            </a:xfrm>
            <a:prstGeom prst="rect">
              <a:avLst/>
            </a:prstGeom>
            <a:noFill/>
            <a:ln w="12700">
              <a:solidFill>
                <a:schemeClr val="tx1"/>
              </a:solidFill>
              <a:miter lim="800000"/>
              <a:headEnd/>
              <a:tailEnd/>
            </a:ln>
            <a:effectLst/>
          </p:spPr>
          <p:txBody>
            <a:bodyPr wrap="none" anchor="ctr"/>
            <a:lstStyle/>
            <a:p>
              <a:endParaRPr lang="en-US"/>
            </a:p>
          </p:txBody>
        </p:sp>
        <p:sp>
          <p:nvSpPr>
            <p:cNvPr id="116751" name="Text Box 15"/>
            <p:cNvSpPr txBox="1">
              <a:spLocks noChangeArrowheads="1"/>
            </p:cNvSpPr>
            <p:nvPr/>
          </p:nvSpPr>
          <p:spPr bwMode="auto">
            <a:xfrm>
              <a:off x="655" y="3692"/>
              <a:ext cx="3586"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i="1">
                  <a:solidFill>
                    <a:srgbClr val="000000"/>
                  </a:solidFill>
                  <a:sym typeface="Symbol" pitchFamily="18" charset="2"/>
                </a:rPr>
                <a:t>NBA</a:t>
              </a:r>
              <a:r>
                <a:rPr lang="en-US">
                  <a:solidFill>
                    <a:srgbClr val="000000"/>
                  </a:solidFill>
                  <a:sym typeface="Symbol" pitchFamily="18" charset="2"/>
                </a:rPr>
                <a:t></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olidFill>
                    <a:srgbClr val="000000"/>
                  </a:solidFill>
                  <a:sym typeface="Symbol" pitchFamily="18" charset="2"/>
                </a:rPr>
                <a:t></a:t>
              </a:r>
              <a:r>
                <a:rPr lang="en-US" i="1">
                  <a:solidFill>
                    <a:srgbClr val="000000"/>
                  </a:solidFill>
                  <a:sym typeface="Symbol" pitchFamily="18" charset="2"/>
                </a:rPr>
                <a:t>t</a:t>
              </a:r>
              <a:r>
                <a:rPr lang="en-US">
                  <a:sym typeface="Symbol" pitchFamily="18" charset="2"/>
                </a:rPr>
                <a:t> </a:t>
              </a:r>
            </a:p>
          </p:txBody>
        </p:sp>
        <p:sp>
          <p:nvSpPr>
            <p:cNvPr id="116752" name="Text Box 16"/>
            <p:cNvSpPr txBox="1">
              <a:spLocks noChangeArrowheads="1"/>
            </p:cNvSpPr>
            <p:nvPr/>
          </p:nvSpPr>
          <p:spPr bwMode="auto">
            <a:xfrm>
              <a:off x="957" y="3932"/>
              <a:ext cx="2338" cy="250"/>
            </a:xfrm>
            <a:prstGeom prst="rect">
              <a:avLst/>
            </a:prstGeom>
            <a:noFill/>
            <a:ln w="9525">
              <a:noFill/>
              <a:miter lim="800000"/>
              <a:headEnd/>
              <a:tailEnd/>
            </a:ln>
            <a:effectLst/>
          </p:spPr>
          <p:txBody>
            <a:bodyPr>
              <a:spAutoFit/>
            </a:bodyPr>
            <a:lstStyle/>
            <a:p>
              <a:r>
                <a:rPr lang="en-US" sz="2000">
                  <a:solidFill>
                    <a:schemeClr val="hlink"/>
                  </a:solidFill>
                  <a:sym typeface="Symbol" pitchFamily="18" charset="2"/>
                </a:rPr>
                <a:t>( = angular frequency)</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6748"/>
                                        </p:tgtEl>
                                        <p:attrNameLst>
                                          <p:attrName>style.visibility</p:attrName>
                                        </p:attrNameLst>
                                      </p:cBhvr>
                                      <p:to>
                                        <p:strVal val="visible"/>
                                      </p:to>
                                    </p:set>
                                    <p:anim calcmode="lin" valueType="num">
                                      <p:cBhvr>
                                        <p:cTn id="7" dur="500" fill="hold"/>
                                        <p:tgtEl>
                                          <p:spTgt spid="116748"/>
                                        </p:tgtEl>
                                        <p:attrNameLst>
                                          <p:attrName>ppt_w</p:attrName>
                                        </p:attrNameLst>
                                      </p:cBhvr>
                                      <p:tavLst>
                                        <p:tav tm="0">
                                          <p:val>
                                            <p:fltVal val="0"/>
                                          </p:val>
                                        </p:tav>
                                        <p:tav tm="100000">
                                          <p:val>
                                            <p:strVal val="#ppt_w"/>
                                          </p:val>
                                        </p:tav>
                                      </p:tavLst>
                                    </p:anim>
                                    <p:anim calcmode="lin" valueType="num">
                                      <p:cBhvr>
                                        <p:cTn id="8" dur="500" fill="hold"/>
                                        <p:tgtEl>
                                          <p:spTgt spid="116748"/>
                                        </p:tgtEl>
                                        <p:attrNameLst>
                                          <p:attrName>ppt_h</p:attrName>
                                        </p:attrNameLst>
                                      </p:cBhvr>
                                      <p:tavLst>
                                        <p:tav tm="0">
                                          <p:val>
                                            <p:fltVal val="0"/>
                                          </p:val>
                                        </p:tav>
                                        <p:tav tm="100000">
                                          <p:val>
                                            <p:strVal val="#ppt_h"/>
                                          </p:val>
                                        </p:tav>
                                      </p:tavLst>
                                    </p:anim>
                                    <p:animEffect transition="in" filter="fade">
                                      <p:cBhvr>
                                        <p:cTn id="9" dur="500"/>
                                        <p:tgtEl>
                                          <p:spTgt spid="116748"/>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6745">
                                            <p:txEl>
                                              <p:pRg st="0" end="0"/>
                                            </p:txEl>
                                          </p:spTgt>
                                        </p:tgtEl>
                                        <p:attrNameLst>
                                          <p:attrName>style.visibility</p:attrName>
                                        </p:attrNameLst>
                                      </p:cBhvr>
                                      <p:to>
                                        <p:strVal val="visible"/>
                                      </p:to>
                                    </p:set>
                                    <p:anim calcmode="lin" valueType="num">
                                      <p:cBhvr additive="base">
                                        <p:cTn id="14" dur="500" fill="hold"/>
                                        <p:tgtEl>
                                          <p:spTgt spid="11674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67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6745">
                                            <p:txEl>
                                              <p:pRg st="1" end="1"/>
                                            </p:txEl>
                                          </p:spTgt>
                                        </p:tgtEl>
                                        <p:attrNameLst>
                                          <p:attrName>style.visibility</p:attrName>
                                        </p:attrNameLst>
                                      </p:cBhvr>
                                      <p:to>
                                        <p:strVal val="visible"/>
                                      </p:to>
                                    </p:set>
                                    <p:anim calcmode="lin" valueType="num">
                                      <p:cBhvr additive="base">
                                        <p:cTn id="20" dur="500" fill="hold"/>
                                        <p:tgtEl>
                                          <p:spTgt spid="11674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67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6745">
                                            <p:txEl>
                                              <p:pRg st="2" end="2"/>
                                            </p:txEl>
                                          </p:spTgt>
                                        </p:tgtEl>
                                        <p:attrNameLst>
                                          <p:attrName>style.visibility</p:attrName>
                                        </p:attrNameLst>
                                      </p:cBhvr>
                                      <p:to>
                                        <p:strVal val="visible"/>
                                      </p:to>
                                    </p:set>
                                    <p:anim calcmode="lin" valueType="num">
                                      <p:cBhvr additive="base">
                                        <p:cTn id="26" dur="500" fill="hold"/>
                                        <p:tgtEl>
                                          <p:spTgt spid="11674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674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6745">
                                            <p:txEl>
                                              <p:pRg st="3" end="3"/>
                                            </p:txEl>
                                          </p:spTgt>
                                        </p:tgtEl>
                                        <p:attrNameLst>
                                          <p:attrName>style.visibility</p:attrName>
                                        </p:attrNameLst>
                                      </p:cBhvr>
                                      <p:to>
                                        <p:strVal val="visible"/>
                                      </p:to>
                                    </p:set>
                                    <p:anim calcmode="lin" valueType="num">
                                      <p:cBhvr additive="base">
                                        <p:cTn id="32" dur="500" fill="hold"/>
                                        <p:tgtEl>
                                          <p:spTgt spid="11674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674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6745">
                                            <p:txEl>
                                              <p:pRg st="4" end="4"/>
                                            </p:txEl>
                                          </p:spTgt>
                                        </p:tgtEl>
                                        <p:attrNameLst>
                                          <p:attrName>style.visibility</p:attrName>
                                        </p:attrNameLst>
                                      </p:cBhvr>
                                      <p:to>
                                        <p:strVal val="visible"/>
                                      </p:to>
                                    </p:set>
                                    <p:anim calcmode="lin" valueType="num">
                                      <p:cBhvr additive="base">
                                        <p:cTn id="38" dur="500" fill="hold"/>
                                        <p:tgtEl>
                                          <p:spTgt spid="11674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674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6745">
                                            <p:txEl>
                                              <p:pRg st="5" end="5"/>
                                            </p:txEl>
                                          </p:spTgt>
                                        </p:tgtEl>
                                        <p:attrNameLst>
                                          <p:attrName>style.visibility</p:attrName>
                                        </p:attrNameLst>
                                      </p:cBhvr>
                                      <p:to>
                                        <p:strVal val="visible"/>
                                      </p:to>
                                    </p:set>
                                    <p:anim calcmode="lin" valueType="num">
                                      <p:cBhvr additive="base">
                                        <p:cTn id="44" dur="500" fill="hold"/>
                                        <p:tgtEl>
                                          <p:spTgt spid="11674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674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6745">
                                            <p:txEl>
                                              <p:pRg st="6" end="6"/>
                                            </p:txEl>
                                          </p:spTgt>
                                        </p:tgtEl>
                                        <p:attrNameLst>
                                          <p:attrName>style.visibility</p:attrName>
                                        </p:attrNameLst>
                                      </p:cBhvr>
                                      <p:to>
                                        <p:strVal val="visible"/>
                                      </p:to>
                                    </p:set>
                                    <p:anim calcmode="lin" valueType="num">
                                      <p:cBhvr additive="base">
                                        <p:cTn id="50" dur="500" fill="hold"/>
                                        <p:tgtEl>
                                          <p:spTgt spid="116745">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674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ChangeArrowheads="1"/>
          </p:cNvSpPr>
          <p:nvPr/>
        </p:nvSpPr>
        <p:spPr bwMode="auto">
          <a:xfrm>
            <a:off x="682625" y="5664200"/>
            <a:ext cx="7764463" cy="1193800"/>
          </a:xfrm>
          <a:prstGeom prst="rect">
            <a:avLst/>
          </a:prstGeom>
          <a:solidFill>
            <a:srgbClr val="FFCCCC"/>
          </a:solidFill>
          <a:ln w="9525">
            <a:noFill/>
            <a:miter lim="800000"/>
            <a:headEnd/>
            <a:tailEnd/>
          </a:ln>
          <a:effectLst/>
        </p:spPr>
        <p:txBody>
          <a:bodyPr/>
          <a:lstStyle/>
          <a:p>
            <a:pPr eaLnBrk="0" hangingPunct="0"/>
            <a:r>
              <a:rPr lang="en-US" b="1" i="1"/>
              <a:t>FYI</a:t>
            </a:r>
          </a:p>
          <a:p>
            <a:pPr eaLnBrk="0" hangingPunct="0"/>
            <a:r>
              <a:rPr lang="en-US" b="1">
                <a:sym typeface="Symbol" pitchFamily="18" charset="2"/>
              </a:rPr>
              <a:t></a:t>
            </a:r>
            <a:r>
              <a:rPr lang="en-US">
                <a:sym typeface="Symbol" pitchFamily="18" charset="2"/>
              </a:rPr>
              <a:t></a:t>
            </a:r>
            <a:r>
              <a:rPr lang="en-US" baseline="-25000">
                <a:sym typeface="Symbol" pitchFamily="18" charset="2"/>
              </a:rPr>
              <a:t>0</a:t>
            </a:r>
            <a:r>
              <a:rPr lang="en-US">
                <a:sym typeface="Symbol" pitchFamily="18" charset="2"/>
              </a:rPr>
              <a:t> =</a:t>
            </a:r>
            <a:r>
              <a:rPr lang="en-US" baseline="-25000">
                <a:sym typeface="Symbol" pitchFamily="18" charset="2"/>
              </a:rPr>
              <a:t> </a:t>
            </a:r>
            <a:r>
              <a:rPr lang="en-US">
                <a:sym typeface="Symbol" pitchFamily="18" charset="2"/>
              </a:rPr>
              <a:t>2</a:t>
            </a:r>
            <a:r>
              <a:rPr lang="en-US" i="1">
                <a:sym typeface="Symbol" pitchFamily="18" charset="2"/>
              </a:rPr>
              <a:t>fNBA </a:t>
            </a:r>
            <a:r>
              <a:rPr lang="en-US">
                <a:sym typeface="Symbol" pitchFamily="18" charset="2"/>
              </a:rPr>
              <a:t>clearly shows that increasing the frequency increases the induced emf of the coil.</a:t>
            </a:r>
          </a:p>
        </p:txBody>
      </p:sp>
      <p:sp>
        <p:nvSpPr>
          <p:cNvPr id="118788" name="Rectangle 4"/>
          <p:cNvSpPr>
            <a:spLocks noChangeArrowheads="1"/>
          </p:cNvSpPr>
          <p:nvPr/>
        </p:nvSpPr>
        <p:spPr bwMode="auto">
          <a:xfrm>
            <a:off x="684213" y="1762125"/>
            <a:ext cx="7764462" cy="3949700"/>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Rewrite the generator induced emf formula in terms of frequency </a:t>
            </a:r>
            <a:r>
              <a:rPr lang="en-US" i="1">
                <a:sym typeface="Symbol" pitchFamily="18" charset="2"/>
              </a:rPr>
              <a:t>f</a:t>
            </a:r>
            <a:r>
              <a:rPr lang="en-US">
                <a:sym typeface="Symbol" pitchFamily="18" charset="2"/>
              </a:rPr>
              <a:t>, rather than angular frequency .</a:t>
            </a:r>
          </a:p>
          <a:p>
            <a:pPr eaLnBrk="0" hangingPunct="0">
              <a:spcBef>
                <a:spcPct val="20000"/>
              </a:spcBef>
            </a:pPr>
            <a:r>
              <a:rPr lang="en-US">
                <a:sym typeface="Symbol" pitchFamily="18" charset="2"/>
              </a:rPr>
              <a:t>SOLUTION: Since  = 2</a:t>
            </a:r>
            <a:r>
              <a:rPr lang="en-US" i="1">
                <a:sym typeface="Symbol" pitchFamily="18" charset="2"/>
              </a:rPr>
              <a:t>f</a:t>
            </a:r>
            <a:r>
              <a:rPr lang="en-US">
                <a:sym typeface="Symbol" pitchFamily="18" charset="2"/>
              </a:rPr>
              <a:t> we have </a:t>
            </a:r>
          </a:p>
          <a:p>
            <a:pPr eaLnBrk="0" hangingPunct="0">
              <a:spcBef>
                <a:spcPct val="20000"/>
              </a:spcBef>
              <a:buFont typeface="Symbol" pitchFamily="18" charset="2"/>
              <a:buNone/>
            </a:pPr>
            <a:r>
              <a:rPr lang="en-US">
                <a:solidFill>
                  <a:srgbClr val="000000"/>
                </a:solidFill>
                <a:sym typeface="Symbol" pitchFamily="18" charset="2"/>
              </a:rPr>
              <a:t>                  = </a:t>
            </a:r>
            <a:r>
              <a:rPr lang="en-US" i="1">
                <a:solidFill>
                  <a:srgbClr val="000000"/>
                </a:solidFill>
                <a:sym typeface="Symbol" pitchFamily="18" charset="2"/>
              </a:rPr>
              <a:t>NBA</a:t>
            </a:r>
            <a:r>
              <a:rPr lang="en-US">
                <a:solidFill>
                  <a:srgbClr val="000000"/>
                </a:solidFill>
                <a:sym typeface="Symbol" pitchFamily="18" charset="2"/>
              </a:rPr>
              <a:t></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olidFill>
                  <a:srgbClr val="000000"/>
                </a:solidFill>
                <a:sym typeface="Symbol" pitchFamily="18" charset="2"/>
              </a:rPr>
              <a:t></a:t>
            </a:r>
            <a:r>
              <a:rPr lang="en-US" i="1">
                <a:solidFill>
                  <a:srgbClr val="000000"/>
                </a:solidFill>
                <a:sym typeface="Symbol" pitchFamily="18" charset="2"/>
              </a:rPr>
              <a:t>t</a:t>
            </a:r>
          </a:p>
          <a:p>
            <a:pPr eaLnBrk="0" hangingPunct="0">
              <a:spcBef>
                <a:spcPct val="20000"/>
              </a:spcBef>
              <a:buFont typeface="Symbol" pitchFamily="18" charset="2"/>
              <a:buNone/>
            </a:pPr>
            <a:r>
              <a:rPr lang="en-US">
                <a:solidFill>
                  <a:srgbClr val="000000"/>
                </a:solidFill>
                <a:sym typeface="Symbol" pitchFamily="18" charset="2"/>
              </a:rPr>
              <a:t>                  = </a:t>
            </a:r>
            <a:r>
              <a:rPr lang="en-US">
                <a:sym typeface="Symbol" pitchFamily="18" charset="2"/>
              </a:rPr>
              <a:t>2</a:t>
            </a:r>
            <a:r>
              <a:rPr lang="en-US" i="1">
                <a:sym typeface="Symbol" pitchFamily="18" charset="2"/>
              </a:rPr>
              <a:t>f</a:t>
            </a:r>
            <a:r>
              <a:rPr lang="en-US" i="1">
                <a:solidFill>
                  <a:srgbClr val="000000"/>
                </a:solidFill>
                <a:sym typeface="Symbol" pitchFamily="18" charset="2"/>
              </a:rPr>
              <a:t>NBA</a:t>
            </a:r>
            <a:r>
              <a:rPr lang="en-US" i="1"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a:p>
            <a:pPr eaLnBrk="0" hangingPunct="0">
              <a:spcBef>
                <a:spcPct val="20000"/>
              </a:spcBef>
              <a:buFont typeface="Symbol" pitchFamily="18" charset="2"/>
              <a:buNone/>
            </a:pPr>
            <a:r>
              <a:rPr lang="en-US">
                <a:solidFill>
                  <a:srgbClr val="000000"/>
                </a:solidFill>
                <a:sym typeface="Symbol" pitchFamily="18" charset="2"/>
              </a:rPr>
              <a:t>                  = </a:t>
            </a:r>
            <a:r>
              <a:rPr lang="en-US" baseline="-25000">
                <a:solidFill>
                  <a:srgbClr val="000000"/>
                </a:solidFill>
                <a:sym typeface="Symbol" pitchFamily="18" charset="2"/>
              </a:rPr>
              <a:t>0</a:t>
            </a:r>
            <a:r>
              <a:rPr lang="en-US">
                <a:solidFill>
                  <a:srgbClr val="000000"/>
                </a:solidFill>
                <a:sym typeface="Symbol" pitchFamily="18" charset="2"/>
              </a:rPr>
              <a:t> 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p:txBody>
      </p:sp>
      <p:grpSp>
        <p:nvGrpSpPr>
          <p:cNvPr id="118800" name="Group 16"/>
          <p:cNvGrpSpPr>
            <a:grpSpLocks/>
          </p:cNvGrpSpPr>
          <p:nvPr/>
        </p:nvGrpSpPr>
        <p:grpSpPr bwMode="auto">
          <a:xfrm>
            <a:off x="817563" y="4438650"/>
            <a:ext cx="7464425" cy="1211263"/>
            <a:chOff x="515" y="2796"/>
            <a:chExt cx="4702" cy="763"/>
          </a:xfrm>
        </p:grpSpPr>
        <p:sp>
          <p:nvSpPr>
            <p:cNvPr id="118790" name="Text Box 6"/>
            <p:cNvSpPr txBox="1">
              <a:spLocks noChangeArrowheads="1"/>
            </p:cNvSpPr>
            <p:nvPr/>
          </p:nvSpPr>
          <p:spPr bwMode="auto">
            <a:xfrm>
              <a:off x="3173" y="2811"/>
              <a:ext cx="2044" cy="74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induced emf (rotating coil, N loops, constant B-field)</a:t>
              </a:r>
            </a:p>
          </p:txBody>
        </p:sp>
        <p:sp>
          <p:nvSpPr>
            <p:cNvPr id="118791" name="Rectangle 7"/>
            <p:cNvSpPr>
              <a:spLocks noChangeArrowheads="1"/>
            </p:cNvSpPr>
            <p:nvPr/>
          </p:nvSpPr>
          <p:spPr bwMode="auto">
            <a:xfrm>
              <a:off x="515" y="2813"/>
              <a:ext cx="4701" cy="744"/>
            </a:xfrm>
            <a:prstGeom prst="rect">
              <a:avLst/>
            </a:prstGeom>
            <a:noFill/>
            <a:ln w="12700">
              <a:solidFill>
                <a:schemeClr val="tx1"/>
              </a:solidFill>
              <a:miter lim="800000"/>
              <a:headEnd/>
              <a:tailEnd/>
            </a:ln>
            <a:effectLst/>
          </p:spPr>
          <p:txBody>
            <a:bodyPr wrap="none" anchor="ctr"/>
            <a:lstStyle/>
            <a:p>
              <a:endParaRPr lang="en-US"/>
            </a:p>
          </p:txBody>
        </p:sp>
        <p:sp>
          <p:nvSpPr>
            <p:cNvPr id="118792" name="Text Box 8"/>
            <p:cNvSpPr txBox="1">
              <a:spLocks noChangeArrowheads="1"/>
            </p:cNvSpPr>
            <p:nvPr/>
          </p:nvSpPr>
          <p:spPr bwMode="auto">
            <a:xfrm>
              <a:off x="655" y="2796"/>
              <a:ext cx="2290"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i="1">
                  <a:solidFill>
                    <a:srgbClr val="000000"/>
                  </a:solidFill>
                  <a:sym typeface="Symbol" pitchFamily="18" charset="2"/>
                </a:rPr>
                <a:t>NBA</a:t>
              </a:r>
              <a:r>
                <a:rPr lang="en-US">
                  <a:solidFill>
                    <a:srgbClr val="000000"/>
                  </a:solidFill>
                  <a:sym typeface="Symbol" pitchFamily="18" charset="2"/>
                </a:rPr>
                <a:t></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olidFill>
                    <a:srgbClr val="000000"/>
                  </a:solidFill>
                  <a:sym typeface="Symbol" pitchFamily="18" charset="2"/>
                </a:rPr>
                <a:t></a:t>
              </a:r>
              <a:r>
                <a:rPr lang="en-US" i="1">
                  <a:solidFill>
                    <a:srgbClr val="000000"/>
                  </a:solidFill>
                  <a:sym typeface="Symbol" pitchFamily="18" charset="2"/>
                </a:rPr>
                <a:t>t</a:t>
              </a:r>
              <a:r>
                <a:rPr lang="en-US">
                  <a:sym typeface="Symbol" pitchFamily="18" charset="2"/>
                </a:rPr>
                <a:t> </a:t>
              </a:r>
            </a:p>
          </p:txBody>
        </p:sp>
        <p:sp>
          <p:nvSpPr>
            <p:cNvPr id="118793" name="Text Box 9"/>
            <p:cNvSpPr txBox="1">
              <a:spLocks noChangeArrowheads="1"/>
            </p:cNvSpPr>
            <p:nvPr/>
          </p:nvSpPr>
          <p:spPr bwMode="auto">
            <a:xfrm>
              <a:off x="656" y="3018"/>
              <a:ext cx="2290"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a:sym typeface="Symbol" pitchFamily="18" charset="2"/>
                </a:rPr>
                <a:t>2</a:t>
              </a:r>
              <a:r>
                <a:rPr lang="en-US" i="1">
                  <a:sym typeface="Symbol" pitchFamily="18" charset="2"/>
                </a:rPr>
                <a:t>f</a:t>
              </a:r>
              <a:r>
                <a:rPr lang="en-US" i="1">
                  <a:solidFill>
                    <a:srgbClr val="000000"/>
                  </a:solidFill>
                  <a:sym typeface="Symbol" pitchFamily="18" charset="2"/>
                </a:rPr>
                <a:t>NBA</a:t>
              </a:r>
              <a:r>
                <a:rPr lang="en-US" i="1"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p:txBody>
        </p:sp>
        <p:sp>
          <p:nvSpPr>
            <p:cNvPr id="118794" name="Rectangle 10"/>
            <p:cNvSpPr>
              <a:spLocks noChangeArrowheads="1"/>
            </p:cNvSpPr>
            <p:nvPr/>
          </p:nvSpPr>
          <p:spPr bwMode="auto">
            <a:xfrm>
              <a:off x="653" y="3246"/>
              <a:ext cx="1226" cy="288"/>
            </a:xfrm>
            <a:prstGeom prst="rect">
              <a:avLst/>
            </a:prstGeom>
            <a:noFill/>
            <a:ln w="9525">
              <a:noFill/>
              <a:miter lim="800000"/>
              <a:headEnd/>
              <a:tailEnd/>
            </a:ln>
            <a:effectLst/>
          </p:spPr>
          <p:txBody>
            <a:bodyPr wrap="none">
              <a:spAutoFit/>
            </a:bodyPr>
            <a:lstStyle/>
            <a:p>
              <a:r>
                <a:rPr lang="en-US">
                  <a:solidFill>
                    <a:srgbClr val="000000"/>
                  </a:solidFill>
                  <a:sym typeface="Symbol" pitchFamily="18" charset="2"/>
                </a:rPr>
                <a:t> = </a:t>
              </a:r>
              <a:r>
                <a:rPr lang="en-US" baseline="-25000">
                  <a:solidFill>
                    <a:srgbClr val="000000"/>
                  </a:solidFill>
                  <a:sym typeface="Symbol" pitchFamily="18" charset="2"/>
                </a:rPr>
                <a:t>0</a:t>
              </a:r>
              <a:r>
                <a:rPr lang="en-US">
                  <a:solidFill>
                    <a:srgbClr val="000000"/>
                  </a:solidFill>
                  <a:sym typeface="Symbol" pitchFamily="18" charset="2"/>
                </a:rPr>
                <a:t> 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p:txBody>
        </p:sp>
        <p:sp>
          <p:nvSpPr>
            <p:cNvPr id="118795" name="Rectangle 11"/>
            <p:cNvSpPr>
              <a:spLocks noChangeArrowheads="1"/>
            </p:cNvSpPr>
            <p:nvPr/>
          </p:nvSpPr>
          <p:spPr bwMode="auto">
            <a:xfrm>
              <a:off x="1741" y="3237"/>
              <a:ext cx="1457" cy="288"/>
            </a:xfrm>
            <a:prstGeom prst="rect">
              <a:avLst/>
            </a:prstGeom>
            <a:noFill/>
            <a:ln w="9525">
              <a:noFill/>
              <a:miter lim="800000"/>
              <a:headEnd/>
              <a:tailEnd/>
            </a:ln>
            <a:effectLst/>
          </p:spPr>
          <p:txBody>
            <a:bodyPr>
              <a:spAutoFit/>
            </a:bodyPr>
            <a:lstStyle/>
            <a:p>
              <a:pPr algn="r"/>
              <a:r>
                <a:rPr lang="en-US">
                  <a:sym typeface="Symbol" pitchFamily="18" charset="2"/>
                </a:rPr>
                <a:t></a:t>
              </a:r>
              <a:r>
                <a:rPr lang="en-US" baseline="-25000">
                  <a:sym typeface="Symbol" pitchFamily="18" charset="2"/>
                </a:rPr>
                <a:t>0</a:t>
              </a:r>
              <a:r>
                <a:rPr lang="en-US">
                  <a:sym typeface="Symbol" pitchFamily="18" charset="2"/>
                </a:rPr>
                <a:t> =</a:t>
              </a:r>
              <a:r>
                <a:rPr lang="en-US" baseline="-25000">
                  <a:sym typeface="Symbol" pitchFamily="18" charset="2"/>
                </a:rPr>
                <a:t> </a:t>
              </a:r>
              <a:r>
                <a:rPr lang="en-US">
                  <a:sym typeface="Symbol" pitchFamily="18" charset="2"/>
                </a:rPr>
                <a:t>2</a:t>
              </a:r>
              <a:r>
                <a:rPr lang="en-US" i="1">
                  <a:sym typeface="Symbol" pitchFamily="18" charset="2"/>
                </a:rPr>
                <a:t>fNBA</a:t>
              </a:r>
              <a:endParaRPr lang="en-US">
                <a:sym typeface="Symbol" pitchFamily="18" charset="2"/>
              </a:endParaRPr>
            </a:p>
          </p:txBody>
        </p:sp>
      </p:grpSp>
      <p:sp>
        <p:nvSpPr>
          <p:cNvPr id="11879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18799" name="Rectangle 15"/>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8">
                                            <p:txEl>
                                              <p:pRg st="1" end="1"/>
                                            </p:txEl>
                                          </p:spTgt>
                                        </p:tgtEl>
                                        <p:attrNameLst>
                                          <p:attrName>style.visibility</p:attrName>
                                        </p:attrNameLst>
                                      </p:cBhvr>
                                      <p:to>
                                        <p:strVal val="visible"/>
                                      </p:to>
                                    </p:set>
                                    <p:anim calcmode="lin" valueType="num">
                                      <p:cBhvr additive="base">
                                        <p:cTn id="13"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xEl>
                                              <p:pRg st="2" end="2"/>
                                            </p:txEl>
                                          </p:spTgt>
                                        </p:tgtEl>
                                        <p:attrNameLst>
                                          <p:attrName>style.visibility</p:attrName>
                                        </p:attrNameLst>
                                      </p:cBhvr>
                                      <p:to>
                                        <p:strVal val="visible"/>
                                      </p:to>
                                    </p:set>
                                    <p:anim calcmode="lin" valueType="num">
                                      <p:cBhvr additive="base">
                                        <p:cTn id="19" dur="500" fill="hold"/>
                                        <p:tgtEl>
                                          <p:spTgt spid="1187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8">
                                            <p:txEl>
                                              <p:pRg st="3" end="3"/>
                                            </p:txEl>
                                          </p:spTgt>
                                        </p:tgtEl>
                                        <p:attrNameLst>
                                          <p:attrName>style.visibility</p:attrName>
                                        </p:attrNameLst>
                                      </p:cBhvr>
                                      <p:to>
                                        <p:strVal val="visible"/>
                                      </p:to>
                                    </p:set>
                                    <p:anim calcmode="lin" valueType="num">
                                      <p:cBhvr additive="base">
                                        <p:cTn id="25" dur="500" fill="hold"/>
                                        <p:tgtEl>
                                          <p:spTgt spid="1187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8">
                                            <p:txEl>
                                              <p:pRg st="4" end="4"/>
                                            </p:txEl>
                                          </p:spTgt>
                                        </p:tgtEl>
                                        <p:attrNameLst>
                                          <p:attrName>style.visibility</p:attrName>
                                        </p:attrNameLst>
                                      </p:cBhvr>
                                      <p:to>
                                        <p:strVal val="visible"/>
                                      </p:to>
                                    </p:set>
                                    <p:anim calcmode="lin" valueType="num">
                                      <p:cBhvr additive="base">
                                        <p:cTn id="31" dur="500" fill="hold"/>
                                        <p:tgtEl>
                                          <p:spTgt spid="1187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18800"/>
                                        </p:tgtEl>
                                        <p:attrNameLst>
                                          <p:attrName>style.visibility</p:attrName>
                                        </p:attrNameLst>
                                      </p:cBhvr>
                                      <p:to>
                                        <p:strVal val="visible"/>
                                      </p:to>
                                    </p:set>
                                    <p:anim calcmode="lin" valueType="num">
                                      <p:cBhvr>
                                        <p:cTn id="37" dur="500" fill="hold"/>
                                        <p:tgtEl>
                                          <p:spTgt spid="118800"/>
                                        </p:tgtEl>
                                        <p:attrNameLst>
                                          <p:attrName>ppt_w</p:attrName>
                                        </p:attrNameLst>
                                      </p:cBhvr>
                                      <p:tavLst>
                                        <p:tav tm="0">
                                          <p:val>
                                            <p:fltVal val="0"/>
                                          </p:val>
                                        </p:tav>
                                        <p:tav tm="100000">
                                          <p:val>
                                            <p:strVal val="#ppt_w"/>
                                          </p:val>
                                        </p:tav>
                                      </p:tavLst>
                                    </p:anim>
                                    <p:anim calcmode="lin" valueType="num">
                                      <p:cBhvr>
                                        <p:cTn id="38" dur="500" fill="hold"/>
                                        <p:tgtEl>
                                          <p:spTgt spid="118800"/>
                                        </p:tgtEl>
                                        <p:attrNameLst>
                                          <p:attrName>ppt_h</p:attrName>
                                        </p:attrNameLst>
                                      </p:cBhvr>
                                      <p:tavLst>
                                        <p:tav tm="0">
                                          <p:val>
                                            <p:fltVal val="0"/>
                                          </p:val>
                                        </p:tav>
                                        <p:tav tm="100000">
                                          <p:val>
                                            <p:strVal val="#ppt_h"/>
                                          </p:val>
                                        </p:tav>
                                      </p:tavLst>
                                    </p:anim>
                                    <p:animEffect transition="in" filter="fade">
                                      <p:cBhvr>
                                        <p:cTn id="39" dur="500"/>
                                        <p:tgtEl>
                                          <p:spTgt spid="118800"/>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8796">
                                            <p:txEl>
                                              <p:pRg st="1" end="1"/>
                                            </p:txEl>
                                          </p:spTgt>
                                        </p:tgtEl>
                                        <p:attrNameLst>
                                          <p:attrName>style.visibility</p:attrName>
                                        </p:attrNameLst>
                                      </p:cBhvr>
                                      <p:to>
                                        <p:strVal val="visible"/>
                                      </p:to>
                                    </p:set>
                                    <p:anim calcmode="lin" valueType="num">
                                      <p:cBhvr additive="base">
                                        <p:cTn id="44" dur="500" fill="hold"/>
                                        <p:tgtEl>
                                          <p:spTgt spid="118796">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87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70" name="Rectangle 38"/>
          <p:cNvSpPr>
            <a:spLocks noChangeArrowheads="1"/>
          </p:cNvSpPr>
          <p:nvPr/>
        </p:nvSpPr>
        <p:spPr bwMode="auto">
          <a:xfrm>
            <a:off x="682625" y="6034088"/>
            <a:ext cx="7764463" cy="823912"/>
          </a:xfrm>
          <a:prstGeom prst="rect">
            <a:avLst/>
          </a:prstGeom>
          <a:solidFill>
            <a:srgbClr val="FFCCCC"/>
          </a:solidFill>
          <a:ln w="9525">
            <a:noFill/>
            <a:miter lim="800000"/>
            <a:headEnd/>
            <a:tailEnd/>
          </a:ln>
          <a:effectLst/>
        </p:spPr>
        <p:txBody>
          <a:bodyPr/>
          <a:lstStyle/>
          <a:p>
            <a:pPr eaLnBrk="0" hangingPunct="0"/>
            <a:r>
              <a:rPr lang="en-US" b="1" i="1"/>
              <a:t>FYI     </a:t>
            </a:r>
            <a:r>
              <a:rPr lang="en-US" b="1">
                <a:sym typeface="Symbol" pitchFamily="18" charset="2"/>
              </a:rPr>
              <a:t></a:t>
            </a:r>
            <a:r>
              <a:rPr lang="en-US">
                <a:sym typeface="Symbol" pitchFamily="18" charset="2"/>
              </a:rPr>
              <a:t>The schematic representation of an AC voltage supply or generator is                             .</a:t>
            </a:r>
          </a:p>
        </p:txBody>
      </p:sp>
      <p:sp>
        <p:nvSpPr>
          <p:cNvPr id="120836" name="Rectangle 4"/>
          <p:cNvSpPr>
            <a:spLocks noChangeArrowheads="1"/>
          </p:cNvSpPr>
          <p:nvPr/>
        </p:nvSpPr>
        <p:spPr bwMode="auto">
          <a:xfrm>
            <a:off x="674688" y="1762125"/>
            <a:ext cx="7764462" cy="4275138"/>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Here is a simplified one-loop generator:</a:t>
            </a: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60000"/>
              </a:spcBef>
            </a:pPr>
            <a:r>
              <a:rPr lang="en-US">
                <a:sym typeface="Symbol" pitchFamily="18" charset="2"/>
              </a:rPr>
              <a:t>Some mechanical means makes the coil rotate (say a steam turbine or paddle wheels).  </a:t>
            </a:r>
          </a:p>
          <a:p>
            <a:pPr eaLnBrk="0" hangingPunct="0">
              <a:spcBef>
                <a:spcPct val="20000"/>
              </a:spcBef>
            </a:pPr>
            <a:r>
              <a:rPr lang="en-US">
                <a:sym typeface="Symbol" pitchFamily="18" charset="2"/>
              </a:rPr>
              <a:t>The alternating current is picked up by brushes riding on two conducting rings that each touch only one end of the coil, as shown.</a:t>
            </a:r>
          </a:p>
        </p:txBody>
      </p:sp>
      <p:grpSp>
        <p:nvGrpSpPr>
          <p:cNvPr id="120837" name="Group 5"/>
          <p:cNvGrpSpPr>
            <a:grpSpLocks/>
          </p:cNvGrpSpPr>
          <p:nvPr/>
        </p:nvGrpSpPr>
        <p:grpSpPr bwMode="auto">
          <a:xfrm>
            <a:off x="661988" y="2260600"/>
            <a:ext cx="7673975" cy="1881188"/>
            <a:chOff x="377" y="1735"/>
            <a:chExt cx="4834" cy="1185"/>
          </a:xfrm>
        </p:grpSpPr>
        <p:sp>
          <p:nvSpPr>
            <p:cNvPr id="120838" name="Line 6"/>
            <p:cNvSpPr>
              <a:spLocks noChangeShapeType="1"/>
            </p:cNvSpPr>
            <p:nvPr/>
          </p:nvSpPr>
          <p:spPr bwMode="auto">
            <a:xfrm flipH="1">
              <a:off x="1045" y="2128"/>
              <a:ext cx="1756" cy="0"/>
            </a:xfrm>
            <a:prstGeom prst="line">
              <a:avLst/>
            </a:prstGeom>
            <a:noFill/>
            <a:ln w="57150">
              <a:solidFill>
                <a:srgbClr val="FF9900"/>
              </a:solidFill>
              <a:round/>
              <a:headEnd/>
              <a:tailEnd/>
            </a:ln>
            <a:effectLst/>
          </p:spPr>
          <p:txBody>
            <a:bodyPr/>
            <a:lstStyle/>
            <a:p>
              <a:endParaRPr lang="en-US"/>
            </a:p>
          </p:txBody>
        </p:sp>
        <p:sp>
          <p:nvSpPr>
            <p:cNvPr id="120839" name="Line 7"/>
            <p:cNvSpPr>
              <a:spLocks noChangeShapeType="1"/>
            </p:cNvSpPr>
            <p:nvPr/>
          </p:nvSpPr>
          <p:spPr bwMode="auto">
            <a:xfrm flipH="1">
              <a:off x="1199" y="2282"/>
              <a:ext cx="1756" cy="0"/>
            </a:xfrm>
            <a:prstGeom prst="line">
              <a:avLst/>
            </a:prstGeom>
            <a:noFill/>
            <a:ln w="57150">
              <a:solidFill>
                <a:srgbClr val="FF9900"/>
              </a:solidFill>
              <a:round/>
              <a:headEnd/>
              <a:tailEnd/>
            </a:ln>
            <a:effectLst/>
          </p:spPr>
          <p:txBody>
            <a:bodyPr/>
            <a:lstStyle/>
            <a:p>
              <a:endParaRPr lang="en-US"/>
            </a:p>
          </p:txBody>
        </p:sp>
        <p:sp>
          <p:nvSpPr>
            <p:cNvPr id="120840" name="Freeform 8"/>
            <p:cNvSpPr>
              <a:spLocks/>
            </p:cNvSpPr>
            <p:nvPr/>
          </p:nvSpPr>
          <p:spPr bwMode="auto">
            <a:xfrm>
              <a:off x="3119" y="2560"/>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rgbClr val="66CCFF"/>
            </a:solidFill>
            <a:ln w="9525">
              <a:solidFill>
                <a:schemeClr val="tx1"/>
              </a:solidFill>
              <a:round/>
              <a:headEnd/>
              <a:tailEnd/>
            </a:ln>
            <a:effectLst/>
          </p:spPr>
          <p:txBody>
            <a:bodyPr/>
            <a:lstStyle/>
            <a:p>
              <a:endParaRPr lang="en-US"/>
            </a:p>
          </p:txBody>
        </p:sp>
        <p:sp>
          <p:nvSpPr>
            <p:cNvPr id="120841" name="Freeform 9"/>
            <p:cNvSpPr>
              <a:spLocks/>
            </p:cNvSpPr>
            <p:nvPr/>
          </p:nvSpPr>
          <p:spPr bwMode="auto">
            <a:xfrm>
              <a:off x="3112" y="1735"/>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rgbClr val="66CCFF"/>
            </a:solidFill>
            <a:ln w="9525">
              <a:solidFill>
                <a:schemeClr val="tx1"/>
              </a:solidFill>
              <a:round/>
              <a:headEnd/>
              <a:tailEnd/>
            </a:ln>
            <a:effectLst/>
          </p:spPr>
          <p:txBody>
            <a:bodyPr/>
            <a:lstStyle/>
            <a:p>
              <a:endParaRPr lang="en-US"/>
            </a:p>
          </p:txBody>
        </p:sp>
        <p:sp>
          <p:nvSpPr>
            <p:cNvPr id="120842" name="Freeform 10"/>
            <p:cNvSpPr>
              <a:spLocks/>
            </p:cNvSpPr>
            <p:nvPr/>
          </p:nvSpPr>
          <p:spPr bwMode="auto">
            <a:xfrm>
              <a:off x="3455" y="2088"/>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chemeClr val="accent1"/>
            </a:solidFill>
            <a:ln w="9525">
              <a:solidFill>
                <a:schemeClr val="tx1"/>
              </a:solidFill>
              <a:round/>
              <a:headEnd/>
              <a:tailEnd/>
            </a:ln>
            <a:effectLst/>
          </p:spPr>
          <p:txBody>
            <a:bodyPr/>
            <a:lstStyle/>
            <a:p>
              <a:endParaRPr lang="en-US"/>
            </a:p>
          </p:txBody>
        </p:sp>
        <p:sp>
          <p:nvSpPr>
            <p:cNvPr id="120843" name="Freeform 11"/>
            <p:cNvSpPr>
              <a:spLocks/>
            </p:cNvSpPr>
            <p:nvPr/>
          </p:nvSpPr>
          <p:spPr bwMode="auto">
            <a:xfrm>
              <a:off x="3122" y="1735"/>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chemeClr val="accent1"/>
            </a:solidFill>
            <a:ln w="9525">
              <a:solidFill>
                <a:schemeClr val="tx1"/>
              </a:solidFill>
              <a:round/>
              <a:headEnd/>
              <a:tailEnd/>
            </a:ln>
            <a:effectLst/>
          </p:spPr>
          <p:txBody>
            <a:bodyPr/>
            <a:lstStyle/>
            <a:p>
              <a:endParaRPr lang="en-US"/>
            </a:p>
          </p:txBody>
        </p:sp>
        <p:sp>
          <p:nvSpPr>
            <p:cNvPr id="120844" name="Line 12"/>
            <p:cNvSpPr>
              <a:spLocks noChangeShapeType="1"/>
            </p:cNvSpPr>
            <p:nvPr/>
          </p:nvSpPr>
          <p:spPr bwMode="auto">
            <a:xfrm>
              <a:off x="2968" y="2028"/>
              <a:ext cx="621" cy="621"/>
            </a:xfrm>
            <a:prstGeom prst="line">
              <a:avLst/>
            </a:prstGeom>
            <a:noFill/>
            <a:ln w="9525">
              <a:solidFill>
                <a:schemeClr val="tx1"/>
              </a:solidFill>
              <a:prstDash val="dashDot"/>
              <a:round/>
              <a:headEnd/>
              <a:tailEnd/>
            </a:ln>
            <a:effectLst/>
          </p:spPr>
          <p:txBody>
            <a:bodyPr/>
            <a:lstStyle/>
            <a:p>
              <a:endParaRPr lang="en-US"/>
            </a:p>
          </p:txBody>
        </p:sp>
        <p:sp>
          <p:nvSpPr>
            <p:cNvPr id="120845" name="Text Box 13"/>
            <p:cNvSpPr txBox="1">
              <a:spLocks noChangeArrowheads="1"/>
            </p:cNvSpPr>
            <p:nvPr/>
          </p:nvSpPr>
          <p:spPr bwMode="auto">
            <a:xfrm>
              <a:off x="4473" y="2252"/>
              <a:ext cx="479" cy="480"/>
            </a:xfrm>
            <a:prstGeom prst="rect">
              <a:avLst/>
            </a:prstGeom>
            <a:noFill/>
            <a:ln w="9525">
              <a:noFill/>
              <a:miter lim="800000"/>
              <a:headEnd/>
              <a:tailEnd/>
            </a:ln>
            <a:effectLst/>
          </p:spPr>
          <p:txBody>
            <a:bodyPr>
              <a:spAutoFit/>
            </a:bodyPr>
            <a:lstStyle/>
            <a:p>
              <a:pPr>
                <a:spcBef>
                  <a:spcPct val="50000"/>
                </a:spcBef>
              </a:pPr>
              <a:r>
                <a:rPr lang="en-US" sz="4400">
                  <a:effectLst>
                    <a:outerShdw blurRad="38100" dist="38100" dir="2700000" algn="tl">
                      <a:srgbClr val="C0C0C0"/>
                    </a:outerShdw>
                  </a:effectLst>
                </a:rPr>
                <a:t>S</a:t>
              </a:r>
            </a:p>
          </p:txBody>
        </p:sp>
        <p:grpSp>
          <p:nvGrpSpPr>
            <p:cNvPr id="120846" name="Group 14"/>
            <p:cNvGrpSpPr>
              <a:grpSpLocks/>
            </p:cNvGrpSpPr>
            <p:nvPr/>
          </p:nvGrpSpPr>
          <p:grpSpPr bwMode="auto">
            <a:xfrm>
              <a:off x="2801" y="2065"/>
              <a:ext cx="1169" cy="667"/>
              <a:chOff x="3038" y="1956"/>
              <a:chExt cx="1169" cy="667"/>
            </a:xfrm>
          </p:grpSpPr>
          <p:grpSp>
            <p:nvGrpSpPr>
              <p:cNvPr id="120847" name="Group 15"/>
              <p:cNvGrpSpPr>
                <a:grpSpLocks/>
              </p:cNvGrpSpPr>
              <p:nvPr/>
            </p:nvGrpSpPr>
            <p:grpSpPr bwMode="auto">
              <a:xfrm>
                <a:off x="3266" y="1969"/>
                <a:ext cx="215" cy="215"/>
                <a:chOff x="4370" y="1935"/>
                <a:chExt cx="215" cy="215"/>
              </a:xfrm>
            </p:grpSpPr>
            <p:sp>
              <p:nvSpPr>
                <p:cNvPr id="120848" name="Oval 16"/>
                <p:cNvSpPr>
                  <a:spLocks noChangeArrowheads="1"/>
                </p:cNvSpPr>
                <p:nvPr/>
              </p:nvSpPr>
              <p:spPr bwMode="auto">
                <a:xfrm>
                  <a:off x="4370" y="1935"/>
                  <a:ext cx="215" cy="215"/>
                </a:xfrm>
                <a:prstGeom prst="ellipse">
                  <a:avLst/>
                </a:prstGeom>
                <a:solidFill>
                  <a:srgbClr val="CC6600"/>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CC6600"/>
                  </a:extrusionClr>
                </a:sp3d>
              </p:spPr>
              <p:txBody>
                <a:bodyPr wrap="none" anchor="ctr">
                  <a:flatTx/>
                </a:bodyPr>
                <a:lstStyle/>
                <a:p>
                  <a:endParaRPr lang="en-US"/>
                </a:p>
              </p:txBody>
            </p:sp>
            <p:sp>
              <p:nvSpPr>
                <p:cNvPr id="120849" name="Oval 17"/>
                <p:cNvSpPr>
                  <a:spLocks noChangeArrowheads="1"/>
                </p:cNvSpPr>
                <p:nvPr/>
              </p:nvSpPr>
              <p:spPr bwMode="auto">
                <a:xfrm>
                  <a:off x="4414" y="1978"/>
                  <a:ext cx="132" cy="132"/>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20850" name="Group 18"/>
              <p:cNvGrpSpPr>
                <a:grpSpLocks/>
              </p:cNvGrpSpPr>
              <p:nvPr/>
            </p:nvGrpSpPr>
            <p:grpSpPr bwMode="auto">
              <a:xfrm>
                <a:off x="3412" y="2108"/>
                <a:ext cx="215" cy="215"/>
                <a:chOff x="4370" y="1935"/>
                <a:chExt cx="215" cy="215"/>
              </a:xfrm>
            </p:grpSpPr>
            <p:sp>
              <p:nvSpPr>
                <p:cNvPr id="120851" name="Oval 19"/>
                <p:cNvSpPr>
                  <a:spLocks noChangeArrowheads="1"/>
                </p:cNvSpPr>
                <p:nvPr/>
              </p:nvSpPr>
              <p:spPr bwMode="auto">
                <a:xfrm>
                  <a:off x="4370" y="1935"/>
                  <a:ext cx="215" cy="215"/>
                </a:xfrm>
                <a:prstGeom prst="ellipse">
                  <a:avLst/>
                </a:prstGeom>
                <a:solidFill>
                  <a:srgbClr val="FF9900"/>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FF9900"/>
                  </a:extrusionClr>
                </a:sp3d>
              </p:spPr>
              <p:txBody>
                <a:bodyPr wrap="none" anchor="ctr">
                  <a:flatTx/>
                </a:bodyPr>
                <a:lstStyle/>
                <a:p>
                  <a:endParaRPr lang="en-US"/>
                </a:p>
              </p:txBody>
            </p:sp>
            <p:sp>
              <p:nvSpPr>
                <p:cNvPr id="120852" name="Oval 20"/>
                <p:cNvSpPr>
                  <a:spLocks noChangeArrowheads="1"/>
                </p:cNvSpPr>
                <p:nvPr/>
              </p:nvSpPr>
              <p:spPr bwMode="auto">
                <a:xfrm>
                  <a:off x="4414" y="1978"/>
                  <a:ext cx="132" cy="132"/>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120853" name="Freeform 21"/>
              <p:cNvSpPr>
                <a:spLocks/>
              </p:cNvSpPr>
              <p:nvPr/>
            </p:nvSpPr>
            <p:spPr bwMode="auto">
              <a:xfrm>
                <a:off x="3319" y="2180"/>
                <a:ext cx="888" cy="443"/>
              </a:xfrm>
              <a:custGeom>
                <a:avLst/>
                <a:gdLst/>
                <a:ahLst/>
                <a:cxnLst>
                  <a:cxn ang="0">
                    <a:pos x="214" y="0"/>
                  </a:cxn>
                  <a:cxn ang="0">
                    <a:pos x="366" y="167"/>
                  </a:cxn>
                  <a:cxn ang="0">
                    <a:pos x="614" y="169"/>
                  </a:cxn>
                  <a:cxn ang="0">
                    <a:pos x="888" y="443"/>
                  </a:cxn>
                  <a:cxn ang="0">
                    <a:pos x="278" y="443"/>
                  </a:cxn>
                  <a:cxn ang="0">
                    <a:pos x="0" y="165"/>
                  </a:cxn>
                  <a:cxn ang="0">
                    <a:pos x="304" y="167"/>
                  </a:cxn>
                  <a:cxn ang="0">
                    <a:pos x="144" y="0"/>
                  </a:cxn>
                </a:cxnLst>
                <a:rect l="0" t="0" r="r" b="b"/>
                <a:pathLst>
                  <a:path w="888" h="443">
                    <a:moveTo>
                      <a:pt x="214" y="0"/>
                    </a:moveTo>
                    <a:lnTo>
                      <a:pt x="366" y="167"/>
                    </a:lnTo>
                    <a:lnTo>
                      <a:pt x="614" y="169"/>
                    </a:lnTo>
                    <a:lnTo>
                      <a:pt x="888" y="443"/>
                    </a:lnTo>
                    <a:lnTo>
                      <a:pt x="278" y="443"/>
                    </a:lnTo>
                    <a:lnTo>
                      <a:pt x="0" y="165"/>
                    </a:lnTo>
                    <a:lnTo>
                      <a:pt x="304" y="167"/>
                    </a:lnTo>
                    <a:lnTo>
                      <a:pt x="144" y="0"/>
                    </a:lnTo>
                  </a:path>
                </a:pathLst>
              </a:custGeom>
              <a:noFill/>
              <a:ln w="57150" cmpd="sng">
                <a:solidFill>
                  <a:srgbClr val="FF9900"/>
                </a:solidFill>
                <a:round/>
                <a:headEnd/>
                <a:tailEnd/>
              </a:ln>
              <a:effectLst/>
            </p:spPr>
            <p:txBody>
              <a:bodyPr/>
              <a:lstStyle/>
              <a:p>
                <a:endParaRPr lang="en-US"/>
              </a:p>
            </p:txBody>
          </p:sp>
          <p:grpSp>
            <p:nvGrpSpPr>
              <p:cNvPr id="120854" name="Group 22"/>
              <p:cNvGrpSpPr>
                <a:grpSpLocks/>
              </p:cNvGrpSpPr>
              <p:nvPr/>
            </p:nvGrpSpPr>
            <p:grpSpPr bwMode="auto">
              <a:xfrm>
                <a:off x="3178" y="2103"/>
                <a:ext cx="237" cy="134"/>
                <a:chOff x="297" y="1839"/>
                <a:chExt cx="2093" cy="1182"/>
              </a:xfrm>
            </p:grpSpPr>
            <p:sp>
              <p:nvSpPr>
                <p:cNvPr id="120855" name="Freeform 23"/>
                <p:cNvSpPr>
                  <a:spLocks/>
                </p:cNvSpPr>
                <p:nvPr/>
              </p:nvSpPr>
              <p:spPr bwMode="auto">
                <a:xfrm>
                  <a:off x="297" y="1839"/>
                  <a:ext cx="338" cy="1179"/>
                </a:xfrm>
                <a:custGeom>
                  <a:avLst/>
                  <a:gdLst/>
                  <a:ahLst/>
                  <a:cxnLst>
                    <a:cxn ang="0">
                      <a:pos x="338" y="356"/>
                    </a:cxn>
                    <a:cxn ang="0">
                      <a:pos x="0" y="0"/>
                    </a:cxn>
                    <a:cxn ang="0">
                      <a:pos x="0" y="822"/>
                    </a:cxn>
                    <a:cxn ang="0">
                      <a:pos x="338" y="1179"/>
                    </a:cxn>
                    <a:cxn ang="0">
                      <a:pos x="338" y="356"/>
                    </a:cxn>
                  </a:cxnLst>
                  <a:rect l="0" t="0" r="r" b="b"/>
                  <a:pathLst>
                    <a:path w="338" h="1179">
                      <a:moveTo>
                        <a:pt x="338" y="356"/>
                      </a:moveTo>
                      <a:lnTo>
                        <a:pt x="0" y="0"/>
                      </a:lnTo>
                      <a:lnTo>
                        <a:pt x="0" y="822"/>
                      </a:lnTo>
                      <a:lnTo>
                        <a:pt x="338" y="1179"/>
                      </a:lnTo>
                      <a:lnTo>
                        <a:pt x="338" y="356"/>
                      </a:lnTo>
                      <a:close/>
                    </a:path>
                  </a:pathLst>
                </a:custGeom>
                <a:solidFill>
                  <a:schemeClr val="tx2"/>
                </a:solidFill>
                <a:ln w="9525">
                  <a:solidFill>
                    <a:schemeClr val="tx1"/>
                  </a:solidFill>
                  <a:round/>
                  <a:headEnd/>
                  <a:tailEnd/>
                </a:ln>
                <a:effectLst/>
              </p:spPr>
              <p:txBody>
                <a:bodyPr/>
                <a:lstStyle/>
                <a:p>
                  <a:endParaRPr lang="en-US"/>
                </a:p>
              </p:txBody>
            </p:sp>
            <p:sp>
              <p:nvSpPr>
                <p:cNvPr id="120856" name="Freeform 24"/>
                <p:cNvSpPr>
                  <a:spLocks/>
                </p:cNvSpPr>
                <p:nvPr/>
              </p:nvSpPr>
              <p:spPr bwMode="auto">
                <a:xfrm flipH="1">
                  <a:off x="634" y="2198"/>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chemeClr val="bg2"/>
                </a:solidFill>
                <a:ln w="9525">
                  <a:solidFill>
                    <a:schemeClr val="tx1"/>
                  </a:solidFill>
                  <a:round/>
                  <a:headEnd/>
                  <a:tailEnd/>
                </a:ln>
                <a:effectLst/>
              </p:spPr>
              <p:txBody>
                <a:bodyPr/>
                <a:lstStyle/>
                <a:p>
                  <a:endParaRPr lang="en-US"/>
                </a:p>
              </p:txBody>
            </p:sp>
            <p:sp>
              <p:nvSpPr>
                <p:cNvPr id="120857" name="Freeform 25"/>
                <p:cNvSpPr>
                  <a:spLocks/>
                </p:cNvSpPr>
                <p:nvPr/>
              </p:nvSpPr>
              <p:spPr bwMode="auto">
                <a:xfrm>
                  <a:off x="301" y="1843"/>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chemeClr val="bg2"/>
                </a:solidFill>
                <a:ln w="9525">
                  <a:solidFill>
                    <a:schemeClr val="tx1"/>
                  </a:solidFill>
                  <a:round/>
                  <a:headEnd/>
                  <a:tailEnd/>
                </a:ln>
                <a:effectLst/>
              </p:spPr>
              <p:txBody>
                <a:bodyPr/>
                <a:lstStyle/>
                <a:p>
                  <a:endParaRPr lang="en-US"/>
                </a:p>
              </p:txBody>
            </p:sp>
          </p:grpSp>
          <p:grpSp>
            <p:nvGrpSpPr>
              <p:cNvPr id="120858" name="Group 26"/>
              <p:cNvGrpSpPr>
                <a:grpSpLocks/>
              </p:cNvGrpSpPr>
              <p:nvPr/>
            </p:nvGrpSpPr>
            <p:grpSpPr bwMode="auto">
              <a:xfrm>
                <a:off x="3038" y="1956"/>
                <a:ext cx="237" cy="134"/>
                <a:chOff x="297" y="1839"/>
                <a:chExt cx="2093" cy="1182"/>
              </a:xfrm>
            </p:grpSpPr>
            <p:sp>
              <p:nvSpPr>
                <p:cNvPr id="120859" name="Freeform 27"/>
                <p:cNvSpPr>
                  <a:spLocks/>
                </p:cNvSpPr>
                <p:nvPr/>
              </p:nvSpPr>
              <p:spPr bwMode="auto">
                <a:xfrm>
                  <a:off x="297" y="1839"/>
                  <a:ext cx="338" cy="1179"/>
                </a:xfrm>
                <a:custGeom>
                  <a:avLst/>
                  <a:gdLst/>
                  <a:ahLst/>
                  <a:cxnLst>
                    <a:cxn ang="0">
                      <a:pos x="338" y="356"/>
                    </a:cxn>
                    <a:cxn ang="0">
                      <a:pos x="0" y="0"/>
                    </a:cxn>
                    <a:cxn ang="0">
                      <a:pos x="0" y="822"/>
                    </a:cxn>
                    <a:cxn ang="0">
                      <a:pos x="338" y="1179"/>
                    </a:cxn>
                    <a:cxn ang="0">
                      <a:pos x="338" y="356"/>
                    </a:cxn>
                  </a:cxnLst>
                  <a:rect l="0" t="0" r="r" b="b"/>
                  <a:pathLst>
                    <a:path w="338" h="1179">
                      <a:moveTo>
                        <a:pt x="338" y="356"/>
                      </a:moveTo>
                      <a:lnTo>
                        <a:pt x="0" y="0"/>
                      </a:lnTo>
                      <a:lnTo>
                        <a:pt x="0" y="822"/>
                      </a:lnTo>
                      <a:lnTo>
                        <a:pt x="338" y="1179"/>
                      </a:lnTo>
                      <a:lnTo>
                        <a:pt x="338" y="356"/>
                      </a:lnTo>
                      <a:close/>
                    </a:path>
                  </a:pathLst>
                </a:custGeom>
                <a:solidFill>
                  <a:schemeClr val="tx2"/>
                </a:solidFill>
                <a:ln w="9525">
                  <a:solidFill>
                    <a:schemeClr val="tx1"/>
                  </a:solidFill>
                  <a:round/>
                  <a:headEnd/>
                  <a:tailEnd/>
                </a:ln>
                <a:effectLst/>
              </p:spPr>
              <p:txBody>
                <a:bodyPr/>
                <a:lstStyle/>
                <a:p>
                  <a:endParaRPr lang="en-US"/>
                </a:p>
              </p:txBody>
            </p:sp>
            <p:sp>
              <p:nvSpPr>
                <p:cNvPr id="120860" name="Freeform 28"/>
                <p:cNvSpPr>
                  <a:spLocks/>
                </p:cNvSpPr>
                <p:nvPr/>
              </p:nvSpPr>
              <p:spPr bwMode="auto">
                <a:xfrm flipH="1">
                  <a:off x="634" y="2198"/>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chemeClr val="bg2"/>
                </a:solidFill>
                <a:ln w="9525">
                  <a:solidFill>
                    <a:schemeClr val="tx1"/>
                  </a:solidFill>
                  <a:round/>
                  <a:headEnd/>
                  <a:tailEnd/>
                </a:ln>
                <a:effectLst/>
              </p:spPr>
              <p:txBody>
                <a:bodyPr/>
                <a:lstStyle/>
                <a:p>
                  <a:endParaRPr lang="en-US"/>
                </a:p>
              </p:txBody>
            </p:sp>
            <p:sp>
              <p:nvSpPr>
                <p:cNvPr id="120861" name="Freeform 29"/>
                <p:cNvSpPr>
                  <a:spLocks/>
                </p:cNvSpPr>
                <p:nvPr/>
              </p:nvSpPr>
              <p:spPr bwMode="auto">
                <a:xfrm>
                  <a:off x="301" y="1843"/>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chemeClr val="bg2"/>
                </a:solidFill>
                <a:ln w="9525">
                  <a:solidFill>
                    <a:schemeClr val="tx1"/>
                  </a:solidFill>
                  <a:round/>
                  <a:headEnd/>
                  <a:tailEnd/>
                </a:ln>
                <a:effectLst/>
              </p:spPr>
              <p:txBody>
                <a:bodyPr/>
                <a:lstStyle/>
                <a:p>
                  <a:endParaRPr lang="en-US"/>
                </a:p>
              </p:txBody>
            </p:sp>
          </p:grpSp>
        </p:grpSp>
        <p:sp>
          <p:nvSpPr>
            <p:cNvPr id="120862" name="Freeform 30"/>
            <p:cNvSpPr>
              <a:spLocks/>
            </p:cNvSpPr>
            <p:nvPr/>
          </p:nvSpPr>
          <p:spPr bwMode="auto">
            <a:xfrm>
              <a:off x="1304" y="2564"/>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rgbClr val="FF0000"/>
            </a:solidFill>
            <a:ln w="9525">
              <a:solidFill>
                <a:schemeClr val="tx1"/>
              </a:solidFill>
              <a:round/>
              <a:headEnd/>
              <a:tailEnd/>
            </a:ln>
            <a:effectLst/>
          </p:spPr>
          <p:txBody>
            <a:bodyPr/>
            <a:lstStyle/>
            <a:p>
              <a:endParaRPr lang="en-US"/>
            </a:p>
          </p:txBody>
        </p:sp>
        <p:sp>
          <p:nvSpPr>
            <p:cNvPr id="120863" name="Freeform 31"/>
            <p:cNvSpPr>
              <a:spLocks/>
            </p:cNvSpPr>
            <p:nvPr/>
          </p:nvSpPr>
          <p:spPr bwMode="auto">
            <a:xfrm flipH="1">
              <a:off x="1297" y="1741"/>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rgbClr val="FF0000"/>
            </a:solidFill>
            <a:ln w="9525">
              <a:solidFill>
                <a:schemeClr val="tx1"/>
              </a:solidFill>
              <a:round/>
              <a:headEnd/>
              <a:tailEnd/>
            </a:ln>
            <a:effectLst/>
          </p:spPr>
          <p:txBody>
            <a:bodyPr/>
            <a:lstStyle/>
            <a:p>
              <a:endParaRPr lang="en-US"/>
            </a:p>
          </p:txBody>
        </p:sp>
        <p:sp>
          <p:nvSpPr>
            <p:cNvPr id="120864" name="Freeform 32"/>
            <p:cNvSpPr>
              <a:spLocks/>
            </p:cNvSpPr>
            <p:nvPr/>
          </p:nvSpPr>
          <p:spPr bwMode="auto">
            <a:xfrm>
              <a:off x="1303" y="1735"/>
              <a:ext cx="338" cy="1179"/>
            </a:xfrm>
            <a:custGeom>
              <a:avLst/>
              <a:gdLst/>
              <a:ahLst/>
              <a:cxnLst>
                <a:cxn ang="0">
                  <a:pos x="338" y="356"/>
                </a:cxn>
                <a:cxn ang="0">
                  <a:pos x="0" y="0"/>
                </a:cxn>
                <a:cxn ang="0">
                  <a:pos x="0" y="822"/>
                </a:cxn>
                <a:cxn ang="0">
                  <a:pos x="338" y="1179"/>
                </a:cxn>
                <a:cxn ang="0">
                  <a:pos x="338" y="356"/>
                </a:cxn>
              </a:cxnLst>
              <a:rect l="0" t="0" r="r" b="b"/>
              <a:pathLst>
                <a:path w="338" h="1179">
                  <a:moveTo>
                    <a:pt x="338" y="356"/>
                  </a:moveTo>
                  <a:lnTo>
                    <a:pt x="0" y="0"/>
                  </a:lnTo>
                  <a:lnTo>
                    <a:pt x="0" y="822"/>
                  </a:lnTo>
                  <a:lnTo>
                    <a:pt x="338" y="1179"/>
                  </a:lnTo>
                  <a:lnTo>
                    <a:pt x="338" y="356"/>
                  </a:lnTo>
                  <a:close/>
                </a:path>
              </a:pathLst>
            </a:custGeom>
            <a:solidFill>
              <a:srgbClr val="FF0000"/>
            </a:solidFill>
            <a:ln w="9525">
              <a:solidFill>
                <a:schemeClr val="tx1"/>
              </a:solidFill>
              <a:round/>
              <a:headEnd/>
              <a:tailEnd/>
            </a:ln>
            <a:effectLst/>
          </p:spPr>
          <p:txBody>
            <a:bodyPr/>
            <a:lstStyle/>
            <a:p>
              <a:endParaRPr lang="en-US"/>
            </a:p>
          </p:txBody>
        </p:sp>
        <p:sp>
          <p:nvSpPr>
            <p:cNvPr id="120865" name="Freeform 33"/>
            <p:cNvSpPr>
              <a:spLocks/>
            </p:cNvSpPr>
            <p:nvPr/>
          </p:nvSpPr>
          <p:spPr bwMode="auto">
            <a:xfrm flipH="1">
              <a:off x="1640" y="2094"/>
              <a:ext cx="1756" cy="823"/>
            </a:xfrm>
            <a:custGeom>
              <a:avLst/>
              <a:gdLst/>
              <a:ahLst/>
              <a:cxnLst>
                <a:cxn ang="0">
                  <a:pos x="1756" y="0"/>
                </a:cxn>
                <a:cxn ang="0">
                  <a:pos x="0" y="0"/>
                </a:cxn>
                <a:cxn ang="0">
                  <a:pos x="174" y="36"/>
                </a:cxn>
                <a:cxn ang="0">
                  <a:pos x="284" y="109"/>
                </a:cxn>
                <a:cxn ang="0">
                  <a:pos x="357" y="210"/>
                </a:cxn>
                <a:cxn ang="0">
                  <a:pos x="393" y="320"/>
                </a:cxn>
                <a:cxn ang="0">
                  <a:pos x="403" y="411"/>
                </a:cxn>
                <a:cxn ang="0">
                  <a:pos x="393" y="503"/>
                </a:cxn>
                <a:cxn ang="0">
                  <a:pos x="357" y="612"/>
                </a:cxn>
                <a:cxn ang="0">
                  <a:pos x="284" y="704"/>
                </a:cxn>
                <a:cxn ang="0">
                  <a:pos x="192" y="768"/>
                </a:cxn>
                <a:cxn ang="0">
                  <a:pos x="110" y="795"/>
                </a:cxn>
                <a:cxn ang="0">
                  <a:pos x="0" y="823"/>
                </a:cxn>
                <a:cxn ang="0">
                  <a:pos x="1756" y="823"/>
                </a:cxn>
                <a:cxn ang="0">
                  <a:pos x="1756" y="0"/>
                </a:cxn>
              </a:cxnLst>
              <a:rect l="0" t="0" r="r" b="b"/>
              <a:pathLst>
                <a:path w="1756" h="823">
                  <a:moveTo>
                    <a:pt x="1756" y="0"/>
                  </a:moveTo>
                  <a:lnTo>
                    <a:pt x="0" y="0"/>
                  </a:lnTo>
                  <a:lnTo>
                    <a:pt x="174" y="36"/>
                  </a:lnTo>
                  <a:lnTo>
                    <a:pt x="284" y="109"/>
                  </a:lnTo>
                  <a:lnTo>
                    <a:pt x="357" y="210"/>
                  </a:lnTo>
                  <a:lnTo>
                    <a:pt x="393" y="320"/>
                  </a:lnTo>
                  <a:lnTo>
                    <a:pt x="403" y="411"/>
                  </a:lnTo>
                  <a:lnTo>
                    <a:pt x="393" y="503"/>
                  </a:lnTo>
                  <a:lnTo>
                    <a:pt x="357" y="612"/>
                  </a:lnTo>
                  <a:lnTo>
                    <a:pt x="284" y="704"/>
                  </a:lnTo>
                  <a:lnTo>
                    <a:pt x="192" y="768"/>
                  </a:lnTo>
                  <a:lnTo>
                    <a:pt x="110" y="795"/>
                  </a:lnTo>
                  <a:lnTo>
                    <a:pt x="0" y="823"/>
                  </a:lnTo>
                  <a:lnTo>
                    <a:pt x="1756" y="823"/>
                  </a:lnTo>
                  <a:lnTo>
                    <a:pt x="1756" y="0"/>
                  </a:lnTo>
                  <a:close/>
                </a:path>
              </a:pathLst>
            </a:custGeom>
            <a:solidFill>
              <a:srgbClr val="FF0000">
                <a:alpha val="62000"/>
              </a:srgbClr>
            </a:solidFill>
            <a:ln w="9525">
              <a:solidFill>
                <a:schemeClr val="tx1"/>
              </a:solidFill>
              <a:round/>
              <a:headEnd/>
              <a:tailEnd/>
            </a:ln>
            <a:effectLst/>
          </p:spPr>
          <p:txBody>
            <a:bodyPr/>
            <a:lstStyle/>
            <a:p>
              <a:endParaRPr lang="en-US"/>
            </a:p>
          </p:txBody>
        </p:sp>
        <p:sp>
          <p:nvSpPr>
            <p:cNvPr id="120866" name="Freeform 34"/>
            <p:cNvSpPr>
              <a:spLocks/>
            </p:cNvSpPr>
            <p:nvPr/>
          </p:nvSpPr>
          <p:spPr bwMode="auto">
            <a:xfrm>
              <a:off x="1307" y="1739"/>
              <a:ext cx="2085" cy="356"/>
            </a:xfrm>
            <a:custGeom>
              <a:avLst/>
              <a:gdLst/>
              <a:ahLst/>
              <a:cxnLst>
                <a:cxn ang="0">
                  <a:pos x="1737" y="0"/>
                </a:cxn>
                <a:cxn ang="0">
                  <a:pos x="0" y="0"/>
                </a:cxn>
                <a:cxn ang="0">
                  <a:pos x="348" y="356"/>
                </a:cxn>
                <a:cxn ang="0">
                  <a:pos x="2085" y="356"/>
                </a:cxn>
                <a:cxn ang="0">
                  <a:pos x="1737" y="0"/>
                </a:cxn>
              </a:cxnLst>
              <a:rect l="0" t="0" r="r" b="b"/>
              <a:pathLst>
                <a:path w="2085" h="356">
                  <a:moveTo>
                    <a:pt x="1737" y="0"/>
                  </a:moveTo>
                  <a:lnTo>
                    <a:pt x="0" y="0"/>
                  </a:lnTo>
                  <a:lnTo>
                    <a:pt x="348" y="356"/>
                  </a:lnTo>
                  <a:lnTo>
                    <a:pt x="2085" y="356"/>
                  </a:lnTo>
                  <a:lnTo>
                    <a:pt x="1737" y="0"/>
                  </a:lnTo>
                  <a:close/>
                </a:path>
              </a:pathLst>
            </a:custGeom>
            <a:solidFill>
              <a:srgbClr val="FF0000">
                <a:alpha val="55000"/>
              </a:srgbClr>
            </a:solidFill>
            <a:ln w="9525">
              <a:solidFill>
                <a:schemeClr val="tx1"/>
              </a:solidFill>
              <a:round/>
              <a:headEnd/>
              <a:tailEnd/>
            </a:ln>
            <a:effectLst/>
          </p:spPr>
          <p:txBody>
            <a:bodyPr/>
            <a:lstStyle/>
            <a:p>
              <a:endParaRPr lang="en-US"/>
            </a:p>
          </p:txBody>
        </p:sp>
        <p:sp>
          <p:nvSpPr>
            <p:cNvPr id="120867" name="Text Box 35"/>
            <p:cNvSpPr txBox="1">
              <a:spLocks noChangeArrowheads="1"/>
            </p:cNvSpPr>
            <p:nvPr/>
          </p:nvSpPr>
          <p:spPr bwMode="auto">
            <a:xfrm>
              <a:off x="1893" y="2233"/>
              <a:ext cx="479" cy="480"/>
            </a:xfrm>
            <a:prstGeom prst="rect">
              <a:avLst/>
            </a:prstGeom>
            <a:noFill/>
            <a:ln w="9525">
              <a:noFill/>
              <a:miter lim="800000"/>
              <a:headEnd/>
              <a:tailEnd/>
            </a:ln>
            <a:effectLst/>
          </p:spPr>
          <p:txBody>
            <a:bodyPr>
              <a:spAutoFit/>
            </a:bodyPr>
            <a:lstStyle/>
            <a:p>
              <a:pPr>
                <a:spcBef>
                  <a:spcPct val="50000"/>
                </a:spcBef>
              </a:pPr>
              <a:r>
                <a:rPr lang="en-US" sz="4400">
                  <a:effectLst>
                    <a:outerShdw blurRad="38100" dist="38100" dir="2700000" algn="tl">
                      <a:srgbClr val="C0C0C0"/>
                    </a:outerShdw>
                  </a:effectLst>
                </a:rPr>
                <a:t>N</a:t>
              </a:r>
            </a:p>
          </p:txBody>
        </p:sp>
        <p:sp>
          <p:nvSpPr>
            <p:cNvPr id="120868" name="Arc 36"/>
            <p:cNvSpPr>
              <a:spLocks/>
            </p:cNvSpPr>
            <p:nvPr/>
          </p:nvSpPr>
          <p:spPr bwMode="auto">
            <a:xfrm>
              <a:off x="3188" y="2283"/>
              <a:ext cx="503" cy="496"/>
            </a:xfrm>
            <a:custGeom>
              <a:avLst/>
              <a:gdLst>
                <a:gd name="G0" fmla="+- 20802 0 0"/>
                <a:gd name="G1" fmla="+- 21600 0 0"/>
                <a:gd name="G2" fmla="+- 21600 0 0"/>
                <a:gd name="T0" fmla="*/ 0 w 42402"/>
                <a:gd name="T1" fmla="*/ 15783 h 41856"/>
                <a:gd name="T2" fmla="*/ 28303 w 42402"/>
                <a:gd name="T3" fmla="*/ 41856 h 41856"/>
                <a:gd name="T4" fmla="*/ 20802 w 42402"/>
                <a:gd name="T5" fmla="*/ 21600 h 41856"/>
              </a:gdLst>
              <a:ahLst/>
              <a:cxnLst>
                <a:cxn ang="0">
                  <a:pos x="T0" y="T1"/>
                </a:cxn>
                <a:cxn ang="0">
                  <a:pos x="T2" y="T3"/>
                </a:cxn>
                <a:cxn ang="0">
                  <a:pos x="T4" y="T5"/>
                </a:cxn>
              </a:cxnLst>
              <a:rect l="0" t="0" r="r" b="b"/>
              <a:pathLst>
                <a:path w="42402" h="41856" fill="none" extrusionOk="0">
                  <a:moveTo>
                    <a:pt x="0" y="15783"/>
                  </a:moveTo>
                  <a:cubicBezTo>
                    <a:pt x="2609" y="6451"/>
                    <a:pt x="11112" y="-1"/>
                    <a:pt x="20802" y="0"/>
                  </a:cubicBezTo>
                  <a:cubicBezTo>
                    <a:pt x="32731" y="0"/>
                    <a:pt x="42402" y="9670"/>
                    <a:pt x="42402" y="21600"/>
                  </a:cubicBezTo>
                  <a:cubicBezTo>
                    <a:pt x="42402" y="30636"/>
                    <a:pt x="36776" y="38717"/>
                    <a:pt x="28302" y="41855"/>
                  </a:cubicBezTo>
                </a:path>
                <a:path w="42402" h="41856" stroke="0" extrusionOk="0">
                  <a:moveTo>
                    <a:pt x="0" y="15783"/>
                  </a:moveTo>
                  <a:cubicBezTo>
                    <a:pt x="2609" y="6451"/>
                    <a:pt x="11112" y="-1"/>
                    <a:pt x="20802" y="0"/>
                  </a:cubicBezTo>
                  <a:cubicBezTo>
                    <a:pt x="32731" y="0"/>
                    <a:pt x="42402" y="9670"/>
                    <a:pt x="42402" y="21600"/>
                  </a:cubicBezTo>
                  <a:cubicBezTo>
                    <a:pt x="42402" y="30636"/>
                    <a:pt x="36776" y="38717"/>
                    <a:pt x="28302" y="41855"/>
                  </a:cubicBezTo>
                  <a:lnTo>
                    <a:pt x="20802" y="21600"/>
                  </a:lnTo>
                  <a:close/>
                </a:path>
              </a:pathLst>
            </a:custGeom>
            <a:noFill/>
            <a:ln w="28575">
              <a:solidFill>
                <a:schemeClr val="tx1"/>
              </a:solidFill>
              <a:round/>
              <a:headEnd/>
              <a:tailEnd type="arrow" w="med" len="med"/>
            </a:ln>
            <a:effectLst/>
          </p:spPr>
          <p:txBody>
            <a:bodyPr wrap="none" anchor="ctr"/>
            <a:lstStyle/>
            <a:p>
              <a:endParaRPr lang="en-US"/>
            </a:p>
          </p:txBody>
        </p:sp>
        <p:sp>
          <p:nvSpPr>
            <p:cNvPr id="120869" name="Text Box 37"/>
            <p:cNvSpPr txBox="1">
              <a:spLocks noChangeArrowheads="1"/>
            </p:cNvSpPr>
            <p:nvPr/>
          </p:nvSpPr>
          <p:spPr bwMode="auto">
            <a:xfrm>
              <a:off x="377" y="1988"/>
              <a:ext cx="856" cy="518"/>
            </a:xfrm>
            <a:prstGeom prst="rect">
              <a:avLst/>
            </a:prstGeom>
            <a:noFill/>
            <a:ln w="9525">
              <a:noFill/>
              <a:miter lim="800000"/>
              <a:headEnd/>
              <a:tailEnd/>
            </a:ln>
            <a:effectLst/>
          </p:spPr>
          <p:txBody>
            <a:bodyPr>
              <a:spAutoFit/>
            </a:bodyPr>
            <a:lstStyle/>
            <a:p>
              <a:pPr>
                <a:spcBef>
                  <a:spcPct val="50000"/>
                </a:spcBef>
              </a:pPr>
              <a:r>
                <a:rPr lang="en-US">
                  <a:solidFill>
                    <a:schemeClr val="hlink"/>
                  </a:solidFill>
                </a:rPr>
                <a:t>Output voltage</a:t>
              </a:r>
            </a:p>
          </p:txBody>
        </p:sp>
      </p:grpSp>
      <p:pic>
        <p:nvPicPr>
          <p:cNvPr id="120871" name="Picture 3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81438" y="6451600"/>
            <a:ext cx="2219325" cy="438150"/>
          </a:xfrm>
          <a:prstGeom prst="rect">
            <a:avLst/>
          </a:prstGeom>
          <a:ln>
            <a:noFill/>
          </a:ln>
          <a:effectLst>
            <a:outerShdw blurRad="292100" dist="139700" dir="2700000" algn="tl" rotWithShape="0">
              <a:srgbClr val="333333">
                <a:alpha val="65000"/>
              </a:srgbClr>
            </a:outerShdw>
          </a:effectLst>
        </p:spPr>
      </p:pic>
      <p:sp>
        <p:nvSpPr>
          <p:cNvPr id="1208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20874" name="Rectangle 42"/>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anim calcmode="lin" valueType="num">
                                      <p:cBhvr additive="base">
                                        <p:cTn id="7" dur="500" fill="hold"/>
                                        <p:tgtEl>
                                          <p:spTgt spid="1208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0837"/>
                                        </p:tgtEl>
                                        <p:attrNameLst>
                                          <p:attrName>style.visibility</p:attrName>
                                        </p:attrNameLst>
                                      </p:cBhvr>
                                      <p:to>
                                        <p:strVal val="visible"/>
                                      </p:to>
                                    </p:set>
                                    <p:animEffect transition="in" filter="fade">
                                      <p:cBhvr>
                                        <p:cTn id="13" dur="2000"/>
                                        <p:tgtEl>
                                          <p:spTgt spid="120837"/>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0836">
                                            <p:txEl>
                                              <p:pRg st="5" end="5"/>
                                            </p:txEl>
                                          </p:spTgt>
                                        </p:tgtEl>
                                        <p:attrNameLst>
                                          <p:attrName>style.visibility</p:attrName>
                                        </p:attrNameLst>
                                      </p:cBhvr>
                                      <p:to>
                                        <p:strVal val="visible"/>
                                      </p:to>
                                    </p:set>
                                    <p:anim calcmode="lin" valueType="num">
                                      <p:cBhvr additive="base">
                                        <p:cTn id="18" dur="500" fill="hold"/>
                                        <p:tgtEl>
                                          <p:spTgt spid="120836">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08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0836">
                                            <p:txEl>
                                              <p:pRg st="6" end="6"/>
                                            </p:txEl>
                                          </p:spTgt>
                                        </p:tgtEl>
                                        <p:attrNameLst>
                                          <p:attrName>style.visibility</p:attrName>
                                        </p:attrNameLst>
                                      </p:cBhvr>
                                      <p:to>
                                        <p:strVal val="visible"/>
                                      </p:to>
                                    </p:set>
                                    <p:anim calcmode="lin" valueType="num">
                                      <p:cBhvr additive="base">
                                        <p:cTn id="24" dur="500" fill="hold"/>
                                        <p:tgtEl>
                                          <p:spTgt spid="120836">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083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0870">
                                            <p:txEl>
                                              <p:pRg st="0" end="0"/>
                                            </p:txEl>
                                          </p:spTgt>
                                        </p:tgtEl>
                                        <p:attrNameLst>
                                          <p:attrName>style.visibility</p:attrName>
                                        </p:attrNameLst>
                                      </p:cBhvr>
                                      <p:to>
                                        <p:strVal val="visible"/>
                                      </p:to>
                                    </p:set>
                                    <p:anim calcmode="lin" valueType="num">
                                      <p:cBhvr additive="base">
                                        <p:cTn id="30" dur="500" fill="hold"/>
                                        <p:tgtEl>
                                          <p:spTgt spid="12087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08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2" presetClass="entr" presetSubtype="4" fill="hold" nodeType="withEffect">
                                  <p:stCondLst>
                                    <p:cond delay="0"/>
                                  </p:stCondLst>
                                  <p:childTnLst>
                                    <p:set>
                                      <p:cBhvr>
                                        <p:cTn id="33" dur="1" fill="hold">
                                          <p:stCondLst>
                                            <p:cond delay="0"/>
                                          </p:stCondLst>
                                        </p:cTn>
                                        <p:tgtEl>
                                          <p:spTgt spid="120871"/>
                                        </p:tgtEl>
                                        <p:attrNameLst>
                                          <p:attrName>style.visibility</p:attrName>
                                        </p:attrNameLst>
                                      </p:cBhvr>
                                      <p:to>
                                        <p:strVal val="visible"/>
                                      </p:to>
                                    </p:set>
                                    <p:anim calcmode="lin" valueType="num">
                                      <p:cBhvr additive="base">
                                        <p:cTn id="34" dur="500" fill="hold"/>
                                        <p:tgtEl>
                                          <p:spTgt spid="120871"/>
                                        </p:tgtEl>
                                        <p:attrNameLst>
                                          <p:attrName>ppt_x</p:attrName>
                                        </p:attrNameLst>
                                      </p:cBhvr>
                                      <p:tavLst>
                                        <p:tav tm="0">
                                          <p:val>
                                            <p:strVal val="#ppt_x"/>
                                          </p:val>
                                        </p:tav>
                                        <p:tav tm="100000">
                                          <p:val>
                                            <p:strVal val="#ppt_x"/>
                                          </p:val>
                                        </p:tav>
                                      </p:tavLst>
                                    </p:anim>
                                    <p:anim calcmode="lin" valueType="num">
                                      <p:cBhvr additive="base">
                                        <p:cTn id="35" dur="500" fill="hold"/>
                                        <p:tgtEl>
                                          <p:spTgt spid="120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Siemens-007"/>
          <p:cNvPicPr>
            <a:picLocks noChangeAspect="1" noChangeArrowheads="1"/>
          </p:cNvPicPr>
          <p:nvPr/>
        </p:nvPicPr>
        <p:blipFill>
          <a:blip r:embed="rId5" cstate="print"/>
          <a:srcRect r="11235"/>
          <a:stretch>
            <a:fillRect/>
          </a:stretch>
        </p:blipFill>
        <p:spPr bwMode="auto">
          <a:xfrm>
            <a:off x="0" y="0"/>
            <a:ext cx="9144000" cy="6856413"/>
          </a:xfrm>
          <a:prstGeom prst="rect">
            <a:avLst/>
          </a:prstGeom>
          <a:noFill/>
        </p:spPr>
      </p:pic>
      <p:sp>
        <p:nvSpPr>
          <p:cNvPr id="122883" name="Text Box 3"/>
          <p:cNvSpPr txBox="1">
            <a:spLocks noChangeArrowheads="1"/>
          </p:cNvSpPr>
          <p:nvPr/>
        </p:nvSpPr>
        <p:spPr bwMode="auto">
          <a:xfrm>
            <a:off x="833438" y="6400800"/>
            <a:ext cx="7493000" cy="457200"/>
          </a:xfrm>
          <a:prstGeom prst="rect">
            <a:avLst/>
          </a:prstGeom>
          <a:noFill/>
          <a:ln w="9525">
            <a:noFill/>
            <a:miter lim="800000"/>
            <a:headEnd/>
            <a:tailEnd/>
          </a:ln>
          <a:effectLst/>
        </p:spPr>
        <p:txBody>
          <a:bodyPr wrap="none">
            <a:spAutoFit/>
          </a:bodyPr>
          <a:lstStyle/>
          <a:p>
            <a:r>
              <a:rPr lang="en-US">
                <a:solidFill>
                  <a:srgbClr val="FFC000"/>
                </a:solidFill>
              </a:rPr>
              <a:t>Massive windings for a nuclear power plant generator.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 calcmode="lin" valueType="num">
                                      <p:cBhvr additive="base">
                                        <p:cTn id="12"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8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sz="2000" i="1">
              <a:solidFill>
                <a:srgbClr val="000000"/>
              </a:solidFill>
              <a:latin typeface="Courier New" pitchFamily="49" charset="0"/>
              <a:ea typeface="Segoe UI" pitchFamily="34" charset="0"/>
              <a:cs typeface="Times New Roman" pitchFamily="18" charset="0"/>
            </a:endParaRP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voltage produced by                                           American power plants is                                          marketed as 120 V AC,                                                       but if you were to record                                                      the voltage over time you                                               would discover that it                                                      varies between -170 V and +170 V.</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value that is marketed is essentially sort of an “average” voltage value.</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problem with finding                                                  the usual average of a                                                    sinusoidal function is that                                                     it is zero!</a:t>
            </a:r>
          </a:p>
        </p:txBody>
      </p:sp>
      <p:grpSp>
        <p:nvGrpSpPr>
          <p:cNvPr id="126980" name="Group 4"/>
          <p:cNvGrpSpPr>
            <a:grpSpLocks/>
          </p:cNvGrpSpPr>
          <p:nvPr/>
        </p:nvGrpSpPr>
        <p:grpSpPr bwMode="auto">
          <a:xfrm>
            <a:off x="4230688" y="2105025"/>
            <a:ext cx="5167312" cy="1725613"/>
            <a:chOff x="2577" y="2109"/>
            <a:chExt cx="3255" cy="1087"/>
          </a:xfrm>
        </p:grpSpPr>
        <p:sp>
          <p:nvSpPr>
            <p:cNvPr id="126981" name="Rectangle 5"/>
            <p:cNvSpPr>
              <a:spLocks noChangeArrowheads="1"/>
            </p:cNvSpPr>
            <p:nvPr/>
          </p:nvSpPr>
          <p:spPr bwMode="auto">
            <a:xfrm>
              <a:off x="3009" y="2260"/>
              <a:ext cx="2229" cy="815"/>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26982" name="Line 6"/>
            <p:cNvSpPr>
              <a:spLocks noChangeShapeType="1"/>
            </p:cNvSpPr>
            <p:nvPr/>
          </p:nvSpPr>
          <p:spPr bwMode="auto">
            <a:xfrm>
              <a:off x="3000" y="2664"/>
              <a:ext cx="2330" cy="0"/>
            </a:xfrm>
            <a:prstGeom prst="line">
              <a:avLst/>
            </a:prstGeom>
            <a:noFill/>
            <a:ln w="9525">
              <a:solidFill>
                <a:schemeClr val="tx1"/>
              </a:solidFill>
              <a:round/>
              <a:headEnd/>
              <a:tailEnd type="triangle" w="med" len="med"/>
            </a:ln>
            <a:effectLst/>
          </p:spPr>
          <p:txBody>
            <a:bodyPr/>
            <a:lstStyle/>
            <a:p>
              <a:endParaRPr lang="en-US"/>
            </a:p>
          </p:txBody>
        </p:sp>
        <p:sp>
          <p:nvSpPr>
            <p:cNvPr id="126983" name="Text Box 7"/>
            <p:cNvSpPr txBox="1">
              <a:spLocks noChangeArrowheads="1"/>
            </p:cNvSpPr>
            <p:nvPr/>
          </p:nvSpPr>
          <p:spPr bwMode="auto">
            <a:xfrm>
              <a:off x="2623" y="2109"/>
              <a:ext cx="476" cy="250"/>
            </a:xfrm>
            <a:prstGeom prst="rect">
              <a:avLst/>
            </a:prstGeom>
            <a:noFill/>
            <a:ln w="9525">
              <a:noFill/>
              <a:miter lim="800000"/>
              <a:headEnd/>
              <a:tailEnd/>
            </a:ln>
            <a:effectLst/>
          </p:spPr>
          <p:txBody>
            <a:bodyPr>
              <a:spAutoFit/>
            </a:bodyPr>
            <a:lstStyle/>
            <a:p>
              <a:pPr>
                <a:spcBef>
                  <a:spcPct val="50000"/>
                </a:spcBef>
              </a:pPr>
              <a:r>
                <a:rPr lang="en-US" sz="2000">
                  <a:solidFill>
                    <a:srgbClr val="CC0099"/>
                  </a:solidFill>
                </a:rPr>
                <a:t>170</a:t>
              </a:r>
            </a:p>
          </p:txBody>
        </p:sp>
        <p:sp>
          <p:nvSpPr>
            <p:cNvPr id="126984" name="Rectangle 8"/>
            <p:cNvSpPr>
              <a:spLocks noChangeArrowheads="1"/>
            </p:cNvSpPr>
            <p:nvPr/>
          </p:nvSpPr>
          <p:spPr bwMode="auto">
            <a:xfrm rot="16200000">
              <a:off x="2397" y="2520"/>
              <a:ext cx="838" cy="250"/>
            </a:xfrm>
            <a:prstGeom prst="rect">
              <a:avLst/>
            </a:prstGeom>
            <a:noFill/>
            <a:ln w="9525">
              <a:noFill/>
              <a:miter lim="800000"/>
              <a:headEnd/>
              <a:tailEnd/>
            </a:ln>
            <a:effectLst/>
          </p:spPr>
          <p:txBody>
            <a:bodyPr/>
            <a:lstStyle/>
            <a:p>
              <a:pPr algn="ctr" eaLnBrk="0" hangingPunct="0">
                <a:lnSpc>
                  <a:spcPct val="90000"/>
                </a:lnSpc>
                <a:spcBef>
                  <a:spcPct val="20000"/>
                </a:spcBef>
              </a:pPr>
              <a:r>
                <a:rPr lang="en-US" sz="2000" i="1">
                  <a:solidFill>
                    <a:srgbClr val="000000"/>
                  </a:solidFill>
                  <a:sym typeface="Symbol" pitchFamily="18" charset="2"/>
                </a:rPr>
                <a:t> </a:t>
              </a:r>
              <a:r>
                <a:rPr lang="en-US" sz="2000">
                  <a:sym typeface="Symbol" pitchFamily="18" charset="2"/>
                </a:rPr>
                <a:t>/ V</a:t>
              </a:r>
              <a:endParaRPr lang="en-US" sz="2000" baseline="30000">
                <a:sym typeface="Symbol" pitchFamily="18" charset="2"/>
              </a:endParaRPr>
            </a:p>
          </p:txBody>
        </p:sp>
        <p:sp>
          <p:nvSpPr>
            <p:cNvPr id="126985" name="Rectangle 9"/>
            <p:cNvSpPr>
              <a:spLocks noChangeArrowheads="1"/>
            </p:cNvSpPr>
            <p:nvPr/>
          </p:nvSpPr>
          <p:spPr bwMode="auto">
            <a:xfrm>
              <a:off x="5247" y="2508"/>
              <a:ext cx="585" cy="306"/>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 y </a:t>
              </a:r>
              <a:r>
                <a:rPr lang="en-US" sz="2000">
                  <a:sym typeface="Symbol" pitchFamily="18" charset="2"/>
                </a:rPr>
                <a:t>/ s</a:t>
              </a:r>
              <a:endParaRPr lang="en-US" sz="2000">
                <a:cs typeface="Courier New" pitchFamily="49" charset="0"/>
              </a:endParaRPr>
            </a:p>
          </p:txBody>
        </p:sp>
        <p:sp>
          <p:nvSpPr>
            <p:cNvPr id="126986" name="Text Box 10"/>
            <p:cNvSpPr txBox="1">
              <a:spLocks noChangeArrowheads="1"/>
            </p:cNvSpPr>
            <p:nvPr/>
          </p:nvSpPr>
          <p:spPr bwMode="auto">
            <a:xfrm>
              <a:off x="2577" y="2946"/>
              <a:ext cx="477" cy="250"/>
            </a:xfrm>
            <a:prstGeom prst="rect">
              <a:avLst/>
            </a:prstGeom>
            <a:noFill/>
            <a:ln w="9525">
              <a:noFill/>
              <a:miter lim="800000"/>
              <a:headEnd/>
              <a:tailEnd/>
            </a:ln>
            <a:effectLst/>
          </p:spPr>
          <p:txBody>
            <a:bodyPr>
              <a:spAutoFit/>
            </a:bodyPr>
            <a:lstStyle/>
            <a:p>
              <a:pPr>
                <a:spcBef>
                  <a:spcPct val="50000"/>
                </a:spcBef>
              </a:pPr>
              <a:r>
                <a:rPr lang="en-US" sz="2000" baseline="30000">
                  <a:solidFill>
                    <a:srgbClr val="CC0099"/>
                  </a:solidFill>
                </a:rPr>
                <a:t>-</a:t>
              </a:r>
              <a:r>
                <a:rPr lang="en-US" sz="2000">
                  <a:solidFill>
                    <a:srgbClr val="CC0099"/>
                  </a:solidFill>
                </a:rPr>
                <a:t>170</a:t>
              </a:r>
            </a:p>
          </p:txBody>
        </p:sp>
        <p:sp>
          <p:nvSpPr>
            <p:cNvPr id="126987" name="Line 11"/>
            <p:cNvSpPr>
              <a:spLocks noChangeShapeType="1"/>
            </p:cNvSpPr>
            <p:nvPr/>
          </p:nvSpPr>
          <p:spPr bwMode="auto">
            <a:xfrm flipV="1">
              <a:off x="3003" y="2258"/>
              <a:ext cx="0" cy="808"/>
            </a:xfrm>
            <a:prstGeom prst="line">
              <a:avLst/>
            </a:prstGeom>
            <a:noFill/>
            <a:ln w="9525">
              <a:solidFill>
                <a:schemeClr val="tx1"/>
              </a:solidFill>
              <a:round/>
              <a:headEnd/>
              <a:tailEnd type="triangle" w="med" len="med"/>
            </a:ln>
            <a:effectLst/>
          </p:spPr>
          <p:txBody>
            <a:bodyPr/>
            <a:lstStyle/>
            <a:p>
              <a:endParaRPr lang="en-US"/>
            </a:p>
          </p:txBody>
        </p:sp>
        <p:sp>
          <p:nvSpPr>
            <p:cNvPr id="126988" name="Freeform 12"/>
            <p:cNvSpPr>
              <a:spLocks/>
            </p:cNvSpPr>
            <p:nvPr/>
          </p:nvSpPr>
          <p:spPr bwMode="auto">
            <a:xfrm rot="10800000">
              <a:off x="3004" y="2253"/>
              <a:ext cx="2226" cy="827"/>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19050" cap="flat" cmpd="sng">
              <a:solidFill>
                <a:srgbClr val="FF00FF"/>
              </a:solidFill>
              <a:prstDash val="dash"/>
              <a:round/>
              <a:headEnd/>
              <a:tailEnd/>
            </a:ln>
            <a:effectLst/>
          </p:spPr>
          <p:txBody>
            <a:bodyPr/>
            <a:lstStyle/>
            <a:p>
              <a:endParaRPr lang="en-US"/>
            </a:p>
          </p:txBody>
        </p:sp>
      </p:grpSp>
      <p:sp>
        <p:nvSpPr>
          <p:cNvPr id="126989" name="Rectangle 13"/>
          <p:cNvSpPr>
            <a:spLocks noChangeArrowheads="1"/>
          </p:cNvSpPr>
          <p:nvPr/>
        </p:nvSpPr>
        <p:spPr bwMode="auto">
          <a:xfrm>
            <a:off x="4916488" y="5372100"/>
            <a:ext cx="3538537" cy="1293813"/>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26990" name="Text Box 14"/>
          <p:cNvSpPr txBox="1">
            <a:spLocks noChangeArrowheads="1"/>
          </p:cNvSpPr>
          <p:nvPr/>
        </p:nvSpPr>
        <p:spPr bwMode="auto">
          <a:xfrm>
            <a:off x="4303713" y="5132388"/>
            <a:ext cx="755650" cy="396875"/>
          </a:xfrm>
          <a:prstGeom prst="rect">
            <a:avLst/>
          </a:prstGeom>
          <a:noFill/>
          <a:ln w="9525">
            <a:noFill/>
            <a:miter lim="800000"/>
            <a:headEnd/>
            <a:tailEnd/>
          </a:ln>
          <a:effectLst/>
        </p:spPr>
        <p:txBody>
          <a:bodyPr>
            <a:spAutoFit/>
          </a:bodyPr>
          <a:lstStyle/>
          <a:p>
            <a:pPr>
              <a:spcBef>
                <a:spcPct val="50000"/>
              </a:spcBef>
            </a:pPr>
            <a:r>
              <a:rPr lang="en-US" sz="2000">
                <a:solidFill>
                  <a:srgbClr val="CC0099"/>
                </a:solidFill>
              </a:rPr>
              <a:t>170</a:t>
            </a:r>
          </a:p>
        </p:txBody>
      </p:sp>
      <p:sp>
        <p:nvSpPr>
          <p:cNvPr id="126991" name="Rectangle 15"/>
          <p:cNvSpPr>
            <a:spLocks noChangeArrowheads="1"/>
          </p:cNvSpPr>
          <p:nvPr/>
        </p:nvSpPr>
        <p:spPr bwMode="auto">
          <a:xfrm rot="16200000">
            <a:off x="3944938" y="5784850"/>
            <a:ext cx="1330325" cy="396875"/>
          </a:xfrm>
          <a:prstGeom prst="rect">
            <a:avLst/>
          </a:prstGeom>
          <a:noFill/>
          <a:ln w="9525">
            <a:noFill/>
            <a:miter lim="800000"/>
            <a:headEnd/>
            <a:tailEnd/>
          </a:ln>
          <a:effectLst/>
        </p:spPr>
        <p:txBody>
          <a:bodyPr/>
          <a:lstStyle/>
          <a:p>
            <a:pPr algn="ctr" eaLnBrk="0" hangingPunct="0">
              <a:lnSpc>
                <a:spcPct val="90000"/>
              </a:lnSpc>
              <a:spcBef>
                <a:spcPct val="20000"/>
              </a:spcBef>
            </a:pPr>
            <a:r>
              <a:rPr lang="en-US" sz="2000" i="1">
                <a:solidFill>
                  <a:srgbClr val="000000"/>
                </a:solidFill>
                <a:sym typeface="Symbol" pitchFamily="18" charset="2"/>
              </a:rPr>
              <a:t> </a:t>
            </a:r>
            <a:r>
              <a:rPr lang="en-US" sz="2000">
                <a:sym typeface="Symbol" pitchFamily="18" charset="2"/>
              </a:rPr>
              <a:t>/ V</a:t>
            </a:r>
            <a:endParaRPr lang="en-US" sz="2000" baseline="30000">
              <a:sym typeface="Symbol" pitchFamily="18" charset="2"/>
            </a:endParaRPr>
          </a:p>
        </p:txBody>
      </p:sp>
      <p:sp>
        <p:nvSpPr>
          <p:cNvPr id="126992" name="Rectangle 16"/>
          <p:cNvSpPr>
            <a:spLocks noChangeArrowheads="1"/>
          </p:cNvSpPr>
          <p:nvPr/>
        </p:nvSpPr>
        <p:spPr bwMode="auto">
          <a:xfrm>
            <a:off x="8469313" y="5765800"/>
            <a:ext cx="928687" cy="485775"/>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 t </a:t>
            </a:r>
            <a:r>
              <a:rPr lang="en-US" sz="2000">
                <a:sym typeface="Symbol" pitchFamily="18" charset="2"/>
              </a:rPr>
              <a:t>/ s</a:t>
            </a:r>
            <a:endParaRPr lang="en-US" sz="2000">
              <a:cs typeface="Courier New" pitchFamily="49" charset="0"/>
            </a:endParaRPr>
          </a:p>
        </p:txBody>
      </p:sp>
      <p:sp>
        <p:nvSpPr>
          <p:cNvPr id="126993" name="Text Box 17"/>
          <p:cNvSpPr txBox="1">
            <a:spLocks noChangeArrowheads="1"/>
          </p:cNvSpPr>
          <p:nvPr/>
        </p:nvSpPr>
        <p:spPr bwMode="auto">
          <a:xfrm>
            <a:off x="4230688" y="6461125"/>
            <a:ext cx="757237" cy="396875"/>
          </a:xfrm>
          <a:prstGeom prst="rect">
            <a:avLst/>
          </a:prstGeom>
          <a:noFill/>
          <a:ln w="9525">
            <a:noFill/>
            <a:miter lim="800000"/>
            <a:headEnd/>
            <a:tailEnd/>
          </a:ln>
          <a:effectLst/>
        </p:spPr>
        <p:txBody>
          <a:bodyPr>
            <a:spAutoFit/>
          </a:bodyPr>
          <a:lstStyle/>
          <a:p>
            <a:pPr>
              <a:spcBef>
                <a:spcPct val="50000"/>
              </a:spcBef>
            </a:pPr>
            <a:r>
              <a:rPr lang="en-US" sz="2000" baseline="30000">
                <a:solidFill>
                  <a:srgbClr val="CC0099"/>
                </a:solidFill>
              </a:rPr>
              <a:t>-</a:t>
            </a:r>
            <a:r>
              <a:rPr lang="en-US" sz="2000">
                <a:solidFill>
                  <a:srgbClr val="CC0099"/>
                </a:solidFill>
              </a:rPr>
              <a:t>170</a:t>
            </a:r>
          </a:p>
        </p:txBody>
      </p:sp>
      <p:sp>
        <p:nvSpPr>
          <p:cNvPr id="126994" name="Freeform 18"/>
          <p:cNvSpPr>
            <a:spLocks/>
          </p:cNvSpPr>
          <p:nvPr/>
        </p:nvSpPr>
        <p:spPr bwMode="auto">
          <a:xfrm>
            <a:off x="4910138" y="5364163"/>
            <a:ext cx="3279775" cy="1285875"/>
          </a:xfrm>
          <a:custGeom>
            <a:avLst/>
            <a:gdLst/>
            <a:ahLst/>
            <a:cxnLst>
              <a:cxn ang="0">
                <a:pos x="2028" y="403"/>
              </a:cxn>
              <a:cxn ang="0">
                <a:pos x="2031" y="398"/>
              </a:cxn>
              <a:cxn ang="0">
                <a:pos x="1820" y="2"/>
              </a:cxn>
              <a:cxn ang="0">
                <a:pos x="1618" y="398"/>
              </a:cxn>
              <a:cxn ang="0">
                <a:pos x="1415" y="810"/>
              </a:cxn>
              <a:cxn ang="0">
                <a:pos x="1211" y="398"/>
              </a:cxn>
              <a:cxn ang="0">
                <a:pos x="1016" y="2"/>
              </a:cxn>
              <a:cxn ang="0">
                <a:pos x="812" y="398"/>
              </a:cxn>
              <a:cxn ang="0">
                <a:pos x="610" y="810"/>
              </a:cxn>
              <a:cxn ang="0">
                <a:pos x="407" y="398"/>
              </a:cxn>
              <a:cxn ang="0">
                <a:pos x="204" y="2"/>
              </a:cxn>
              <a:cxn ang="0">
                <a:pos x="0" y="415"/>
              </a:cxn>
            </a:cxnLst>
            <a:rect l="0" t="0" r="r" b="b"/>
            <a:pathLst>
              <a:path w="2066" h="810">
                <a:moveTo>
                  <a:pt x="2028" y="403"/>
                </a:moveTo>
                <a:cubicBezTo>
                  <a:pt x="2030" y="402"/>
                  <a:pt x="2066" y="465"/>
                  <a:pt x="2031" y="398"/>
                </a:cubicBezTo>
                <a:cubicBezTo>
                  <a:pt x="1996" y="331"/>
                  <a:pt x="1889" y="2"/>
                  <a:pt x="1820" y="2"/>
                </a:cubicBezTo>
                <a:cubicBezTo>
                  <a:pt x="1751" y="2"/>
                  <a:pt x="1685" y="264"/>
                  <a:pt x="1618" y="398"/>
                </a:cubicBezTo>
                <a:cubicBezTo>
                  <a:pt x="1550" y="532"/>
                  <a:pt x="1483" y="810"/>
                  <a:pt x="1415" y="810"/>
                </a:cubicBezTo>
                <a:cubicBezTo>
                  <a:pt x="1347" y="810"/>
                  <a:pt x="1277" y="532"/>
                  <a:pt x="1211" y="398"/>
                </a:cubicBezTo>
                <a:cubicBezTo>
                  <a:pt x="1145" y="264"/>
                  <a:pt x="1082" y="2"/>
                  <a:pt x="1016" y="2"/>
                </a:cubicBezTo>
                <a:cubicBezTo>
                  <a:pt x="950" y="2"/>
                  <a:pt x="880" y="264"/>
                  <a:pt x="812" y="398"/>
                </a:cubicBezTo>
                <a:cubicBezTo>
                  <a:pt x="744" y="532"/>
                  <a:pt x="677" y="810"/>
                  <a:pt x="610" y="810"/>
                </a:cubicBezTo>
                <a:cubicBezTo>
                  <a:pt x="542" y="810"/>
                  <a:pt x="475" y="532"/>
                  <a:pt x="407" y="398"/>
                </a:cubicBezTo>
                <a:cubicBezTo>
                  <a:pt x="339" y="264"/>
                  <a:pt x="272" y="0"/>
                  <a:pt x="204" y="2"/>
                </a:cubicBezTo>
                <a:cubicBezTo>
                  <a:pt x="136" y="4"/>
                  <a:pt x="68" y="209"/>
                  <a:pt x="0" y="415"/>
                </a:cubicBezTo>
              </a:path>
            </a:pathLst>
          </a:custGeom>
          <a:solidFill>
            <a:srgbClr val="FF0000"/>
          </a:solidFill>
          <a:ln w="38100" cap="flat" cmpd="sng">
            <a:noFill/>
            <a:prstDash val="solid"/>
            <a:round/>
            <a:headEnd/>
            <a:tailEnd/>
          </a:ln>
          <a:effectLst/>
        </p:spPr>
        <p:txBody>
          <a:bodyPr/>
          <a:lstStyle/>
          <a:p>
            <a:endParaRPr lang="en-US"/>
          </a:p>
        </p:txBody>
      </p:sp>
      <p:sp>
        <p:nvSpPr>
          <p:cNvPr id="126995" name="Freeform 19"/>
          <p:cNvSpPr>
            <a:spLocks/>
          </p:cNvSpPr>
          <p:nvPr/>
        </p:nvSpPr>
        <p:spPr bwMode="auto">
          <a:xfrm rot="10800000">
            <a:off x="4908550" y="5360988"/>
            <a:ext cx="3533775" cy="1312862"/>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38100" cap="flat" cmpd="sng">
            <a:solidFill>
              <a:srgbClr val="FF00FF"/>
            </a:solidFill>
            <a:prstDash val="solid"/>
            <a:round/>
            <a:headEnd/>
            <a:tailEnd/>
          </a:ln>
          <a:effectLst/>
        </p:spPr>
        <p:txBody>
          <a:bodyPr/>
          <a:lstStyle/>
          <a:p>
            <a:endParaRPr lang="en-US"/>
          </a:p>
        </p:txBody>
      </p:sp>
      <p:sp>
        <p:nvSpPr>
          <p:cNvPr id="126996" name="Line 20"/>
          <p:cNvSpPr>
            <a:spLocks noChangeShapeType="1"/>
          </p:cNvSpPr>
          <p:nvPr/>
        </p:nvSpPr>
        <p:spPr bwMode="auto">
          <a:xfrm>
            <a:off x="4902200" y="6013450"/>
            <a:ext cx="3698875" cy="0"/>
          </a:xfrm>
          <a:prstGeom prst="line">
            <a:avLst/>
          </a:prstGeom>
          <a:noFill/>
          <a:ln w="9525">
            <a:solidFill>
              <a:schemeClr val="tx1"/>
            </a:solidFill>
            <a:round/>
            <a:headEnd/>
            <a:tailEnd type="triangle" w="med" len="med"/>
          </a:ln>
          <a:effectLst/>
        </p:spPr>
        <p:txBody>
          <a:bodyPr/>
          <a:lstStyle/>
          <a:p>
            <a:endParaRPr lang="en-US"/>
          </a:p>
        </p:txBody>
      </p:sp>
      <p:sp>
        <p:nvSpPr>
          <p:cNvPr id="126997" name="Line 21"/>
          <p:cNvSpPr>
            <a:spLocks noChangeShapeType="1"/>
          </p:cNvSpPr>
          <p:nvPr/>
        </p:nvSpPr>
        <p:spPr bwMode="auto">
          <a:xfrm flipV="1">
            <a:off x="4906963" y="5368925"/>
            <a:ext cx="0" cy="1282700"/>
          </a:xfrm>
          <a:prstGeom prst="line">
            <a:avLst/>
          </a:prstGeom>
          <a:noFill/>
          <a:ln w="9525">
            <a:solidFill>
              <a:schemeClr val="tx1"/>
            </a:solidFill>
            <a:round/>
            <a:headEnd/>
            <a:tailEnd type="triangle" w="med" len="med"/>
          </a:ln>
          <a:effectLst/>
        </p:spPr>
        <p:txBody>
          <a:bodyPr/>
          <a:lstStyle/>
          <a:p>
            <a:endParaRPr lang="en-US"/>
          </a:p>
        </p:txBody>
      </p:sp>
      <p:grpSp>
        <p:nvGrpSpPr>
          <p:cNvPr id="126998" name="Group 22"/>
          <p:cNvGrpSpPr>
            <a:grpSpLocks/>
          </p:cNvGrpSpPr>
          <p:nvPr/>
        </p:nvGrpSpPr>
        <p:grpSpPr bwMode="auto">
          <a:xfrm>
            <a:off x="4895850" y="5580063"/>
            <a:ext cx="2435225" cy="822325"/>
            <a:chOff x="3004" y="3515"/>
            <a:chExt cx="1534" cy="518"/>
          </a:xfrm>
        </p:grpSpPr>
        <p:sp>
          <p:nvSpPr>
            <p:cNvPr id="126999" name="Text Box 23"/>
            <p:cNvSpPr txBox="1">
              <a:spLocks noChangeArrowheads="1"/>
            </p:cNvSpPr>
            <p:nvPr/>
          </p:nvSpPr>
          <p:spPr bwMode="auto">
            <a:xfrm>
              <a:off x="3004" y="3515"/>
              <a:ext cx="359" cy="250"/>
            </a:xfrm>
            <a:prstGeom prst="rect">
              <a:avLst/>
            </a:prstGeom>
            <a:noFill/>
            <a:ln w="9525">
              <a:noFill/>
              <a:miter lim="800000"/>
              <a:headEnd/>
              <a:tailEnd/>
            </a:ln>
            <a:effectLst/>
          </p:spPr>
          <p:txBody>
            <a:bodyPr wrap="none">
              <a:spAutoFit/>
            </a:bodyPr>
            <a:lstStyle/>
            <a:p>
              <a:r>
                <a:rPr lang="en-US" sz="2000" b="1">
                  <a:solidFill>
                    <a:schemeClr val="accent1"/>
                  </a:solidFill>
                </a:rPr>
                <a:t> (+)</a:t>
              </a:r>
            </a:p>
          </p:txBody>
        </p:sp>
        <p:sp>
          <p:nvSpPr>
            <p:cNvPr id="127000" name="Text Box 24"/>
            <p:cNvSpPr txBox="1">
              <a:spLocks noChangeArrowheads="1"/>
            </p:cNvSpPr>
            <p:nvPr/>
          </p:nvSpPr>
          <p:spPr bwMode="auto">
            <a:xfrm>
              <a:off x="3423" y="3772"/>
              <a:ext cx="319" cy="250"/>
            </a:xfrm>
            <a:prstGeom prst="rect">
              <a:avLst/>
            </a:prstGeom>
            <a:noFill/>
            <a:ln w="9525">
              <a:noFill/>
              <a:miter lim="800000"/>
              <a:headEnd/>
              <a:tailEnd/>
            </a:ln>
            <a:effectLst/>
          </p:spPr>
          <p:txBody>
            <a:bodyPr wrap="none">
              <a:spAutoFit/>
            </a:bodyPr>
            <a:lstStyle/>
            <a:p>
              <a:r>
                <a:rPr lang="en-US" sz="2000" b="1">
                  <a:solidFill>
                    <a:schemeClr val="accent1"/>
                  </a:solidFill>
                </a:rPr>
                <a:t> (-)</a:t>
              </a:r>
            </a:p>
          </p:txBody>
        </p:sp>
        <p:sp>
          <p:nvSpPr>
            <p:cNvPr id="127001" name="Text Box 25"/>
            <p:cNvSpPr txBox="1">
              <a:spLocks noChangeArrowheads="1"/>
            </p:cNvSpPr>
            <p:nvPr/>
          </p:nvSpPr>
          <p:spPr bwMode="auto">
            <a:xfrm>
              <a:off x="3816" y="3526"/>
              <a:ext cx="359" cy="250"/>
            </a:xfrm>
            <a:prstGeom prst="rect">
              <a:avLst/>
            </a:prstGeom>
            <a:noFill/>
            <a:ln w="9525">
              <a:noFill/>
              <a:miter lim="800000"/>
              <a:headEnd/>
              <a:tailEnd/>
            </a:ln>
            <a:effectLst/>
          </p:spPr>
          <p:txBody>
            <a:bodyPr wrap="none">
              <a:spAutoFit/>
            </a:bodyPr>
            <a:lstStyle/>
            <a:p>
              <a:r>
                <a:rPr lang="en-US" sz="2000" b="1">
                  <a:solidFill>
                    <a:schemeClr val="accent1"/>
                  </a:solidFill>
                </a:rPr>
                <a:t> (+)</a:t>
              </a:r>
            </a:p>
          </p:txBody>
        </p:sp>
        <p:sp>
          <p:nvSpPr>
            <p:cNvPr id="127002" name="Text Box 26"/>
            <p:cNvSpPr txBox="1">
              <a:spLocks noChangeArrowheads="1"/>
            </p:cNvSpPr>
            <p:nvPr/>
          </p:nvSpPr>
          <p:spPr bwMode="auto">
            <a:xfrm>
              <a:off x="4219" y="3783"/>
              <a:ext cx="319" cy="250"/>
            </a:xfrm>
            <a:prstGeom prst="rect">
              <a:avLst/>
            </a:prstGeom>
            <a:noFill/>
            <a:ln w="9525">
              <a:noFill/>
              <a:miter lim="800000"/>
              <a:headEnd/>
              <a:tailEnd/>
            </a:ln>
            <a:effectLst/>
          </p:spPr>
          <p:txBody>
            <a:bodyPr wrap="none">
              <a:spAutoFit/>
            </a:bodyPr>
            <a:lstStyle/>
            <a:p>
              <a:r>
                <a:rPr lang="en-US" sz="2000" b="1">
                  <a:solidFill>
                    <a:schemeClr val="accent1"/>
                  </a:solidFill>
                </a:rPr>
                <a:t> (-)</a:t>
              </a:r>
            </a:p>
          </p:txBody>
        </p:sp>
      </p:grpSp>
      <p:sp>
        <p:nvSpPr>
          <p:cNvPr id="127003" name="Text Box 27"/>
          <p:cNvSpPr txBox="1">
            <a:spLocks noChangeArrowheads="1"/>
          </p:cNvSpPr>
          <p:nvPr/>
        </p:nvSpPr>
        <p:spPr bwMode="auto">
          <a:xfrm>
            <a:off x="4826000" y="4851400"/>
            <a:ext cx="3446463" cy="457200"/>
          </a:xfrm>
          <a:prstGeom prst="rect">
            <a:avLst/>
          </a:prstGeom>
          <a:noFill/>
          <a:ln w="9525">
            <a:noFill/>
            <a:miter lim="800000"/>
            <a:headEnd/>
            <a:tailEnd/>
          </a:ln>
          <a:effectLst/>
        </p:spPr>
        <p:txBody>
          <a:bodyPr wrap="none">
            <a:spAutoFit/>
          </a:bodyPr>
          <a:lstStyle/>
          <a:p>
            <a:r>
              <a:rPr lang="en-US" dirty="0">
                <a:solidFill>
                  <a:schemeClr val="hlink"/>
                </a:solidFill>
              </a:rPr>
              <a:t>(+) and (-) areas cancel.</a:t>
            </a:r>
          </a:p>
        </p:txBody>
      </p:sp>
      <p:sp>
        <p:nvSpPr>
          <p:cNvPr id="12700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 calcmode="lin" valueType="num">
                                      <p:cBhvr additive="base">
                                        <p:cTn id="7" dur="500" fill="hold"/>
                                        <p:tgtEl>
                                          <p:spTgt spid="126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8">
                                            <p:txEl>
                                              <p:pRg st="1" end="1"/>
                                            </p:txEl>
                                          </p:spTgt>
                                        </p:tgtEl>
                                        <p:attrNameLst>
                                          <p:attrName>style.visibility</p:attrName>
                                        </p:attrNameLst>
                                      </p:cBhvr>
                                      <p:to>
                                        <p:strVal val="visible"/>
                                      </p:to>
                                    </p:set>
                                    <p:anim calcmode="lin" valueType="num">
                                      <p:cBhvr additive="base">
                                        <p:cTn id="13" dur="500" fill="hold"/>
                                        <p:tgtEl>
                                          <p:spTgt spid="1269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26980"/>
                                        </p:tgtEl>
                                        <p:attrNameLst>
                                          <p:attrName>style.visibility</p:attrName>
                                        </p:attrNameLst>
                                      </p:cBhvr>
                                      <p:to>
                                        <p:strVal val="visible"/>
                                      </p:to>
                                    </p:set>
                                    <p:anim calcmode="lin" valueType="num">
                                      <p:cBhvr>
                                        <p:cTn id="18" dur="500" fill="hold"/>
                                        <p:tgtEl>
                                          <p:spTgt spid="126980"/>
                                        </p:tgtEl>
                                        <p:attrNameLst>
                                          <p:attrName>ppt_w</p:attrName>
                                        </p:attrNameLst>
                                      </p:cBhvr>
                                      <p:tavLst>
                                        <p:tav tm="0">
                                          <p:val>
                                            <p:fltVal val="0"/>
                                          </p:val>
                                        </p:tav>
                                        <p:tav tm="100000">
                                          <p:val>
                                            <p:strVal val="#ppt_w"/>
                                          </p:val>
                                        </p:tav>
                                      </p:tavLst>
                                    </p:anim>
                                    <p:anim calcmode="lin" valueType="num">
                                      <p:cBhvr>
                                        <p:cTn id="19" dur="500" fill="hold"/>
                                        <p:tgtEl>
                                          <p:spTgt spid="126980"/>
                                        </p:tgtEl>
                                        <p:attrNameLst>
                                          <p:attrName>ppt_h</p:attrName>
                                        </p:attrNameLst>
                                      </p:cBhvr>
                                      <p:tavLst>
                                        <p:tav tm="0">
                                          <p:val>
                                            <p:fltVal val="0"/>
                                          </p:val>
                                        </p:tav>
                                        <p:tav tm="100000">
                                          <p:val>
                                            <p:strVal val="#ppt_h"/>
                                          </p:val>
                                        </p:tav>
                                      </p:tavLst>
                                    </p:anim>
                                    <p:animEffect transition="in" filter="fade">
                                      <p:cBhvr>
                                        <p:cTn id="20" dur="500"/>
                                        <p:tgtEl>
                                          <p:spTgt spid="126980"/>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78">
                                            <p:txEl>
                                              <p:pRg st="2" end="2"/>
                                            </p:txEl>
                                          </p:spTgt>
                                        </p:tgtEl>
                                        <p:attrNameLst>
                                          <p:attrName>style.visibility</p:attrName>
                                        </p:attrNameLst>
                                      </p:cBhvr>
                                      <p:to>
                                        <p:strVal val="visible"/>
                                      </p:to>
                                    </p:set>
                                    <p:anim calcmode="lin" valueType="num">
                                      <p:cBhvr additive="base">
                                        <p:cTn id="25" dur="500" fill="hold"/>
                                        <p:tgtEl>
                                          <p:spTgt spid="12697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978">
                                            <p:txEl>
                                              <p:pRg st="3" end="3"/>
                                            </p:txEl>
                                          </p:spTgt>
                                        </p:tgtEl>
                                        <p:attrNameLst>
                                          <p:attrName>style.visibility</p:attrName>
                                        </p:attrNameLst>
                                      </p:cBhvr>
                                      <p:to>
                                        <p:strVal val="visible"/>
                                      </p:to>
                                    </p:set>
                                    <p:anim calcmode="lin" valueType="num">
                                      <p:cBhvr additive="base">
                                        <p:cTn id="31" dur="500" fill="hold"/>
                                        <p:tgtEl>
                                          <p:spTgt spid="12697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69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26989"/>
                                        </p:tgtEl>
                                        <p:attrNameLst>
                                          <p:attrName>style.visibility</p:attrName>
                                        </p:attrNameLst>
                                      </p:cBhvr>
                                      <p:to>
                                        <p:strVal val="visible"/>
                                      </p:to>
                                    </p:set>
                                    <p:anim calcmode="lin" valueType="num">
                                      <p:cBhvr>
                                        <p:cTn id="37" dur="500" fill="hold"/>
                                        <p:tgtEl>
                                          <p:spTgt spid="126989"/>
                                        </p:tgtEl>
                                        <p:attrNameLst>
                                          <p:attrName>ppt_w</p:attrName>
                                        </p:attrNameLst>
                                      </p:cBhvr>
                                      <p:tavLst>
                                        <p:tav tm="0">
                                          <p:val>
                                            <p:fltVal val="0"/>
                                          </p:val>
                                        </p:tav>
                                        <p:tav tm="100000">
                                          <p:val>
                                            <p:strVal val="#ppt_w"/>
                                          </p:val>
                                        </p:tav>
                                      </p:tavLst>
                                    </p:anim>
                                    <p:anim calcmode="lin" valueType="num">
                                      <p:cBhvr>
                                        <p:cTn id="38" dur="500" fill="hold"/>
                                        <p:tgtEl>
                                          <p:spTgt spid="126989"/>
                                        </p:tgtEl>
                                        <p:attrNameLst>
                                          <p:attrName>ppt_h</p:attrName>
                                        </p:attrNameLst>
                                      </p:cBhvr>
                                      <p:tavLst>
                                        <p:tav tm="0">
                                          <p:val>
                                            <p:fltVal val="0"/>
                                          </p:val>
                                        </p:tav>
                                        <p:tav tm="100000">
                                          <p:val>
                                            <p:strVal val="#ppt_h"/>
                                          </p:val>
                                        </p:tav>
                                      </p:tavLst>
                                    </p:anim>
                                    <p:animEffect transition="in" filter="fade">
                                      <p:cBhvr>
                                        <p:cTn id="39" dur="500"/>
                                        <p:tgtEl>
                                          <p:spTgt spid="126989"/>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26990"/>
                                        </p:tgtEl>
                                        <p:attrNameLst>
                                          <p:attrName>style.visibility</p:attrName>
                                        </p:attrNameLst>
                                      </p:cBhvr>
                                      <p:to>
                                        <p:strVal val="visible"/>
                                      </p:to>
                                    </p:set>
                                    <p:anim calcmode="lin" valueType="num">
                                      <p:cBhvr>
                                        <p:cTn id="42" dur="500" fill="hold"/>
                                        <p:tgtEl>
                                          <p:spTgt spid="126990"/>
                                        </p:tgtEl>
                                        <p:attrNameLst>
                                          <p:attrName>ppt_w</p:attrName>
                                        </p:attrNameLst>
                                      </p:cBhvr>
                                      <p:tavLst>
                                        <p:tav tm="0">
                                          <p:val>
                                            <p:fltVal val="0"/>
                                          </p:val>
                                        </p:tav>
                                        <p:tav tm="100000">
                                          <p:val>
                                            <p:strVal val="#ppt_w"/>
                                          </p:val>
                                        </p:tav>
                                      </p:tavLst>
                                    </p:anim>
                                    <p:anim calcmode="lin" valueType="num">
                                      <p:cBhvr>
                                        <p:cTn id="43" dur="500" fill="hold"/>
                                        <p:tgtEl>
                                          <p:spTgt spid="126990"/>
                                        </p:tgtEl>
                                        <p:attrNameLst>
                                          <p:attrName>ppt_h</p:attrName>
                                        </p:attrNameLst>
                                      </p:cBhvr>
                                      <p:tavLst>
                                        <p:tav tm="0">
                                          <p:val>
                                            <p:fltVal val="0"/>
                                          </p:val>
                                        </p:tav>
                                        <p:tav tm="100000">
                                          <p:val>
                                            <p:strVal val="#ppt_h"/>
                                          </p:val>
                                        </p:tav>
                                      </p:tavLst>
                                    </p:anim>
                                    <p:animEffect transition="in" filter="fade">
                                      <p:cBhvr>
                                        <p:cTn id="44" dur="500"/>
                                        <p:tgtEl>
                                          <p:spTgt spid="126990"/>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26991"/>
                                        </p:tgtEl>
                                        <p:attrNameLst>
                                          <p:attrName>style.visibility</p:attrName>
                                        </p:attrNameLst>
                                      </p:cBhvr>
                                      <p:to>
                                        <p:strVal val="visible"/>
                                      </p:to>
                                    </p:set>
                                    <p:anim calcmode="lin" valueType="num">
                                      <p:cBhvr>
                                        <p:cTn id="47" dur="500" fill="hold"/>
                                        <p:tgtEl>
                                          <p:spTgt spid="126991"/>
                                        </p:tgtEl>
                                        <p:attrNameLst>
                                          <p:attrName>ppt_w</p:attrName>
                                        </p:attrNameLst>
                                      </p:cBhvr>
                                      <p:tavLst>
                                        <p:tav tm="0">
                                          <p:val>
                                            <p:fltVal val="0"/>
                                          </p:val>
                                        </p:tav>
                                        <p:tav tm="100000">
                                          <p:val>
                                            <p:strVal val="#ppt_w"/>
                                          </p:val>
                                        </p:tav>
                                      </p:tavLst>
                                    </p:anim>
                                    <p:anim calcmode="lin" valueType="num">
                                      <p:cBhvr>
                                        <p:cTn id="48" dur="500" fill="hold"/>
                                        <p:tgtEl>
                                          <p:spTgt spid="126991"/>
                                        </p:tgtEl>
                                        <p:attrNameLst>
                                          <p:attrName>ppt_h</p:attrName>
                                        </p:attrNameLst>
                                      </p:cBhvr>
                                      <p:tavLst>
                                        <p:tav tm="0">
                                          <p:val>
                                            <p:fltVal val="0"/>
                                          </p:val>
                                        </p:tav>
                                        <p:tav tm="100000">
                                          <p:val>
                                            <p:strVal val="#ppt_h"/>
                                          </p:val>
                                        </p:tav>
                                      </p:tavLst>
                                    </p:anim>
                                    <p:animEffect transition="in" filter="fade">
                                      <p:cBhvr>
                                        <p:cTn id="49" dur="500"/>
                                        <p:tgtEl>
                                          <p:spTgt spid="126991"/>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26992"/>
                                        </p:tgtEl>
                                        <p:attrNameLst>
                                          <p:attrName>style.visibility</p:attrName>
                                        </p:attrNameLst>
                                      </p:cBhvr>
                                      <p:to>
                                        <p:strVal val="visible"/>
                                      </p:to>
                                    </p:set>
                                    <p:anim calcmode="lin" valueType="num">
                                      <p:cBhvr>
                                        <p:cTn id="52" dur="500" fill="hold"/>
                                        <p:tgtEl>
                                          <p:spTgt spid="126992"/>
                                        </p:tgtEl>
                                        <p:attrNameLst>
                                          <p:attrName>ppt_w</p:attrName>
                                        </p:attrNameLst>
                                      </p:cBhvr>
                                      <p:tavLst>
                                        <p:tav tm="0">
                                          <p:val>
                                            <p:fltVal val="0"/>
                                          </p:val>
                                        </p:tav>
                                        <p:tav tm="100000">
                                          <p:val>
                                            <p:strVal val="#ppt_w"/>
                                          </p:val>
                                        </p:tav>
                                      </p:tavLst>
                                    </p:anim>
                                    <p:anim calcmode="lin" valueType="num">
                                      <p:cBhvr>
                                        <p:cTn id="53" dur="500" fill="hold"/>
                                        <p:tgtEl>
                                          <p:spTgt spid="126992"/>
                                        </p:tgtEl>
                                        <p:attrNameLst>
                                          <p:attrName>ppt_h</p:attrName>
                                        </p:attrNameLst>
                                      </p:cBhvr>
                                      <p:tavLst>
                                        <p:tav tm="0">
                                          <p:val>
                                            <p:fltVal val="0"/>
                                          </p:val>
                                        </p:tav>
                                        <p:tav tm="100000">
                                          <p:val>
                                            <p:strVal val="#ppt_h"/>
                                          </p:val>
                                        </p:tav>
                                      </p:tavLst>
                                    </p:anim>
                                    <p:animEffect transition="in" filter="fade">
                                      <p:cBhvr>
                                        <p:cTn id="54" dur="500"/>
                                        <p:tgtEl>
                                          <p:spTgt spid="126992"/>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26993"/>
                                        </p:tgtEl>
                                        <p:attrNameLst>
                                          <p:attrName>style.visibility</p:attrName>
                                        </p:attrNameLst>
                                      </p:cBhvr>
                                      <p:to>
                                        <p:strVal val="visible"/>
                                      </p:to>
                                    </p:set>
                                    <p:anim calcmode="lin" valueType="num">
                                      <p:cBhvr>
                                        <p:cTn id="57" dur="500" fill="hold"/>
                                        <p:tgtEl>
                                          <p:spTgt spid="126993"/>
                                        </p:tgtEl>
                                        <p:attrNameLst>
                                          <p:attrName>ppt_w</p:attrName>
                                        </p:attrNameLst>
                                      </p:cBhvr>
                                      <p:tavLst>
                                        <p:tav tm="0">
                                          <p:val>
                                            <p:fltVal val="0"/>
                                          </p:val>
                                        </p:tav>
                                        <p:tav tm="100000">
                                          <p:val>
                                            <p:strVal val="#ppt_w"/>
                                          </p:val>
                                        </p:tav>
                                      </p:tavLst>
                                    </p:anim>
                                    <p:anim calcmode="lin" valueType="num">
                                      <p:cBhvr>
                                        <p:cTn id="58" dur="500" fill="hold"/>
                                        <p:tgtEl>
                                          <p:spTgt spid="126993"/>
                                        </p:tgtEl>
                                        <p:attrNameLst>
                                          <p:attrName>ppt_h</p:attrName>
                                        </p:attrNameLst>
                                      </p:cBhvr>
                                      <p:tavLst>
                                        <p:tav tm="0">
                                          <p:val>
                                            <p:fltVal val="0"/>
                                          </p:val>
                                        </p:tav>
                                        <p:tav tm="100000">
                                          <p:val>
                                            <p:strVal val="#ppt_h"/>
                                          </p:val>
                                        </p:tav>
                                      </p:tavLst>
                                    </p:anim>
                                    <p:animEffect transition="in" filter="fade">
                                      <p:cBhvr>
                                        <p:cTn id="59" dur="500"/>
                                        <p:tgtEl>
                                          <p:spTgt spid="126993"/>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126995"/>
                                        </p:tgtEl>
                                        <p:attrNameLst>
                                          <p:attrName>style.visibility</p:attrName>
                                        </p:attrNameLst>
                                      </p:cBhvr>
                                      <p:to>
                                        <p:strVal val="visible"/>
                                      </p:to>
                                    </p:set>
                                    <p:anim calcmode="lin" valueType="num">
                                      <p:cBhvr>
                                        <p:cTn id="62" dur="500" fill="hold"/>
                                        <p:tgtEl>
                                          <p:spTgt spid="126995"/>
                                        </p:tgtEl>
                                        <p:attrNameLst>
                                          <p:attrName>ppt_w</p:attrName>
                                        </p:attrNameLst>
                                      </p:cBhvr>
                                      <p:tavLst>
                                        <p:tav tm="0">
                                          <p:val>
                                            <p:fltVal val="0"/>
                                          </p:val>
                                        </p:tav>
                                        <p:tav tm="100000">
                                          <p:val>
                                            <p:strVal val="#ppt_w"/>
                                          </p:val>
                                        </p:tav>
                                      </p:tavLst>
                                    </p:anim>
                                    <p:anim calcmode="lin" valueType="num">
                                      <p:cBhvr>
                                        <p:cTn id="63" dur="500" fill="hold"/>
                                        <p:tgtEl>
                                          <p:spTgt spid="126995"/>
                                        </p:tgtEl>
                                        <p:attrNameLst>
                                          <p:attrName>ppt_h</p:attrName>
                                        </p:attrNameLst>
                                      </p:cBhvr>
                                      <p:tavLst>
                                        <p:tav tm="0">
                                          <p:val>
                                            <p:fltVal val="0"/>
                                          </p:val>
                                        </p:tav>
                                        <p:tav tm="100000">
                                          <p:val>
                                            <p:strVal val="#ppt_h"/>
                                          </p:val>
                                        </p:tav>
                                      </p:tavLst>
                                    </p:anim>
                                    <p:animEffect transition="in" filter="fade">
                                      <p:cBhvr>
                                        <p:cTn id="64" dur="500"/>
                                        <p:tgtEl>
                                          <p:spTgt spid="126995"/>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26996"/>
                                        </p:tgtEl>
                                        <p:attrNameLst>
                                          <p:attrName>style.visibility</p:attrName>
                                        </p:attrNameLst>
                                      </p:cBhvr>
                                      <p:to>
                                        <p:strVal val="visible"/>
                                      </p:to>
                                    </p:set>
                                    <p:anim calcmode="lin" valueType="num">
                                      <p:cBhvr>
                                        <p:cTn id="67" dur="500" fill="hold"/>
                                        <p:tgtEl>
                                          <p:spTgt spid="126996"/>
                                        </p:tgtEl>
                                        <p:attrNameLst>
                                          <p:attrName>ppt_w</p:attrName>
                                        </p:attrNameLst>
                                      </p:cBhvr>
                                      <p:tavLst>
                                        <p:tav tm="0">
                                          <p:val>
                                            <p:fltVal val="0"/>
                                          </p:val>
                                        </p:tav>
                                        <p:tav tm="100000">
                                          <p:val>
                                            <p:strVal val="#ppt_w"/>
                                          </p:val>
                                        </p:tav>
                                      </p:tavLst>
                                    </p:anim>
                                    <p:anim calcmode="lin" valueType="num">
                                      <p:cBhvr>
                                        <p:cTn id="68" dur="500" fill="hold"/>
                                        <p:tgtEl>
                                          <p:spTgt spid="126996"/>
                                        </p:tgtEl>
                                        <p:attrNameLst>
                                          <p:attrName>ppt_h</p:attrName>
                                        </p:attrNameLst>
                                      </p:cBhvr>
                                      <p:tavLst>
                                        <p:tav tm="0">
                                          <p:val>
                                            <p:fltVal val="0"/>
                                          </p:val>
                                        </p:tav>
                                        <p:tav tm="100000">
                                          <p:val>
                                            <p:strVal val="#ppt_h"/>
                                          </p:val>
                                        </p:tav>
                                      </p:tavLst>
                                    </p:anim>
                                    <p:animEffect transition="in" filter="fade">
                                      <p:cBhvr>
                                        <p:cTn id="69" dur="500"/>
                                        <p:tgtEl>
                                          <p:spTgt spid="126996"/>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26997"/>
                                        </p:tgtEl>
                                        <p:attrNameLst>
                                          <p:attrName>style.visibility</p:attrName>
                                        </p:attrNameLst>
                                      </p:cBhvr>
                                      <p:to>
                                        <p:strVal val="visible"/>
                                      </p:to>
                                    </p:set>
                                    <p:anim calcmode="lin" valueType="num">
                                      <p:cBhvr>
                                        <p:cTn id="72" dur="500" fill="hold"/>
                                        <p:tgtEl>
                                          <p:spTgt spid="126997"/>
                                        </p:tgtEl>
                                        <p:attrNameLst>
                                          <p:attrName>ppt_w</p:attrName>
                                        </p:attrNameLst>
                                      </p:cBhvr>
                                      <p:tavLst>
                                        <p:tav tm="0">
                                          <p:val>
                                            <p:fltVal val="0"/>
                                          </p:val>
                                        </p:tav>
                                        <p:tav tm="100000">
                                          <p:val>
                                            <p:strVal val="#ppt_w"/>
                                          </p:val>
                                        </p:tav>
                                      </p:tavLst>
                                    </p:anim>
                                    <p:anim calcmode="lin" valueType="num">
                                      <p:cBhvr>
                                        <p:cTn id="73" dur="500" fill="hold"/>
                                        <p:tgtEl>
                                          <p:spTgt spid="126997"/>
                                        </p:tgtEl>
                                        <p:attrNameLst>
                                          <p:attrName>ppt_h</p:attrName>
                                        </p:attrNameLst>
                                      </p:cBhvr>
                                      <p:tavLst>
                                        <p:tav tm="0">
                                          <p:val>
                                            <p:fltVal val="0"/>
                                          </p:val>
                                        </p:tav>
                                        <p:tav tm="100000">
                                          <p:val>
                                            <p:strVal val="#ppt_h"/>
                                          </p:val>
                                        </p:tav>
                                      </p:tavLst>
                                    </p:anim>
                                    <p:animEffect transition="in" filter="fade">
                                      <p:cBhvr>
                                        <p:cTn id="74" dur="500"/>
                                        <p:tgtEl>
                                          <p:spTgt spid="126997"/>
                                        </p:tgtEl>
                                      </p:cBhvr>
                                    </p:animEffect>
                                  </p:childTnLst>
                                </p:cTn>
                              </p:par>
                              <p:par>
                                <p:cTn id="75" presetID="8" presetClass="emph" presetSubtype="0" fill="hold" grpId="1" nodeType="withEffect">
                                  <p:stCondLst>
                                    <p:cond delay="0"/>
                                  </p:stCondLst>
                                  <p:childTnLst>
                                    <p:animRot by="21600000">
                                      <p:cBhvr>
                                        <p:cTn id="76" dur="2000" fill="hold"/>
                                        <p:tgtEl>
                                          <p:spTgt spid="126989"/>
                                        </p:tgtEl>
                                        <p:attrNameLst>
                                          <p:attrName>r</p:attrName>
                                        </p:attrNameLst>
                                      </p:cBhvr>
                                    </p:animRot>
                                  </p:childTnLst>
                                </p:cTn>
                              </p:par>
                              <p:par>
                                <p:cTn id="77" presetID="8" presetClass="emph" presetSubtype="0" fill="hold" grpId="1" nodeType="withEffect">
                                  <p:stCondLst>
                                    <p:cond delay="0"/>
                                  </p:stCondLst>
                                  <p:childTnLst>
                                    <p:animRot by="21600000">
                                      <p:cBhvr>
                                        <p:cTn id="78" dur="2000" fill="hold"/>
                                        <p:tgtEl>
                                          <p:spTgt spid="126990"/>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126991"/>
                                        </p:tgtEl>
                                        <p:attrNameLst>
                                          <p:attrName>r</p:attrName>
                                        </p:attrNameLst>
                                      </p:cBhvr>
                                    </p:animRot>
                                  </p:childTnLst>
                                </p:cTn>
                              </p:par>
                              <p:par>
                                <p:cTn id="81" presetID="8" presetClass="emph" presetSubtype="0" fill="hold" grpId="1" nodeType="withEffect">
                                  <p:stCondLst>
                                    <p:cond delay="0"/>
                                  </p:stCondLst>
                                  <p:childTnLst>
                                    <p:animRot by="21600000">
                                      <p:cBhvr>
                                        <p:cTn id="82" dur="2000" fill="hold"/>
                                        <p:tgtEl>
                                          <p:spTgt spid="126992"/>
                                        </p:tgtEl>
                                        <p:attrNameLst>
                                          <p:attrName>r</p:attrName>
                                        </p:attrNameLst>
                                      </p:cBhvr>
                                    </p:animRot>
                                  </p:childTnLst>
                                </p:cTn>
                              </p:par>
                              <p:par>
                                <p:cTn id="83" presetID="8" presetClass="emph" presetSubtype="0" fill="hold" grpId="1" nodeType="withEffect">
                                  <p:stCondLst>
                                    <p:cond delay="0"/>
                                  </p:stCondLst>
                                  <p:childTnLst>
                                    <p:animRot by="21600000">
                                      <p:cBhvr>
                                        <p:cTn id="84" dur="2000" fill="hold"/>
                                        <p:tgtEl>
                                          <p:spTgt spid="126993"/>
                                        </p:tgtEl>
                                        <p:attrNameLst>
                                          <p:attrName>r</p:attrName>
                                        </p:attrNameLst>
                                      </p:cBhvr>
                                    </p:animRot>
                                  </p:childTnLst>
                                </p:cTn>
                              </p:par>
                              <p:par>
                                <p:cTn id="85" presetID="8" presetClass="emph" presetSubtype="0" fill="hold" grpId="1" nodeType="withEffect">
                                  <p:stCondLst>
                                    <p:cond delay="0"/>
                                  </p:stCondLst>
                                  <p:childTnLst>
                                    <p:animRot by="21600000">
                                      <p:cBhvr>
                                        <p:cTn id="86" dur="2000" fill="hold"/>
                                        <p:tgtEl>
                                          <p:spTgt spid="126995"/>
                                        </p:tgtEl>
                                        <p:attrNameLst>
                                          <p:attrName>r</p:attrName>
                                        </p:attrNameLst>
                                      </p:cBhvr>
                                    </p:animRot>
                                  </p:childTnLst>
                                </p:cTn>
                              </p:par>
                              <p:par>
                                <p:cTn id="87" presetID="8" presetClass="emph" presetSubtype="0" fill="hold" grpId="1" nodeType="withEffect">
                                  <p:stCondLst>
                                    <p:cond delay="0"/>
                                  </p:stCondLst>
                                  <p:childTnLst>
                                    <p:animRot by="21600000">
                                      <p:cBhvr>
                                        <p:cTn id="88" dur="2000" fill="hold"/>
                                        <p:tgtEl>
                                          <p:spTgt spid="126996"/>
                                        </p:tgtEl>
                                        <p:attrNameLst>
                                          <p:attrName>r</p:attrName>
                                        </p:attrNameLst>
                                      </p:cBhvr>
                                    </p:animRot>
                                  </p:childTnLst>
                                </p:cTn>
                              </p:par>
                              <p:par>
                                <p:cTn id="89" presetID="8" presetClass="emph" presetSubtype="0" fill="hold" grpId="1" nodeType="withEffect">
                                  <p:stCondLst>
                                    <p:cond delay="0"/>
                                  </p:stCondLst>
                                  <p:childTnLst>
                                    <p:animRot by="21600000">
                                      <p:cBhvr>
                                        <p:cTn id="90" dur="2000" fill="hold"/>
                                        <p:tgtEl>
                                          <p:spTgt spid="126997"/>
                                        </p:tgtEl>
                                        <p:attrNameLst>
                                          <p:attrName>r</p:attrName>
                                        </p:attrNameLst>
                                      </p:cBhvr>
                                    </p:animRot>
                                  </p:childTnLst>
                                </p:cTn>
                              </p:par>
                            </p:childTnLst>
                          </p:cTn>
                        </p:par>
                        <p:par>
                          <p:cTn id="91" fill="hold">
                            <p:stCondLst>
                              <p:cond delay="2000"/>
                            </p:stCondLst>
                            <p:childTnLst>
                              <p:par>
                                <p:cTn id="92" presetID="10" presetClass="entr" presetSubtype="0" fill="hold" nodeType="afterEffect">
                                  <p:stCondLst>
                                    <p:cond delay="0"/>
                                  </p:stCondLst>
                                  <p:childTnLst>
                                    <p:set>
                                      <p:cBhvr>
                                        <p:cTn id="93" dur="1" fill="hold">
                                          <p:stCondLst>
                                            <p:cond delay="0"/>
                                          </p:stCondLst>
                                        </p:cTn>
                                        <p:tgtEl>
                                          <p:spTgt spid="126998"/>
                                        </p:tgtEl>
                                        <p:attrNameLst>
                                          <p:attrName>style.visibility</p:attrName>
                                        </p:attrNameLst>
                                      </p:cBhvr>
                                      <p:to>
                                        <p:strVal val="visible"/>
                                      </p:to>
                                    </p:set>
                                    <p:animEffect transition="in" filter="fade">
                                      <p:cBhvr>
                                        <p:cTn id="94" dur="2000"/>
                                        <p:tgtEl>
                                          <p:spTgt spid="12699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26994"/>
                                        </p:tgtEl>
                                        <p:attrNameLst>
                                          <p:attrName>style.visibility</p:attrName>
                                        </p:attrNameLst>
                                      </p:cBhvr>
                                      <p:to>
                                        <p:strVal val="visible"/>
                                      </p:to>
                                    </p:set>
                                    <p:animEffect transition="in" filter="wipe(left)">
                                      <p:cBhvr>
                                        <p:cTn id="99" dur="5000"/>
                                        <p:tgtEl>
                                          <p:spTgt spid="126994"/>
                                        </p:tgtEl>
                                      </p:cBhvr>
                                    </p:animEffect>
                                  </p:childTnLst>
                                  <p:subTnLst>
                                    <p:audio>
                                      <p:cMediaNode>
                                        <p:cTn display="0" masterRel="sameClick">
                                          <p:stCondLst>
                                            <p:cond evt="begin" delay="0">
                                              <p:tn val="97"/>
                                            </p:cond>
                                          </p:stCondLst>
                                          <p:endCondLst>
                                            <p:cond evt="onStopAudio" delay="0">
                                              <p:tgtEl>
                                                <p:sldTgt/>
                                              </p:tgtEl>
                                            </p:cond>
                                          </p:endCondLst>
                                        </p:cTn>
                                        <p:tgtEl>
                                          <p:sndTgt r:embed="rId5" name="drumroll.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2" fill="hold" nodeType="clickEffect">
                                  <p:stCondLst>
                                    <p:cond delay="0"/>
                                  </p:stCondLst>
                                  <p:childTnLst>
                                    <p:set>
                                      <p:cBhvr>
                                        <p:cTn id="103" dur="1" fill="hold">
                                          <p:stCondLst>
                                            <p:cond delay="0"/>
                                          </p:stCondLst>
                                        </p:cTn>
                                        <p:tgtEl>
                                          <p:spTgt spid="127003">
                                            <p:txEl>
                                              <p:pRg st="0" end="0"/>
                                            </p:txEl>
                                          </p:spTgt>
                                        </p:tgtEl>
                                        <p:attrNameLst>
                                          <p:attrName>style.visibility</p:attrName>
                                        </p:attrNameLst>
                                      </p:cBhvr>
                                      <p:to>
                                        <p:strVal val="visible"/>
                                      </p:to>
                                    </p:set>
                                    <p:anim calcmode="lin" valueType="num">
                                      <p:cBhvr additive="base">
                                        <p:cTn id="104" dur="500" fill="hold"/>
                                        <p:tgtEl>
                                          <p:spTgt spid="127003">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127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9" grpId="0" animBg="1"/>
      <p:bldP spid="126989" grpId="1" animBg="1"/>
      <p:bldP spid="126990" grpId="0"/>
      <p:bldP spid="126990" grpId="1"/>
      <p:bldP spid="126991" grpId="0"/>
      <p:bldP spid="126991" grpId="1"/>
      <p:bldP spid="126992" grpId="0"/>
      <p:bldP spid="126992" grpId="1"/>
      <p:bldP spid="126993" grpId="0"/>
      <p:bldP spid="126993" grpId="1"/>
      <p:bldP spid="126994" grpId="0" animBg="1"/>
      <p:bldP spid="126995" grpId="0" animBg="1"/>
      <p:bldP spid="126995" grpId="1" animBg="1"/>
      <p:bldP spid="126996" grpId="0" animBg="1"/>
      <p:bldP spid="126996" grpId="1" animBg="1"/>
      <p:bldP spid="126997" grpId="0" animBg="1"/>
      <p:bldP spid="12699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sz="2000">
              <a:solidFill>
                <a:srgbClr val="000000"/>
              </a:solidFill>
              <a:latin typeface="Courier New" pitchFamily="49" charset="0"/>
              <a:ea typeface="Segoe UI" pitchFamily="34" charset="0"/>
              <a:cs typeface="Times New Roman" pitchFamily="18" charset="0"/>
            </a:endParaRP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way to find the                                                     average of a regularly                                            alternating voltage is                                                      called the </a:t>
            </a:r>
            <a:r>
              <a:rPr lang="en-US" b="1">
                <a:solidFill>
                  <a:srgbClr val="000000"/>
                </a:solidFill>
                <a:ea typeface="Segoe UI" pitchFamily="34" charset="0"/>
                <a:cs typeface="Times New Roman" pitchFamily="18" charset="0"/>
              </a:rPr>
              <a:t>root mean                                                     square.</a:t>
            </a:r>
            <a:endParaRPr lang="en-US">
              <a:solidFill>
                <a:srgbClr val="000000"/>
              </a:solidFill>
              <a:ea typeface="Segoe UI" pitchFamily="34" charset="0"/>
              <a:cs typeface="Times New Roman" pitchFamily="18" charset="0"/>
            </a:endParaRP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What we do is find the area under the </a:t>
            </a:r>
            <a:r>
              <a:rPr lang="en-US" i="1">
                <a:solidFill>
                  <a:srgbClr val="000000"/>
                </a:solidFill>
                <a:ea typeface="Segoe UI" pitchFamily="34" charset="0"/>
                <a:cs typeface="Times New Roman" pitchFamily="18" charset="0"/>
              </a:rPr>
              <a:t>squared value</a:t>
            </a:r>
            <a:r>
              <a:rPr lang="en-US">
                <a:solidFill>
                  <a:srgbClr val="000000"/>
                </a:solidFill>
                <a:ea typeface="Segoe UI" pitchFamily="34" charset="0"/>
                <a:cs typeface="Times New Roman" pitchFamily="18" charset="0"/>
              </a:rPr>
              <a:t> of the sinusoidal voltage so that </a:t>
            </a:r>
            <a:r>
              <a:rPr lang="en-US" i="1">
                <a:solidFill>
                  <a:srgbClr val="000000"/>
                </a:solidFill>
                <a:ea typeface="Segoe UI" pitchFamily="34" charset="0"/>
                <a:cs typeface="Times New Roman" pitchFamily="18" charset="0"/>
              </a:rPr>
              <a:t>no cancellation</a:t>
            </a:r>
            <a:r>
              <a:rPr lang="en-US">
                <a:solidFill>
                  <a:srgbClr val="000000"/>
                </a:solidFill>
                <a:ea typeface="Segoe UI" pitchFamily="34" charset="0"/>
                <a:cs typeface="Times New Roman" pitchFamily="18" charset="0"/>
              </a:rPr>
              <a:t> occurs!</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Consider the dashed line                                            located at </a:t>
            </a:r>
            <a:r>
              <a:rPr lang="en-US">
                <a:solidFill>
                  <a:srgbClr val="000000"/>
                </a:solidFill>
                <a:ea typeface="Segoe UI" pitchFamily="34" charset="0"/>
                <a:cs typeface="Times New Roman" pitchFamily="18" charset="0"/>
                <a:sym typeface="Symbol" pitchFamily="18" charset="2"/>
              </a:rPr>
              <a:t></a:t>
            </a:r>
            <a:r>
              <a:rPr lang="en-US" baseline="-25000">
                <a:solidFill>
                  <a:srgbClr val="000000"/>
                </a:solidFill>
                <a:ea typeface="Segoe UI" pitchFamily="34" charset="0"/>
                <a:cs typeface="Times New Roman" pitchFamily="18" charset="0"/>
                <a:sym typeface="Symbol" pitchFamily="18" charset="2"/>
              </a:rPr>
              <a:t>0</a:t>
            </a:r>
            <a:r>
              <a:rPr lang="en-US" baseline="30000">
                <a:solidFill>
                  <a:srgbClr val="000000"/>
                </a:solidFill>
                <a:ea typeface="Segoe UI" pitchFamily="34" charset="0"/>
                <a:cs typeface="Times New Roman" pitchFamily="18" charset="0"/>
                <a:sym typeface="Symbol" pitchFamily="18" charset="2"/>
              </a:rPr>
              <a:t>2</a:t>
            </a:r>
            <a:r>
              <a:rPr lang="en-US" i="1">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2:</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Visualize the lobes above                                               the dashed line filling in                                                    the troughs below.</a:t>
            </a:r>
          </a:p>
        </p:txBody>
      </p:sp>
      <p:grpSp>
        <p:nvGrpSpPr>
          <p:cNvPr id="129028" name="Group 4"/>
          <p:cNvGrpSpPr>
            <a:grpSpLocks/>
          </p:cNvGrpSpPr>
          <p:nvPr/>
        </p:nvGrpSpPr>
        <p:grpSpPr bwMode="auto">
          <a:xfrm>
            <a:off x="4230688" y="1809750"/>
            <a:ext cx="5167312" cy="1725613"/>
            <a:chOff x="2577" y="2109"/>
            <a:chExt cx="3255" cy="1087"/>
          </a:xfrm>
        </p:grpSpPr>
        <p:sp>
          <p:nvSpPr>
            <p:cNvPr id="129029" name="Rectangle 5"/>
            <p:cNvSpPr>
              <a:spLocks noChangeArrowheads="1"/>
            </p:cNvSpPr>
            <p:nvPr/>
          </p:nvSpPr>
          <p:spPr bwMode="auto">
            <a:xfrm>
              <a:off x="3009" y="2260"/>
              <a:ext cx="2229" cy="815"/>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29030" name="Line 6"/>
            <p:cNvSpPr>
              <a:spLocks noChangeShapeType="1"/>
            </p:cNvSpPr>
            <p:nvPr/>
          </p:nvSpPr>
          <p:spPr bwMode="auto">
            <a:xfrm>
              <a:off x="3000" y="2664"/>
              <a:ext cx="2330" cy="0"/>
            </a:xfrm>
            <a:prstGeom prst="line">
              <a:avLst/>
            </a:prstGeom>
            <a:noFill/>
            <a:ln w="9525">
              <a:solidFill>
                <a:schemeClr val="tx1"/>
              </a:solidFill>
              <a:round/>
              <a:headEnd/>
              <a:tailEnd type="triangle" w="med" len="med"/>
            </a:ln>
            <a:effectLst/>
          </p:spPr>
          <p:txBody>
            <a:bodyPr/>
            <a:lstStyle/>
            <a:p>
              <a:endParaRPr lang="en-US"/>
            </a:p>
          </p:txBody>
        </p:sp>
        <p:sp>
          <p:nvSpPr>
            <p:cNvPr id="129031" name="Text Box 7"/>
            <p:cNvSpPr txBox="1">
              <a:spLocks noChangeArrowheads="1"/>
            </p:cNvSpPr>
            <p:nvPr/>
          </p:nvSpPr>
          <p:spPr bwMode="auto">
            <a:xfrm>
              <a:off x="2623" y="2109"/>
              <a:ext cx="476" cy="250"/>
            </a:xfrm>
            <a:prstGeom prst="rect">
              <a:avLst/>
            </a:prstGeom>
            <a:noFill/>
            <a:ln w="9525">
              <a:noFill/>
              <a:miter lim="800000"/>
              <a:headEnd/>
              <a:tailEnd/>
            </a:ln>
            <a:effectLst/>
          </p:spPr>
          <p:txBody>
            <a:bodyPr>
              <a:spAutoFit/>
            </a:bodyPr>
            <a:lstStyle/>
            <a:p>
              <a:pPr>
                <a:spcBef>
                  <a:spcPct val="50000"/>
                </a:spcBef>
              </a:pPr>
              <a:r>
                <a:rPr lang="en-US" sz="2000">
                  <a:sym typeface="Symbol" pitchFamily="18" charset="2"/>
                </a:rPr>
                <a:t>  </a:t>
              </a:r>
              <a:r>
                <a:rPr lang="en-US" sz="2000" baseline="-25000">
                  <a:sym typeface="Symbol" pitchFamily="18" charset="2"/>
                </a:rPr>
                <a:t> </a:t>
              </a:r>
              <a:r>
                <a:rPr lang="en-US" sz="2000">
                  <a:sym typeface="Symbol" pitchFamily="18" charset="2"/>
                </a:rPr>
                <a:t></a:t>
              </a:r>
              <a:r>
                <a:rPr lang="en-US" sz="2000" baseline="-25000">
                  <a:sym typeface="Symbol" pitchFamily="18" charset="2"/>
                </a:rPr>
                <a:t>0</a:t>
              </a:r>
              <a:endParaRPr lang="en-US" sz="2000">
                <a:sym typeface="Symbol" pitchFamily="18" charset="2"/>
              </a:endParaRPr>
            </a:p>
          </p:txBody>
        </p:sp>
        <p:sp>
          <p:nvSpPr>
            <p:cNvPr id="129032" name="Rectangle 8"/>
            <p:cNvSpPr>
              <a:spLocks noChangeArrowheads="1"/>
            </p:cNvSpPr>
            <p:nvPr/>
          </p:nvSpPr>
          <p:spPr bwMode="auto">
            <a:xfrm rot="16200000">
              <a:off x="2397" y="2520"/>
              <a:ext cx="838" cy="250"/>
            </a:xfrm>
            <a:prstGeom prst="rect">
              <a:avLst/>
            </a:prstGeom>
            <a:noFill/>
            <a:ln w="9525">
              <a:noFill/>
              <a:miter lim="800000"/>
              <a:headEnd/>
              <a:tailEnd/>
            </a:ln>
            <a:effectLst/>
          </p:spPr>
          <p:txBody>
            <a:bodyPr/>
            <a:lstStyle/>
            <a:p>
              <a:pPr algn="ctr" eaLnBrk="0" hangingPunct="0">
                <a:lnSpc>
                  <a:spcPct val="90000"/>
                </a:lnSpc>
                <a:spcBef>
                  <a:spcPct val="20000"/>
                </a:spcBef>
              </a:pPr>
              <a:r>
                <a:rPr lang="en-US" sz="2000">
                  <a:solidFill>
                    <a:srgbClr val="000000"/>
                  </a:solidFill>
                  <a:sym typeface="Symbol" pitchFamily="18" charset="2"/>
                </a:rPr>
                <a:t></a:t>
              </a:r>
              <a:r>
                <a:rPr lang="en-US" sz="2000" i="1">
                  <a:solidFill>
                    <a:srgbClr val="000000"/>
                  </a:solidFill>
                  <a:sym typeface="Symbol" pitchFamily="18" charset="2"/>
                </a:rPr>
                <a:t> </a:t>
              </a:r>
              <a:r>
                <a:rPr lang="en-US" sz="2000">
                  <a:sym typeface="Symbol" pitchFamily="18" charset="2"/>
                </a:rPr>
                <a:t>/ V</a:t>
              </a:r>
              <a:endParaRPr lang="en-US" sz="2000" baseline="30000">
                <a:sym typeface="Symbol" pitchFamily="18" charset="2"/>
              </a:endParaRPr>
            </a:p>
          </p:txBody>
        </p:sp>
        <p:sp>
          <p:nvSpPr>
            <p:cNvPr id="129033" name="Rectangle 9"/>
            <p:cNvSpPr>
              <a:spLocks noChangeArrowheads="1"/>
            </p:cNvSpPr>
            <p:nvPr/>
          </p:nvSpPr>
          <p:spPr bwMode="auto">
            <a:xfrm>
              <a:off x="5247" y="2508"/>
              <a:ext cx="585" cy="306"/>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 t </a:t>
              </a:r>
              <a:r>
                <a:rPr lang="en-US" sz="2000">
                  <a:sym typeface="Symbol" pitchFamily="18" charset="2"/>
                </a:rPr>
                <a:t>/ s</a:t>
              </a:r>
              <a:endParaRPr lang="en-US" sz="2000">
                <a:cs typeface="Courier New" pitchFamily="49" charset="0"/>
              </a:endParaRPr>
            </a:p>
          </p:txBody>
        </p:sp>
        <p:sp>
          <p:nvSpPr>
            <p:cNvPr id="129034" name="Text Box 10"/>
            <p:cNvSpPr txBox="1">
              <a:spLocks noChangeArrowheads="1"/>
            </p:cNvSpPr>
            <p:nvPr/>
          </p:nvSpPr>
          <p:spPr bwMode="auto">
            <a:xfrm>
              <a:off x="2577" y="2946"/>
              <a:ext cx="477" cy="250"/>
            </a:xfrm>
            <a:prstGeom prst="rect">
              <a:avLst/>
            </a:prstGeom>
            <a:noFill/>
            <a:ln w="9525">
              <a:noFill/>
              <a:miter lim="800000"/>
              <a:headEnd/>
              <a:tailEnd/>
            </a:ln>
            <a:effectLst/>
          </p:spPr>
          <p:txBody>
            <a:bodyPr>
              <a:spAutoFit/>
            </a:bodyPr>
            <a:lstStyle/>
            <a:p>
              <a:pPr>
                <a:spcBef>
                  <a:spcPct val="50000"/>
                </a:spcBef>
              </a:pPr>
              <a:r>
                <a:rPr lang="en-US" sz="2000" baseline="30000"/>
                <a:t>    -</a:t>
              </a:r>
              <a:r>
                <a:rPr lang="en-US" sz="2000">
                  <a:sym typeface="Symbol" pitchFamily="18" charset="2"/>
                </a:rPr>
                <a:t></a:t>
              </a:r>
              <a:r>
                <a:rPr lang="en-US" sz="2000" baseline="-25000">
                  <a:sym typeface="Symbol" pitchFamily="18" charset="2"/>
                </a:rPr>
                <a:t>0</a:t>
              </a:r>
              <a:endParaRPr lang="en-US" sz="2000">
                <a:sym typeface="Symbol" pitchFamily="18" charset="2"/>
              </a:endParaRPr>
            </a:p>
          </p:txBody>
        </p:sp>
        <p:sp>
          <p:nvSpPr>
            <p:cNvPr id="129035" name="Line 11"/>
            <p:cNvSpPr>
              <a:spLocks noChangeShapeType="1"/>
            </p:cNvSpPr>
            <p:nvPr/>
          </p:nvSpPr>
          <p:spPr bwMode="auto">
            <a:xfrm flipV="1">
              <a:off x="3003" y="2258"/>
              <a:ext cx="0" cy="808"/>
            </a:xfrm>
            <a:prstGeom prst="line">
              <a:avLst/>
            </a:prstGeom>
            <a:noFill/>
            <a:ln w="9525">
              <a:solidFill>
                <a:schemeClr val="tx1"/>
              </a:solidFill>
              <a:round/>
              <a:headEnd/>
              <a:tailEnd type="triangle" w="med" len="med"/>
            </a:ln>
            <a:effectLst/>
          </p:spPr>
          <p:txBody>
            <a:bodyPr/>
            <a:lstStyle/>
            <a:p>
              <a:endParaRPr lang="en-US"/>
            </a:p>
          </p:txBody>
        </p:sp>
        <p:sp>
          <p:nvSpPr>
            <p:cNvPr id="129036" name="Freeform 12"/>
            <p:cNvSpPr>
              <a:spLocks/>
            </p:cNvSpPr>
            <p:nvPr/>
          </p:nvSpPr>
          <p:spPr bwMode="auto">
            <a:xfrm rot="10800000">
              <a:off x="3004" y="2253"/>
              <a:ext cx="2226" cy="827"/>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19050" cap="flat" cmpd="sng">
              <a:solidFill>
                <a:srgbClr val="FF00FF"/>
              </a:solidFill>
              <a:prstDash val="dash"/>
              <a:round/>
              <a:headEnd/>
              <a:tailEnd/>
            </a:ln>
            <a:effectLst/>
          </p:spPr>
          <p:txBody>
            <a:bodyPr/>
            <a:lstStyle/>
            <a:p>
              <a:endParaRPr lang="en-US"/>
            </a:p>
          </p:txBody>
        </p:sp>
      </p:grpSp>
      <p:sp>
        <p:nvSpPr>
          <p:cNvPr id="129037" name="Rectangle 13"/>
          <p:cNvSpPr>
            <a:spLocks noChangeArrowheads="1"/>
          </p:cNvSpPr>
          <p:nvPr/>
        </p:nvSpPr>
        <p:spPr bwMode="auto">
          <a:xfrm>
            <a:off x="4906963" y="4781550"/>
            <a:ext cx="3538537" cy="1568450"/>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29038" name="Text Box 14"/>
          <p:cNvSpPr txBox="1">
            <a:spLocks noChangeArrowheads="1"/>
          </p:cNvSpPr>
          <p:nvPr/>
        </p:nvSpPr>
        <p:spPr bwMode="auto">
          <a:xfrm>
            <a:off x="4446588" y="4583113"/>
            <a:ext cx="755650" cy="396875"/>
          </a:xfrm>
          <a:prstGeom prst="rect">
            <a:avLst/>
          </a:prstGeom>
          <a:noFill/>
          <a:ln w="9525">
            <a:noFill/>
            <a:miter lim="800000"/>
            <a:headEnd/>
            <a:tailEnd/>
          </a:ln>
          <a:effectLst/>
        </p:spPr>
        <p:txBody>
          <a:bodyPr>
            <a:spAutoFit/>
          </a:bodyPr>
          <a:lstStyle/>
          <a:p>
            <a:pPr>
              <a:spcBef>
                <a:spcPct val="50000"/>
              </a:spcBef>
            </a:pPr>
            <a:r>
              <a:rPr lang="en-US" sz="2000">
                <a:sym typeface="Symbol" pitchFamily="18" charset="2"/>
              </a:rPr>
              <a:t></a:t>
            </a:r>
            <a:r>
              <a:rPr lang="en-US" sz="2000" baseline="-25000">
                <a:sym typeface="Symbol" pitchFamily="18" charset="2"/>
              </a:rPr>
              <a:t>0</a:t>
            </a:r>
            <a:r>
              <a:rPr lang="en-US" sz="2000" baseline="30000">
                <a:sym typeface="Symbol" pitchFamily="18" charset="2"/>
              </a:rPr>
              <a:t>2</a:t>
            </a:r>
            <a:endParaRPr lang="en-US" sz="2000">
              <a:sym typeface="Symbol" pitchFamily="18" charset="2"/>
            </a:endParaRPr>
          </a:p>
        </p:txBody>
      </p:sp>
      <p:sp>
        <p:nvSpPr>
          <p:cNvPr id="129039" name="Rectangle 15"/>
          <p:cNvSpPr>
            <a:spLocks noChangeArrowheads="1"/>
          </p:cNvSpPr>
          <p:nvPr/>
        </p:nvSpPr>
        <p:spPr bwMode="auto">
          <a:xfrm>
            <a:off x="8507413" y="5889625"/>
            <a:ext cx="928687" cy="341313"/>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 t </a:t>
            </a:r>
            <a:r>
              <a:rPr lang="en-US" sz="2000">
                <a:sym typeface="Symbol" pitchFamily="18" charset="2"/>
              </a:rPr>
              <a:t>/ s</a:t>
            </a:r>
            <a:endParaRPr lang="en-US" sz="2000">
              <a:cs typeface="Courier New" pitchFamily="49" charset="0"/>
            </a:endParaRPr>
          </a:p>
        </p:txBody>
      </p:sp>
      <p:grpSp>
        <p:nvGrpSpPr>
          <p:cNvPr id="129040" name="Group 16"/>
          <p:cNvGrpSpPr>
            <a:grpSpLocks/>
          </p:cNvGrpSpPr>
          <p:nvPr/>
        </p:nvGrpSpPr>
        <p:grpSpPr bwMode="auto">
          <a:xfrm>
            <a:off x="4443413" y="5084763"/>
            <a:ext cx="788987" cy="625475"/>
            <a:chOff x="2669" y="3898"/>
            <a:chExt cx="497" cy="394"/>
          </a:xfrm>
        </p:grpSpPr>
        <p:sp>
          <p:nvSpPr>
            <p:cNvPr id="129041" name="Text Box 17"/>
            <p:cNvSpPr txBox="1">
              <a:spLocks noChangeArrowheads="1"/>
            </p:cNvSpPr>
            <p:nvPr/>
          </p:nvSpPr>
          <p:spPr bwMode="auto">
            <a:xfrm>
              <a:off x="2669" y="3898"/>
              <a:ext cx="476" cy="250"/>
            </a:xfrm>
            <a:prstGeom prst="rect">
              <a:avLst/>
            </a:prstGeom>
            <a:noFill/>
            <a:ln w="9525">
              <a:noFill/>
              <a:miter lim="800000"/>
              <a:headEnd/>
              <a:tailEnd/>
            </a:ln>
            <a:effectLst/>
          </p:spPr>
          <p:txBody>
            <a:bodyPr>
              <a:spAutoFit/>
            </a:bodyPr>
            <a:lstStyle/>
            <a:p>
              <a:pPr>
                <a:spcBef>
                  <a:spcPct val="50000"/>
                </a:spcBef>
              </a:pPr>
              <a:r>
                <a:rPr lang="en-US" sz="2000">
                  <a:sym typeface="Symbol" pitchFamily="18" charset="2"/>
                </a:rPr>
                <a:t></a:t>
              </a:r>
              <a:r>
                <a:rPr lang="en-US" sz="2000" baseline="-25000">
                  <a:sym typeface="Symbol" pitchFamily="18" charset="2"/>
                </a:rPr>
                <a:t>0</a:t>
              </a:r>
              <a:r>
                <a:rPr lang="en-US" sz="2000" baseline="30000">
                  <a:sym typeface="Symbol" pitchFamily="18" charset="2"/>
                </a:rPr>
                <a:t>2</a:t>
              </a:r>
              <a:endParaRPr lang="en-US" sz="2000">
                <a:sym typeface="Symbol" pitchFamily="18" charset="2"/>
              </a:endParaRPr>
            </a:p>
          </p:txBody>
        </p:sp>
        <p:sp>
          <p:nvSpPr>
            <p:cNvPr id="129042" name="Text Box 18"/>
            <p:cNvSpPr txBox="1">
              <a:spLocks noChangeArrowheads="1"/>
            </p:cNvSpPr>
            <p:nvPr/>
          </p:nvSpPr>
          <p:spPr bwMode="auto">
            <a:xfrm>
              <a:off x="2690" y="4080"/>
              <a:ext cx="476" cy="212"/>
            </a:xfrm>
            <a:prstGeom prst="rect">
              <a:avLst/>
            </a:prstGeom>
            <a:noFill/>
            <a:ln w="9525">
              <a:noFill/>
              <a:miter lim="800000"/>
              <a:headEnd/>
              <a:tailEnd/>
            </a:ln>
            <a:effectLst/>
          </p:spPr>
          <p:txBody>
            <a:bodyPr>
              <a:spAutoFit/>
            </a:bodyPr>
            <a:lstStyle/>
            <a:p>
              <a:pPr>
                <a:spcBef>
                  <a:spcPct val="50000"/>
                </a:spcBef>
              </a:pPr>
              <a:r>
                <a:rPr lang="en-US" sz="1600">
                  <a:sym typeface="Symbol" pitchFamily="18" charset="2"/>
                </a:rPr>
                <a:t>2</a:t>
              </a:r>
            </a:p>
          </p:txBody>
        </p:sp>
        <p:sp>
          <p:nvSpPr>
            <p:cNvPr id="129043" name="Line 19"/>
            <p:cNvSpPr>
              <a:spLocks noChangeShapeType="1"/>
            </p:cNvSpPr>
            <p:nvPr/>
          </p:nvSpPr>
          <p:spPr bwMode="auto">
            <a:xfrm>
              <a:off x="2720" y="4123"/>
              <a:ext cx="144" cy="0"/>
            </a:xfrm>
            <a:prstGeom prst="line">
              <a:avLst/>
            </a:prstGeom>
            <a:noFill/>
            <a:ln w="9525">
              <a:solidFill>
                <a:schemeClr val="tx1"/>
              </a:solidFill>
              <a:round/>
              <a:headEnd/>
              <a:tailEnd/>
            </a:ln>
            <a:effectLst/>
          </p:spPr>
          <p:txBody>
            <a:bodyPr/>
            <a:lstStyle/>
            <a:p>
              <a:endParaRPr lang="en-US"/>
            </a:p>
          </p:txBody>
        </p:sp>
      </p:grpSp>
      <p:sp>
        <p:nvSpPr>
          <p:cNvPr id="129044" name="Text Box 20"/>
          <p:cNvSpPr txBox="1">
            <a:spLocks noChangeArrowheads="1"/>
          </p:cNvSpPr>
          <p:nvPr/>
        </p:nvSpPr>
        <p:spPr bwMode="auto">
          <a:xfrm>
            <a:off x="4508500" y="5872163"/>
            <a:ext cx="442913" cy="396875"/>
          </a:xfrm>
          <a:prstGeom prst="rect">
            <a:avLst/>
          </a:prstGeom>
          <a:noFill/>
          <a:ln w="9525">
            <a:noFill/>
            <a:miter lim="800000"/>
            <a:headEnd/>
            <a:tailEnd/>
          </a:ln>
          <a:effectLst/>
        </p:spPr>
        <p:txBody>
          <a:bodyPr>
            <a:spAutoFit/>
          </a:bodyPr>
          <a:lstStyle/>
          <a:p>
            <a:pPr>
              <a:spcBef>
                <a:spcPct val="50000"/>
              </a:spcBef>
            </a:pPr>
            <a:r>
              <a:rPr lang="en-US" sz="2000">
                <a:sym typeface="Symbol" pitchFamily="18" charset="2"/>
              </a:rPr>
              <a:t>0</a:t>
            </a:r>
          </a:p>
        </p:txBody>
      </p:sp>
      <p:grpSp>
        <p:nvGrpSpPr>
          <p:cNvPr id="129045" name="Group 21"/>
          <p:cNvGrpSpPr>
            <a:grpSpLocks/>
          </p:cNvGrpSpPr>
          <p:nvPr/>
        </p:nvGrpSpPr>
        <p:grpSpPr bwMode="auto">
          <a:xfrm>
            <a:off x="4897438" y="4770438"/>
            <a:ext cx="3230562" cy="1325562"/>
            <a:chOff x="3085" y="2901"/>
            <a:chExt cx="2035" cy="835"/>
          </a:xfrm>
        </p:grpSpPr>
        <p:sp>
          <p:nvSpPr>
            <p:cNvPr id="129046" name="Freeform 22"/>
            <p:cNvSpPr>
              <a:spLocks/>
            </p:cNvSpPr>
            <p:nvPr/>
          </p:nvSpPr>
          <p:spPr bwMode="auto">
            <a:xfrm>
              <a:off x="3085" y="2910"/>
              <a:ext cx="409" cy="824"/>
            </a:xfrm>
            <a:custGeom>
              <a:avLst/>
              <a:gdLst/>
              <a:ahLst/>
              <a:cxnLst>
                <a:cxn ang="0">
                  <a:pos x="0" y="804"/>
                </a:cxn>
                <a:cxn ang="0">
                  <a:pos x="45" y="690"/>
                </a:cxn>
                <a:cxn ang="0">
                  <a:pos x="182" y="0"/>
                </a:cxn>
                <a:cxn ang="0">
                  <a:pos x="356" y="690"/>
                </a:cxn>
                <a:cxn ang="0">
                  <a:pos x="409" y="796"/>
                </a:cxn>
              </a:cxnLst>
              <a:rect l="0" t="0" r="r" b="b"/>
              <a:pathLst>
                <a:path w="409" h="824">
                  <a:moveTo>
                    <a:pt x="0" y="804"/>
                  </a:moveTo>
                  <a:cubicBezTo>
                    <a:pt x="7" y="814"/>
                    <a:pt x="15" y="824"/>
                    <a:pt x="45" y="690"/>
                  </a:cubicBezTo>
                  <a:cubicBezTo>
                    <a:pt x="75" y="556"/>
                    <a:pt x="130" y="0"/>
                    <a:pt x="182" y="0"/>
                  </a:cubicBezTo>
                  <a:cubicBezTo>
                    <a:pt x="234" y="0"/>
                    <a:pt x="318" y="557"/>
                    <a:pt x="356" y="690"/>
                  </a:cubicBezTo>
                  <a:cubicBezTo>
                    <a:pt x="394" y="823"/>
                    <a:pt x="401" y="809"/>
                    <a:pt x="409" y="796"/>
                  </a:cubicBezTo>
                </a:path>
              </a:pathLst>
            </a:custGeom>
            <a:solidFill>
              <a:srgbClr val="FF0000"/>
            </a:solidFill>
            <a:ln w="9525">
              <a:solidFill>
                <a:srgbClr val="FF0000"/>
              </a:solidFill>
              <a:round/>
              <a:headEnd/>
              <a:tailEnd/>
            </a:ln>
            <a:effectLst/>
          </p:spPr>
          <p:txBody>
            <a:bodyPr/>
            <a:lstStyle/>
            <a:p>
              <a:endParaRPr lang="en-US"/>
            </a:p>
          </p:txBody>
        </p:sp>
        <p:sp>
          <p:nvSpPr>
            <p:cNvPr id="129047" name="Freeform 23"/>
            <p:cNvSpPr>
              <a:spLocks/>
            </p:cNvSpPr>
            <p:nvPr/>
          </p:nvSpPr>
          <p:spPr bwMode="auto">
            <a:xfrm>
              <a:off x="3503" y="2912"/>
              <a:ext cx="409" cy="824"/>
            </a:xfrm>
            <a:custGeom>
              <a:avLst/>
              <a:gdLst/>
              <a:ahLst/>
              <a:cxnLst>
                <a:cxn ang="0">
                  <a:pos x="0" y="804"/>
                </a:cxn>
                <a:cxn ang="0">
                  <a:pos x="45" y="690"/>
                </a:cxn>
                <a:cxn ang="0">
                  <a:pos x="182" y="0"/>
                </a:cxn>
                <a:cxn ang="0">
                  <a:pos x="356" y="690"/>
                </a:cxn>
                <a:cxn ang="0">
                  <a:pos x="409" y="796"/>
                </a:cxn>
              </a:cxnLst>
              <a:rect l="0" t="0" r="r" b="b"/>
              <a:pathLst>
                <a:path w="409" h="824">
                  <a:moveTo>
                    <a:pt x="0" y="804"/>
                  </a:moveTo>
                  <a:cubicBezTo>
                    <a:pt x="7" y="814"/>
                    <a:pt x="15" y="824"/>
                    <a:pt x="45" y="690"/>
                  </a:cubicBezTo>
                  <a:cubicBezTo>
                    <a:pt x="75" y="556"/>
                    <a:pt x="130" y="0"/>
                    <a:pt x="182" y="0"/>
                  </a:cubicBezTo>
                  <a:cubicBezTo>
                    <a:pt x="234" y="0"/>
                    <a:pt x="318" y="557"/>
                    <a:pt x="356" y="690"/>
                  </a:cubicBezTo>
                  <a:cubicBezTo>
                    <a:pt x="394" y="823"/>
                    <a:pt x="401" y="809"/>
                    <a:pt x="409" y="796"/>
                  </a:cubicBezTo>
                </a:path>
              </a:pathLst>
            </a:custGeom>
            <a:solidFill>
              <a:srgbClr val="FF0000"/>
            </a:solidFill>
            <a:ln w="9525">
              <a:solidFill>
                <a:srgbClr val="FF0000"/>
              </a:solidFill>
              <a:round/>
              <a:headEnd/>
              <a:tailEnd/>
            </a:ln>
            <a:effectLst/>
          </p:spPr>
          <p:txBody>
            <a:bodyPr/>
            <a:lstStyle/>
            <a:p>
              <a:endParaRPr lang="en-US"/>
            </a:p>
          </p:txBody>
        </p:sp>
        <p:sp>
          <p:nvSpPr>
            <p:cNvPr id="129048" name="Freeform 24"/>
            <p:cNvSpPr>
              <a:spLocks/>
            </p:cNvSpPr>
            <p:nvPr/>
          </p:nvSpPr>
          <p:spPr bwMode="auto">
            <a:xfrm>
              <a:off x="3890" y="2901"/>
              <a:ext cx="415" cy="830"/>
            </a:xfrm>
            <a:custGeom>
              <a:avLst/>
              <a:gdLst/>
              <a:ahLst/>
              <a:cxnLst>
                <a:cxn ang="0">
                  <a:pos x="0" y="809"/>
                </a:cxn>
                <a:cxn ang="0">
                  <a:pos x="45" y="695"/>
                </a:cxn>
                <a:cxn ang="0">
                  <a:pos x="203" y="2"/>
                </a:cxn>
                <a:cxn ang="0">
                  <a:pos x="354" y="684"/>
                </a:cxn>
                <a:cxn ang="0">
                  <a:pos x="415" y="813"/>
                </a:cxn>
              </a:cxnLst>
              <a:rect l="0" t="0" r="r" b="b"/>
              <a:pathLst>
                <a:path w="415" h="830">
                  <a:moveTo>
                    <a:pt x="0" y="809"/>
                  </a:moveTo>
                  <a:cubicBezTo>
                    <a:pt x="7" y="819"/>
                    <a:pt x="11" y="830"/>
                    <a:pt x="45" y="695"/>
                  </a:cubicBezTo>
                  <a:cubicBezTo>
                    <a:pt x="79" y="560"/>
                    <a:pt x="152" y="4"/>
                    <a:pt x="203" y="2"/>
                  </a:cubicBezTo>
                  <a:cubicBezTo>
                    <a:pt x="254" y="0"/>
                    <a:pt x="319" y="549"/>
                    <a:pt x="354" y="684"/>
                  </a:cubicBezTo>
                  <a:cubicBezTo>
                    <a:pt x="389" y="819"/>
                    <a:pt x="402" y="786"/>
                    <a:pt x="415" y="813"/>
                  </a:cubicBezTo>
                </a:path>
              </a:pathLst>
            </a:custGeom>
            <a:solidFill>
              <a:srgbClr val="FF0000"/>
            </a:solidFill>
            <a:ln w="9525">
              <a:solidFill>
                <a:srgbClr val="FF0000"/>
              </a:solidFill>
              <a:round/>
              <a:headEnd/>
              <a:tailEnd/>
            </a:ln>
            <a:effectLst/>
          </p:spPr>
          <p:txBody>
            <a:bodyPr/>
            <a:lstStyle/>
            <a:p>
              <a:endParaRPr lang="en-US"/>
            </a:p>
          </p:txBody>
        </p:sp>
        <p:sp>
          <p:nvSpPr>
            <p:cNvPr id="129049" name="Freeform 25"/>
            <p:cNvSpPr>
              <a:spLocks/>
            </p:cNvSpPr>
            <p:nvPr/>
          </p:nvSpPr>
          <p:spPr bwMode="auto">
            <a:xfrm>
              <a:off x="4301" y="2902"/>
              <a:ext cx="415" cy="830"/>
            </a:xfrm>
            <a:custGeom>
              <a:avLst/>
              <a:gdLst/>
              <a:ahLst/>
              <a:cxnLst>
                <a:cxn ang="0">
                  <a:pos x="0" y="809"/>
                </a:cxn>
                <a:cxn ang="0">
                  <a:pos x="45" y="695"/>
                </a:cxn>
                <a:cxn ang="0">
                  <a:pos x="203" y="2"/>
                </a:cxn>
                <a:cxn ang="0">
                  <a:pos x="354" y="684"/>
                </a:cxn>
                <a:cxn ang="0">
                  <a:pos x="415" y="813"/>
                </a:cxn>
              </a:cxnLst>
              <a:rect l="0" t="0" r="r" b="b"/>
              <a:pathLst>
                <a:path w="415" h="830">
                  <a:moveTo>
                    <a:pt x="0" y="809"/>
                  </a:moveTo>
                  <a:cubicBezTo>
                    <a:pt x="7" y="819"/>
                    <a:pt x="11" y="830"/>
                    <a:pt x="45" y="695"/>
                  </a:cubicBezTo>
                  <a:cubicBezTo>
                    <a:pt x="79" y="560"/>
                    <a:pt x="152" y="4"/>
                    <a:pt x="203" y="2"/>
                  </a:cubicBezTo>
                  <a:cubicBezTo>
                    <a:pt x="254" y="0"/>
                    <a:pt x="319" y="549"/>
                    <a:pt x="354" y="684"/>
                  </a:cubicBezTo>
                  <a:cubicBezTo>
                    <a:pt x="389" y="819"/>
                    <a:pt x="402" y="786"/>
                    <a:pt x="415" y="813"/>
                  </a:cubicBezTo>
                </a:path>
              </a:pathLst>
            </a:custGeom>
            <a:solidFill>
              <a:srgbClr val="FF0000"/>
            </a:solidFill>
            <a:ln w="9525">
              <a:solidFill>
                <a:srgbClr val="FF0000"/>
              </a:solidFill>
              <a:round/>
              <a:headEnd/>
              <a:tailEnd/>
            </a:ln>
            <a:effectLst/>
          </p:spPr>
          <p:txBody>
            <a:bodyPr/>
            <a:lstStyle/>
            <a:p>
              <a:endParaRPr lang="en-US"/>
            </a:p>
          </p:txBody>
        </p:sp>
        <p:sp>
          <p:nvSpPr>
            <p:cNvPr id="129050" name="Freeform 26"/>
            <p:cNvSpPr>
              <a:spLocks/>
            </p:cNvSpPr>
            <p:nvPr/>
          </p:nvSpPr>
          <p:spPr bwMode="auto">
            <a:xfrm>
              <a:off x="4705" y="2904"/>
              <a:ext cx="415" cy="830"/>
            </a:xfrm>
            <a:custGeom>
              <a:avLst/>
              <a:gdLst/>
              <a:ahLst/>
              <a:cxnLst>
                <a:cxn ang="0">
                  <a:pos x="0" y="809"/>
                </a:cxn>
                <a:cxn ang="0">
                  <a:pos x="45" y="695"/>
                </a:cxn>
                <a:cxn ang="0">
                  <a:pos x="203" y="2"/>
                </a:cxn>
                <a:cxn ang="0">
                  <a:pos x="354" y="684"/>
                </a:cxn>
                <a:cxn ang="0">
                  <a:pos x="415" y="813"/>
                </a:cxn>
              </a:cxnLst>
              <a:rect l="0" t="0" r="r" b="b"/>
              <a:pathLst>
                <a:path w="415" h="830">
                  <a:moveTo>
                    <a:pt x="0" y="809"/>
                  </a:moveTo>
                  <a:cubicBezTo>
                    <a:pt x="7" y="819"/>
                    <a:pt x="11" y="830"/>
                    <a:pt x="45" y="695"/>
                  </a:cubicBezTo>
                  <a:cubicBezTo>
                    <a:pt x="79" y="560"/>
                    <a:pt x="152" y="4"/>
                    <a:pt x="203" y="2"/>
                  </a:cubicBezTo>
                  <a:cubicBezTo>
                    <a:pt x="254" y="0"/>
                    <a:pt x="319" y="549"/>
                    <a:pt x="354" y="684"/>
                  </a:cubicBezTo>
                  <a:cubicBezTo>
                    <a:pt x="389" y="819"/>
                    <a:pt x="402" y="786"/>
                    <a:pt x="415" y="813"/>
                  </a:cubicBezTo>
                </a:path>
              </a:pathLst>
            </a:custGeom>
            <a:solidFill>
              <a:srgbClr val="FF0000"/>
            </a:solidFill>
            <a:ln w="9525">
              <a:solidFill>
                <a:srgbClr val="FF0000"/>
              </a:solidFill>
              <a:round/>
              <a:headEnd/>
              <a:tailEnd/>
            </a:ln>
            <a:effectLst/>
          </p:spPr>
          <p:txBody>
            <a:bodyPr/>
            <a:lstStyle/>
            <a:p>
              <a:endParaRPr lang="en-US"/>
            </a:p>
          </p:txBody>
        </p:sp>
      </p:grpSp>
      <p:sp>
        <p:nvSpPr>
          <p:cNvPr id="129051" name="Rectangle 27"/>
          <p:cNvSpPr>
            <a:spLocks noChangeArrowheads="1"/>
          </p:cNvSpPr>
          <p:nvPr/>
        </p:nvSpPr>
        <p:spPr bwMode="auto">
          <a:xfrm>
            <a:off x="4908550" y="5435600"/>
            <a:ext cx="3249613" cy="62547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29052" name="Line 28"/>
          <p:cNvSpPr>
            <a:spLocks noChangeShapeType="1"/>
          </p:cNvSpPr>
          <p:nvPr/>
        </p:nvSpPr>
        <p:spPr bwMode="auto">
          <a:xfrm>
            <a:off x="4892675" y="6069013"/>
            <a:ext cx="3698875" cy="0"/>
          </a:xfrm>
          <a:prstGeom prst="line">
            <a:avLst/>
          </a:prstGeom>
          <a:noFill/>
          <a:ln w="9525">
            <a:solidFill>
              <a:schemeClr val="tx1"/>
            </a:solidFill>
            <a:round/>
            <a:headEnd/>
            <a:tailEnd type="triangle" w="med" len="med"/>
          </a:ln>
          <a:effectLst/>
        </p:spPr>
        <p:txBody>
          <a:bodyPr/>
          <a:lstStyle/>
          <a:p>
            <a:endParaRPr lang="en-US"/>
          </a:p>
        </p:txBody>
      </p:sp>
      <p:sp>
        <p:nvSpPr>
          <p:cNvPr id="129053" name="Freeform 29"/>
          <p:cNvSpPr>
            <a:spLocks/>
          </p:cNvSpPr>
          <p:nvPr/>
        </p:nvSpPr>
        <p:spPr bwMode="auto">
          <a:xfrm rot="10800000">
            <a:off x="4899025" y="5788025"/>
            <a:ext cx="3533775" cy="565150"/>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28575" cap="flat" cmpd="sng">
            <a:solidFill>
              <a:srgbClr val="FF00FF"/>
            </a:solidFill>
            <a:prstDash val="sysDot"/>
            <a:round/>
            <a:headEnd/>
            <a:tailEnd/>
          </a:ln>
          <a:effectLst/>
        </p:spPr>
        <p:txBody>
          <a:bodyPr/>
          <a:lstStyle/>
          <a:p>
            <a:endParaRPr lang="en-US"/>
          </a:p>
        </p:txBody>
      </p:sp>
      <p:sp>
        <p:nvSpPr>
          <p:cNvPr id="129054" name="Line 30"/>
          <p:cNvSpPr>
            <a:spLocks noChangeShapeType="1"/>
          </p:cNvSpPr>
          <p:nvPr/>
        </p:nvSpPr>
        <p:spPr bwMode="auto">
          <a:xfrm>
            <a:off x="4897438" y="5435600"/>
            <a:ext cx="3548062" cy="0"/>
          </a:xfrm>
          <a:prstGeom prst="line">
            <a:avLst/>
          </a:prstGeom>
          <a:noFill/>
          <a:ln w="9525">
            <a:solidFill>
              <a:schemeClr val="tx1"/>
            </a:solidFill>
            <a:prstDash val="dash"/>
            <a:round/>
            <a:headEnd/>
            <a:tailEnd/>
          </a:ln>
          <a:effectLst/>
        </p:spPr>
        <p:txBody>
          <a:bodyPr/>
          <a:lstStyle/>
          <a:p>
            <a:endParaRPr lang="en-US"/>
          </a:p>
        </p:txBody>
      </p:sp>
      <p:sp>
        <p:nvSpPr>
          <p:cNvPr id="129055" name="Line 31"/>
          <p:cNvSpPr>
            <a:spLocks noChangeShapeType="1"/>
          </p:cNvSpPr>
          <p:nvPr/>
        </p:nvSpPr>
        <p:spPr bwMode="auto">
          <a:xfrm flipV="1">
            <a:off x="4912186" y="4768850"/>
            <a:ext cx="0" cy="1574800"/>
          </a:xfrm>
          <a:prstGeom prst="line">
            <a:avLst/>
          </a:prstGeom>
          <a:noFill/>
          <a:ln w="9525">
            <a:solidFill>
              <a:schemeClr val="tx1"/>
            </a:solidFill>
            <a:round/>
            <a:headEnd/>
            <a:tailEnd type="triangle" w="med" len="med"/>
          </a:ln>
          <a:effectLst/>
        </p:spPr>
        <p:txBody>
          <a:bodyPr/>
          <a:lstStyle/>
          <a:p>
            <a:endParaRPr lang="en-US"/>
          </a:p>
        </p:txBody>
      </p:sp>
      <p:sp>
        <p:nvSpPr>
          <p:cNvPr id="129056" name="Freeform 32"/>
          <p:cNvSpPr>
            <a:spLocks/>
          </p:cNvSpPr>
          <p:nvPr/>
        </p:nvSpPr>
        <p:spPr bwMode="auto">
          <a:xfrm>
            <a:off x="4916488" y="4762500"/>
            <a:ext cx="3524250" cy="1346200"/>
          </a:xfrm>
          <a:custGeom>
            <a:avLst/>
            <a:gdLst/>
            <a:ahLst/>
            <a:cxnLst>
              <a:cxn ang="0">
                <a:pos x="0" y="825"/>
              </a:cxn>
              <a:cxn ang="0">
                <a:pos x="45" y="696"/>
              </a:cxn>
              <a:cxn ang="0">
                <a:pos x="187" y="21"/>
              </a:cxn>
              <a:cxn ang="0">
                <a:pos x="409" y="825"/>
              </a:cxn>
              <a:cxn ang="0">
                <a:pos x="598" y="21"/>
              </a:cxn>
              <a:cxn ang="0">
                <a:pos x="809" y="825"/>
              </a:cxn>
              <a:cxn ang="0">
                <a:pos x="1006" y="14"/>
              </a:cxn>
              <a:cxn ang="0">
                <a:pos x="1220" y="825"/>
              </a:cxn>
              <a:cxn ang="0">
                <a:pos x="1417" y="14"/>
              </a:cxn>
              <a:cxn ang="0">
                <a:pos x="1622" y="825"/>
              </a:cxn>
              <a:cxn ang="0">
                <a:pos x="1811" y="14"/>
              </a:cxn>
              <a:cxn ang="0">
                <a:pos x="2031" y="825"/>
              </a:cxn>
              <a:cxn ang="0">
                <a:pos x="2182" y="150"/>
              </a:cxn>
              <a:cxn ang="0">
                <a:pos x="2220" y="14"/>
              </a:cxn>
            </a:cxnLst>
            <a:rect l="0" t="0" r="r" b="b"/>
            <a:pathLst>
              <a:path w="2220" h="848">
                <a:moveTo>
                  <a:pt x="0" y="825"/>
                </a:moveTo>
                <a:cubicBezTo>
                  <a:pt x="7" y="804"/>
                  <a:pt x="14" y="830"/>
                  <a:pt x="45" y="696"/>
                </a:cubicBezTo>
                <a:cubicBezTo>
                  <a:pt x="76" y="562"/>
                  <a:pt x="126" y="0"/>
                  <a:pt x="187" y="21"/>
                </a:cubicBezTo>
                <a:cubicBezTo>
                  <a:pt x="248" y="42"/>
                  <a:pt x="341" y="825"/>
                  <a:pt x="409" y="825"/>
                </a:cubicBezTo>
                <a:cubicBezTo>
                  <a:pt x="477" y="825"/>
                  <a:pt x="531" y="21"/>
                  <a:pt x="598" y="21"/>
                </a:cubicBezTo>
                <a:cubicBezTo>
                  <a:pt x="665" y="21"/>
                  <a:pt x="741" y="826"/>
                  <a:pt x="809" y="825"/>
                </a:cubicBezTo>
                <a:cubicBezTo>
                  <a:pt x="877" y="824"/>
                  <a:pt x="938" y="14"/>
                  <a:pt x="1006" y="14"/>
                </a:cubicBezTo>
                <a:cubicBezTo>
                  <a:pt x="1074" y="14"/>
                  <a:pt x="1152" y="825"/>
                  <a:pt x="1220" y="825"/>
                </a:cubicBezTo>
                <a:cubicBezTo>
                  <a:pt x="1288" y="825"/>
                  <a:pt x="1350" y="14"/>
                  <a:pt x="1417" y="14"/>
                </a:cubicBezTo>
                <a:cubicBezTo>
                  <a:pt x="1484" y="14"/>
                  <a:pt x="1556" y="825"/>
                  <a:pt x="1622" y="825"/>
                </a:cubicBezTo>
                <a:cubicBezTo>
                  <a:pt x="1688" y="825"/>
                  <a:pt x="1743" y="14"/>
                  <a:pt x="1811" y="14"/>
                </a:cubicBezTo>
                <a:cubicBezTo>
                  <a:pt x="1879" y="14"/>
                  <a:pt x="1969" y="802"/>
                  <a:pt x="2031" y="825"/>
                </a:cubicBezTo>
                <a:cubicBezTo>
                  <a:pt x="2093" y="848"/>
                  <a:pt x="2151" y="285"/>
                  <a:pt x="2182" y="150"/>
                </a:cubicBezTo>
                <a:cubicBezTo>
                  <a:pt x="2213" y="15"/>
                  <a:pt x="2212" y="42"/>
                  <a:pt x="2220" y="14"/>
                </a:cubicBezTo>
              </a:path>
            </a:pathLst>
          </a:custGeom>
          <a:noFill/>
          <a:ln w="19050" cmpd="sng">
            <a:solidFill>
              <a:schemeClr val="tx1"/>
            </a:solidFill>
            <a:round/>
            <a:headEnd/>
            <a:tailEnd/>
          </a:ln>
          <a:effectLst/>
        </p:spPr>
        <p:txBody>
          <a:bodyPr/>
          <a:lstStyle/>
          <a:p>
            <a:endParaRPr lang="en-US"/>
          </a:p>
        </p:txBody>
      </p:sp>
      <p:sp>
        <p:nvSpPr>
          <p:cNvPr id="12905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1" end="1"/>
                                            </p:txEl>
                                          </p:spTgt>
                                        </p:tgtEl>
                                        <p:attrNameLst>
                                          <p:attrName>style.visibility</p:attrName>
                                        </p:attrNameLst>
                                      </p:cBhvr>
                                      <p:to>
                                        <p:strVal val="visible"/>
                                      </p:to>
                                    </p:set>
                                    <p:anim calcmode="lin" valueType="num">
                                      <p:cBhvr additive="base">
                                        <p:cTn id="7" dur="5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129028"/>
                                        </p:tgtEl>
                                        <p:attrNameLst>
                                          <p:attrName>style.visibility</p:attrName>
                                        </p:attrNameLst>
                                      </p:cBhvr>
                                      <p:to>
                                        <p:strVal val="visible"/>
                                      </p:to>
                                    </p:set>
                                    <p:anim calcmode="lin" valueType="num">
                                      <p:cBhvr>
                                        <p:cTn id="12" dur="500" fill="hold"/>
                                        <p:tgtEl>
                                          <p:spTgt spid="129028"/>
                                        </p:tgtEl>
                                        <p:attrNameLst>
                                          <p:attrName>ppt_w</p:attrName>
                                        </p:attrNameLst>
                                      </p:cBhvr>
                                      <p:tavLst>
                                        <p:tav tm="0">
                                          <p:val>
                                            <p:fltVal val="0"/>
                                          </p:val>
                                        </p:tav>
                                        <p:tav tm="100000">
                                          <p:val>
                                            <p:strVal val="#ppt_w"/>
                                          </p:val>
                                        </p:tav>
                                      </p:tavLst>
                                    </p:anim>
                                    <p:anim calcmode="lin" valueType="num">
                                      <p:cBhvr>
                                        <p:cTn id="13" dur="500" fill="hold"/>
                                        <p:tgtEl>
                                          <p:spTgt spid="129028"/>
                                        </p:tgtEl>
                                        <p:attrNameLst>
                                          <p:attrName>ppt_h</p:attrName>
                                        </p:attrNameLst>
                                      </p:cBhvr>
                                      <p:tavLst>
                                        <p:tav tm="0">
                                          <p:val>
                                            <p:fltVal val="0"/>
                                          </p:val>
                                        </p:tav>
                                        <p:tav tm="100000">
                                          <p:val>
                                            <p:strVal val="#ppt_h"/>
                                          </p:val>
                                        </p:tav>
                                      </p:tavLst>
                                    </p:anim>
                                    <p:animEffect transition="in" filter="fade">
                                      <p:cBhvr>
                                        <p:cTn id="14" dur="500"/>
                                        <p:tgtEl>
                                          <p:spTgt spid="129028"/>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9026">
                                            <p:txEl>
                                              <p:pRg st="2" end="2"/>
                                            </p:txEl>
                                          </p:spTgt>
                                        </p:tgtEl>
                                        <p:attrNameLst>
                                          <p:attrName>style.visibility</p:attrName>
                                        </p:attrNameLst>
                                      </p:cBhvr>
                                      <p:to>
                                        <p:strVal val="visible"/>
                                      </p:to>
                                    </p:set>
                                    <p:anim calcmode="lin" valueType="num">
                                      <p:cBhvr additive="base">
                                        <p:cTn id="19" dur="500" fill="hold"/>
                                        <p:tgtEl>
                                          <p:spTgt spid="1290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29044"/>
                                        </p:tgtEl>
                                        <p:attrNameLst>
                                          <p:attrName>style.visibility</p:attrName>
                                        </p:attrNameLst>
                                      </p:cBhvr>
                                      <p:to>
                                        <p:strVal val="visible"/>
                                      </p:to>
                                    </p:set>
                                    <p:animEffect transition="in" filter="fade">
                                      <p:cBhvr>
                                        <p:cTn id="23" dur="500"/>
                                        <p:tgtEl>
                                          <p:spTgt spid="1290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9055"/>
                                        </p:tgtEl>
                                        <p:attrNameLst>
                                          <p:attrName>style.visibility</p:attrName>
                                        </p:attrNameLst>
                                      </p:cBhvr>
                                      <p:to>
                                        <p:strVal val="visible"/>
                                      </p:to>
                                    </p:set>
                                    <p:animEffect transition="in" filter="fade">
                                      <p:cBhvr>
                                        <p:cTn id="26" dur="500"/>
                                        <p:tgtEl>
                                          <p:spTgt spid="1290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9038"/>
                                        </p:tgtEl>
                                        <p:attrNameLst>
                                          <p:attrName>style.visibility</p:attrName>
                                        </p:attrNameLst>
                                      </p:cBhvr>
                                      <p:to>
                                        <p:strVal val="visible"/>
                                      </p:to>
                                    </p:set>
                                    <p:animEffect transition="in" filter="fade">
                                      <p:cBhvr>
                                        <p:cTn id="29" dur="500"/>
                                        <p:tgtEl>
                                          <p:spTgt spid="1290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9037"/>
                                        </p:tgtEl>
                                        <p:attrNameLst>
                                          <p:attrName>style.visibility</p:attrName>
                                        </p:attrNameLst>
                                      </p:cBhvr>
                                      <p:to>
                                        <p:strVal val="visible"/>
                                      </p:to>
                                    </p:set>
                                    <p:animEffect transition="in" filter="fade">
                                      <p:cBhvr>
                                        <p:cTn id="32" dur="500"/>
                                        <p:tgtEl>
                                          <p:spTgt spid="12903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9052"/>
                                        </p:tgtEl>
                                        <p:attrNameLst>
                                          <p:attrName>style.visibility</p:attrName>
                                        </p:attrNameLst>
                                      </p:cBhvr>
                                      <p:to>
                                        <p:strVal val="visible"/>
                                      </p:to>
                                    </p:set>
                                    <p:animEffect transition="in" filter="fade">
                                      <p:cBhvr>
                                        <p:cTn id="35" dur="500"/>
                                        <p:tgtEl>
                                          <p:spTgt spid="1290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9039"/>
                                        </p:tgtEl>
                                        <p:attrNameLst>
                                          <p:attrName>style.visibility</p:attrName>
                                        </p:attrNameLst>
                                      </p:cBhvr>
                                      <p:to>
                                        <p:strVal val="visible"/>
                                      </p:to>
                                    </p:set>
                                    <p:animEffect transition="in" filter="fade">
                                      <p:cBhvr>
                                        <p:cTn id="38" dur="500"/>
                                        <p:tgtEl>
                                          <p:spTgt spid="1290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9056"/>
                                        </p:tgtEl>
                                        <p:attrNameLst>
                                          <p:attrName>style.visibility</p:attrName>
                                        </p:attrNameLst>
                                      </p:cBhvr>
                                      <p:to>
                                        <p:strVal val="visible"/>
                                      </p:to>
                                    </p:set>
                                    <p:animEffect transition="in" filter="wipe(left)">
                                      <p:cBhvr>
                                        <p:cTn id="43" dur="2000"/>
                                        <p:tgtEl>
                                          <p:spTgt spid="129056"/>
                                        </p:tgtEl>
                                      </p:cBhvr>
                                    </p:animEffec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par>
                                <p:cTn id="44" presetID="22" presetClass="entr" presetSubtype="8" fill="hold" grpId="0" nodeType="withEffect">
                                  <p:stCondLst>
                                    <p:cond delay="0"/>
                                  </p:stCondLst>
                                  <p:childTnLst>
                                    <p:set>
                                      <p:cBhvr>
                                        <p:cTn id="45" dur="1" fill="hold">
                                          <p:stCondLst>
                                            <p:cond delay="0"/>
                                          </p:stCondLst>
                                        </p:cTn>
                                        <p:tgtEl>
                                          <p:spTgt spid="129053"/>
                                        </p:tgtEl>
                                        <p:attrNameLst>
                                          <p:attrName>style.visibility</p:attrName>
                                        </p:attrNameLst>
                                      </p:cBhvr>
                                      <p:to>
                                        <p:strVal val="visible"/>
                                      </p:to>
                                    </p:set>
                                    <p:animEffect transition="in" filter="wipe(left)">
                                      <p:cBhvr>
                                        <p:cTn id="46" dur="2000"/>
                                        <p:tgtEl>
                                          <p:spTgt spid="12905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29045"/>
                                        </p:tgtEl>
                                        <p:attrNameLst>
                                          <p:attrName>style.visibility</p:attrName>
                                        </p:attrNameLst>
                                      </p:cBhvr>
                                      <p:to>
                                        <p:strVal val="visible"/>
                                      </p:to>
                                    </p:set>
                                    <p:animEffect transition="in" filter="wipe(left)">
                                      <p:cBhvr>
                                        <p:cTn id="51" dur="2000"/>
                                        <p:tgtEl>
                                          <p:spTgt spid="129045"/>
                                        </p:tgtEl>
                                      </p:cBhvr>
                                    </p:animEffect>
                                  </p:childTnLst>
                                  <p:subTnLst>
                                    <p:audio>
                                      <p:cMediaNode>
                                        <p:cTn display="0" masterRel="sameClick">
                                          <p:stCondLst>
                                            <p:cond evt="begin" delay="0">
                                              <p:tn val="49"/>
                                            </p:cond>
                                          </p:stCondLst>
                                          <p:endCondLst>
                                            <p:cond evt="onStopAudio" delay="0">
                                              <p:tgtEl>
                                                <p:sldTgt/>
                                              </p:tgtEl>
                                            </p:cond>
                                          </p:endCondLst>
                                        </p:cTn>
                                        <p:tgtEl>
                                          <p:sndTgt r:embed="rId5" name="drumroll.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9026">
                                            <p:txEl>
                                              <p:pRg st="3" end="3"/>
                                            </p:txEl>
                                          </p:spTgt>
                                        </p:tgtEl>
                                        <p:attrNameLst>
                                          <p:attrName>style.visibility</p:attrName>
                                        </p:attrNameLst>
                                      </p:cBhvr>
                                      <p:to>
                                        <p:strVal val="visible"/>
                                      </p:to>
                                    </p:set>
                                    <p:anim calcmode="lin" valueType="num">
                                      <p:cBhvr additive="base">
                                        <p:cTn id="56" dur="500" fill="hold"/>
                                        <p:tgtEl>
                                          <p:spTgt spid="12902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9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29040"/>
                                        </p:tgtEl>
                                        <p:attrNameLst>
                                          <p:attrName>style.visibility</p:attrName>
                                        </p:attrNameLst>
                                      </p:cBhvr>
                                      <p:to>
                                        <p:strVal val="visible"/>
                                      </p:to>
                                    </p:set>
                                    <p:anim calcmode="lin" valueType="num">
                                      <p:cBhvr>
                                        <p:cTn id="62" dur="500" fill="hold"/>
                                        <p:tgtEl>
                                          <p:spTgt spid="129040"/>
                                        </p:tgtEl>
                                        <p:attrNameLst>
                                          <p:attrName>ppt_w</p:attrName>
                                        </p:attrNameLst>
                                      </p:cBhvr>
                                      <p:tavLst>
                                        <p:tav tm="0">
                                          <p:val>
                                            <p:fltVal val="0"/>
                                          </p:val>
                                        </p:tav>
                                        <p:tav tm="100000">
                                          <p:val>
                                            <p:strVal val="#ppt_w"/>
                                          </p:val>
                                        </p:tav>
                                      </p:tavLst>
                                    </p:anim>
                                    <p:anim calcmode="lin" valueType="num">
                                      <p:cBhvr>
                                        <p:cTn id="63" dur="500" fill="hold"/>
                                        <p:tgtEl>
                                          <p:spTgt spid="129040"/>
                                        </p:tgtEl>
                                        <p:attrNameLst>
                                          <p:attrName>ppt_h</p:attrName>
                                        </p:attrNameLst>
                                      </p:cBhvr>
                                      <p:tavLst>
                                        <p:tav tm="0">
                                          <p:val>
                                            <p:fltVal val="0"/>
                                          </p:val>
                                        </p:tav>
                                        <p:tav tm="100000">
                                          <p:val>
                                            <p:strVal val="#ppt_h"/>
                                          </p:val>
                                        </p:tav>
                                      </p:tavLst>
                                    </p:anim>
                                    <p:animEffect transition="in" filter="fade">
                                      <p:cBhvr>
                                        <p:cTn id="64" dur="500"/>
                                        <p:tgtEl>
                                          <p:spTgt spid="129040"/>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29054"/>
                                        </p:tgtEl>
                                        <p:attrNameLst>
                                          <p:attrName>style.visibility</p:attrName>
                                        </p:attrNameLst>
                                      </p:cBhvr>
                                      <p:to>
                                        <p:strVal val="visible"/>
                                      </p:to>
                                    </p:set>
                                    <p:animEffect transition="in" filter="wipe(left)">
                                      <p:cBhvr>
                                        <p:cTn id="68" dur="1000"/>
                                        <p:tgtEl>
                                          <p:spTgt spid="129054"/>
                                        </p:tgtEl>
                                      </p:cBhvr>
                                    </p:animEffect>
                                  </p:childTnLst>
                                  <p:subTnLst>
                                    <p:audio>
                                      <p:cMediaNode>
                                        <p:cTn display="0" masterRel="sameClick">
                                          <p:stCondLst>
                                            <p:cond evt="begin" delay="0">
                                              <p:tn val="66"/>
                                            </p:cond>
                                          </p:stCondLst>
                                          <p:endCondLst>
                                            <p:cond evt="onStopAudio" delay="0">
                                              <p:tgtEl>
                                                <p:sldTgt/>
                                              </p:tgtEl>
                                            </p:cond>
                                          </p:endCondLst>
                                        </p:cTn>
                                        <p:tgtEl>
                                          <p:sndTgt r:embed="rId7"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9026">
                                            <p:txEl>
                                              <p:pRg st="4" end="4"/>
                                            </p:txEl>
                                          </p:spTgt>
                                        </p:tgtEl>
                                        <p:attrNameLst>
                                          <p:attrName>style.visibility</p:attrName>
                                        </p:attrNameLst>
                                      </p:cBhvr>
                                      <p:to>
                                        <p:strVal val="visible"/>
                                      </p:to>
                                    </p:set>
                                    <p:anim calcmode="lin" valueType="num">
                                      <p:cBhvr additive="base">
                                        <p:cTn id="73" dur="500" fill="hold"/>
                                        <p:tgtEl>
                                          <p:spTgt spid="12902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9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29051"/>
                                        </p:tgtEl>
                                        <p:attrNameLst>
                                          <p:attrName>style.visibility</p:attrName>
                                        </p:attrNameLst>
                                      </p:cBhvr>
                                      <p:to>
                                        <p:strVal val="visible"/>
                                      </p:to>
                                    </p:set>
                                    <p:animEffect transition="in" filter="wipe(down)">
                                      <p:cBhvr>
                                        <p:cTn id="79" dur="2000"/>
                                        <p:tgtEl>
                                          <p:spTgt spid="129051"/>
                                        </p:tgtEl>
                                      </p:cBhvr>
                                    </p:animEffect>
                                  </p:childTnLst>
                                </p:cTn>
                              </p:par>
                              <p:par>
                                <p:cTn id="80" presetID="22" presetClass="exit" presetSubtype="1" fill="hold" nodeType="withEffect">
                                  <p:stCondLst>
                                    <p:cond delay="0"/>
                                  </p:stCondLst>
                                  <p:childTnLst>
                                    <p:animEffect transition="out" filter="wipe(up)">
                                      <p:cBhvr>
                                        <p:cTn id="81" dur="5000"/>
                                        <p:tgtEl>
                                          <p:spTgt spid="129045"/>
                                        </p:tgtEl>
                                      </p:cBhvr>
                                    </p:animEffect>
                                    <p:set>
                                      <p:cBhvr>
                                        <p:cTn id="82" dur="1" fill="hold">
                                          <p:stCondLst>
                                            <p:cond delay="4999"/>
                                          </p:stCondLst>
                                        </p:cTn>
                                        <p:tgtEl>
                                          <p:spTgt spid="1290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7" grpId="0" animBg="1"/>
      <p:bldP spid="129038" grpId="0"/>
      <p:bldP spid="129039" grpId="0"/>
      <p:bldP spid="129044" grpId="0"/>
      <p:bldP spid="129051" grpId="0" animBg="1"/>
      <p:bldP spid="129052" grpId="0" animBg="1"/>
      <p:bldP spid="129053" grpId="0" animBg="1"/>
      <p:bldP spid="129054" grpId="0" animBg="1"/>
      <p:bldP spid="129055" grpId="0" animBg="1"/>
      <p:bldP spid="129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687388" y="2579688"/>
            <a:ext cx="7764462" cy="4278312"/>
          </a:xfrm>
          <a:prstGeom prst="rect">
            <a:avLst/>
          </a:prstGeom>
          <a:solidFill>
            <a:srgbClr val="FFFFCC"/>
          </a:solidFill>
          <a:ln w="9525">
            <a:noFill/>
            <a:miter lim="800000"/>
            <a:headEnd/>
            <a:tailEnd/>
          </a:ln>
          <a:effectLst/>
        </p:spPr>
        <p:txBody>
          <a:bodyPr/>
          <a:lstStyle/>
          <a:p>
            <a:pPr eaLnBrk="0" hangingPunct="0">
              <a:spcBef>
                <a:spcPct val="20000"/>
              </a:spcBef>
            </a:pPr>
            <a:r>
              <a:rPr lang="en-US" dirty="0">
                <a:sym typeface="Symbol" pitchFamily="18" charset="2"/>
              </a:rPr>
              <a:t>EXAMPLE: Find the </a:t>
            </a:r>
            <a:r>
              <a:rPr lang="en-US" dirty="0" err="1">
                <a:sym typeface="Symbol" pitchFamily="18" charset="2"/>
              </a:rPr>
              <a:t>rms</a:t>
            </a:r>
            <a:r>
              <a:rPr lang="en-US" dirty="0">
                <a:sym typeface="Symbol" pitchFamily="18" charset="2"/>
              </a:rPr>
              <a:t> voltage                                         for the “triangular” wave shown:</a:t>
            </a:r>
          </a:p>
          <a:p>
            <a:pPr eaLnBrk="0" hangingPunct="0">
              <a:spcBef>
                <a:spcPct val="20000"/>
              </a:spcBef>
            </a:pPr>
            <a:r>
              <a:rPr lang="en-US" dirty="0">
                <a:sym typeface="Symbol" pitchFamily="18" charset="2"/>
              </a:rPr>
              <a:t>SOLUTION: There are equal (+)                                      and (-) areas and the straight-                                      forward average is zero. So use                                        the </a:t>
            </a:r>
            <a:r>
              <a:rPr lang="en-US" i="1" dirty="0" err="1">
                <a:sym typeface="Symbol" pitchFamily="18" charset="2"/>
              </a:rPr>
              <a:t>rms</a:t>
            </a:r>
            <a:r>
              <a:rPr lang="en-US" dirty="0">
                <a:sym typeface="Symbol" pitchFamily="18" charset="2"/>
              </a:rPr>
              <a:t> for a single period </a:t>
            </a:r>
            <a:r>
              <a:rPr lang="en-US" i="1" dirty="0">
                <a:sym typeface="Symbol" pitchFamily="18" charset="2"/>
              </a:rPr>
              <a:t>T</a:t>
            </a:r>
            <a:r>
              <a:rPr lang="en-US" dirty="0">
                <a:sym typeface="Symbol" pitchFamily="18" charset="2"/>
              </a:rPr>
              <a:t>:</a:t>
            </a:r>
          </a:p>
          <a:p>
            <a:pPr eaLnBrk="0" hangingPunct="0">
              <a:spcBef>
                <a:spcPct val="20000"/>
              </a:spcBef>
            </a:pPr>
            <a:r>
              <a:rPr lang="en-US" dirty="0">
                <a:sym typeface="Symbol" pitchFamily="18" charset="2"/>
              </a:rPr>
              <a:t>Find the area under the squared graph [ </a:t>
            </a:r>
            <a:r>
              <a:rPr lang="en-US" i="1" dirty="0">
                <a:sym typeface="Symbol" pitchFamily="18" charset="2"/>
              </a:rPr>
              <a:t>A</a:t>
            </a:r>
            <a:r>
              <a:rPr lang="en-US" dirty="0">
                <a:sym typeface="Symbol" pitchFamily="18" charset="2"/>
              </a:rPr>
              <a:t> = (1/2)</a:t>
            </a:r>
            <a:r>
              <a:rPr lang="en-US" i="1" dirty="0" err="1">
                <a:sym typeface="Symbol" pitchFamily="18" charset="2"/>
              </a:rPr>
              <a:t>bh</a:t>
            </a:r>
            <a:r>
              <a:rPr lang="en-US" i="1" dirty="0">
                <a:sym typeface="Symbol" pitchFamily="18" charset="2"/>
              </a:rPr>
              <a:t> </a:t>
            </a:r>
            <a:r>
              <a:rPr lang="en-US" dirty="0">
                <a:sym typeface="Symbol" pitchFamily="18" charset="2"/>
              </a:rPr>
              <a:t>]:</a:t>
            </a:r>
          </a:p>
          <a:p>
            <a:pPr eaLnBrk="0" hangingPunct="0">
              <a:spcBef>
                <a:spcPct val="20000"/>
              </a:spcBef>
            </a:pPr>
            <a:r>
              <a:rPr lang="en-US" dirty="0">
                <a:sym typeface="Symbol" pitchFamily="18" charset="2"/>
              </a:rPr>
              <a:t></a:t>
            </a:r>
            <a:r>
              <a:rPr lang="en-US" i="1" dirty="0">
                <a:sym typeface="Symbol" pitchFamily="18" charset="2"/>
              </a:rPr>
              <a:t>A</a:t>
            </a:r>
            <a:r>
              <a:rPr lang="en-US" dirty="0">
                <a:sym typeface="Symbol" pitchFamily="18" charset="2"/>
              </a:rPr>
              <a:t> = 2(1/2)(</a:t>
            </a:r>
            <a:r>
              <a:rPr lang="en-US" i="1" dirty="0">
                <a:sym typeface="Symbol" pitchFamily="18" charset="2"/>
              </a:rPr>
              <a:t>T / </a:t>
            </a:r>
            <a:r>
              <a:rPr lang="en-US" dirty="0">
                <a:sym typeface="Symbol" pitchFamily="18" charset="2"/>
              </a:rPr>
              <a:t>4)(</a:t>
            </a:r>
            <a:r>
              <a:rPr lang="en-US" i="1" dirty="0">
                <a:sym typeface="Symbol" pitchFamily="18" charset="2"/>
              </a:rPr>
              <a:t>V</a:t>
            </a:r>
            <a:r>
              <a:rPr lang="en-US" baseline="-25000" dirty="0">
                <a:sym typeface="Symbol" pitchFamily="18" charset="2"/>
              </a:rPr>
              <a:t>0</a:t>
            </a:r>
            <a:r>
              <a:rPr lang="en-US" baseline="30000" dirty="0">
                <a:sym typeface="Symbol" pitchFamily="18" charset="2"/>
              </a:rPr>
              <a:t>2</a:t>
            </a:r>
            <a:r>
              <a:rPr lang="en-US" dirty="0">
                <a:sym typeface="Symbol" pitchFamily="18" charset="2"/>
              </a:rPr>
              <a:t>) + (1/2)(</a:t>
            </a:r>
            <a:r>
              <a:rPr lang="en-US" i="1" dirty="0">
                <a:sym typeface="Symbol" pitchFamily="18" charset="2"/>
              </a:rPr>
              <a:t>T /</a:t>
            </a:r>
            <a:r>
              <a:rPr lang="en-US" dirty="0">
                <a:sym typeface="Symbol" pitchFamily="18" charset="2"/>
              </a:rPr>
              <a:t> 2)(</a:t>
            </a:r>
            <a:r>
              <a:rPr lang="en-US" i="1" dirty="0">
                <a:sym typeface="Symbol" pitchFamily="18" charset="2"/>
              </a:rPr>
              <a:t>V</a:t>
            </a:r>
            <a:r>
              <a:rPr lang="en-US" baseline="-25000" dirty="0">
                <a:sym typeface="Symbol" pitchFamily="18" charset="2"/>
              </a:rPr>
              <a:t>0</a:t>
            </a:r>
            <a:r>
              <a:rPr lang="en-US" baseline="30000" dirty="0">
                <a:sym typeface="Symbol" pitchFamily="18" charset="2"/>
              </a:rPr>
              <a:t>2</a:t>
            </a:r>
            <a:r>
              <a:rPr lang="en-US" dirty="0">
                <a:sym typeface="Symbol" pitchFamily="18" charset="2"/>
              </a:rPr>
              <a:t>) = (1/2)</a:t>
            </a:r>
            <a:r>
              <a:rPr lang="en-US" i="1" dirty="0">
                <a:sym typeface="Symbol" pitchFamily="18" charset="2"/>
              </a:rPr>
              <a:t>TV</a:t>
            </a:r>
            <a:r>
              <a:rPr lang="en-US" baseline="-25000" dirty="0">
                <a:sym typeface="Symbol" pitchFamily="18" charset="2"/>
              </a:rPr>
              <a:t>0</a:t>
            </a:r>
            <a:r>
              <a:rPr lang="en-US" baseline="30000" dirty="0">
                <a:sym typeface="Symbol" pitchFamily="18" charset="2"/>
              </a:rPr>
              <a:t>2</a:t>
            </a:r>
            <a:r>
              <a:rPr lang="en-US" dirty="0">
                <a:sym typeface="Symbol" pitchFamily="18" charset="2"/>
              </a:rPr>
              <a:t>.</a:t>
            </a:r>
          </a:p>
          <a:p>
            <a:pPr eaLnBrk="0" hangingPunct="0">
              <a:spcBef>
                <a:spcPct val="20000"/>
              </a:spcBef>
            </a:pPr>
            <a:r>
              <a:rPr lang="en-US" dirty="0">
                <a:sym typeface="Symbol" pitchFamily="18" charset="2"/>
              </a:rPr>
              <a:t>The mean height is thus </a:t>
            </a:r>
            <a:r>
              <a:rPr lang="en-US" i="1" dirty="0">
                <a:sym typeface="Symbol" pitchFamily="18" charset="2"/>
              </a:rPr>
              <a:t>A / T</a:t>
            </a:r>
            <a:r>
              <a:rPr lang="en-US" dirty="0">
                <a:sym typeface="Symbol" pitchFamily="18" charset="2"/>
              </a:rPr>
              <a:t> = (1/2)</a:t>
            </a:r>
            <a:r>
              <a:rPr lang="en-US" i="1" dirty="0">
                <a:sym typeface="Symbol" pitchFamily="18" charset="2"/>
              </a:rPr>
              <a:t>V</a:t>
            </a:r>
            <a:r>
              <a:rPr lang="en-US" baseline="-25000" dirty="0">
                <a:sym typeface="Symbol" pitchFamily="18" charset="2"/>
              </a:rPr>
              <a:t>0</a:t>
            </a:r>
            <a:r>
              <a:rPr lang="en-US" baseline="30000" dirty="0">
                <a:sym typeface="Symbol" pitchFamily="18" charset="2"/>
              </a:rPr>
              <a:t>2</a:t>
            </a:r>
            <a:r>
              <a:rPr lang="en-US" dirty="0">
                <a:sym typeface="Symbol" pitchFamily="18" charset="2"/>
              </a:rPr>
              <a:t> = </a:t>
            </a:r>
            <a:r>
              <a:rPr lang="en-US" i="1" dirty="0">
                <a:sym typeface="Symbol" pitchFamily="18" charset="2"/>
              </a:rPr>
              <a:t>V</a:t>
            </a:r>
            <a:r>
              <a:rPr lang="en-US" baseline="-25000" dirty="0">
                <a:sym typeface="Symbol" pitchFamily="18" charset="2"/>
              </a:rPr>
              <a:t>0</a:t>
            </a:r>
            <a:r>
              <a:rPr lang="en-US" baseline="30000" dirty="0">
                <a:sym typeface="Symbol" pitchFamily="18" charset="2"/>
              </a:rPr>
              <a:t>2</a:t>
            </a:r>
            <a:r>
              <a:rPr lang="en-US" i="1" dirty="0">
                <a:sym typeface="Symbol" pitchFamily="18" charset="2"/>
              </a:rPr>
              <a:t>/ </a:t>
            </a:r>
            <a:r>
              <a:rPr lang="en-US" dirty="0">
                <a:sym typeface="Symbol" pitchFamily="18" charset="2"/>
              </a:rPr>
              <a:t>2.</a:t>
            </a:r>
          </a:p>
          <a:p>
            <a:pPr eaLnBrk="0" hangingPunct="0">
              <a:spcBef>
                <a:spcPct val="20000"/>
              </a:spcBef>
            </a:pPr>
            <a:r>
              <a:rPr lang="en-US" dirty="0">
                <a:sym typeface="Symbol" pitchFamily="18" charset="2"/>
              </a:rPr>
              <a:t>Thus </a:t>
            </a:r>
            <a:r>
              <a:rPr lang="en-US" i="1" dirty="0" err="1">
                <a:sym typeface="Symbol" pitchFamily="18" charset="2"/>
              </a:rPr>
              <a:t>V</a:t>
            </a:r>
            <a:r>
              <a:rPr lang="en-US" i="1" baseline="-25000" dirty="0" err="1">
                <a:sym typeface="Symbol" pitchFamily="18" charset="2"/>
              </a:rPr>
              <a:t>rms</a:t>
            </a:r>
            <a:r>
              <a:rPr lang="en-US" dirty="0">
                <a:sym typeface="Symbol" pitchFamily="18" charset="2"/>
              </a:rPr>
              <a:t> = </a:t>
            </a:r>
            <a:r>
              <a:rPr lang="en-US" i="1" dirty="0">
                <a:sym typeface="Symbol" pitchFamily="18" charset="2"/>
              </a:rPr>
              <a:t>V</a:t>
            </a:r>
            <a:r>
              <a:rPr lang="en-US" baseline="-25000" dirty="0">
                <a:sym typeface="Symbol" pitchFamily="18" charset="2"/>
              </a:rPr>
              <a:t>0 </a:t>
            </a:r>
            <a:r>
              <a:rPr lang="en-US" i="1" dirty="0">
                <a:sym typeface="Symbol" pitchFamily="18" charset="2"/>
              </a:rPr>
              <a:t>/  </a:t>
            </a:r>
            <a:r>
              <a:rPr lang="en-US" dirty="0">
                <a:sym typeface="Symbol" pitchFamily="18" charset="2"/>
              </a:rPr>
              <a:t>2.</a:t>
            </a:r>
          </a:p>
        </p:txBody>
      </p:sp>
      <p:sp>
        <p:nvSpPr>
          <p:cNvPr id="131074" name="Rectangle 2"/>
          <p:cNvSpPr>
            <a:spLocks noChangeArrowheads="1"/>
          </p:cNvSpPr>
          <p:nvPr/>
        </p:nvSpPr>
        <p:spPr bwMode="auto">
          <a:xfrm>
            <a:off x="685800" y="1338263"/>
            <a:ext cx="7772400" cy="126365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sz="2000">
              <a:solidFill>
                <a:srgbClr val="000000"/>
              </a:solidFill>
              <a:latin typeface="Courier New" pitchFamily="49" charset="0"/>
              <a:ea typeface="Segoe UI" pitchFamily="34" charset="0"/>
              <a:cs typeface="Times New Roman" pitchFamily="18" charset="0"/>
            </a:endParaRP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AC </a:t>
            </a:r>
            <a:r>
              <a:rPr lang="en-US" i="1">
                <a:solidFill>
                  <a:srgbClr val="000000"/>
                </a:solidFill>
                <a:ea typeface="Segoe UI" pitchFamily="34" charset="0"/>
                <a:cs typeface="Times New Roman" pitchFamily="18" charset="0"/>
              </a:rPr>
              <a:t>rms values are equivalent to the constant DC values that would dissipate the same power</a:t>
            </a:r>
            <a:r>
              <a:rPr lang="en-US">
                <a:solidFill>
                  <a:srgbClr val="000000"/>
                </a:solidFill>
                <a:ea typeface="Segoe UI" pitchFamily="34" charset="0"/>
                <a:cs typeface="Times New Roman" pitchFamily="18" charset="0"/>
              </a:rPr>
              <a:t>.</a:t>
            </a:r>
          </a:p>
        </p:txBody>
      </p:sp>
      <p:grpSp>
        <p:nvGrpSpPr>
          <p:cNvPr id="131077" name="Group 5"/>
          <p:cNvGrpSpPr>
            <a:grpSpLocks/>
          </p:cNvGrpSpPr>
          <p:nvPr/>
        </p:nvGrpSpPr>
        <p:grpSpPr bwMode="auto">
          <a:xfrm>
            <a:off x="5932488" y="2495550"/>
            <a:ext cx="3089275" cy="1165225"/>
            <a:chOff x="691" y="2263"/>
            <a:chExt cx="1946" cy="734"/>
          </a:xfrm>
        </p:grpSpPr>
        <p:sp>
          <p:nvSpPr>
            <p:cNvPr id="131078" name="Line 6"/>
            <p:cNvSpPr>
              <a:spLocks noChangeShapeType="1"/>
            </p:cNvSpPr>
            <p:nvPr/>
          </p:nvSpPr>
          <p:spPr bwMode="auto">
            <a:xfrm flipV="1">
              <a:off x="979" y="2390"/>
              <a:ext cx="0" cy="576"/>
            </a:xfrm>
            <a:prstGeom prst="line">
              <a:avLst/>
            </a:prstGeom>
            <a:noFill/>
            <a:ln w="12700">
              <a:solidFill>
                <a:schemeClr val="tx1"/>
              </a:solidFill>
              <a:round/>
              <a:headEnd/>
              <a:tailEnd type="triangle" w="med" len="med"/>
            </a:ln>
            <a:effectLst/>
          </p:spPr>
          <p:txBody>
            <a:bodyPr/>
            <a:lstStyle/>
            <a:p>
              <a:endParaRPr lang="en-US"/>
            </a:p>
          </p:txBody>
        </p:sp>
        <p:sp>
          <p:nvSpPr>
            <p:cNvPr id="131079" name="Rectangle 7"/>
            <p:cNvSpPr>
              <a:spLocks noChangeArrowheads="1"/>
            </p:cNvSpPr>
            <p:nvPr/>
          </p:nvSpPr>
          <p:spPr bwMode="auto">
            <a:xfrm>
              <a:off x="979" y="2563"/>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80" name="Rectangle 8"/>
            <p:cNvSpPr>
              <a:spLocks noChangeArrowheads="1"/>
            </p:cNvSpPr>
            <p:nvPr/>
          </p:nvSpPr>
          <p:spPr bwMode="auto">
            <a:xfrm>
              <a:off x="1152" y="2563"/>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81" name="Rectangle 9"/>
            <p:cNvSpPr>
              <a:spLocks noChangeArrowheads="1"/>
            </p:cNvSpPr>
            <p:nvPr/>
          </p:nvSpPr>
          <p:spPr bwMode="auto">
            <a:xfrm>
              <a:off x="1325" y="2563"/>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82" name="Rectangle 10"/>
            <p:cNvSpPr>
              <a:spLocks noChangeArrowheads="1"/>
            </p:cNvSpPr>
            <p:nvPr/>
          </p:nvSpPr>
          <p:spPr bwMode="auto">
            <a:xfrm>
              <a:off x="1498" y="2563"/>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83" name="Rectangle 11"/>
            <p:cNvSpPr>
              <a:spLocks noChangeArrowheads="1"/>
            </p:cNvSpPr>
            <p:nvPr/>
          </p:nvSpPr>
          <p:spPr bwMode="auto">
            <a:xfrm>
              <a:off x="1670" y="2563"/>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84" name="Rectangle 12"/>
            <p:cNvSpPr>
              <a:spLocks noChangeArrowheads="1"/>
            </p:cNvSpPr>
            <p:nvPr/>
          </p:nvSpPr>
          <p:spPr bwMode="auto">
            <a:xfrm>
              <a:off x="1843" y="2563"/>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85" name="Rectangle 13"/>
            <p:cNvSpPr>
              <a:spLocks noChangeArrowheads="1"/>
            </p:cNvSpPr>
            <p:nvPr/>
          </p:nvSpPr>
          <p:spPr bwMode="auto">
            <a:xfrm>
              <a:off x="2016" y="2563"/>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86" name="Rectangle 14"/>
            <p:cNvSpPr>
              <a:spLocks noChangeArrowheads="1"/>
            </p:cNvSpPr>
            <p:nvPr/>
          </p:nvSpPr>
          <p:spPr bwMode="auto">
            <a:xfrm>
              <a:off x="2189" y="2563"/>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87" name="Rectangle 15"/>
            <p:cNvSpPr>
              <a:spLocks noChangeArrowheads="1"/>
            </p:cNvSpPr>
            <p:nvPr/>
          </p:nvSpPr>
          <p:spPr bwMode="auto">
            <a:xfrm>
              <a:off x="979" y="2736"/>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88" name="Rectangle 16"/>
            <p:cNvSpPr>
              <a:spLocks noChangeArrowheads="1"/>
            </p:cNvSpPr>
            <p:nvPr/>
          </p:nvSpPr>
          <p:spPr bwMode="auto">
            <a:xfrm>
              <a:off x="1152" y="2736"/>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89" name="Rectangle 17"/>
            <p:cNvSpPr>
              <a:spLocks noChangeArrowheads="1"/>
            </p:cNvSpPr>
            <p:nvPr/>
          </p:nvSpPr>
          <p:spPr bwMode="auto">
            <a:xfrm>
              <a:off x="1325" y="2736"/>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90" name="Rectangle 18"/>
            <p:cNvSpPr>
              <a:spLocks noChangeArrowheads="1"/>
            </p:cNvSpPr>
            <p:nvPr/>
          </p:nvSpPr>
          <p:spPr bwMode="auto">
            <a:xfrm>
              <a:off x="1498" y="2736"/>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91" name="Rectangle 19"/>
            <p:cNvSpPr>
              <a:spLocks noChangeArrowheads="1"/>
            </p:cNvSpPr>
            <p:nvPr/>
          </p:nvSpPr>
          <p:spPr bwMode="auto">
            <a:xfrm>
              <a:off x="1670" y="2736"/>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92" name="Rectangle 20"/>
            <p:cNvSpPr>
              <a:spLocks noChangeArrowheads="1"/>
            </p:cNvSpPr>
            <p:nvPr/>
          </p:nvSpPr>
          <p:spPr bwMode="auto">
            <a:xfrm>
              <a:off x="1843" y="2736"/>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93" name="Rectangle 21"/>
            <p:cNvSpPr>
              <a:spLocks noChangeArrowheads="1"/>
            </p:cNvSpPr>
            <p:nvPr/>
          </p:nvSpPr>
          <p:spPr bwMode="auto">
            <a:xfrm>
              <a:off x="2016" y="2736"/>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94" name="Rectangle 22"/>
            <p:cNvSpPr>
              <a:spLocks noChangeArrowheads="1"/>
            </p:cNvSpPr>
            <p:nvPr/>
          </p:nvSpPr>
          <p:spPr bwMode="auto">
            <a:xfrm>
              <a:off x="2189" y="2736"/>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095" name="Line 23"/>
            <p:cNvSpPr>
              <a:spLocks noChangeShapeType="1"/>
            </p:cNvSpPr>
            <p:nvPr/>
          </p:nvSpPr>
          <p:spPr bwMode="auto">
            <a:xfrm>
              <a:off x="979" y="2736"/>
              <a:ext cx="1498" cy="0"/>
            </a:xfrm>
            <a:prstGeom prst="line">
              <a:avLst/>
            </a:prstGeom>
            <a:noFill/>
            <a:ln w="19050">
              <a:solidFill>
                <a:schemeClr val="tx1"/>
              </a:solidFill>
              <a:round/>
              <a:headEnd/>
              <a:tailEnd type="triangle" w="med" len="med"/>
            </a:ln>
            <a:effectLst/>
          </p:spPr>
          <p:txBody>
            <a:bodyPr/>
            <a:lstStyle/>
            <a:p>
              <a:endParaRPr lang="en-US"/>
            </a:p>
          </p:txBody>
        </p:sp>
        <p:sp>
          <p:nvSpPr>
            <p:cNvPr id="131096" name="Text Box 24"/>
            <p:cNvSpPr txBox="1">
              <a:spLocks noChangeArrowheads="1"/>
            </p:cNvSpPr>
            <p:nvPr/>
          </p:nvSpPr>
          <p:spPr bwMode="auto">
            <a:xfrm>
              <a:off x="2477" y="2609"/>
              <a:ext cx="160" cy="250"/>
            </a:xfrm>
            <a:prstGeom prst="rect">
              <a:avLst/>
            </a:prstGeom>
            <a:noFill/>
            <a:ln w="9525">
              <a:noFill/>
              <a:miter lim="800000"/>
              <a:headEnd/>
              <a:tailEnd/>
            </a:ln>
            <a:effectLst/>
          </p:spPr>
          <p:txBody>
            <a:bodyPr wrap="none">
              <a:spAutoFit/>
            </a:bodyPr>
            <a:lstStyle/>
            <a:p>
              <a:r>
                <a:rPr lang="en-US" sz="2000" i="1"/>
                <a:t>t</a:t>
              </a:r>
            </a:p>
          </p:txBody>
        </p:sp>
        <p:sp>
          <p:nvSpPr>
            <p:cNvPr id="131097" name="Text Box 25"/>
            <p:cNvSpPr txBox="1">
              <a:spLocks noChangeArrowheads="1"/>
            </p:cNvSpPr>
            <p:nvPr/>
          </p:nvSpPr>
          <p:spPr bwMode="auto">
            <a:xfrm>
              <a:off x="922" y="2263"/>
              <a:ext cx="223" cy="250"/>
            </a:xfrm>
            <a:prstGeom prst="rect">
              <a:avLst/>
            </a:prstGeom>
            <a:noFill/>
            <a:ln w="9525">
              <a:noFill/>
              <a:miter lim="800000"/>
              <a:headEnd/>
              <a:tailEnd/>
            </a:ln>
            <a:effectLst/>
          </p:spPr>
          <p:txBody>
            <a:bodyPr wrap="none">
              <a:spAutoFit/>
            </a:bodyPr>
            <a:lstStyle/>
            <a:p>
              <a:r>
                <a:rPr lang="en-US" sz="2000" i="1"/>
                <a:t>V</a:t>
              </a:r>
            </a:p>
          </p:txBody>
        </p:sp>
        <p:sp>
          <p:nvSpPr>
            <p:cNvPr id="131098" name="Text Box 26"/>
            <p:cNvSpPr txBox="1">
              <a:spLocks noChangeArrowheads="1"/>
            </p:cNvSpPr>
            <p:nvPr/>
          </p:nvSpPr>
          <p:spPr bwMode="auto">
            <a:xfrm>
              <a:off x="749" y="2439"/>
              <a:ext cx="250" cy="212"/>
            </a:xfrm>
            <a:prstGeom prst="rect">
              <a:avLst/>
            </a:prstGeom>
            <a:noFill/>
            <a:ln w="9525">
              <a:noFill/>
              <a:miter lim="800000"/>
              <a:headEnd/>
              <a:tailEnd/>
            </a:ln>
            <a:effectLst/>
          </p:spPr>
          <p:txBody>
            <a:bodyPr wrap="none">
              <a:spAutoFit/>
            </a:bodyPr>
            <a:lstStyle/>
            <a:p>
              <a:r>
                <a:rPr lang="en-US" sz="1600" i="1"/>
                <a:t>V</a:t>
              </a:r>
              <a:r>
                <a:rPr lang="en-US" sz="1600" baseline="-25000"/>
                <a:t>0</a:t>
              </a:r>
              <a:endParaRPr lang="en-US" sz="1600" i="1"/>
            </a:p>
          </p:txBody>
        </p:sp>
        <p:sp>
          <p:nvSpPr>
            <p:cNvPr id="131099" name="Text Box 27"/>
            <p:cNvSpPr txBox="1">
              <a:spLocks noChangeArrowheads="1"/>
            </p:cNvSpPr>
            <p:nvPr/>
          </p:nvSpPr>
          <p:spPr bwMode="auto">
            <a:xfrm>
              <a:off x="691" y="2785"/>
              <a:ext cx="293" cy="212"/>
            </a:xfrm>
            <a:prstGeom prst="rect">
              <a:avLst/>
            </a:prstGeom>
            <a:noFill/>
            <a:ln w="9525">
              <a:noFill/>
              <a:miter lim="800000"/>
              <a:headEnd/>
              <a:tailEnd/>
            </a:ln>
            <a:effectLst/>
          </p:spPr>
          <p:txBody>
            <a:bodyPr wrap="none">
              <a:spAutoFit/>
            </a:bodyPr>
            <a:lstStyle/>
            <a:p>
              <a:r>
                <a:rPr lang="en-US" sz="1600" i="1"/>
                <a:t>-V</a:t>
              </a:r>
              <a:r>
                <a:rPr lang="en-US" sz="1600" baseline="-25000"/>
                <a:t>0</a:t>
              </a:r>
              <a:endParaRPr lang="en-US" sz="1600" i="1"/>
            </a:p>
          </p:txBody>
        </p:sp>
      </p:grpSp>
      <p:sp>
        <p:nvSpPr>
          <p:cNvPr id="131100" name="Freeform 28"/>
          <p:cNvSpPr>
            <a:spLocks/>
          </p:cNvSpPr>
          <p:nvPr/>
        </p:nvSpPr>
        <p:spPr bwMode="auto">
          <a:xfrm>
            <a:off x="6399213" y="2971800"/>
            <a:ext cx="2195512" cy="549275"/>
          </a:xfrm>
          <a:custGeom>
            <a:avLst/>
            <a:gdLst/>
            <a:ahLst/>
            <a:cxnLst>
              <a:cxn ang="0">
                <a:pos x="0" y="346"/>
              </a:cxn>
              <a:cxn ang="0">
                <a:pos x="346" y="0"/>
              </a:cxn>
              <a:cxn ang="0">
                <a:pos x="691" y="346"/>
              </a:cxn>
              <a:cxn ang="0">
                <a:pos x="1037" y="0"/>
              </a:cxn>
              <a:cxn ang="0">
                <a:pos x="1383" y="346"/>
              </a:cxn>
            </a:cxnLst>
            <a:rect l="0" t="0" r="r" b="b"/>
            <a:pathLst>
              <a:path w="1383" h="346">
                <a:moveTo>
                  <a:pt x="0" y="346"/>
                </a:moveTo>
                <a:lnTo>
                  <a:pt x="346" y="0"/>
                </a:lnTo>
                <a:lnTo>
                  <a:pt x="691" y="346"/>
                </a:lnTo>
                <a:lnTo>
                  <a:pt x="1037" y="0"/>
                </a:lnTo>
                <a:lnTo>
                  <a:pt x="1383" y="346"/>
                </a:lnTo>
              </a:path>
            </a:pathLst>
          </a:custGeom>
          <a:noFill/>
          <a:ln w="19050" cmpd="sng">
            <a:solidFill>
              <a:srgbClr val="FF0000"/>
            </a:solidFill>
            <a:round/>
            <a:headEnd/>
            <a:tailEnd/>
          </a:ln>
          <a:effectLst/>
        </p:spPr>
        <p:txBody>
          <a:bodyPr/>
          <a:lstStyle/>
          <a:p>
            <a:endParaRPr lang="en-US"/>
          </a:p>
        </p:txBody>
      </p:sp>
      <p:grpSp>
        <p:nvGrpSpPr>
          <p:cNvPr id="131101" name="Group 29"/>
          <p:cNvGrpSpPr>
            <a:grpSpLocks/>
          </p:cNvGrpSpPr>
          <p:nvPr/>
        </p:nvGrpSpPr>
        <p:grpSpPr bwMode="auto">
          <a:xfrm>
            <a:off x="5932488" y="3516313"/>
            <a:ext cx="3089275" cy="1223962"/>
            <a:chOff x="3341" y="2894"/>
            <a:chExt cx="1946" cy="771"/>
          </a:xfrm>
        </p:grpSpPr>
        <p:sp>
          <p:nvSpPr>
            <p:cNvPr id="131102" name="Line 30"/>
            <p:cNvSpPr>
              <a:spLocks noChangeShapeType="1"/>
            </p:cNvSpPr>
            <p:nvPr/>
          </p:nvSpPr>
          <p:spPr bwMode="auto">
            <a:xfrm flipV="1">
              <a:off x="3629" y="3024"/>
              <a:ext cx="0" cy="576"/>
            </a:xfrm>
            <a:prstGeom prst="line">
              <a:avLst/>
            </a:prstGeom>
            <a:noFill/>
            <a:ln w="9525">
              <a:solidFill>
                <a:schemeClr val="tx1"/>
              </a:solidFill>
              <a:round/>
              <a:headEnd/>
              <a:tailEnd type="triangle" w="med" len="med"/>
            </a:ln>
            <a:effectLst/>
          </p:spPr>
          <p:txBody>
            <a:bodyPr/>
            <a:lstStyle/>
            <a:p>
              <a:endParaRPr lang="en-US"/>
            </a:p>
          </p:txBody>
        </p:sp>
        <p:sp>
          <p:nvSpPr>
            <p:cNvPr id="131103" name="Rectangle 31"/>
            <p:cNvSpPr>
              <a:spLocks noChangeArrowheads="1"/>
            </p:cNvSpPr>
            <p:nvPr/>
          </p:nvSpPr>
          <p:spPr bwMode="auto">
            <a:xfrm>
              <a:off x="3629" y="3197"/>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04" name="Rectangle 32"/>
            <p:cNvSpPr>
              <a:spLocks noChangeArrowheads="1"/>
            </p:cNvSpPr>
            <p:nvPr/>
          </p:nvSpPr>
          <p:spPr bwMode="auto">
            <a:xfrm>
              <a:off x="3802" y="3197"/>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05" name="Rectangle 33"/>
            <p:cNvSpPr>
              <a:spLocks noChangeArrowheads="1"/>
            </p:cNvSpPr>
            <p:nvPr/>
          </p:nvSpPr>
          <p:spPr bwMode="auto">
            <a:xfrm>
              <a:off x="3975" y="3197"/>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06" name="Rectangle 34"/>
            <p:cNvSpPr>
              <a:spLocks noChangeArrowheads="1"/>
            </p:cNvSpPr>
            <p:nvPr/>
          </p:nvSpPr>
          <p:spPr bwMode="auto">
            <a:xfrm>
              <a:off x="4148" y="3197"/>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07" name="Rectangle 35"/>
            <p:cNvSpPr>
              <a:spLocks noChangeArrowheads="1"/>
            </p:cNvSpPr>
            <p:nvPr/>
          </p:nvSpPr>
          <p:spPr bwMode="auto">
            <a:xfrm>
              <a:off x="4320" y="3197"/>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08" name="Rectangle 36"/>
            <p:cNvSpPr>
              <a:spLocks noChangeArrowheads="1"/>
            </p:cNvSpPr>
            <p:nvPr/>
          </p:nvSpPr>
          <p:spPr bwMode="auto">
            <a:xfrm>
              <a:off x="4493" y="3197"/>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09" name="Rectangle 37"/>
            <p:cNvSpPr>
              <a:spLocks noChangeArrowheads="1"/>
            </p:cNvSpPr>
            <p:nvPr/>
          </p:nvSpPr>
          <p:spPr bwMode="auto">
            <a:xfrm>
              <a:off x="4666" y="3197"/>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10" name="Rectangle 38"/>
            <p:cNvSpPr>
              <a:spLocks noChangeArrowheads="1"/>
            </p:cNvSpPr>
            <p:nvPr/>
          </p:nvSpPr>
          <p:spPr bwMode="auto">
            <a:xfrm>
              <a:off x="4839" y="3197"/>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11" name="Rectangle 39"/>
            <p:cNvSpPr>
              <a:spLocks noChangeArrowheads="1"/>
            </p:cNvSpPr>
            <p:nvPr/>
          </p:nvSpPr>
          <p:spPr bwMode="auto">
            <a:xfrm>
              <a:off x="3629" y="3370"/>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12" name="Rectangle 40"/>
            <p:cNvSpPr>
              <a:spLocks noChangeArrowheads="1"/>
            </p:cNvSpPr>
            <p:nvPr/>
          </p:nvSpPr>
          <p:spPr bwMode="auto">
            <a:xfrm>
              <a:off x="3802" y="3370"/>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13" name="Rectangle 41"/>
            <p:cNvSpPr>
              <a:spLocks noChangeArrowheads="1"/>
            </p:cNvSpPr>
            <p:nvPr/>
          </p:nvSpPr>
          <p:spPr bwMode="auto">
            <a:xfrm>
              <a:off x="3975" y="3370"/>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14" name="Rectangle 42"/>
            <p:cNvSpPr>
              <a:spLocks noChangeArrowheads="1"/>
            </p:cNvSpPr>
            <p:nvPr/>
          </p:nvSpPr>
          <p:spPr bwMode="auto">
            <a:xfrm>
              <a:off x="4148" y="3370"/>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15" name="Rectangle 43"/>
            <p:cNvSpPr>
              <a:spLocks noChangeArrowheads="1"/>
            </p:cNvSpPr>
            <p:nvPr/>
          </p:nvSpPr>
          <p:spPr bwMode="auto">
            <a:xfrm>
              <a:off x="4320" y="3370"/>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16" name="Rectangle 44"/>
            <p:cNvSpPr>
              <a:spLocks noChangeArrowheads="1"/>
            </p:cNvSpPr>
            <p:nvPr/>
          </p:nvSpPr>
          <p:spPr bwMode="auto">
            <a:xfrm>
              <a:off x="4493" y="3370"/>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17" name="Rectangle 45"/>
            <p:cNvSpPr>
              <a:spLocks noChangeArrowheads="1"/>
            </p:cNvSpPr>
            <p:nvPr/>
          </p:nvSpPr>
          <p:spPr bwMode="auto">
            <a:xfrm>
              <a:off x="4666" y="3370"/>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18" name="Rectangle 46"/>
            <p:cNvSpPr>
              <a:spLocks noChangeArrowheads="1"/>
            </p:cNvSpPr>
            <p:nvPr/>
          </p:nvSpPr>
          <p:spPr bwMode="auto">
            <a:xfrm>
              <a:off x="4839" y="3370"/>
              <a:ext cx="173" cy="173"/>
            </a:xfrm>
            <a:prstGeom prst="rect">
              <a:avLst/>
            </a:prstGeom>
            <a:solidFill>
              <a:schemeClr val="accent1"/>
            </a:solidFill>
            <a:ln w="9525">
              <a:solidFill>
                <a:schemeClr val="tx1"/>
              </a:solidFill>
              <a:prstDash val="dash"/>
              <a:miter lim="800000"/>
              <a:headEnd/>
              <a:tailEnd/>
            </a:ln>
            <a:effectLst/>
          </p:spPr>
          <p:txBody>
            <a:bodyPr wrap="none" anchor="ctr"/>
            <a:lstStyle/>
            <a:p>
              <a:endParaRPr lang="en-US"/>
            </a:p>
          </p:txBody>
        </p:sp>
        <p:sp>
          <p:nvSpPr>
            <p:cNvPr id="131119" name="Line 47"/>
            <p:cNvSpPr>
              <a:spLocks noChangeShapeType="1"/>
            </p:cNvSpPr>
            <p:nvPr/>
          </p:nvSpPr>
          <p:spPr bwMode="auto">
            <a:xfrm>
              <a:off x="3629" y="3542"/>
              <a:ext cx="1498" cy="0"/>
            </a:xfrm>
            <a:prstGeom prst="line">
              <a:avLst/>
            </a:prstGeom>
            <a:noFill/>
            <a:ln w="19050">
              <a:solidFill>
                <a:schemeClr val="tx1"/>
              </a:solidFill>
              <a:round/>
              <a:headEnd/>
              <a:tailEnd type="triangle" w="med" len="med"/>
            </a:ln>
            <a:effectLst/>
          </p:spPr>
          <p:txBody>
            <a:bodyPr/>
            <a:lstStyle/>
            <a:p>
              <a:endParaRPr lang="en-US"/>
            </a:p>
          </p:txBody>
        </p:sp>
        <p:sp>
          <p:nvSpPr>
            <p:cNvPr id="131120" name="Text Box 48"/>
            <p:cNvSpPr txBox="1">
              <a:spLocks noChangeArrowheads="1"/>
            </p:cNvSpPr>
            <p:nvPr/>
          </p:nvSpPr>
          <p:spPr bwMode="auto">
            <a:xfrm>
              <a:off x="5127" y="3415"/>
              <a:ext cx="160" cy="250"/>
            </a:xfrm>
            <a:prstGeom prst="rect">
              <a:avLst/>
            </a:prstGeom>
            <a:noFill/>
            <a:ln w="9525">
              <a:noFill/>
              <a:miter lim="800000"/>
              <a:headEnd/>
              <a:tailEnd/>
            </a:ln>
            <a:effectLst/>
          </p:spPr>
          <p:txBody>
            <a:bodyPr wrap="none">
              <a:spAutoFit/>
            </a:bodyPr>
            <a:lstStyle/>
            <a:p>
              <a:r>
                <a:rPr lang="en-US" sz="2000" i="1"/>
                <a:t>t</a:t>
              </a:r>
            </a:p>
          </p:txBody>
        </p:sp>
        <p:sp>
          <p:nvSpPr>
            <p:cNvPr id="131121" name="Text Box 49"/>
            <p:cNvSpPr txBox="1">
              <a:spLocks noChangeArrowheads="1"/>
            </p:cNvSpPr>
            <p:nvPr/>
          </p:nvSpPr>
          <p:spPr bwMode="auto">
            <a:xfrm>
              <a:off x="3572" y="2894"/>
              <a:ext cx="281" cy="250"/>
            </a:xfrm>
            <a:prstGeom prst="rect">
              <a:avLst/>
            </a:prstGeom>
            <a:noFill/>
            <a:ln w="9525">
              <a:noFill/>
              <a:miter lim="800000"/>
              <a:headEnd/>
              <a:tailEnd/>
            </a:ln>
            <a:effectLst/>
          </p:spPr>
          <p:txBody>
            <a:bodyPr wrap="none">
              <a:spAutoFit/>
            </a:bodyPr>
            <a:lstStyle/>
            <a:p>
              <a:r>
                <a:rPr lang="en-US" sz="2000" i="1"/>
                <a:t>V</a:t>
              </a:r>
              <a:r>
                <a:rPr lang="en-US" sz="2000" baseline="30000"/>
                <a:t>2</a:t>
              </a:r>
              <a:endParaRPr lang="en-US" sz="2000" i="1" baseline="30000"/>
            </a:p>
          </p:txBody>
        </p:sp>
        <p:sp>
          <p:nvSpPr>
            <p:cNvPr id="131122" name="Text Box 50"/>
            <p:cNvSpPr txBox="1">
              <a:spLocks noChangeArrowheads="1"/>
            </p:cNvSpPr>
            <p:nvPr/>
          </p:nvSpPr>
          <p:spPr bwMode="auto">
            <a:xfrm>
              <a:off x="3341" y="3073"/>
              <a:ext cx="299" cy="212"/>
            </a:xfrm>
            <a:prstGeom prst="rect">
              <a:avLst/>
            </a:prstGeom>
            <a:noFill/>
            <a:ln w="9525">
              <a:noFill/>
              <a:miter lim="800000"/>
              <a:headEnd/>
              <a:tailEnd/>
            </a:ln>
            <a:effectLst/>
          </p:spPr>
          <p:txBody>
            <a:bodyPr wrap="none">
              <a:spAutoFit/>
            </a:bodyPr>
            <a:lstStyle/>
            <a:p>
              <a:r>
                <a:rPr lang="en-US" sz="1600" i="1"/>
                <a:t>V</a:t>
              </a:r>
              <a:r>
                <a:rPr lang="en-US" sz="1600" baseline="-25000"/>
                <a:t>0</a:t>
              </a:r>
              <a:r>
                <a:rPr lang="en-US" sz="1600" baseline="30000"/>
                <a:t>2</a:t>
              </a:r>
              <a:endParaRPr lang="en-US" sz="1600" i="1"/>
            </a:p>
          </p:txBody>
        </p:sp>
        <p:sp>
          <p:nvSpPr>
            <p:cNvPr id="131123" name="Text Box 51"/>
            <p:cNvSpPr txBox="1">
              <a:spLocks noChangeArrowheads="1"/>
            </p:cNvSpPr>
            <p:nvPr/>
          </p:nvSpPr>
          <p:spPr bwMode="auto">
            <a:xfrm>
              <a:off x="3398" y="3418"/>
              <a:ext cx="187" cy="212"/>
            </a:xfrm>
            <a:prstGeom prst="rect">
              <a:avLst/>
            </a:prstGeom>
            <a:noFill/>
            <a:ln w="9525">
              <a:noFill/>
              <a:miter lim="800000"/>
              <a:headEnd/>
              <a:tailEnd/>
            </a:ln>
            <a:effectLst/>
          </p:spPr>
          <p:txBody>
            <a:bodyPr wrap="none">
              <a:spAutoFit/>
            </a:bodyPr>
            <a:lstStyle/>
            <a:p>
              <a:r>
                <a:rPr lang="en-US" sz="1600"/>
                <a:t>0</a:t>
              </a:r>
            </a:p>
          </p:txBody>
        </p:sp>
      </p:grpSp>
      <p:sp>
        <p:nvSpPr>
          <p:cNvPr id="131124" name="Freeform 52"/>
          <p:cNvSpPr>
            <a:spLocks/>
          </p:cNvSpPr>
          <p:nvPr/>
        </p:nvSpPr>
        <p:spPr bwMode="auto">
          <a:xfrm>
            <a:off x="6389688" y="3997325"/>
            <a:ext cx="2193925" cy="547688"/>
          </a:xfrm>
          <a:custGeom>
            <a:avLst/>
            <a:gdLst/>
            <a:ahLst/>
            <a:cxnLst>
              <a:cxn ang="0">
                <a:pos x="0" y="0"/>
              </a:cxn>
              <a:cxn ang="0">
                <a:pos x="173" y="345"/>
              </a:cxn>
              <a:cxn ang="0">
                <a:pos x="345" y="0"/>
              </a:cxn>
              <a:cxn ang="0">
                <a:pos x="518" y="345"/>
              </a:cxn>
              <a:cxn ang="0">
                <a:pos x="691" y="0"/>
              </a:cxn>
              <a:cxn ang="0">
                <a:pos x="864" y="345"/>
              </a:cxn>
              <a:cxn ang="0">
                <a:pos x="1037" y="0"/>
              </a:cxn>
              <a:cxn ang="0">
                <a:pos x="1209" y="345"/>
              </a:cxn>
              <a:cxn ang="0">
                <a:pos x="1382" y="0"/>
              </a:cxn>
            </a:cxnLst>
            <a:rect l="0" t="0" r="r" b="b"/>
            <a:pathLst>
              <a:path w="1382" h="345">
                <a:moveTo>
                  <a:pt x="0" y="0"/>
                </a:moveTo>
                <a:lnTo>
                  <a:pt x="173" y="345"/>
                </a:lnTo>
                <a:lnTo>
                  <a:pt x="345" y="0"/>
                </a:lnTo>
                <a:lnTo>
                  <a:pt x="518" y="345"/>
                </a:lnTo>
                <a:lnTo>
                  <a:pt x="691" y="0"/>
                </a:lnTo>
                <a:lnTo>
                  <a:pt x="864" y="345"/>
                </a:lnTo>
                <a:lnTo>
                  <a:pt x="1037" y="0"/>
                </a:lnTo>
                <a:lnTo>
                  <a:pt x="1209" y="345"/>
                </a:lnTo>
                <a:lnTo>
                  <a:pt x="1382" y="0"/>
                </a:lnTo>
              </a:path>
            </a:pathLst>
          </a:custGeom>
          <a:noFill/>
          <a:ln w="19050" cmpd="sng">
            <a:solidFill>
              <a:srgbClr val="FF0000"/>
            </a:solidFill>
            <a:round/>
            <a:headEnd/>
            <a:tailEnd/>
          </a:ln>
          <a:effectLst/>
        </p:spPr>
        <p:txBody>
          <a:bodyPr/>
          <a:lstStyle/>
          <a:p>
            <a:endParaRPr lang="en-US"/>
          </a:p>
        </p:txBody>
      </p:sp>
      <p:sp>
        <p:nvSpPr>
          <p:cNvPr id="131125" name="Freeform 53"/>
          <p:cNvSpPr>
            <a:spLocks/>
          </p:cNvSpPr>
          <p:nvPr/>
        </p:nvSpPr>
        <p:spPr bwMode="auto">
          <a:xfrm>
            <a:off x="6386513" y="2971800"/>
            <a:ext cx="1096962" cy="547688"/>
          </a:xfrm>
          <a:custGeom>
            <a:avLst/>
            <a:gdLst/>
            <a:ahLst/>
            <a:cxnLst>
              <a:cxn ang="0">
                <a:pos x="0" y="345"/>
              </a:cxn>
              <a:cxn ang="0">
                <a:pos x="345" y="0"/>
              </a:cxn>
              <a:cxn ang="0">
                <a:pos x="691" y="345"/>
              </a:cxn>
            </a:cxnLst>
            <a:rect l="0" t="0" r="r" b="b"/>
            <a:pathLst>
              <a:path w="691" h="345">
                <a:moveTo>
                  <a:pt x="0" y="345"/>
                </a:moveTo>
                <a:lnTo>
                  <a:pt x="345" y="0"/>
                </a:lnTo>
                <a:lnTo>
                  <a:pt x="691" y="345"/>
                </a:lnTo>
              </a:path>
            </a:pathLst>
          </a:custGeom>
          <a:noFill/>
          <a:ln w="38100" cmpd="sng">
            <a:solidFill>
              <a:schemeClr val="accent2"/>
            </a:solidFill>
            <a:round/>
            <a:headEnd/>
            <a:tailEnd/>
          </a:ln>
          <a:effectLst/>
        </p:spPr>
        <p:txBody>
          <a:bodyPr/>
          <a:lstStyle/>
          <a:p>
            <a:endParaRPr lang="en-US"/>
          </a:p>
        </p:txBody>
      </p:sp>
      <p:sp>
        <p:nvSpPr>
          <p:cNvPr id="131126" name="Freeform 54"/>
          <p:cNvSpPr>
            <a:spLocks/>
          </p:cNvSpPr>
          <p:nvPr/>
        </p:nvSpPr>
        <p:spPr bwMode="auto">
          <a:xfrm>
            <a:off x="6392863" y="3981450"/>
            <a:ext cx="1106487" cy="554038"/>
          </a:xfrm>
          <a:custGeom>
            <a:avLst/>
            <a:gdLst/>
            <a:ahLst/>
            <a:cxnLst>
              <a:cxn ang="0">
                <a:pos x="0" y="349"/>
              </a:cxn>
              <a:cxn ang="0">
                <a:pos x="0" y="0"/>
              </a:cxn>
              <a:cxn ang="0">
                <a:pos x="166" y="349"/>
              </a:cxn>
              <a:cxn ang="0">
                <a:pos x="348" y="0"/>
              </a:cxn>
              <a:cxn ang="0">
                <a:pos x="523" y="349"/>
              </a:cxn>
              <a:cxn ang="0">
                <a:pos x="697" y="0"/>
              </a:cxn>
              <a:cxn ang="0">
                <a:pos x="697" y="349"/>
              </a:cxn>
              <a:cxn ang="0">
                <a:pos x="0" y="349"/>
              </a:cxn>
            </a:cxnLst>
            <a:rect l="0" t="0" r="r" b="b"/>
            <a:pathLst>
              <a:path w="697" h="349">
                <a:moveTo>
                  <a:pt x="0" y="349"/>
                </a:moveTo>
                <a:lnTo>
                  <a:pt x="0" y="0"/>
                </a:lnTo>
                <a:lnTo>
                  <a:pt x="166" y="349"/>
                </a:lnTo>
                <a:lnTo>
                  <a:pt x="348" y="0"/>
                </a:lnTo>
                <a:lnTo>
                  <a:pt x="523" y="349"/>
                </a:lnTo>
                <a:lnTo>
                  <a:pt x="697" y="0"/>
                </a:lnTo>
                <a:lnTo>
                  <a:pt x="697" y="349"/>
                </a:lnTo>
                <a:lnTo>
                  <a:pt x="0" y="349"/>
                </a:lnTo>
                <a:close/>
              </a:path>
            </a:pathLst>
          </a:custGeom>
          <a:solidFill>
            <a:srgbClr val="FF00FF"/>
          </a:solidFill>
          <a:ln w="9525">
            <a:noFill/>
            <a:round/>
            <a:headEnd/>
            <a:tailEnd/>
          </a:ln>
          <a:effectLst/>
        </p:spPr>
        <p:txBody>
          <a:bodyPr/>
          <a:lstStyle/>
          <a:p>
            <a:endParaRPr lang="en-US"/>
          </a:p>
        </p:txBody>
      </p:sp>
      <p:sp>
        <p:nvSpPr>
          <p:cNvPr id="131127" name="Freeform 55"/>
          <p:cNvSpPr>
            <a:spLocks/>
          </p:cNvSpPr>
          <p:nvPr/>
        </p:nvSpPr>
        <p:spPr bwMode="auto">
          <a:xfrm>
            <a:off x="6391275" y="3992563"/>
            <a:ext cx="1095375" cy="541337"/>
          </a:xfrm>
          <a:custGeom>
            <a:avLst/>
            <a:gdLst/>
            <a:ahLst/>
            <a:cxnLst>
              <a:cxn ang="0">
                <a:pos x="0" y="0"/>
              </a:cxn>
              <a:cxn ang="0">
                <a:pos x="167" y="341"/>
              </a:cxn>
              <a:cxn ang="0">
                <a:pos x="341" y="8"/>
              </a:cxn>
              <a:cxn ang="0">
                <a:pos x="516" y="341"/>
              </a:cxn>
              <a:cxn ang="0">
                <a:pos x="690" y="0"/>
              </a:cxn>
            </a:cxnLst>
            <a:rect l="0" t="0" r="r" b="b"/>
            <a:pathLst>
              <a:path w="690" h="341">
                <a:moveTo>
                  <a:pt x="0" y="0"/>
                </a:moveTo>
                <a:lnTo>
                  <a:pt x="167" y="341"/>
                </a:lnTo>
                <a:lnTo>
                  <a:pt x="341" y="8"/>
                </a:lnTo>
                <a:lnTo>
                  <a:pt x="516" y="341"/>
                </a:lnTo>
                <a:lnTo>
                  <a:pt x="690" y="0"/>
                </a:lnTo>
              </a:path>
            </a:pathLst>
          </a:custGeom>
          <a:noFill/>
          <a:ln w="38100" cmpd="sng">
            <a:solidFill>
              <a:schemeClr val="accent2"/>
            </a:solidFill>
            <a:round/>
            <a:headEnd/>
            <a:tailEnd/>
          </a:ln>
          <a:effectLst/>
        </p:spPr>
        <p:txBody>
          <a:bodyPr/>
          <a:lstStyle/>
          <a:p>
            <a:endParaRPr lang="en-US"/>
          </a:p>
        </p:txBody>
      </p:sp>
      <p:sp>
        <p:nvSpPr>
          <p:cNvPr id="131128" name="Text Box 56"/>
          <p:cNvSpPr txBox="1">
            <a:spLocks noChangeArrowheads="1"/>
          </p:cNvSpPr>
          <p:nvPr/>
        </p:nvSpPr>
        <p:spPr bwMode="auto">
          <a:xfrm>
            <a:off x="7316788" y="3470275"/>
            <a:ext cx="307975" cy="336550"/>
          </a:xfrm>
          <a:prstGeom prst="rect">
            <a:avLst/>
          </a:prstGeom>
          <a:noFill/>
          <a:ln w="9525">
            <a:noFill/>
            <a:miter lim="800000"/>
            <a:headEnd/>
            <a:tailEnd/>
          </a:ln>
          <a:effectLst/>
        </p:spPr>
        <p:txBody>
          <a:bodyPr wrap="none">
            <a:spAutoFit/>
          </a:bodyPr>
          <a:lstStyle/>
          <a:p>
            <a:r>
              <a:rPr lang="en-US" sz="1600" i="1"/>
              <a:t>T</a:t>
            </a:r>
          </a:p>
        </p:txBody>
      </p:sp>
      <p:sp>
        <p:nvSpPr>
          <p:cNvPr id="131129" name="Text Box 57"/>
          <p:cNvSpPr txBox="1">
            <a:spLocks noChangeArrowheads="1"/>
          </p:cNvSpPr>
          <p:nvPr/>
        </p:nvSpPr>
        <p:spPr bwMode="auto">
          <a:xfrm>
            <a:off x="7335838" y="3695700"/>
            <a:ext cx="307975" cy="336550"/>
          </a:xfrm>
          <a:prstGeom prst="rect">
            <a:avLst/>
          </a:prstGeom>
          <a:noFill/>
          <a:ln w="9525">
            <a:noFill/>
            <a:miter lim="800000"/>
            <a:headEnd/>
            <a:tailEnd/>
          </a:ln>
          <a:effectLst/>
        </p:spPr>
        <p:txBody>
          <a:bodyPr wrap="none">
            <a:spAutoFit/>
          </a:bodyPr>
          <a:lstStyle/>
          <a:p>
            <a:r>
              <a:rPr lang="en-US" sz="1600" i="1"/>
              <a:t>T</a:t>
            </a:r>
          </a:p>
        </p:txBody>
      </p:sp>
      <p:sp>
        <p:nvSpPr>
          <p:cNvPr id="131130" name="AutoShape 58"/>
          <p:cNvSpPr>
            <a:spLocks/>
          </p:cNvSpPr>
          <p:nvPr/>
        </p:nvSpPr>
        <p:spPr bwMode="auto">
          <a:xfrm rot="5400000">
            <a:off x="6430962" y="4556126"/>
            <a:ext cx="161925" cy="254000"/>
          </a:xfrm>
          <a:prstGeom prst="rightBrace">
            <a:avLst>
              <a:gd name="adj1" fmla="val 13072"/>
              <a:gd name="adj2" fmla="val 50000"/>
            </a:avLst>
          </a:prstGeom>
          <a:noFill/>
          <a:ln w="9525">
            <a:solidFill>
              <a:schemeClr val="tx1"/>
            </a:solidFill>
            <a:round/>
            <a:headEnd/>
            <a:tailEnd/>
          </a:ln>
          <a:effectLst/>
        </p:spPr>
        <p:txBody>
          <a:bodyPr wrap="none" anchor="ctr"/>
          <a:lstStyle/>
          <a:p>
            <a:endParaRPr lang="en-US"/>
          </a:p>
        </p:txBody>
      </p:sp>
      <p:sp>
        <p:nvSpPr>
          <p:cNvPr id="131131" name="AutoShape 59"/>
          <p:cNvSpPr>
            <a:spLocks/>
          </p:cNvSpPr>
          <p:nvPr/>
        </p:nvSpPr>
        <p:spPr bwMode="auto">
          <a:xfrm rot="5400000">
            <a:off x="7288212" y="4559301"/>
            <a:ext cx="161925" cy="254000"/>
          </a:xfrm>
          <a:prstGeom prst="rightBrace">
            <a:avLst>
              <a:gd name="adj1" fmla="val 13072"/>
              <a:gd name="adj2" fmla="val 50000"/>
            </a:avLst>
          </a:prstGeom>
          <a:noFill/>
          <a:ln w="9525">
            <a:solidFill>
              <a:schemeClr val="tx1"/>
            </a:solidFill>
            <a:round/>
            <a:headEnd/>
            <a:tailEnd/>
          </a:ln>
          <a:effectLst/>
        </p:spPr>
        <p:txBody>
          <a:bodyPr wrap="none" anchor="ctr"/>
          <a:lstStyle/>
          <a:p>
            <a:endParaRPr lang="en-US"/>
          </a:p>
        </p:txBody>
      </p:sp>
      <p:sp>
        <p:nvSpPr>
          <p:cNvPr id="131132" name="AutoShape 60"/>
          <p:cNvSpPr>
            <a:spLocks/>
          </p:cNvSpPr>
          <p:nvPr/>
        </p:nvSpPr>
        <p:spPr bwMode="auto">
          <a:xfrm rot="5400000">
            <a:off x="6854825" y="4414838"/>
            <a:ext cx="161925" cy="542925"/>
          </a:xfrm>
          <a:prstGeom prst="rightBrace">
            <a:avLst>
              <a:gd name="adj1" fmla="val 27941"/>
              <a:gd name="adj2" fmla="val 50000"/>
            </a:avLst>
          </a:prstGeom>
          <a:noFill/>
          <a:ln w="9525">
            <a:solidFill>
              <a:schemeClr val="tx1"/>
            </a:solidFill>
            <a:round/>
            <a:headEnd/>
            <a:tailEnd/>
          </a:ln>
          <a:effectLst/>
        </p:spPr>
        <p:txBody>
          <a:bodyPr wrap="none" anchor="ctr"/>
          <a:lstStyle/>
          <a:p>
            <a:endParaRPr lang="en-US"/>
          </a:p>
        </p:txBody>
      </p:sp>
      <p:sp>
        <p:nvSpPr>
          <p:cNvPr id="131133" name="Text Box 61"/>
          <p:cNvSpPr txBox="1">
            <a:spLocks noChangeArrowheads="1"/>
          </p:cNvSpPr>
          <p:nvPr/>
        </p:nvSpPr>
        <p:spPr bwMode="auto">
          <a:xfrm>
            <a:off x="6205538" y="4714875"/>
            <a:ext cx="668337" cy="304800"/>
          </a:xfrm>
          <a:prstGeom prst="rect">
            <a:avLst/>
          </a:prstGeom>
          <a:noFill/>
          <a:ln w="9525">
            <a:noFill/>
            <a:miter lim="800000"/>
            <a:headEnd/>
            <a:tailEnd/>
          </a:ln>
          <a:effectLst/>
        </p:spPr>
        <p:txBody>
          <a:bodyPr>
            <a:spAutoFit/>
          </a:bodyPr>
          <a:lstStyle/>
          <a:p>
            <a:r>
              <a:rPr lang="en-US" sz="1400" i="1"/>
              <a:t>T / </a:t>
            </a:r>
            <a:r>
              <a:rPr lang="en-US" sz="1400"/>
              <a:t>4</a:t>
            </a:r>
          </a:p>
        </p:txBody>
      </p:sp>
      <p:sp>
        <p:nvSpPr>
          <p:cNvPr id="131134" name="Text Box 62"/>
          <p:cNvSpPr txBox="1">
            <a:spLocks noChangeArrowheads="1"/>
          </p:cNvSpPr>
          <p:nvPr/>
        </p:nvSpPr>
        <p:spPr bwMode="auto">
          <a:xfrm>
            <a:off x="6640513" y="4711700"/>
            <a:ext cx="677862" cy="304800"/>
          </a:xfrm>
          <a:prstGeom prst="rect">
            <a:avLst/>
          </a:prstGeom>
          <a:noFill/>
          <a:ln w="9525">
            <a:noFill/>
            <a:miter lim="800000"/>
            <a:headEnd/>
            <a:tailEnd/>
          </a:ln>
          <a:effectLst/>
        </p:spPr>
        <p:txBody>
          <a:bodyPr>
            <a:spAutoFit/>
          </a:bodyPr>
          <a:lstStyle/>
          <a:p>
            <a:r>
              <a:rPr lang="en-US" sz="1400" i="1"/>
              <a:t>T / </a:t>
            </a:r>
            <a:r>
              <a:rPr lang="en-US" sz="1400"/>
              <a:t>2</a:t>
            </a:r>
          </a:p>
        </p:txBody>
      </p:sp>
      <p:sp>
        <p:nvSpPr>
          <p:cNvPr id="131135" name="Text Box 63"/>
          <p:cNvSpPr txBox="1">
            <a:spLocks noChangeArrowheads="1"/>
          </p:cNvSpPr>
          <p:nvPr/>
        </p:nvSpPr>
        <p:spPr bwMode="auto">
          <a:xfrm>
            <a:off x="7112000" y="4716463"/>
            <a:ext cx="715963" cy="304800"/>
          </a:xfrm>
          <a:prstGeom prst="rect">
            <a:avLst/>
          </a:prstGeom>
          <a:noFill/>
          <a:ln w="9525">
            <a:noFill/>
            <a:miter lim="800000"/>
            <a:headEnd/>
            <a:tailEnd/>
          </a:ln>
          <a:effectLst/>
        </p:spPr>
        <p:txBody>
          <a:bodyPr>
            <a:spAutoFit/>
          </a:bodyPr>
          <a:lstStyle/>
          <a:p>
            <a:r>
              <a:rPr lang="en-US" sz="1400" i="1"/>
              <a:t>T / </a:t>
            </a:r>
            <a:r>
              <a:rPr lang="en-US" sz="1400"/>
              <a:t>4</a:t>
            </a:r>
          </a:p>
        </p:txBody>
      </p:sp>
      <p:sp>
        <p:nvSpPr>
          <p:cNvPr id="1311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31139" name="Freeform 67"/>
          <p:cNvSpPr>
            <a:spLocks/>
          </p:cNvSpPr>
          <p:nvPr/>
        </p:nvSpPr>
        <p:spPr bwMode="auto">
          <a:xfrm>
            <a:off x="3032125" y="6299200"/>
            <a:ext cx="360363" cy="296863"/>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tx1"/>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1" end="1"/>
                                            </p:txEl>
                                          </p:spTgt>
                                        </p:tgtEl>
                                        <p:attrNameLst>
                                          <p:attrName>style.visibility</p:attrName>
                                        </p:attrNameLst>
                                      </p:cBhvr>
                                      <p:to>
                                        <p:strVal val="visible"/>
                                      </p:to>
                                    </p:set>
                                    <p:anim calcmode="lin" valueType="num">
                                      <p:cBhvr additive="base">
                                        <p:cTn id="7"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076">
                                            <p:txEl>
                                              <p:pRg st="0" end="0"/>
                                            </p:txEl>
                                          </p:spTgt>
                                        </p:tgtEl>
                                        <p:attrNameLst>
                                          <p:attrName>style.visibility</p:attrName>
                                        </p:attrNameLst>
                                      </p:cBhvr>
                                      <p:to>
                                        <p:strVal val="visible"/>
                                      </p:to>
                                    </p:set>
                                    <p:anim calcmode="lin" valueType="num">
                                      <p:cBhvr additive="base">
                                        <p:cTn id="13" dur="500" fill="hold"/>
                                        <p:tgtEl>
                                          <p:spTgt spid="13107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31077"/>
                                        </p:tgtEl>
                                        <p:attrNameLst>
                                          <p:attrName>style.visibility</p:attrName>
                                        </p:attrNameLst>
                                      </p:cBhvr>
                                      <p:to>
                                        <p:strVal val="visible"/>
                                      </p:to>
                                    </p:set>
                                    <p:anim calcmode="lin" valueType="num">
                                      <p:cBhvr>
                                        <p:cTn id="19" dur="500" fill="hold"/>
                                        <p:tgtEl>
                                          <p:spTgt spid="131077"/>
                                        </p:tgtEl>
                                        <p:attrNameLst>
                                          <p:attrName>ppt_w</p:attrName>
                                        </p:attrNameLst>
                                      </p:cBhvr>
                                      <p:tavLst>
                                        <p:tav tm="0">
                                          <p:val>
                                            <p:fltVal val="0"/>
                                          </p:val>
                                        </p:tav>
                                        <p:tav tm="100000">
                                          <p:val>
                                            <p:strVal val="#ppt_w"/>
                                          </p:val>
                                        </p:tav>
                                      </p:tavLst>
                                    </p:anim>
                                    <p:anim calcmode="lin" valueType="num">
                                      <p:cBhvr>
                                        <p:cTn id="20" dur="500" fill="hold"/>
                                        <p:tgtEl>
                                          <p:spTgt spid="131077"/>
                                        </p:tgtEl>
                                        <p:attrNameLst>
                                          <p:attrName>ppt_h</p:attrName>
                                        </p:attrNameLst>
                                      </p:cBhvr>
                                      <p:tavLst>
                                        <p:tav tm="0">
                                          <p:val>
                                            <p:fltVal val="0"/>
                                          </p:val>
                                        </p:tav>
                                        <p:tav tm="100000">
                                          <p:val>
                                            <p:strVal val="#ppt_h"/>
                                          </p:val>
                                        </p:tav>
                                      </p:tavLst>
                                    </p:anim>
                                    <p:animEffect transition="in" filter="fade">
                                      <p:cBhvr>
                                        <p:cTn id="21" dur="500"/>
                                        <p:tgtEl>
                                          <p:spTgt spid="131077"/>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1100"/>
                                        </p:tgtEl>
                                        <p:attrNameLst>
                                          <p:attrName>style.visibility</p:attrName>
                                        </p:attrNameLst>
                                      </p:cBhvr>
                                      <p:to>
                                        <p:strVal val="visible"/>
                                      </p:to>
                                    </p:set>
                                    <p:animEffect transition="in" filter="wipe(left)">
                                      <p:cBhvr>
                                        <p:cTn id="26" dur="2000"/>
                                        <p:tgtEl>
                                          <p:spTgt spid="131100"/>
                                        </p:tgtEl>
                                      </p:cBhvr>
                                    </p:animEffect>
                                  </p:childTnLst>
                                  <p:subTnLst>
                                    <p:audio>
                                      <p:cMediaNode>
                                        <p:cTn display="0" masterRel="sameClick">
                                          <p:stCondLst>
                                            <p:cond evt="begin" delay="0">
                                              <p:tn val="24"/>
                                            </p:cond>
                                          </p:stCondLst>
                                          <p:endCondLst>
                                            <p:cond evt="onStopAudio" delay="0">
                                              <p:tgtEl>
                                                <p:sldTgt/>
                                              </p:tgtEl>
                                            </p:cond>
                                          </p:endCondLst>
                                        </p:cTn>
                                        <p:tgtEl>
                                          <p:sndTgt r:embed="rId5" name="voltag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1076">
                                            <p:txEl>
                                              <p:pRg st="1" end="1"/>
                                            </p:txEl>
                                          </p:spTgt>
                                        </p:tgtEl>
                                        <p:attrNameLst>
                                          <p:attrName>style.visibility</p:attrName>
                                        </p:attrNameLst>
                                      </p:cBhvr>
                                      <p:to>
                                        <p:strVal val="visible"/>
                                      </p:to>
                                    </p:set>
                                    <p:anim calcmode="lin" valueType="num">
                                      <p:cBhvr additive="base">
                                        <p:cTn id="31" dur="500" fill="hold"/>
                                        <p:tgtEl>
                                          <p:spTgt spid="13107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10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31101"/>
                                        </p:tgtEl>
                                        <p:attrNameLst>
                                          <p:attrName>style.visibility</p:attrName>
                                        </p:attrNameLst>
                                      </p:cBhvr>
                                      <p:to>
                                        <p:strVal val="visible"/>
                                      </p:to>
                                    </p:set>
                                    <p:anim calcmode="lin" valueType="num">
                                      <p:cBhvr>
                                        <p:cTn id="37" dur="500" fill="hold"/>
                                        <p:tgtEl>
                                          <p:spTgt spid="131101"/>
                                        </p:tgtEl>
                                        <p:attrNameLst>
                                          <p:attrName>ppt_w</p:attrName>
                                        </p:attrNameLst>
                                      </p:cBhvr>
                                      <p:tavLst>
                                        <p:tav tm="0">
                                          <p:val>
                                            <p:fltVal val="0"/>
                                          </p:val>
                                        </p:tav>
                                        <p:tav tm="100000">
                                          <p:val>
                                            <p:strVal val="#ppt_w"/>
                                          </p:val>
                                        </p:tav>
                                      </p:tavLst>
                                    </p:anim>
                                    <p:anim calcmode="lin" valueType="num">
                                      <p:cBhvr>
                                        <p:cTn id="38" dur="500" fill="hold"/>
                                        <p:tgtEl>
                                          <p:spTgt spid="131101"/>
                                        </p:tgtEl>
                                        <p:attrNameLst>
                                          <p:attrName>ppt_h</p:attrName>
                                        </p:attrNameLst>
                                      </p:cBhvr>
                                      <p:tavLst>
                                        <p:tav tm="0">
                                          <p:val>
                                            <p:fltVal val="0"/>
                                          </p:val>
                                        </p:tav>
                                        <p:tav tm="100000">
                                          <p:val>
                                            <p:strVal val="#ppt_h"/>
                                          </p:val>
                                        </p:tav>
                                      </p:tavLst>
                                    </p:anim>
                                    <p:animEffect transition="in" filter="fade">
                                      <p:cBhvr>
                                        <p:cTn id="39" dur="500"/>
                                        <p:tgtEl>
                                          <p:spTgt spid="131101"/>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1124"/>
                                        </p:tgtEl>
                                        <p:attrNameLst>
                                          <p:attrName>style.visibility</p:attrName>
                                        </p:attrNameLst>
                                      </p:cBhvr>
                                      <p:to>
                                        <p:strVal val="visible"/>
                                      </p:to>
                                    </p:set>
                                    <p:animEffect transition="in" filter="wipe(left)">
                                      <p:cBhvr>
                                        <p:cTn id="44" dur="2000"/>
                                        <p:tgtEl>
                                          <p:spTgt spid="131124"/>
                                        </p:tgtEl>
                                      </p:cBhvr>
                                    </p:animEffect>
                                  </p:childTnLst>
                                  <p:subTnLst>
                                    <p:audio>
                                      <p:cMediaNode>
                                        <p:cTn display="0" masterRel="sameClick">
                                          <p:stCondLst>
                                            <p:cond evt="begin" delay="0">
                                              <p:tn val="42"/>
                                            </p:cond>
                                          </p:stCondLst>
                                          <p:endCondLst>
                                            <p:cond evt="onStopAudio" delay="0">
                                              <p:tgtEl>
                                                <p:sldTgt/>
                                              </p:tgtEl>
                                            </p:cond>
                                          </p:endCondLst>
                                        </p:cTn>
                                        <p:tgtEl>
                                          <p:sndTgt r:embed="rId6" name="drumroll.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1125"/>
                                        </p:tgtEl>
                                        <p:attrNameLst>
                                          <p:attrName>style.visibility</p:attrName>
                                        </p:attrNameLst>
                                      </p:cBhvr>
                                      <p:to>
                                        <p:strVal val="visible"/>
                                      </p:to>
                                    </p:set>
                                    <p:animEffect transition="in" filter="wipe(left)">
                                      <p:cBhvr>
                                        <p:cTn id="49" dur="5000"/>
                                        <p:tgtEl>
                                          <p:spTgt spid="131125"/>
                                        </p:tgtEl>
                                      </p:cBhvr>
                                    </p:animEffect>
                                  </p:childTnLst>
                                  <p:subTnLst>
                                    <p:audio>
                                      <p:cMediaNode>
                                        <p:cTn display="0" masterRel="sameClick">
                                          <p:stCondLst>
                                            <p:cond evt="begin" delay="0">
                                              <p:tn val="47"/>
                                            </p:cond>
                                          </p:stCondLst>
                                          <p:endCondLst>
                                            <p:cond evt="onStopAudio" delay="0">
                                              <p:tgtEl>
                                                <p:sldTgt/>
                                              </p:tgtEl>
                                            </p:cond>
                                          </p:endCondLst>
                                        </p:cTn>
                                        <p:tgtEl>
                                          <p:sndTgt r:embed="rId6" name="drumroll.wav"/>
                                        </p:tgtEl>
                                      </p:cMediaNode>
                                    </p:audio>
                                  </p:subTnLst>
                                </p:cTn>
                              </p:par>
                              <p:par>
                                <p:cTn id="50" presetID="22" presetClass="entr" presetSubtype="8" fill="hold" grpId="0" nodeType="withEffect">
                                  <p:stCondLst>
                                    <p:cond delay="0"/>
                                  </p:stCondLst>
                                  <p:childTnLst>
                                    <p:set>
                                      <p:cBhvr>
                                        <p:cTn id="51" dur="1" fill="hold">
                                          <p:stCondLst>
                                            <p:cond delay="0"/>
                                          </p:stCondLst>
                                        </p:cTn>
                                        <p:tgtEl>
                                          <p:spTgt spid="131127"/>
                                        </p:tgtEl>
                                        <p:attrNameLst>
                                          <p:attrName>style.visibility</p:attrName>
                                        </p:attrNameLst>
                                      </p:cBhvr>
                                      <p:to>
                                        <p:strVal val="visible"/>
                                      </p:to>
                                    </p:set>
                                    <p:animEffect transition="in" filter="wipe(left)">
                                      <p:cBhvr>
                                        <p:cTn id="52" dur="5000"/>
                                        <p:tgtEl>
                                          <p:spTgt spid="131127"/>
                                        </p:tgtEl>
                                      </p:cBhvr>
                                    </p:animEffect>
                                  </p:childTnLst>
                                  <p:subTnLst>
                                    <p:audio>
                                      <p:cMediaNode>
                                        <p:cTn display="0" masterRel="sameClick">
                                          <p:stCondLst>
                                            <p:cond evt="begin" delay="0">
                                              <p:tn val="50"/>
                                            </p:cond>
                                          </p:stCondLst>
                                          <p:endCondLst>
                                            <p:cond evt="onStopAudio" delay="0">
                                              <p:tgtEl>
                                                <p:sldTgt/>
                                              </p:tgtEl>
                                            </p:cond>
                                          </p:endCondLst>
                                        </p:cTn>
                                        <p:tgtEl>
                                          <p:sndTgt r:embed="rId6" name="drumroll.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31128"/>
                                        </p:tgtEl>
                                        <p:attrNameLst>
                                          <p:attrName>style.visibility</p:attrName>
                                        </p:attrNameLst>
                                      </p:cBhvr>
                                      <p:to>
                                        <p:strVal val="visible"/>
                                      </p:to>
                                    </p:set>
                                    <p:anim calcmode="lin" valueType="num">
                                      <p:cBhvr>
                                        <p:cTn id="57" dur="500" fill="hold"/>
                                        <p:tgtEl>
                                          <p:spTgt spid="131128"/>
                                        </p:tgtEl>
                                        <p:attrNameLst>
                                          <p:attrName>ppt_w</p:attrName>
                                        </p:attrNameLst>
                                      </p:cBhvr>
                                      <p:tavLst>
                                        <p:tav tm="0">
                                          <p:val>
                                            <p:fltVal val="0"/>
                                          </p:val>
                                        </p:tav>
                                        <p:tav tm="100000">
                                          <p:val>
                                            <p:strVal val="#ppt_w"/>
                                          </p:val>
                                        </p:tav>
                                      </p:tavLst>
                                    </p:anim>
                                    <p:anim calcmode="lin" valueType="num">
                                      <p:cBhvr>
                                        <p:cTn id="58" dur="500" fill="hold"/>
                                        <p:tgtEl>
                                          <p:spTgt spid="131128"/>
                                        </p:tgtEl>
                                        <p:attrNameLst>
                                          <p:attrName>ppt_h</p:attrName>
                                        </p:attrNameLst>
                                      </p:cBhvr>
                                      <p:tavLst>
                                        <p:tav tm="0">
                                          <p:val>
                                            <p:fltVal val="0"/>
                                          </p:val>
                                        </p:tav>
                                        <p:tav tm="100000">
                                          <p:val>
                                            <p:strVal val="#ppt_h"/>
                                          </p:val>
                                        </p:tav>
                                      </p:tavLst>
                                    </p:anim>
                                    <p:animEffect transition="in" filter="fade">
                                      <p:cBhvr>
                                        <p:cTn id="59" dur="500"/>
                                        <p:tgtEl>
                                          <p:spTgt spid="131128"/>
                                        </p:tgtEl>
                                      </p:cBhvr>
                                    </p:animEffect>
                                  </p:childTnLst>
                                  <p:subTnLst>
                                    <p:audio>
                                      <p:cMediaNode>
                                        <p:cTn display="0" masterRel="sameClick">
                                          <p:stCondLst>
                                            <p:cond evt="begin" delay="0">
                                              <p:tn val="55"/>
                                            </p:cond>
                                          </p:stCondLst>
                                          <p:endCondLst>
                                            <p:cond evt="onStopAudio" delay="0">
                                              <p:tgtEl>
                                                <p:sldTgt/>
                                              </p:tgtEl>
                                            </p:cond>
                                          </p:endCondLst>
                                        </p:cTn>
                                        <p:tgtEl>
                                          <p:sndTgt r:embed="rId7"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31129"/>
                                        </p:tgtEl>
                                        <p:attrNameLst>
                                          <p:attrName>style.visibility</p:attrName>
                                        </p:attrNameLst>
                                      </p:cBhvr>
                                      <p:to>
                                        <p:strVal val="visible"/>
                                      </p:to>
                                    </p:set>
                                    <p:anim calcmode="lin" valueType="num">
                                      <p:cBhvr>
                                        <p:cTn id="64" dur="500" fill="hold"/>
                                        <p:tgtEl>
                                          <p:spTgt spid="131129"/>
                                        </p:tgtEl>
                                        <p:attrNameLst>
                                          <p:attrName>ppt_w</p:attrName>
                                        </p:attrNameLst>
                                      </p:cBhvr>
                                      <p:tavLst>
                                        <p:tav tm="0">
                                          <p:val>
                                            <p:fltVal val="0"/>
                                          </p:val>
                                        </p:tav>
                                        <p:tav tm="100000">
                                          <p:val>
                                            <p:strVal val="#ppt_w"/>
                                          </p:val>
                                        </p:tav>
                                      </p:tavLst>
                                    </p:anim>
                                    <p:anim calcmode="lin" valueType="num">
                                      <p:cBhvr>
                                        <p:cTn id="65" dur="500" fill="hold"/>
                                        <p:tgtEl>
                                          <p:spTgt spid="131129"/>
                                        </p:tgtEl>
                                        <p:attrNameLst>
                                          <p:attrName>ppt_h</p:attrName>
                                        </p:attrNameLst>
                                      </p:cBhvr>
                                      <p:tavLst>
                                        <p:tav tm="0">
                                          <p:val>
                                            <p:fltVal val="0"/>
                                          </p:val>
                                        </p:tav>
                                        <p:tav tm="100000">
                                          <p:val>
                                            <p:strVal val="#ppt_h"/>
                                          </p:val>
                                        </p:tav>
                                      </p:tavLst>
                                    </p:anim>
                                    <p:animEffect transition="in" filter="fade">
                                      <p:cBhvr>
                                        <p:cTn id="66" dur="500"/>
                                        <p:tgtEl>
                                          <p:spTgt spid="131129"/>
                                        </p:tgtEl>
                                      </p:cBhvr>
                                    </p:animEffect>
                                  </p:childTnLst>
                                  <p:subTnLst>
                                    <p:audio>
                                      <p:cMediaNode>
                                        <p:cTn display="0" masterRel="sameClick">
                                          <p:stCondLst>
                                            <p:cond evt="begin" delay="0">
                                              <p:tn val="62"/>
                                            </p:cond>
                                          </p:stCondLst>
                                          <p:endCondLst>
                                            <p:cond evt="onStopAudio" delay="0">
                                              <p:tgtEl>
                                                <p:sldTgt/>
                                              </p:tgtEl>
                                            </p:cond>
                                          </p:endCondLst>
                                        </p:cTn>
                                        <p:tgtEl>
                                          <p:sndTgt r:embed="rId7"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31076">
                                            <p:txEl>
                                              <p:pRg st="2" end="2"/>
                                            </p:txEl>
                                          </p:spTgt>
                                        </p:tgtEl>
                                        <p:attrNameLst>
                                          <p:attrName>style.visibility</p:attrName>
                                        </p:attrNameLst>
                                      </p:cBhvr>
                                      <p:to>
                                        <p:strVal val="visible"/>
                                      </p:to>
                                    </p:set>
                                    <p:anim calcmode="lin" valueType="num">
                                      <p:cBhvr additive="base">
                                        <p:cTn id="71" dur="500" fill="hold"/>
                                        <p:tgtEl>
                                          <p:spTgt spid="131076">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310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31126"/>
                                        </p:tgtEl>
                                        <p:attrNameLst>
                                          <p:attrName>style.visibility</p:attrName>
                                        </p:attrNameLst>
                                      </p:cBhvr>
                                      <p:to>
                                        <p:strVal val="visible"/>
                                      </p:to>
                                    </p:set>
                                    <p:animEffect transition="in" filter="wipe(left)">
                                      <p:cBhvr>
                                        <p:cTn id="77" dur="5000"/>
                                        <p:tgtEl>
                                          <p:spTgt spid="131126"/>
                                        </p:tgtEl>
                                      </p:cBhvr>
                                    </p:animEffect>
                                  </p:childTnLst>
                                  <p:subTnLst>
                                    <p:audio>
                                      <p:cMediaNode>
                                        <p:cTn display="0" masterRel="sameClick">
                                          <p:stCondLst>
                                            <p:cond evt="begin" delay="0">
                                              <p:tn val="75"/>
                                            </p:cond>
                                          </p:stCondLst>
                                          <p:endCondLst>
                                            <p:cond evt="onStopAudio" delay="0">
                                              <p:tgtEl>
                                                <p:sldTgt/>
                                              </p:tgtEl>
                                            </p:cond>
                                          </p:endCondLst>
                                        </p:cTn>
                                        <p:tgtEl>
                                          <p:sndTgt r:embed="rId6" name="drumroll.wav"/>
                                        </p:tgtEl>
                                      </p:cMediaNode>
                                    </p:audio>
                                  </p:sub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31133"/>
                                        </p:tgtEl>
                                        <p:attrNameLst>
                                          <p:attrName>style.visibility</p:attrName>
                                        </p:attrNameLst>
                                      </p:cBhvr>
                                      <p:to>
                                        <p:strVal val="visible"/>
                                      </p:to>
                                    </p:set>
                                    <p:anim calcmode="lin" valueType="num">
                                      <p:cBhvr>
                                        <p:cTn id="82" dur="500" fill="hold"/>
                                        <p:tgtEl>
                                          <p:spTgt spid="131133"/>
                                        </p:tgtEl>
                                        <p:attrNameLst>
                                          <p:attrName>ppt_w</p:attrName>
                                        </p:attrNameLst>
                                      </p:cBhvr>
                                      <p:tavLst>
                                        <p:tav tm="0">
                                          <p:val>
                                            <p:fltVal val="0"/>
                                          </p:val>
                                        </p:tav>
                                        <p:tav tm="100000">
                                          <p:val>
                                            <p:strVal val="#ppt_w"/>
                                          </p:val>
                                        </p:tav>
                                      </p:tavLst>
                                    </p:anim>
                                    <p:anim calcmode="lin" valueType="num">
                                      <p:cBhvr>
                                        <p:cTn id="83" dur="500" fill="hold"/>
                                        <p:tgtEl>
                                          <p:spTgt spid="131133"/>
                                        </p:tgtEl>
                                        <p:attrNameLst>
                                          <p:attrName>ppt_h</p:attrName>
                                        </p:attrNameLst>
                                      </p:cBhvr>
                                      <p:tavLst>
                                        <p:tav tm="0">
                                          <p:val>
                                            <p:fltVal val="0"/>
                                          </p:val>
                                        </p:tav>
                                        <p:tav tm="100000">
                                          <p:val>
                                            <p:strVal val="#ppt_h"/>
                                          </p:val>
                                        </p:tav>
                                      </p:tavLst>
                                    </p:anim>
                                    <p:animEffect transition="in" filter="fade">
                                      <p:cBhvr>
                                        <p:cTn id="84" dur="500"/>
                                        <p:tgtEl>
                                          <p:spTgt spid="131133"/>
                                        </p:tgtEl>
                                      </p:cBhvr>
                                    </p:animEffect>
                                  </p:childTnLst>
                                  <p:subTnLst>
                                    <p:audio>
                                      <p:cMediaNode>
                                        <p:cTn display="0" masterRel="sameClick">
                                          <p:stCondLst>
                                            <p:cond evt="begin" delay="0">
                                              <p:tn val="80"/>
                                            </p:cond>
                                          </p:stCondLst>
                                          <p:endCondLst>
                                            <p:cond evt="onStopAudio" delay="0">
                                              <p:tgtEl>
                                                <p:sldTgt/>
                                              </p:tgtEl>
                                            </p:cond>
                                          </p:endCondLst>
                                        </p:cTn>
                                        <p:tgtEl>
                                          <p:sndTgt r:embed="rId7" name="cashreg.wav"/>
                                        </p:tgtEl>
                                      </p:cMediaNode>
                                    </p:audio>
                                  </p:subTnLst>
                                </p:cTn>
                              </p:par>
                              <p:par>
                                <p:cTn id="85" presetID="53" presetClass="entr" presetSubtype="0" fill="hold" grpId="0" nodeType="withEffect">
                                  <p:stCondLst>
                                    <p:cond delay="0"/>
                                  </p:stCondLst>
                                  <p:childTnLst>
                                    <p:set>
                                      <p:cBhvr>
                                        <p:cTn id="86" dur="1" fill="hold">
                                          <p:stCondLst>
                                            <p:cond delay="0"/>
                                          </p:stCondLst>
                                        </p:cTn>
                                        <p:tgtEl>
                                          <p:spTgt spid="131130"/>
                                        </p:tgtEl>
                                        <p:attrNameLst>
                                          <p:attrName>style.visibility</p:attrName>
                                        </p:attrNameLst>
                                      </p:cBhvr>
                                      <p:to>
                                        <p:strVal val="visible"/>
                                      </p:to>
                                    </p:set>
                                    <p:anim calcmode="lin" valueType="num">
                                      <p:cBhvr>
                                        <p:cTn id="87" dur="500" fill="hold"/>
                                        <p:tgtEl>
                                          <p:spTgt spid="131130"/>
                                        </p:tgtEl>
                                        <p:attrNameLst>
                                          <p:attrName>ppt_w</p:attrName>
                                        </p:attrNameLst>
                                      </p:cBhvr>
                                      <p:tavLst>
                                        <p:tav tm="0">
                                          <p:val>
                                            <p:fltVal val="0"/>
                                          </p:val>
                                        </p:tav>
                                        <p:tav tm="100000">
                                          <p:val>
                                            <p:strVal val="#ppt_w"/>
                                          </p:val>
                                        </p:tav>
                                      </p:tavLst>
                                    </p:anim>
                                    <p:anim calcmode="lin" valueType="num">
                                      <p:cBhvr>
                                        <p:cTn id="88" dur="500" fill="hold"/>
                                        <p:tgtEl>
                                          <p:spTgt spid="131130"/>
                                        </p:tgtEl>
                                        <p:attrNameLst>
                                          <p:attrName>ppt_h</p:attrName>
                                        </p:attrNameLst>
                                      </p:cBhvr>
                                      <p:tavLst>
                                        <p:tav tm="0">
                                          <p:val>
                                            <p:fltVal val="0"/>
                                          </p:val>
                                        </p:tav>
                                        <p:tav tm="100000">
                                          <p:val>
                                            <p:strVal val="#ppt_h"/>
                                          </p:val>
                                        </p:tav>
                                      </p:tavLst>
                                    </p:anim>
                                    <p:animEffect transition="in" filter="fade">
                                      <p:cBhvr>
                                        <p:cTn id="89" dur="500"/>
                                        <p:tgtEl>
                                          <p:spTgt spid="131130"/>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131134"/>
                                        </p:tgtEl>
                                        <p:attrNameLst>
                                          <p:attrName>style.visibility</p:attrName>
                                        </p:attrNameLst>
                                      </p:cBhvr>
                                      <p:to>
                                        <p:strVal val="visible"/>
                                      </p:to>
                                    </p:set>
                                    <p:anim calcmode="lin" valueType="num">
                                      <p:cBhvr>
                                        <p:cTn id="94" dur="500" fill="hold"/>
                                        <p:tgtEl>
                                          <p:spTgt spid="131134"/>
                                        </p:tgtEl>
                                        <p:attrNameLst>
                                          <p:attrName>ppt_w</p:attrName>
                                        </p:attrNameLst>
                                      </p:cBhvr>
                                      <p:tavLst>
                                        <p:tav tm="0">
                                          <p:val>
                                            <p:fltVal val="0"/>
                                          </p:val>
                                        </p:tav>
                                        <p:tav tm="100000">
                                          <p:val>
                                            <p:strVal val="#ppt_w"/>
                                          </p:val>
                                        </p:tav>
                                      </p:tavLst>
                                    </p:anim>
                                    <p:anim calcmode="lin" valueType="num">
                                      <p:cBhvr>
                                        <p:cTn id="95" dur="500" fill="hold"/>
                                        <p:tgtEl>
                                          <p:spTgt spid="131134"/>
                                        </p:tgtEl>
                                        <p:attrNameLst>
                                          <p:attrName>ppt_h</p:attrName>
                                        </p:attrNameLst>
                                      </p:cBhvr>
                                      <p:tavLst>
                                        <p:tav tm="0">
                                          <p:val>
                                            <p:fltVal val="0"/>
                                          </p:val>
                                        </p:tav>
                                        <p:tav tm="100000">
                                          <p:val>
                                            <p:strVal val="#ppt_h"/>
                                          </p:val>
                                        </p:tav>
                                      </p:tavLst>
                                    </p:anim>
                                    <p:animEffect transition="in" filter="fade">
                                      <p:cBhvr>
                                        <p:cTn id="96" dur="500"/>
                                        <p:tgtEl>
                                          <p:spTgt spid="131134"/>
                                        </p:tgtEl>
                                      </p:cBhvr>
                                    </p:animEffect>
                                  </p:childTnLst>
                                  <p:subTnLst>
                                    <p:audio>
                                      <p:cMediaNode>
                                        <p:cTn display="0" masterRel="sameClick">
                                          <p:stCondLst>
                                            <p:cond evt="begin" delay="0">
                                              <p:tn val="92"/>
                                            </p:cond>
                                          </p:stCondLst>
                                          <p:endCondLst>
                                            <p:cond evt="onStopAudio" delay="0">
                                              <p:tgtEl>
                                                <p:sldTgt/>
                                              </p:tgtEl>
                                            </p:cond>
                                          </p:endCondLst>
                                        </p:cTn>
                                        <p:tgtEl>
                                          <p:sndTgt r:embed="rId7" name="cashreg.wav"/>
                                        </p:tgtEl>
                                      </p:cMediaNode>
                                    </p:audio>
                                  </p:subTnLst>
                                </p:cTn>
                              </p:par>
                              <p:par>
                                <p:cTn id="97" presetID="53" presetClass="entr" presetSubtype="0" fill="hold" grpId="0" nodeType="withEffect">
                                  <p:stCondLst>
                                    <p:cond delay="0"/>
                                  </p:stCondLst>
                                  <p:childTnLst>
                                    <p:set>
                                      <p:cBhvr>
                                        <p:cTn id="98" dur="1" fill="hold">
                                          <p:stCondLst>
                                            <p:cond delay="0"/>
                                          </p:stCondLst>
                                        </p:cTn>
                                        <p:tgtEl>
                                          <p:spTgt spid="131132"/>
                                        </p:tgtEl>
                                        <p:attrNameLst>
                                          <p:attrName>style.visibility</p:attrName>
                                        </p:attrNameLst>
                                      </p:cBhvr>
                                      <p:to>
                                        <p:strVal val="visible"/>
                                      </p:to>
                                    </p:set>
                                    <p:anim calcmode="lin" valueType="num">
                                      <p:cBhvr>
                                        <p:cTn id="99" dur="500" fill="hold"/>
                                        <p:tgtEl>
                                          <p:spTgt spid="131132"/>
                                        </p:tgtEl>
                                        <p:attrNameLst>
                                          <p:attrName>ppt_w</p:attrName>
                                        </p:attrNameLst>
                                      </p:cBhvr>
                                      <p:tavLst>
                                        <p:tav tm="0">
                                          <p:val>
                                            <p:fltVal val="0"/>
                                          </p:val>
                                        </p:tav>
                                        <p:tav tm="100000">
                                          <p:val>
                                            <p:strVal val="#ppt_w"/>
                                          </p:val>
                                        </p:tav>
                                      </p:tavLst>
                                    </p:anim>
                                    <p:anim calcmode="lin" valueType="num">
                                      <p:cBhvr>
                                        <p:cTn id="100" dur="500" fill="hold"/>
                                        <p:tgtEl>
                                          <p:spTgt spid="131132"/>
                                        </p:tgtEl>
                                        <p:attrNameLst>
                                          <p:attrName>ppt_h</p:attrName>
                                        </p:attrNameLst>
                                      </p:cBhvr>
                                      <p:tavLst>
                                        <p:tav tm="0">
                                          <p:val>
                                            <p:fltVal val="0"/>
                                          </p:val>
                                        </p:tav>
                                        <p:tav tm="100000">
                                          <p:val>
                                            <p:strVal val="#ppt_h"/>
                                          </p:val>
                                        </p:tav>
                                      </p:tavLst>
                                    </p:anim>
                                    <p:animEffect transition="in" filter="fade">
                                      <p:cBhvr>
                                        <p:cTn id="101" dur="500"/>
                                        <p:tgtEl>
                                          <p:spTgt spid="131132"/>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131135"/>
                                        </p:tgtEl>
                                        <p:attrNameLst>
                                          <p:attrName>style.visibility</p:attrName>
                                        </p:attrNameLst>
                                      </p:cBhvr>
                                      <p:to>
                                        <p:strVal val="visible"/>
                                      </p:to>
                                    </p:set>
                                    <p:anim calcmode="lin" valueType="num">
                                      <p:cBhvr>
                                        <p:cTn id="106" dur="500" fill="hold"/>
                                        <p:tgtEl>
                                          <p:spTgt spid="131135"/>
                                        </p:tgtEl>
                                        <p:attrNameLst>
                                          <p:attrName>ppt_w</p:attrName>
                                        </p:attrNameLst>
                                      </p:cBhvr>
                                      <p:tavLst>
                                        <p:tav tm="0">
                                          <p:val>
                                            <p:fltVal val="0"/>
                                          </p:val>
                                        </p:tav>
                                        <p:tav tm="100000">
                                          <p:val>
                                            <p:strVal val="#ppt_w"/>
                                          </p:val>
                                        </p:tav>
                                      </p:tavLst>
                                    </p:anim>
                                    <p:anim calcmode="lin" valueType="num">
                                      <p:cBhvr>
                                        <p:cTn id="107" dur="500" fill="hold"/>
                                        <p:tgtEl>
                                          <p:spTgt spid="131135"/>
                                        </p:tgtEl>
                                        <p:attrNameLst>
                                          <p:attrName>ppt_h</p:attrName>
                                        </p:attrNameLst>
                                      </p:cBhvr>
                                      <p:tavLst>
                                        <p:tav tm="0">
                                          <p:val>
                                            <p:fltVal val="0"/>
                                          </p:val>
                                        </p:tav>
                                        <p:tav tm="100000">
                                          <p:val>
                                            <p:strVal val="#ppt_h"/>
                                          </p:val>
                                        </p:tav>
                                      </p:tavLst>
                                    </p:anim>
                                    <p:animEffect transition="in" filter="fade">
                                      <p:cBhvr>
                                        <p:cTn id="108" dur="500"/>
                                        <p:tgtEl>
                                          <p:spTgt spid="131135"/>
                                        </p:tgtEl>
                                      </p:cBhvr>
                                    </p:animEffect>
                                  </p:childTnLst>
                                  <p:subTnLst>
                                    <p:audio>
                                      <p:cMediaNode>
                                        <p:cTn display="0" masterRel="sameClick">
                                          <p:stCondLst>
                                            <p:cond evt="begin" delay="0">
                                              <p:tn val="104"/>
                                            </p:cond>
                                          </p:stCondLst>
                                          <p:endCondLst>
                                            <p:cond evt="onStopAudio" delay="0">
                                              <p:tgtEl>
                                                <p:sldTgt/>
                                              </p:tgtEl>
                                            </p:cond>
                                          </p:endCondLst>
                                        </p:cTn>
                                        <p:tgtEl>
                                          <p:sndTgt r:embed="rId7" name="cashreg.wav"/>
                                        </p:tgtEl>
                                      </p:cMediaNode>
                                    </p:audio>
                                  </p:subTnLst>
                                </p:cTn>
                              </p:par>
                              <p:par>
                                <p:cTn id="109" presetID="53" presetClass="entr" presetSubtype="0" fill="hold" grpId="0" nodeType="withEffect">
                                  <p:stCondLst>
                                    <p:cond delay="0"/>
                                  </p:stCondLst>
                                  <p:childTnLst>
                                    <p:set>
                                      <p:cBhvr>
                                        <p:cTn id="110" dur="1" fill="hold">
                                          <p:stCondLst>
                                            <p:cond delay="0"/>
                                          </p:stCondLst>
                                        </p:cTn>
                                        <p:tgtEl>
                                          <p:spTgt spid="131131"/>
                                        </p:tgtEl>
                                        <p:attrNameLst>
                                          <p:attrName>style.visibility</p:attrName>
                                        </p:attrNameLst>
                                      </p:cBhvr>
                                      <p:to>
                                        <p:strVal val="visible"/>
                                      </p:to>
                                    </p:set>
                                    <p:anim calcmode="lin" valueType="num">
                                      <p:cBhvr>
                                        <p:cTn id="111" dur="500" fill="hold"/>
                                        <p:tgtEl>
                                          <p:spTgt spid="131131"/>
                                        </p:tgtEl>
                                        <p:attrNameLst>
                                          <p:attrName>ppt_w</p:attrName>
                                        </p:attrNameLst>
                                      </p:cBhvr>
                                      <p:tavLst>
                                        <p:tav tm="0">
                                          <p:val>
                                            <p:fltVal val="0"/>
                                          </p:val>
                                        </p:tav>
                                        <p:tav tm="100000">
                                          <p:val>
                                            <p:strVal val="#ppt_w"/>
                                          </p:val>
                                        </p:tav>
                                      </p:tavLst>
                                    </p:anim>
                                    <p:anim calcmode="lin" valueType="num">
                                      <p:cBhvr>
                                        <p:cTn id="112" dur="500" fill="hold"/>
                                        <p:tgtEl>
                                          <p:spTgt spid="131131"/>
                                        </p:tgtEl>
                                        <p:attrNameLst>
                                          <p:attrName>ppt_h</p:attrName>
                                        </p:attrNameLst>
                                      </p:cBhvr>
                                      <p:tavLst>
                                        <p:tav tm="0">
                                          <p:val>
                                            <p:fltVal val="0"/>
                                          </p:val>
                                        </p:tav>
                                        <p:tav tm="100000">
                                          <p:val>
                                            <p:strVal val="#ppt_h"/>
                                          </p:val>
                                        </p:tav>
                                      </p:tavLst>
                                    </p:anim>
                                    <p:animEffect transition="in" filter="fade">
                                      <p:cBhvr>
                                        <p:cTn id="113" dur="500"/>
                                        <p:tgtEl>
                                          <p:spTgt spid="131131"/>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31076">
                                            <p:txEl>
                                              <p:pRg st="3" end="3"/>
                                            </p:txEl>
                                          </p:spTgt>
                                        </p:tgtEl>
                                        <p:attrNameLst>
                                          <p:attrName>style.visibility</p:attrName>
                                        </p:attrNameLst>
                                      </p:cBhvr>
                                      <p:to>
                                        <p:strVal val="visible"/>
                                      </p:to>
                                    </p:set>
                                    <p:anim calcmode="lin" valueType="num">
                                      <p:cBhvr additive="base">
                                        <p:cTn id="118" dur="500" fill="hold"/>
                                        <p:tgtEl>
                                          <p:spTgt spid="131076">
                                            <p:txEl>
                                              <p:pRg st="3" end="3"/>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310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131076">
                                            <p:txEl>
                                              <p:pRg st="4" end="4"/>
                                            </p:txEl>
                                          </p:spTgt>
                                        </p:tgtEl>
                                        <p:attrNameLst>
                                          <p:attrName>style.visibility</p:attrName>
                                        </p:attrNameLst>
                                      </p:cBhvr>
                                      <p:to>
                                        <p:strVal val="visible"/>
                                      </p:to>
                                    </p:set>
                                    <p:anim calcmode="lin" valueType="num">
                                      <p:cBhvr additive="base">
                                        <p:cTn id="124" dur="500" fill="hold"/>
                                        <p:tgtEl>
                                          <p:spTgt spid="131076">
                                            <p:txEl>
                                              <p:pRg st="4" end="4"/>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1310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4" name="arrow.wav"/>
                                        </p:tgtEl>
                                      </p:cMediaNode>
                                    </p:audio>
                                  </p:sub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131076">
                                            <p:txEl>
                                              <p:pRg st="5" end="5"/>
                                            </p:txEl>
                                          </p:spTgt>
                                        </p:tgtEl>
                                        <p:attrNameLst>
                                          <p:attrName>style.visibility</p:attrName>
                                        </p:attrNameLst>
                                      </p:cBhvr>
                                      <p:to>
                                        <p:strVal val="visible"/>
                                      </p:to>
                                    </p:set>
                                    <p:anim calcmode="lin" valueType="num">
                                      <p:cBhvr additive="base">
                                        <p:cTn id="130" dur="500" fill="hold"/>
                                        <p:tgtEl>
                                          <p:spTgt spid="131076">
                                            <p:txEl>
                                              <p:pRg st="5" end="5"/>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310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par>
                                <p:cTn id="132" presetID="2" presetClass="entr" presetSubtype="4" fill="hold" grpId="0" nodeType="withEffect">
                                  <p:stCondLst>
                                    <p:cond delay="0"/>
                                  </p:stCondLst>
                                  <p:childTnLst>
                                    <p:set>
                                      <p:cBhvr>
                                        <p:cTn id="133" dur="1" fill="hold">
                                          <p:stCondLst>
                                            <p:cond delay="0"/>
                                          </p:stCondLst>
                                        </p:cTn>
                                        <p:tgtEl>
                                          <p:spTgt spid="131139"/>
                                        </p:tgtEl>
                                        <p:attrNameLst>
                                          <p:attrName>style.visibility</p:attrName>
                                        </p:attrNameLst>
                                      </p:cBhvr>
                                      <p:to>
                                        <p:strVal val="visible"/>
                                      </p:to>
                                    </p:set>
                                    <p:anim calcmode="lin" valueType="num">
                                      <p:cBhvr additive="base">
                                        <p:cTn id="134" dur="500" fill="hold"/>
                                        <p:tgtEl>
                                          <p:spTgt spid="131139"/>
                                        </p:tgtEl>
                                        <p:attrNameLst>
                                          <p:attrName>ppt_x</p:attrName>
                                        </p:attrNameLst>
                                      </p:cBhvr>
                                      <p:tavLst>
                                        <p:tav tm="0">
                                          <p:val>
                                            <p:strVal val="#ppt_x"/>
                                          </p:val>
                                        </p:tav>
                                        <p:tav tm="100000">
                                          <p:val>
                                            <p:strVal val="#ppt_x"/>
                                          </p:val>
                                        </p:tav>
                                      </p:tavLst>
                                    </p:anim>
                                    <p:anim calcmode="lin" valueType="num">
                                      <p:cBhvr additive="base">
                                        <p:cTn id="135" dur="500" fill="hold"/>
                                        <p:tgtEl>
                                          <p:spTgt spid="131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00" grpId="0" animBg="1"/>
      <p:bldP spid="131124" grpId="0" animBg="1"/>
      <p:bldP spid="131125" grpId="0" animBg="1"/>
      <p:bldP spid="131126" grpId="0" animBg="1"/>
      <p:bldP spid="131127" grpId="0" animBg="1"/>
      <p:bldP spid="131128" grpId="0"/>
      <p:bldP spid="131129" grpId="0"/>
      <p:bldP spid="131130" grpId="0" animBg="1"/>
      <p:bldP spid="131131" grpId="0" animBg="1"/>
      <p:bldP spid="131132" grpId="0" animBg="1"/>
      <p:bldP spid="131133" grpId="0"/>
      <p:bldP spid="131134" grpId="0"/>
      <p:bldP spid="131135" grpId="0"/>
      <p:bldP spid="1311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sz="2000">
              <a:solidFill>
                <a:srgbClr val="000000"/>
              </a:solidFill>
              <a:latin typeface="Courier New" pitchFamily="49" charset="0"/>
              <a:ea typeface="Segoe UI" pitchFamily="34" charset="0"/>
              <a:cs typeface="Times New Roman" pitchFamily="18" charset="0"/>
            </a:endParaRP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AC </a:t>
            </a:r>
            <a:r>
              <a:rPr lang="en-US" i="1">
                <a:solidFill>
                  <a:srgbClr val="000000"/>
                </a:solidFill>
                <a:ea typeface="Segoe UI" pitchFamily="34" charset="0"/>
                <a:cs typeface="Times New Roman" pitchFamily="18" charset="0"/>
              </a:rPr>
              <a:t>rms values are equivalent to the constant DC values that would dissipate the same power</a:t>
            </a:r>
            <a:r>
              <a:rPr lang="en-US">
                <a:solidFill>
                  <a:srgbClr val="000000"/>
                </a:solidFill>
                <a:ea typeface="Segoe UI" pitchFamily="34" charset="0"/>
                <a:cs typeface="Times New Roman" pitchFamily="18" charset="0"/>
              </a:rPr>
              <a:t>.</a:t>
            </a:r>
            <a:r>
              <a:rPr lang="en-US">
                <a:solidFill>
                  <a:srgbClr val="000000"/>
                </a:solidFill>
                <a:ea typeface="Segoe UI" pitchFamily="34" charset="0"/>
                <a:cs typeface="Times New Roman" pitchFamily="18" charset="0"/>
                <a:sym typeface="Symbol" pitchFamily="18" charset="2"/>
              </a:rPr>
              <a:t> </a:t>
            </a:r>
          </a:p>
          <a:p>
            <a:pPr eaLnBrk="0" hangingPunct="0">
              <a:spcBef>
                <a:spcPct val="1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We then define the root mean square value of an alternating voltage </a:t>
            </a:r>
            <a:r>
              <a:rPr lang="en-US" i="1">
                <a:solidFill>
                  <a:srgbClr val="000000"/>
                </a:solidFill>
                <a:ea typeface="Segoe UI" pitchFamily="34" charset="0"/>
                <a:cs typeface="Times New Roman" pitchFamily="18" charset="0"/>
                <a:sym typeface="Symbol" pitchFamily="18" charset="2"/>
              </a:rPr>
              <a:t>V</a:t>
            </a:r>
            <a:r>
              <a:rPr lang="en-US" baseline="-25000">
                <a:solidFill>
                  <a:srgbClr val="000000"/>
                </a:solidFill>
                <a:ea typeface="Segoe UI" pitchFamily="34" charset="0"/>
                <a:cs typeface="Times New Roman" pitchFamily="18" charset="0"/>
                <a:sym typeface="Symbol" pitchFamily="18" charset="2"/>
              </a:rPr>
              <a:t>rms</a:t>
            </a:r>
            <a:r>
              <a:rPr lang="en-US">
                <a:solidFill>
                  <a:srgbClr val="000000"/>
                </a:solidFill>
                <a:ea typeface="Segoe UI" pitchFamily="34" charset="0"/>
                <a:cs typeface="Times New Roman" pitchFamily="18" charset="0"/>
                <a:sym typeface="Symbol" pitchFamily="18" charset="2"/>
              </a:rPr>
              <a:t> as </a:t>
            </a:r>
          </a:p>
          <a:p>
            <a:pPr eaLnBrk="0" hangingPunct="0">
              <a:spcBef>
                <a:spcPct val="20000"/>
              </a:spcBef>
            </a:pPr>
            <a:endParaRPr lang="en-US">
              <a:solidFill>
                <a:srgbClr val="000000"/>
              </a:solidFill>
              <a:ea typeface="Segoe UI" pitchFamily="34" charset="0"/>
              <a:cs typeface="Times New Roman" pitchFamily="18" charset="0"/>
              <a:sym typeface="Symbol" pitchFamily="18" charset="2"/>
            </a:endParaRPr>
          </a:p>
          <a:p>
            <a:pPr eaLnBrk="0" hangingPunct="0">
              <a:spcBef>
                <a:spcPct val="20000"/>
              </a:spcBef>
            </a:pPr>
            <a:endParaRPr lang="en-US">
              <a:solidFill>
                <a:srgbClr val="000000"/>
              </a:solidFill>
              <a:ea typeface="Segoe UI" pitchFamily="34" charset="0"/>
              <a:cs typeface="Times New Roman" pitchFamily="18" charset="0"/>
              <a:sym typeface="Symbol" pitchFamily="18" charset="2"/>
            </a:endParaRPr>
          </a:p>
          <a:p>
            <a:pPr eaLnBrk="0" hangingPunct="0"/>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A current that is set up by an alternating voltage will likewise be alternating. Similarly, we define the root mean square value of an alternating current </a:t>
            </a:r>
            <a:r>
              <a:rPr lang="en-US" i="1">
                <a:solidFill>
                  <a:srgbClr val="000000"/>
                </a:solidFill>
                <a:ea typeface="Segoe UI" pitchFamily="34" charset="0"/>
                <a:cs typeface="Times New Roman" pitchFamily="18" charset="0"/>
              </a:rPr>
              <a:t>I</a:t>
            </a:r>
            <a:r>
              <a:rPr lang="en-US" baseline="-25000">
                <a:solidFill>
                  <a:srgbClr val="000000"/>
                </a:solidFill>
                <a:ea typeface="Segoe UI" pitchFamily="34" charset="0"/>
                <a:cs typeface="Times New Roman" pitchFamily="18" charset="0"/>
              </a:rPr>
              <a:t>rms </a:t>
            </a:r>
            <a:r>
              <a:rPr lang="en-US">
                <a:solidFill>
                  <a:srgbClr val="000000"/>
                </a:solidFill>
                <a:ea typeface="Segoe UI" pitchFamily="34" charset="0"/>
                <a:cs typeface="Times New Roman" pitchFamily="18" charset="0"/>
              </a:rPr>
              <a:t>as</a:t>
            </a:r>
          </a:p>
          <a:p>
            <a:pPr eaLnBrk="0" hangingPunct="0"/>
            <a:endParaRPr lang="en-US">
              <a:solidFill>
                <a:srgbClr val="000000"/>
              </a:solidFill>
              <a:ea typeface="Segoe UI" pitchFamily="34" charset="0"/>
              <a:cs typeface="Times New Roman" pitchFamily="18" charset="0"/>
            </a:endParaRPr>
          </a:p>
          <a:p>
            <a:pPr eaLnBrk="0" hangingPunct="0"/>
            <a:endParaRPr lang="en-US">
              <a:solidFill>
                <a:srgbClr val="000000"/>
              </a:solidFill>
              <a:ea typeface="Segoe UI" pitchFamily="34" charset="0"/>
              <a:cs typeface="Times New Roman" pitchFamily="18" charset="0"/>
            </a:endParaRPr>
          </a:p>
          <a:p>
            <a:pPr eaLnBrk="0" hangingPunct="0">
              <a:spcBef>
                <a:spcPct val="3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Think of </a:t>
            </a:r>
            <a:r>
              <a:rPr lang="en-US" i="1">
                <a:solidFill>
                  <a:srgbClr val="000000"/>
                </a:solidFill>
                <a:ea typeface="Segoe UI" pitchFamily="34" charset="0"/>
                <a:cs typeface="Times New Roman" pitchFamily="18" charset="0"/>
              </a:rPr>
              <a:t>rms</a:t>
            </a:r>
            <a:r>
              <a:rPr lang="en-US">
                <a:solidFill>
                  <a:srgbClr val="000000"/>
                </a:solidFill>
                <a:ea typeface="Segoe UI" pitchFamily="34" charset="0"/>
                <a:cs typeface="Times New Roman" pitchFamily="18" charset="0"/>
              </a:rPr>
              <a:t> values as the AC equivalent of a DC circuit in regards to power dissipation.</a:t>
            </a:r>
          </a:p>
        </p:txBody>
      </p:sp>
      <p:sp>
        <p:nvSpPr>
          <p:cNvPr id="1331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133148" name="Group 28"/>
          <p:cNvGrpSpPr>
            <a:grpSpLocks/>
          </p:cNvGrpSpPr>
          <p:nvPr/>
        </p:nvGrpSpPr>
        <p:grpSpPr bwMode="auto">
          <a:xfrm>
            <a:off x="830263" y="3351213"/>
            <a:ext cx="7464425" cy="846137"/>
            <a:chOff x="515" y="1624"/>
            <a:chExt cx="4702" cy="533"/>
          </a:xfrm>
        </p:grpSpPr>
        <p:sp>
          <p:nvSpPr>
            <p:cNvPr id="133125" name="Text Box 5"/>
            <p:cNvSpPr txBox="1">
              <a:spLocks noChangeArrowheads="1"/>
            </p:cNvSpPr>
            <p:nvPr/>
          </p:nvSpPr>
          <p:spPr bwMode="auto">
            <a:xfrm>
              <a:off x="3017" y="1639"/>
              <a:ext cx="2200"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root mean square (</a:t>
              </a:r>
              <a:r>
                <a:rPr lang="en-US" i="1">
                  <a:solidFill>
                    <a:schemeClr val="bg1"/>
                  </a:solidFill>
                </a:rPr>
                <a:t>rms</a:t>
              </a:r>
              <a:r>
                <a:rPr lang="en-US">
                  <a:solidFill>
                    <a:schemeClr val="bg1"/>
                  </a:solidFill>
                </a:rPr>
                <a:t>) of an alternating voltage</a:t>
              </a:r>
            </a:p>
          </p:txBody>
        </p:sp>
        <p:sp>
          <p:nvSpPr>
            <p:cNvPr id="133126" name="Rectangle 6"/>
            <p:cNvSpPr>
              <a:spLocks noChangeArrowheads="1"/>
            </p:cNvSpPr>
            <p:nvPr/>
          </p:nvSpPr>
          <p:spPr bwMode="auto">
            <a:xfrm>
              <a:off x="515" y="1641"/>
              <a:ext cx="4701" cy="513"/>
            </a:xfrm>
            <a:prstGeom prst="rect">
              <a:avLst/>
            </a:prstGeom>
            <a:noFill/>
            <a:ln w="12700">
              <a:solidFill>
                <a:schemeClr val="tx1"/>
              </a:solidFill>
              <a:miter lim="800000"/>
              <a:headEnd/>
              <a:tailEnd/>
            </a:ln>
            <a:effectLst/>
          </p:spPr>
          <p:txBody>
            <a:bodyPr wrap="none" anchor="ctr"/>
            <a:lstStyle/>
            <a:p>
              <a:endParaRPr lang="en-US"/>
            </a:p>
          </p:txBody>
        </p:sp>
        <p:sp>
          <p:nvSpPr>
            <p:cNvPr id="133127" name="Text Box 7"/>
            <p:cNvSpPr txBox="1">
              <a:spLocks noChangeArrowheads="1"/>
            </p:cNvSpPr>
            <p:nvPr/>
          </p:nvSpPr>
          <p:spPr bwMode="auto">
            <a:xfrm>
              <a:off x="655" y="1624"/>
              <a:ext cx="2476" cy="288"/>
            </a:xfrm>
            <a:prstGeom prst="rect">
              <a:avLst/>
            </a:prstGeom>
            <a:noFill/>
            <a:ln w="9525">
              <a:noFill/>
              <a:miter lim="800000"/>
              <a:headEnd/>
              <a:tailEnd/>
            </a:ln>
            <a:effectLst/>
          </p:spPr>
          <p:txBody>
            <a:bodyPr>
              <a:spAutoFit/>
            </a:bodyPr>
            <a:lstStyle/>
            <a:p>
              <a:pPr>
                <a:spcBef>
                  <a:spcPct val="50000"/>
                </a:spcBef>
              </a:pPr>
              <a:r>
                <a:rPr lang="en-US" i="1">
                  <a:solidFill>
                    <a:srgbClr val="000000"/>
                  </a:solidFill>
                  <a:cs typeface="Times New Roman" pitchFamily="18" charset="0"/>
                  <a:sym typeface="Symbol" pitchFamily="18" charset="2"/>
                </a:rPr>
                <a:t>V</a:t>
              </a:r>
              <a:r>
                <a:rPr lang="en-US" baseline="-25000">
                  <a:solidFill>
                    <a:srgbClr val="000000"/>
                  </a:solidFill>
                  <a:cs typeface="Times New Roman" pitchFamily="18" charset="0"/>
                  <a:sym typeface="Symbol" pitchFamily="18" charset="2"/>
                </a:rPr>
                <a:t>rms</a:t>
              </a:r>
              <a:r>
                <a:rPr lang="en-US">
                  <a:solidFill>
                    <a:srgbClr val="000000"/>
                  </a:solidFill>
                  <a:sym typeface="Symbol" pitchFamily="18" charset="2"/>
                </a:rPr>
                <a:t> = </a:t>
              </a:r>
              <a:r>
                <a:rPr lang="en-US" i="1">
                  <a:solidFill>
                    <a:srgbClr val="000000"/>
                  </a:solidFill>
                  <a:sym typeface="Symbol" pitchFamily="18" charset="2"/>
                </a:rPr>
                <a:t>V</a:t>
              </a:r>
              <a:r>
                <a:rPr lang="en-US" baseline="-25000">
                  <a:solidFill>
                    <a:srgbClr val="000000"/>
                  </a:solidFill>
                  <a:sym typeface="Symbol" pitchFamily="18" charset="2"/>
                </a:rPr>
                <a:t>0 </a:t>
              </a:r>
              <a:r>
                <a:rPr lang="en-US" i="1">
                  <a:solidFill>
                    <a:srgbClr val="000000"/>
                  </a:solidFill>
                  <a:sym typeface="Symbol" pitchFamily="18" charset="2"/>
                </a:rPr>
                <a:t>/  </a:t>
              </a:r>
              <a:r>
                <a:rPr lang="en-US">
                  <a:solidFill>
                    <a:srgbClr val="000000"/>
                  </a:solidFill>
                  <a:sym typeface="Symbol" pitchFamily="18" charset="2"/>
                </a:rPr>
                <a:t>2</a:t>
              </a:r>
              <a:r>
                <a:rPr lang="en-US">
                  <a:sym typeface="Symbol" pitchFamily="18" charset="2"/>
                </a:rPr>
                <a:t> </a:t>
              </a:r>
            </a:p>
          </p:txBody>
        </p:sp>
        <p:sp>
          <p:nvSpPr>
            <p:cNvPr id="133129" name="Text Box 9"/>
            <p:cNvSpPr txBox="1">
              <a:spLocks noChangeArrowheads="1"/>
            </p:cNvSpPr>
            <p:nvPr/>
          </p:nvSpPr>
          <p:spPr bwMode="auto">
            <a:xfrm>
              <a:off x="1350" y="1903"/>
              <a:ext cx="1693" cy="250"/>
            </a:xfrm>
            <a:prstGeom prst="rect">
              <a:avLst/>
            </a:prstGeom>
            <a:noFill/>
            <a:ln w="9525">
              <a:noFill/>
              <a:miter lim="800000"/>
              <a:headEnd/>
              <a:tailEnd/>
            </a:ln>
            <a:effectLst/>
          </p:spPr>
          <p:txBody>
            <a:bodyPr>
              <a:spAutoFit/>
            </a:bodyPr>
            <a:lstStyle/>
            <a:p>
              <a:pPr marL="173038" indent="-173038" algn="r"/>
              <a:r>
                <a:rPr lang="en-US" sz="2000">
                  <a:solidFill>
                    <a:schemeClr val="hlink"/>
                  </a:solidFill>
                  <a:sym typeface="Symbol" pitchFamily="18" charset="2"/>
                </a:rPr>
                <a:t>(</a:t>
              </a:r>
              <a:r>
                <a:rPr lang="en-US" sz="2000" i="1">
                  <a:solidFill>
                    <a:schemeClr val="hlink"/>
                  </a:solidFill>
                  <a:sym typeface="Symbol" pitchFamily="18" charset="2"/>
                </a:rPr>
                <a:t>V</a:t>
              </a:r>
              <a:r>
                <a:rPr lang="en-US" sz="2000" baseline="-25000">
                  <a:solidFill>
                    <a:schemeClr val="hlink"/>
                  </a:solidFill>
                  <a:sym typeface="Symbol" pitchFamily="18" charset="2"/>
                </a:rPr>
                <a:t>0 </a:t>
              </a:r>
              <a:r>
                <a:rPr lang="en-US" sz="2000">
                  <a:solidFill>
                    <a:schemeClr val="hlink"/>
                  </a:solidFill>
                  <a:sym typeface="Symbol" pitchFamily="18" charset="2"/>
                </a:rPr>
                <a:t>= peak voltage)</a:t>
              </a:r>
            </a:p>
          </p:txBody>
        </p:sp>
        <p:sp>
          <p:nvSpPr>
            <p:cNvPr id="133140" name="Freeform 20"/>
            <p:cNvSpPr>
              <a:spLocks/>
            </p:cNvSpPr>
            <p:nvPr/>
          </p:nvSpPr>
          <p:spPr bwMode="auto">
            <a:xfrm>
              <a:off x="1574" y="1682"/>
              <a:ext cx="227" cy="187"/>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tx1"/>
              </a:solidFill>
              <a:round/>
              <a:headEnd/>
              <a:tailEnd/>
            </a:ln>
            <a:effectLst/>
          </p:spPr>
          <p:txBody>
            <a:bodyPr/>
            <a:lstStyle/>
            <a:p>
              <a:endParaRPr lang="en-US"/>
            </a:p>
          </p:txBody>
        </p:sp>
      </p:grpSp>
      <p:grpSp>
        <p:nvGrpSpPr>
          <p:cNvPr id="133155" name="Group 35"/>
          <p:cNvGrpSpPr>
            <a:grpSpLocks/>
          </p:cNvGrpSpPr>
          <p:nvPr/>
        </p:nvGrpSpPr>
        <p:grpSpPr bwMode="auto">
          <a:xfrm>
            <a:off x="836613" y="5310188"/>
            <a:ext cx="7464425" cy="846137"/>
            <a:chOff x="527" y="3345"/>
            <a:chExt cx="4702" cy="533"/>
          </a:xfrm>
        </p:grpSpPr>
        <p:sp>
          <p:nvSpPr>
            <p:cNvPr id="133150" name="Text Box 30"/>
            <p:cNvSpPr txBox="1">
              <a:spLocks noChangeArrowheads="1"/>
            </p:cNvSpPr>
            <p:nvPr/>
          </p:nvSpPr>
          <p:spPr bwMode="auto">
            <a:xfrm>
              <a:off x="3029" y="3360"/>
              <a:ext cx="2200"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root mean square (</a:t>
              </a:r>
              <a:r>
                <a:rPr lang="en-US" i="1">
                  <a:solidFill>
                    <a:schemeClr val="bg1"/>
                  </a:solidFill>
                </a:rPr>
                <a:t>rms</a:t>
              </a:r>
              <a:r>
                <a:rPr lang="en-US">
                  <a:solidFill>
                    <a:schemeClr val="bg1"/>
                  </a:solidFill>
                </a:rPr>
                <a:t>) of an alternating current</a:t>
              </a:r>
            </a:p>
          </p:txBody>
        </p:sp>
        <p:sp>
          <p:nvSpPr>
            <p:cNvPr id="133151" name="Rectangle 31"/>
            <p:cNvSpPr>
              <a:spLocks noChangeArrowheads="1"/>
            </p:cNvSpPr>
            <p:nvPr/>
          </p:nvSpPr>
          <p:spPr bwMode="auto">
            <a:xfrm>
              <a:off x="527" y="3362"/>
              <a:ext cx="4701" cy="513"/>
            </a:xfrm>
            <a:prstGeom prst="rect">
              <a:avLst/>
            </a:prstGeom>
            <a:noFill/>
            <a:ln w="12700">
              <a:solidFill>
                <a:schemeClr val="tx1"/>
              </a:solidFill>
              <a:miter lim="800000"/>
              <a:headEnd/>
              <a:tailEnd/>
            </a:ln>
            <a:effectLst/>
          </p:spPr>
          <p:txBody>
            <a:bodyPr wrap="none" anchor="ctr"/>
            <a:lstStyle/>
            <a:p>
              <a:endParaRPr lang="en-US"/>
            </a:p>
          </p:txBody>
        </p:sp>
        <p:sp>
          <p:nvSpPr>
            <p:cNvPr id="133152" name="Text Box 32"/>
            <p:cNvSpPr txBox="1">
              <a:spLocks noChangeArrowheads="1"/>
            </p:cNvSpPr>
            <p:nvPr/>
          </p:nvSpPr>
          <p:spPr bwMode="auto">
            <a:xfrm>
              <a:off x="667" y="3345"/>
              <a:ext cx="2476" cy="288"/>
            </a:xfrm>
            <a:prstGeom prst="rect">
              <a:avLst/>
            </a:prstGeom>
            <a:noFill/>
            <a:ln w="9525">
              <a:noFill/>
              <a:miter lim="800000"/>
              <a:headEnd/>
              <a:tailEnd/>
            </a:ln>
            <a:effectLst/>
          </p:spPr>
          <p:txBody>
            <a:bodyPr>
              <a:spAutoFit/>
            </a:bodyPr>
            <a:lstStyle/>
            <a:p>
              <a:pPr>
                <a:spcBef>
                  <a:spcPct val="50000"/>
                </a:spcBef>
              </a:pPr>
              <a:r>
                <a:rPr lang="en-US" i="1">
                  <a:solidFill>
                    <a:srgbClr val="000000"/>
                  </a:solidFill>
                  <a:cs typeface="Times New Roman" pitchFamily="18" charset="0"/>
                  <a:sym typeface="Symbol" pitchFamily="18" charset="2"/>
                </a:rPr>
                <a:t>I</a:t>
              </a:r>
              <a:r>
                <a:rPr lang="en-US" baseline="-25000">
                  <a:solidFill>
                    <a:srgbClr val="000000"/>
                  </a:solidFill>
                  <a:cs typeface="Times New Roman" pitchFamily="18" charset="0"/>
                  <a:sym typeface="Symbol" pitchFamily="18" charset="2"/>
                </a:rPr>
                <a:t>rms</a:t>
              </a:r>
              <a:r>
                <a:rPr lang="en-US">
                  <a:solidFill>
                    <a:srgbClr val="000000"/>
                  </a:solidFill>
                  <a:sym typeface="Symbol" pitchFamily="18" charset="2"/>
                </a:rPr>
                <a:t> = </a:t>
              </a:r>
              <a:r>
                <a:rPr lang="en-US" i="1">
                  <a:solidFill>
                    <a:srgbClr val="000000"/>
                  </a:solidFill>
                  <a:sym typeface="Symbol" pitchFamily="18" charset="2"/>
                </a:rPr>
                <a:t>I</a:t>
              </a:r>
              <a:r>
                <a:rPr lang="en-US" baseline="-25000">
                  <a:solidFill>
                    <a:srgbClr val="000000"/>
                  </a:solidFill>
                  <a:sym typeface="Symbol" pitchFamily="18" charset="2"/>
                </a:rPr>
                <a:t>0 </a:t>
              </a:r>
              <a:r>
                <a:rPr lang="en-US" i="1">
                  <a:solidFill>
                    <a:srgbClr val="000000"/>
                  </a:solidFill>
                  <a:sym typeface="Symbol" pitchFamily="18" charset="2"/>
                </a:rPr>
                <a:t>/  </a:t>
              </a:r>
              <a:r>
                <a:rPr lang="en-US">
                  <a:solidFill>
                    <a:srgbClr val="000000"/>
                  </a:solidFill>
                  <a:sym typeface="Symbol" pitchFamily="18" charset="2"/>
                </a:rPr>
                <a:t>2</a:t>
              </a:r>
              <a:r>
                <a:rPr lang="en-US">
                  <a:sym typeface="Symbol" pitchFamily="18" charset="2"/>
                </a:rPr>
                <a:t> </a:t>
              </a:r>
            </a:p>
          </p:txBody>
        </p:sp>
        <p:sp>
          <p:nvSpPr>
            <p:cNvPr id="133153" name="Text Box 33"/>
            <p:cNvSpPr txBox="1">
              <a:spLocks noChangeArrowheads="1"/>
            </p:cNvSpPr>
            <p:nvPr/>
          </p:nvSpPr>
          <p:spPr bwMode="auto">
            <a:xfrm>
              <a:off x="1362" y="3624"/>
              <a:ext cx="1693" cy="250"/>
            </a:xfrm>
            <a:prstGeom prst="rect">
              <a:avLst/>
            </a:prstGeom>
            <a:noFill/>
            <a:ln w="9525">
              <a:noFill/>
              <a:miter lim="800000"/>
              <a:headEnd/>
              <a:tailEnd/>
            </a:ln>
            <a:effectLst/>
          </p:spPr>
          <p:txBody>
            <a:bodyPr>
              <a:spAutoFit/>
            </a:bodyPr>
            <a:lstStyle/>
            <a:p>
              <a:pPr marL="173038" indent="-173038" algn="r"/>
              <a:r>
                <a:rPr lang="en-US" sz="2000">
                  <a:solidFill>
                    <a:schemeClr val="hlink"/>
                  </a:solidFill>
                  <a:sym typeface="Symbol" pitchFamily="18" charset="2"/>
                </a:rPr>
                <a:t>(</a:t>
              </a:r>
              <a:r>
                <a:rPr lang="en-US" sz="2000" i="1">
                  <a:solidFill>
                    <a:schemeClr val="hlink"/>
                  </a:solidFill>
                  <a:sym typeface="Symbol" pitchFamily="18" charset="2"/>
                </a:rPr>
                <a:t>I</a:t>
              </a:r>
              <a:r>
                <a:rPr lang="en-US" sz="2000" baseline="-25000">
                  <a:solidFill>
                    <a:schemeClr val="hlink"/>
                  </a:solidFill>
                  <a:sym typeface="Symbol" pitchFamily="18" charset="2"/>
                </a:rPr>
                <a:t>0 </a:t>
              </a:r>
              <a:r>
                <a:rPr lang="en-US" sz="2000">
                  <a:solidFill>
                    <a:schemeClr val="hlink"/>
                  </a:solidFill>
                  <a:sym typeface="Symbol" pitchFamily="18" charset="2"/>
                </a:rPr>
                <a:t>= peak current)</a:t>
              </a:r>
            </a:p>
          </p:txBody>
        </p:sp>
        <p:sp>
          <p:nvSpPr>
            <p:cNvPr id="133154" name="Freeform 34"/>
            <p:cNvSpPr>
              <a:spLocks/>
            </p:cNvSpPr>
            <p:nvPr/>
          </p:nvSpPr>
          <p:spPr bwMode="auto">
            <a:xfrm>
              <a:off x="1434" y="3403"/>
              <a:ext cx="227" cy="187"/>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tx1"/>
              </a:solidFill>
              <a:round/>
              <a:headEnd/>
              <a:tailEnd/>
            </a:ln>
            <a:effec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xEl>
                                              <p:pRg st="2" end="2"/>
                                            </p:txEl>
                                          </p:spTgt>
                                        </p:tgtEl>
                                        <p:attrNameLst>
                                          <p:attrName>style.visibility</p:attrName>
                                        </p:attrNameLst>
                                      </p:cBhvr>
                                      <p:to>
                                        <p:strVal val="visible"/>
                                      </p:to>
                                    </p:set>
                                    <p:anim calcmode="lin" valueType="num">
                                      <p:cBhvr additive="base">
                                        <p:cTn id="7" dur="500" fill="hold"/>
                                        <p:tgtEl>
                                          <p:spTgt spid="13312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33148"/>
                                        </p:tgtEl>
                                        <p:attrNameLst>
                                          <p:attrName>style.visibility</p:attrName>
                                        </p:attrNameLst>
                                      </p:cBhvr>
                                      <p:to>
                                        <p:strVal val="visible"/>
                                      </p:to>
                                    </p:set>
                                    <p:anim calcmode="lin" valueType="num">
                                      <p:cBhvr>
                                        <p:cTn id="13" dur="500" fill="hold"/>
                                        <p:tgtEl>
                                          <p:spTgt spid="133148"/>
                                        </p:tgtEl>
                                        <p:attrNameLst>
                                          <p:attrName>ppt_w</p:attrName>
                                        </p:attrNameLst>
                                      </p:cBhvr>
                                      <p:tavLst>
                                        <p:tav tm="0">
                                          <p:val>
                                            <p:fltVal val="0"/>
                                          </p:val>
                                        </p:tav>
                                        <p:tav tm="100000">
                                          <p:val>
                                            <p:strVal val="#ppt_w"/>
                                          </p:val>
                                        </p:tav>
                                      </p:tavLst>
                                    </p:anim>
                                    <p:anim calcmode="lin" valueType="num">
                                      <p:cBhvr>
                                        <p:cTn id="14" dur="500" fill="hold"/>
                                        <p:tgtEl>
                                          <p:spTgt spid="133148"/>
                                        </p:tgtEl>
                                        <p:attrNameLst>
                                          <p:attrName>ppt_h</p:attrName>
                                        </p:attrNameLst>
                                      </p:cBhvr>
                                      <p:tavLst>
                                        <p:tav tm="0">
                                          <p:val>
                                            <p:fltVal val="0"/>
                                          </p:val>
                                        </p:tav>
                                        <p:tav tm="100000">
                                          <p:val>
                                            <p:strVal val="#ppt_h"/>
                                          </p:val>
                                        </p:tav>
                                      </p:tavLst>
                                    </p:anim>
                                    <p:animEffect transition="in" filter="fade">
                                      <p:cBhvr>
                                        <p:cTn id="15" dur="500"/>
                                        <p:tgtEl>
                                          <p:spTgt spid="13314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3122">
                                            <p:txEl>
                                              <p:pRg st="5" end="5"/>
                                            </p:txEl>
                                          </p:spTgt>
                                        </p:tgtEl>
                                        <p:attrNameLst>
                                          <p:attrName>style.visibility</p:attrName>
                                        </p:attrNameLst>
                                      </p:cBhvr>
                                      <p:to>
                                        <p:strVal val="visible"/>
                                      </p:to>
                                    </p:set>
                                    <p:anim calcmode="lin" valueType="num">
                                      <p:cBhvr additive="base">
                                        <p:cTn id="20" dur="500" fill="hold"/>
                                        <p:tgtEl>
                                          <p:spTgt spid="133122">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31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33155"/>
                                        </p:tgtEl>
                                        <p:attrNameLst>
                                          <p:attrName>style.visibility</p:attrName>
                                        </p:attrNameLst>
                                      </p:cBhvr>
                                      <p:to>
                                        <p:strVal val="visible"/>
                                      </p:to>
                                    </p:set>
                                    <p:anim calcmode="lin" valueType="num">
                                      <p:cBhvr>
                                        <p:cTn id="26" dur="500" fill="hold"/>
                                        <p:tgtEl>
                                          <p:spTgt spid="133155"/>
                                        </p:tgtEl>
                                        <p:attrNameLst>
                                          <p:attrName>ppt_w</p:attrName>
                                        </p:attrNameLst>
                                      </p:cBhvr>
                                      <p:tavLst>
                                        <p:tav tm="0">
                                          <p:val>
                                            <p:fltVal val="0"/>
                                          </p:val>
                                        </p:tav>
                                        <p:tav tm="100000">
                                          <p:val>
                                            <p:strVal val="#ppt_w"/>
                                          </p:val>
                                        </p:tav>
                                      </p:tavLst>
                                    </p:anim>
                                    <p:anim calcmode="lin" valueType="num">
                                      <p:cBhvr>
                                        <p:cTn id="27" dur="500" fill="hold"/>
                                        <p:tgtEl>
                                          <p:spTgt spid="133155"/>
                                        </p:tgtEl>
                                        <p:attrNameLst>
                                          <p:attrName>ppt_h</p:attrName>
                                        </p:attrNameLst>
                                      </p:cBhvr>
                                      <p:tavLst>
                                        <p:tav tm="0">
                                          <p:val>
                                            <p:fltVal val="0"/>
                                          </p:val>
                                        </p:tav>
                                        <p:tav tm="100000">
                                          <p:val>
                                            <p:strVal val="#ppt_h"/>
                                          </p:val>
                                        </p:tav>
                                      </p:tavLst>
                                    </p:anim>
                                    <p:animEffect transition="in" filter="fade">
                                      <p:cBhvr>
                                        <p:cTn id="28" dur="500"/>
                                        <p:tgtEl>
                                          <p:spTgt spid="133155"/>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3122">
                                            <p:txEl>
                                              <p:pRg st="8" end="8"/>
                                            </p:txEl>
                                          </p:spTgt>
                                        </p:tgtEl>
                                        <p:attrNameLst>
                                          <p:attrName>style.visibility</p:attrName>
                                        </p:attrNameLst>
                                      </p:cBhvr>
                                      <p:to>
                                        <p:strVal val="visible"/>
                                      </p:to>
                                    </p:set>
                                    <p:anim calcmode="lin" valueType="num">
                                      <p:cBhvr additive="base">
                                        <p:cTn id="33" dur="500" fill="hold"/>
                                        <p:tgtEl>
                                          <p:spTgt spid="13312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312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6" name="Rectangle 8"/>
          <p:cNvSpPr>
            <a:spLocks noChangeArrowheads="1"/>
          </p:cNvSpPr>
          <p:nvPr/>
        </p:nvSpPr>
        <p:spPr bwMode="auto">
          <a:xfrm>
            <a:off x="682625" y="5688013"/>
            <a:ext cx="7764463" cy="1169987"/>
          </a:xfrm>
          <a:prstGeom prst="rect">
            <a:avLst/>
          </a:prstGeom>
          <a:solidFill>
            <a:srgbClr val="FFCCCC"/>
          </a:solidFill>
          <a:ln w="9525">
            <a:noFill/>
            <a:miter lim="800000"/>
            <a:headEnd/>
            <a:tailEnd/>
          </a:ln>
          <a:effectLst/>
        </p:spPr>
        <p:txBody>
          <a:bodyPr/>
          <a:lstStyle/>
          <a:p>
            <a:pPr eaLnBrk="0" hangingPunct="0"/>
            <a:r>
              <a:rPr lang="en-US" b="1" i="1"/>
              <a:t>FYI</a:t>
            </a:r>
          </a:p>
          <a:p>
            <a:pPr eaLnBrk="0" hangingPunct="0"/>
            <a:r>
              <a:rPr lang="en-US" b="1">
                <a:sym typeface="Symbol" pitchFamily="18" charset="2"/>
              </a:rPr>
              <a:t></a:t>
            </a:r>
            <a:r>
              <a:rPr lang="en-US">
                <a:sym typeface="Symbol" pitchFamily="18" charset="2"/>
              </a:rPr>
              <a:t>Travelers bring voltage converters along for their personal appliances.</a:t>
            </a:r>
          </a:p>
        </p:txBody>
      </p:sp>
      <p:sp>
        <p:nvSpPr>
          <p:cNvPr id="135172" name="Rectangle 4"/>
          <p:cNvSpPr>
            <a:spLocks noChangeArrowheads="1"/>
          </p:cNvSpPr>
          <p:nvPr/>
        </p:nvSpPr>
        <p:spPr bwMode="auto">
          <a:xfrm>
            <a:off x="687388" y="1708150"/>
            <a:ext cx="7772400" cy="4025900"/>
          </a:xfrm>
          <a:prstGeom prst="rect">
            <a:avLst/>
          </a:prstGeom>
          <a:solidFill>
            <a:srgbClr val="CCFFCC"/>
          </a:solidFill>
          <a:ln w="9525">
            <a:noFill/>
            <a:miter lim="800000"/>
            <a:headEnd/>
            <a:tailEnd/>
          </a:ln>
          <a:effectLst/>
        </p:spPr>
        <p:txBody>
          <a:bodyPr/>
          <a:lstStyle/>
          <a:p>
            <a:pPr eaLnBrk="0" hangingPunct="0">
              <a:spcBef>
                <a:spcPct val="20000"/>
              </a:spcBef>
            </a:pPr>
            <a:r>
              <a:rPr lang="en-US" dirty="0">
                <a:sym typeface="Symbol" pitchFamily="18" charset="2"/>
              </a:rPr>
              <a:t>PRACTICE: “Mains” (outlet) electricity                               in the UK is rated at 220 V. This is an                                </a:t>
            </a:r>
            <a:r>
              <a:rPr lang="en-US" i="1" dirty="0" err="1">
                <a:sym typeface="Symbol" pitchFamily="18" charset="2"/>
              </a:rPr>
              <a:t>rms</a:t>
            </a:r>
            <a:r>
              <a:rPr lang="en-US" dirty="0">
                <a:sym typeface="Symbol" pitchFamily="18" charset="2"/>
              </a:rPr>
              <a:t> value. Find the peak voltage from                                  a UK outlet.</a:t>
            </a:r>
          </a:p>
          <a:p>
            <a:pPr eaLnBrk="0" hangingPunct="0">
              <a:spcBef>
                <a:spcPct val="20000"/>
              </a:spcBef>
            </a:pPr>
            <a:r>
              <a:rPr lang="en-US" dirty="0">
                <a:sym typeface="Symbol" pitchFamily="18" charset="2"/>
              </a:rPr>
              <a:t>SOLUTION: Use </a:t>
            </a:r>
            <a:r>
              <a:rPr lang="en-US" i="1" dirty="0" err="1">
                <a:sym typeface="Symbol" pitchFamily="18" charset="2"/>
              </a:rPr>
              <a:t>V</a:t>
            </a:r>
            <a:r>
              <a:rPr lang="en-US" baseline="-25000" dirty="0" err="1">
                <a:sym typeface="Symbol" pitchFamily="18" charset="2"/>
              </a:rPr>
              <a:t>rms</a:t>
            </a:r>
            <a:r>
              <a:rPr lang="en-US" baseline="-25000" dirty="0">
                <a:sym typeface="Symbol" pitchFamily="18" charset="2"/>
              </a:rPr>
              <a:t> </a:t>
            </a:r>
            <a:r>
              <a:rPr lang="en-US" dirty="0">
                <a:sym typeface="Symbol" pitchFamily="18" charset="2"/>
              </a:rPr>
              <a:t>= </a:t>
            </a:r>
            <a:r>
              <a:rPr lang="en-US" i="1" dirty="0">
                <a:sym typeface="Symbol" pitchFamily="18" charset="2"/>
              </a:rPr>
              <a:t>V</a:t>
            </a:r>
            <a:r>
              <a:rPr lang="en-US" baseline="-25000" dirty="0">
                <a:sym typeface="Symbol" pitchFamily="18" charset="2"/>
              </a:rPr>
              <a:t>0 </a:t>
            </a:r>
            <a:r>
              <a:rPr lang="en-US" i="1" dirty="0">
                <a:sym typeface="Symbol" pitchFamily="18" charset="2"/>
              </a:rPr>
              <a:t>/  </a:t>
            </a:r>
            <a:r>
              <a:rPr lang="en-US" dirty="0">
                <a:sym typeface="Symbol" pitchFamily="18" charset="2"/>
              </a:rPr>
              <a:t>2</a:t>
            </a:r>
            <a:endParaRPr lang="en-US" i="1" dirty="0">
              <a:solidFill>
                <a:srgbClr val="000000"/>
              </a:solidFill>
              <a:cs typeface="Courier New" pitchFamily="49" charset="0"/>
              <a:sym typeface="Symbol" pitchFamily="18" charset="2"/>
            </a:endParaRPr>
          </a:p>
          <a:p>
            <a:pPr eaLnBrk="0" hangingPunct="0">
              <a:spcBef>
                <a:spcPct val="20000"/>
              </a:spcBef>
            </a:pPr>
            <a:r>
              <a:rPr lang="en-US" dirty="0">
                <a:sym typeface="Symbol" pitchFamily="18" charset="2"/>
              </a:rPr>
              <a:t>Thus </a:t>
            </a:r>
          </a:p>
          <a:p>
            <a:pPr eaLnBrk="0" hangingPunct="0">
              <a:spcBef>
                <a:spcPct val="20000"/>
              </a:spcBef>
            </a:pPr>
            <a:r>
              <a:rPr lang="en-US" i="1" dirty="0">
                <a:sym typeface="Symbol" pitchFamily="18" charset="2"/>
              </a:rPr>
              <a:t>                V</a:t>
            </a:r>
            <a:r>
              <a:rPr lang="en-US" baseline="-25000" dirty="0">
                <a:sym typeface="Symbol" pitchFamily="18" charset="2"/>
              </a:rPr>
              <a:t>0</a:t>
            </a:r>
            <a:r>
              <a:rPr lang="en-US" dirty="0">
                <a:sym typeface="Symbol" pitchFamily="18" charset="2"/>
              </a:rPr>
              <a:t> 	=   2 </a:t>
            </a:r>
            <a:r>
              <a:rPr lang="en-US" i="1" dirty="0" err="1">
                <a:sym typeface="Symbol" pitchFamily="18" charset="2"/>
              </a:rPr>
              <a:t>V</a:t>
            </a:r>
            <a:r>
              <a:rPr lang="en-US" baseline="-25000" dirty="0" err="1">
                <a:sym typeface="Symbol" pitchFamily="18" charset="2"/>
              </a:rPr>
              <a:t>rms</a:t>
            </a:r>
            <a:r>
              <a:rPr lang="en-US" i="1" dirty="0">
                <a:sym typeface="Symbol" pitchFamily="18" charset="2"/>
              </a:rPr>
              <a:t> </a:t>
            </a:r>
          </a:p>
          <a:p>
            <a:pPr eaLnBrk="0" hangingPunct="0">
              <a:spcBef>
                <a:spcPct val="20000"/>
              </a:spcBef>
            </a:pPr>
            <a:r>
              <a:rPr lang="en-US" i="1" dirty="0">
                <a:sym typeface="Symbol" pitchFamily="18" charset="2"/>
              </a:rPr>
              <a:t>          </a:t>
            </a:r>
            <a:r>
              <a:rPr lang="en-US" i="1" baseline="-25000" dirty="0">
                <a:sym typeface="Symbol" pitchFamily="18" charset="2"/>
              </a:rPr>
              <a:t> 		</a:t>
            </a:r>
            <a:r>
              <a:rPr lang="en-US" dirty="0">
                <a:sym typeface="Symbol" pitchFamily="18" charset="2"/>
              </a:rPr>
              <a:t>=</a:t>
            </a:r>
            <a:r>
              <a:rPr lang="en-US" i="1" dirty="0">
                <a:sym typeface="Symbol" pitchFamily="18" charset="2"/>
              </a:rPr>
              <a:t>   </a:t>
            </a:r>
            <a:r>
              <a:rPr lang="en-US" dirty="0">
                <a:sym typeface="Symbol" pitchFamily="18" charset="2"/>
              </a:rPr>
              <a:t>2 (220) </a:t>
            </a:r>
          </a:p>
          <a:p>
            <a:pPr eaLnBrk="0" hangingPunct="0">
              <a:spcBef>
                <a:spcPct val="20000"/>
              </a:spcBef>
            </a:pPr>
            <a:r>
              <a:rPr lang="en-US" dirty="0">
                <a:sym typeface="Symbol" pitchFamily="18" charset="2"/>
              </a:rPr>
              <a:t>          </a:t>
            </a:r>
            <a:r>
              <a:rPr lang="en-US" baseline="-25000" dirty="0">
                <a:sym typeface="Symbol" pitchFamily="18" charset="2"/>
              </a:rPr>
              <a:t> 		</a:t>
            </a:r>
            <a:r>
              <a:rPr lang="en-US" dirty="0">
                <a:sym typeface="Symbol" pitchFamily="18" charset="2"/>
              </a:rPr>
              <a:t>= 310 V. </a:t>
            </a:r>
            <a:endParaRPr lang="en-US" dirty="0">
              <a:solidFill>
                <a:srgbClr val="000000"/>
              </a:solidFill>
              <a:cs typeface="Courier New" pitchFamily="49" charset="0"/>
              <a:sym typeface="Symbol" pitchFamily="18" charset="2"/>
            </a:endParaRPr>
          </a:p>
        </p:txBody>
      </p:sp>
      <p:sp>
        <p:nvSpPr>
          <p:cNvPr id="13517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35180" name="Rectangle 12"/>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i="1">
              <a:solidFill>
                <a:schemeClr val="accent2"/>
              </a:solidFill>
              <a:ea typeface="Segoe UI" pitchFamily="34" charset="0"/>
            </a:endParaRPr>
          </a:p>
        </p:txBody>
      </p:sp>
      <p:pic>
        <p:nvPicPr>
          <p:cNvPr id="135181" name="Picture 13"/>
          <p:cNvPicPr>
            <a:picLocks noChangeAspect="1" noChangeArrowheads="1"/>
          </p:cNvPicPr>
          <p:nvPr/>
        </p:nvPicPr>
        <p:blipFill>
          <a:blip r:embed="rId5" cstate="print">
            <a:clrChange>
              <a:clrFrom>
                <a:srgbClr val="FF0000"/>
              </a:clrFrom>
              <a:clrTo>
                <a:srgbClr val="FF0000">
                  <a:alpha val="0"/>
                </a:srgbClr>
              </a:clrTo>
            </a:clrChange>
          </a:blip>
          <a:srcRect/>
          <a:stretch>
            <a:fillRect/>
          </a:stretch>
        </p:blipFill>
        <p:spPr bwMode="auto">
          <a:xfrm>
            <a:off x="6164263" y="1860550"/>
            <a:ext cx="2640012" cy="3852863"/>
          </a:xfrm>
          <a:prstGeom prst="rect">
            <a:avLst/>
          </a:prstGeom>
          <a:ln>
            <a:noFill/>
          </a:ln>
          <a:effectLst>
            <a:outerShdw blurRad="292100" dist="139700" dir="2700000" algn="tl" rotWithShape="0">
              <a:srgbClr val="333333">
                <a:alpha val="65000"/>
              </a:srgbClr>
            </a:outerShdw>
          </a:effectLst>
        </p:spPr>
      </p:pic>
      <p:sp>
        <p:nvSpPr>
          <p:cNvPr id="135182" name="Freeform 14"/>
          <p:cNvSpPr>
            <a:spLocks/>
          </p:cNvSpPr>
          <p:nvPr/>
        </p:nvSpPr>
        <p:spPr bwMode="auto">
          <a:xfrm>
            <a:off x="4436142" y="3295650"/>
            <a:ext cx="360362" cy="296863"/>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tx1"/>
            </a:solidFill>
            <a:round/>
            <a:headEnd/>
            <a:tailEnd/>
          </a:ln>
          <a:effectLst/>
        </p:spPr>
        <p:txBody>
          <a:bodyPr/>
          <a:lstStyle/>
          <a:p>
            <a:endParaRPr lang="en-US"/>
          </a:p>
        </p:txBody>
      </p:sp>
      <p:sp>
        <p:nvSpPr>
          <p:cNvPr id="135183" name="Freeform 15"/>
          <p:cNvSpPr>
            <a:spLocks/>
          </p:cNvSpPr>
          <p:nvPr/>
        </p:nvSpPr>
        <p:spPr bwMode="auto">
          <a:xfrm>
            <a:off x="2854531" y="4194175"/>
            <a:ext cx="360363" cy="296863"/>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tx1"/>
            </a:solidFill>
            <a:round/>
            <a:headEnd/>
            <a:tailEnd/>
          </a:ln>
          <a:effectLst/>
        </p:spPr>
        <p:txBody>
          <a:bodyPr/>
          <a:lstStyle/>
          <a:p>
            <a:endParaRPr lang="en-US"/>
          </a:p>
        </p:txBody>
      </p:sp>
      <p:sp>
        <p:nvSpPr>
          <p:cNvPr id="135184" name="Freeform 16"/>
          <p:cNvSpPr>
            <a:spLocks/>
          </p:cNvSpPr>
          <p:nvPr/>
        </p:nvSpPr>
        <p:spPr bwMode="auto">
          <a:xfrm>
            <a:off x="2856579" y="4625975"/>
            <a:ext cx="360363" cy="296863"/>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tx1"/>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2">
                                            <p:txEl>
                                              <p:pRg st="0" end="0"/>
                                            </p:txEl>
                                          </p:spTgt>
                                        </p:tgtEl>
                                        <p:attrNameLst>
                                          <p:attrName>style.visibility</p:attrName>
                                        </p:attrNameLst>
                                      </p:cBhvr>
                                      <p:to>
                                        <p:strVal val="visible"/>
                                      </p:to>
                                    </p:set>
                                    <p:anim calcmode="lin" valueType="num">
                                      <p:cBhvr additive="base">
                                        <p:cTn id="7" dur="500" fill="hold"/>
                                        <p:tgtEl>
                                          <p:spTgt spid="1351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5181"/>
                                        </p:tgtEl>
                                        <p:attrNameLst>
                                          <p:attrName>style.visibility</p:attrName>
                                        </p:attrNameLst>
                                      </p:cBhvr>
                                      <p:to>
                                        <p:strVal val="visible"/>
                                      </p:to>
                                    </p:set>
                                    <p:animEffect transition="in" filter="fade">
                                      <p:cBhvr>
                                        <p:cTn id="11" dur="2000"/>
                                        <p:tgtEl>
                                          <p:spTgt spid="13518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5172">
                                            <p:txEl>
                                              <p:pRg st="1" end="1"/>
                                            </p:txEl>
                                          </p:spTgt>
                                        </p:tgtEl>
                                        <p:attrNameLst>
                                          <p:attrName>style.visibility</p:attrName>
                                        </p:attrNameLst>
                                      </p:cBhvr>
                                      <p:to>
                                        <p:strVal val="visible"/>
                                      </p:to>
                                    </p:set>
                                    <p:anim calcmode="lin" valueType="num">
                                      <p:cBhvr additive="base">
                                        <p:cTn id="16" dur="500" fill="hold"/>
                                        <p:tgtEl>
                                          <p:spTgt spid="13517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51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2" presetClass="entr" presetSubtype="4" fill="hold" grpId="0" nodeType="withEffect">
                                  <p:stCondLst>
                                    <p:cond delay="0"/>
                                  </p:stCondLst>
                                  <p:childTnLst>
                                    <p:set>
                                      <p:cBhvr>
                                        <p:cTn id="19" dur="1" fill="hold">
                                          <p:stCondLst>
                                            <p:cond delay="0"/>
                                          </p:stCondLst>
                                        </p:cTn>
                                        <p:tgtEl>
                                          <p:spTgt spid="135182"/>
                                        </p:tgtEl>
                                        <p:attrNameLst>
                                          <p:attrName>style.visibility</p:attrName>
                                        </p:attrNameLst>
                                      </p:cBhvr>
                                      <p:to>
                                        <p:strVal val="visible"/>
                                      </p:to>
                                    </p:set>
                                    <p:anim calcmode="lin" valueType="num">
                                      <p:cBhvr additive="base">
                                        <p:cTn id="20" dur="500" fill="hold"/>
                                        <p:tgtEl>
                                          <p:spTgt spid="135182"/>
                                        </p:tgtEl>
                                        <p:attrNameLst>
                                          <p:attrName>ppt_x</p:attrName>
                                        </p:attrNameLst>
                                      </p:cBhvr>
                                      <p:tavLst>
                                        <p:tav tm="0">
                                          <p:val>
                                            <p:strVal val="#ppt_x"/>
                                          </p:val>
                                        </p:tav>
                                        <p:tav tm="100000">
                                          <p:val>
                                            <p:strVal val="#ppt_x"/>
                                          </p:val>
                                        </p:tav>
                                      </p:tavLst>
                                    </p:anim>
                                    <p:anim calcmode="lin" valueType="num">
                                      <p:cBhvr additive="base">
                                        <p:cTn id="21" dur="500" fill="hold"/>
                                        <p:tgtEl>
                                          <p:spTgt spid="13518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5172">
                                            <p:txEl>
                                              <p:pRg st="2" end="2"/>
                                            </p:txEl>
                                          </p:spTgt>
                                        </p:tgtEl>
                                        <p:attrNameLst>
                                          <p:attrName>style.visibility</p:attrName>
                                        </p:attrNameLst>
                                      </p:cBhvr>
                                      <p:to>
                                        <p:strVal val="visible"/>
                                      </p:to>
                                    </p:set>
                                    <p:anim calcmode="lin" valueType="num">
                                      <p:cBhvr additive="base">
                                        <p:cTn id="26" dur="500" fill="hold"/>
                                        <p:tgtEl>
                                          <p:spTgt spid="13517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51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5172">
                                            <p:txEl>
                                              <p:pRg st="3" end="3"/>
                                            </p:txEl>
                                          </p:spTgt>
                                        </p:tgtEl>
                                        <p:attrNameLst>
                                          <p:attrName>style.visibility</p:attrName>
                                        </p:attrNameLst>
                                      </p:cBhvr>
                                      <p:to>
                                        <p:strVal val="visible"/>
                                      </p:to>
                                    </p:set>
                                    <p:anim calcmode="lin" valueType="num">
                                      <p:cBhvr additive="base">
                                        <p:cTn id="32" dur="500" fill="hold"/>
                                        <p:tgtEl>
                                          <p:spTgt spid="13517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51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2" presetClass="entr" presetSubtype="4" fill="hold" grpId="0" nodeType="withEffect">
                                  <p:stCondLst>
                                    <p:cond delay="0"/>
                                  </p:stCondLst>
                                  <p:childTnLst>
                                    <p:set>
                                      <p:cBhvr>
                                        <p:cTn id="35" dur="1" fill="hold">
                                          <p:stCondLst>
                                            <p:cond delay="0"/>
                                          </p:stCondLst>
                                        </p:cTn>
                                        <p:tgtEl>
                                          <p:spTgt spid="135183"/>
                                        </p:tgtEl>
                                        <p:attrNameLst>
                                          <p:attrName>style.visibility</p:attrName>
                                        </p:attrNameLst>
                                      </p:cBhvr>
                                      <p:to>
                                        <p:strVal val="visible"/>
                                      </p:to>
                                    </p:set>
                                    <p:anim calcmode="lin" valueType="num">
                                      <p:cBhvr additive="base">
                                        <p:cTn id="36" dur="500" fill="hold"/>
                                        <p:tgtEl>
                                          <p:spTgt spid="135183"/>
                                        </p:tgtEl>
                                        <p:attrNameLst>
                                          <p:attrName>ppt_x</p:attrName>
                                        </p:attrNameLst>
                                      </p:cBhvr>
                                      <p:tavLst>
                                        <p:tav tm="0">
                                          <p:val>
                                            <p:strVal val="#ppt_x"/>
                                          </p:val>
                                        </p:tav>
                                        <p:tav tm="100000">
                                          <p:val>
                                            <p:strVal val="#ppt_x"/>
                                          </p:val>
                                        </p:tav>
                                      </p:tavLst>
                                    </p:anim>
                                    <p:anim calcmode="lin" valueType="num">
                                      <p:cBhvr additive="base">
                                        <p:cTn id="37" dur="500" fill="hold"/>
                                        <p:tgtEl>
                                          <p:spTgt spid="13518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5172">
                                            <p:txEl>
                                              <p:pRg st="4" end="4"/>
                                            </p:txEl>
                                          </p:spTgt>
                                        </p:tgtEl>
                                        <p:attrNameLst>
                                          <p:attrName>style.visibility</p:attrName>
                                        </p:attrNameLst>
                                      </p:cBhvr>
                                      <p:to>
                                        <p:strVal val="visible"/>
                                      </p:to>
                                    </p:set>
                                    <p:anim calcmode="lin" valueType="num">
                                      <p:cBhvr additive="base">
                                        <p:cTn id="42" dur="500" fill="hold"/>
                                        <p:tgtEl>
                                          <p:spTgt spid="13517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51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4" presetID="2" presetClass="entr" presetSubtype="4" fill="hold" grpId="0" nodeType="withEffect">
                                  <p:stCondLst>
                                    <p:cond delay="0"/>
                                  </p:stCondLst>
                                  <p:childTnLst>
                                    <p:set>
                                      <p:cBhvr>
                                        <p:cTn id="45" dur="1" fill="hold">
                                          <p:stCondLst>
                                            <p:cond delay="0"/>
                                          </p:stCondLst>
                                        </p:cTn>
                                        <p:tgtEl>
                                          <p:spTgt spid="135184"/>
                                        </p:tgtEl>
                                        <p:attrNameLst>
                                          <p:attrName>style.visibility</p:attrName>
                                        </p:attrNameLst>
                                      </p:cBhvr>
                                      <p:to>
                                        <p:strVal val="visible"/>
                                      </p:to>
                                    </p:set>
                                    <p:anim calcmode="lin" valueType="num">
                                      <p:cBhvr additive="base">
                                        <p:cTn id="46" dur="500" fill="hold"/>
                                        <p:tgtEl>
                                          <p:spTgt spid="135184"/>
                                        </p:tgtEl>
                                        <p:attrNameLst>
                                          <p:attrName>ppt_x</p:attrName>
                                        </p:attrNameLst>
                                      </p:cBhvr>
                                      <p:tavLst>
                                        <p:tav tm="0">
                                          <p:val>
                                            <p:strVal val="#ppt_x"/>
                                          </p:val>
                                        </p:tav>
                                        <p:tav tm="100000">
                                          <p:val>
                                            <p:strVal val="#ppt_x"/>
                                          </p:val>
                                        </p:tav>
                                      </p:tavLst>
                                    </p:anim>
                                    <p:anim calcmode="lin" valueType="num">
                                      <p:cBhvr additive="base">
                                        <p:cTn id="47" dur="500" fill="hold"/>
                                        <p:tgtEl>
                                          <p:spTgt spid="13518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35172">
                                            <p:txEl>
                                              <p:pRg st="5" end="5"/>
                                            </p:txEl>
                                          </p:spTgt>
                                        </p:tgtEl>
                                        <p:attrNameLst>
                                          <p:attrName>style.visibility</p:attrName>
                                        </p:attrNameLst>
                                      </p:cBhvr>
                                      <p:to>
                                        <p:strVal val="visible"/>
                                      </p:to>
                                    </p:set>
                                    <p:anim calcmode="lin" valueType="num">
                                      <p:cBhvr additive="base">
                                        <p:cTn id="52" dur="500" fill="hold"/>
                                        <p:tgtEl>
                                          <p:spTgt spid="135172">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351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35176">
                                            <p:txEl>
                                              <p:pRg st="1" end="1"/>
                                            </p:txEl>
                                          </p:spTgt>
                                        </p:tgtEl>
                                        <p:attrNameLst>
                                          <p:attrName>style.visibility</p:attrName>
                                        </p:attrNameLst>
                                      </p:cBhvr>
                                      <p:to>
                                        <p:strVal val="visible"/>
                                      </p:to>
                                    </p:set>
                                    <p:anim calcmode="lin" valueType="num">
                                      <p:cBhvr additive="base">
                                        <p:cTn id="58" dur="500" fill="hold"/>
                                        <p:tgtEl>
                                          <p:spTgt spid="135176">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351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2" grpId="0" animBg="1"/>
      <p:bldP spid="135183" grpId="0" animBg="1"/>
      <p:bldP spid="1351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670175"/>
          </a:xfrm>
          <a:prstGeom prst="rect">
            <a:avLst/>
          </a:prstGeom>
          <a:solidFill>
            <a:srgbClr val="EAEAEA"/>
          </a:solidFill>
          <a:ln w="9525">
            <a:noFill/>
            <a:miter lim="800000"/>
            <a:headEnd/>
            <a:tailEnd/>
          </a:ln>
        </p:spPr>
        <p:txBody>
          <a:bodyPr/>
          <a:lstStyle/>
          <a:p>
            <a:pPr marL="633413" indent="-633413"/>
            <a:r>
              <a:rPr lang="en-US" altLang="en-US" b="1">
                <a:solidFill>
                  <a:schemeClr val="accent2"/>
                </a:solidFill>
              </a:rPr>
              <a:t>Understandings:</a:t>
            </a:r>
            <a:r>
              <a:rPr lang="en-US" altLang="en-US">
                <a:solidFill>
                  <a:schemeClr val="accent2"/>
                </a:solidFill>
              </a:rPr>
              <a:t> </a:t>
            </a:r>
          </a:p>
          <a:p>
            <a:pPr marL="633413" indent="-633413"/>
            <a:r>
              <a:rPr lang="en-US" altLang="en-US">
                <a:solidFill>
                  <a:schemeClr val="accent2"/>
                </a:solidFill>
              </a:rPr>
              <a:t>• Alternating current (ac) generators </a:t>
            </a:r>
          </a:p>
          <a:p>
            <a:pPr marL="633413" indent="-633413"/>
            <a:r>
              <a:rPr lang="en-US" altLang="en-US">
                <a:solidFill>
                  <a:schemeClr val="accent2"/>
                </a:solidFill>
              </a:rPr>
              <a:t>• Average power and root mean square (rms) values of current and voltage </a:t>
            </a:r>
          </a:p>
          <a:p>
            <a:pPr marL="633413" indent="-633413"/>
            <a:r>
              <a:rPr lang="en-US" altLang="en-US">
                <a:solidFill>
                  <a:schemeClr val="accent2"/>
                </a:solidFill>
              </a:rPr>
              <a:t>• Transformers </a:t>
            </a:r>
          </a:p>
          <a:p>
            <a:pPr marL="633413" indent="-633413"/>
            <a:r>
              <a:rPr lang="en-US" altLang="en-US">
                <a:solidFill>
                  <a:schemeClr val="accent2"/>
                </a:solidFill>
              </a:rPr>
              <a:t>• Diode bridges </a:t>
            </a:r>
          </a:p>
          <a:p>
            <a:pPr marL="633413" indent="-633413"/>
            <a:r>
              <a:rPr lang="en-US" altLang="en-US">
                <a:solidFill>
                  <a:schemeClr val="accent2"/>
                </a:solidFill>
              </a:rPr>
              <a:t>• Half-wave and full-wave rectification </a:t>
            </a:r>
          </a:p>
        </p:txBody>
      </p:sp>
      <p:sp>
        <p:nvSpPr>
          <p:cNvPr id="96259"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687388" y="5018088"/>
            <a:ext cx="7772400" cy="1839912"/>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Show that for an AC circuit </a:t>
            </a:r>
            <a:r>
              <a:rPr lang="en-US" i="1">
                <a:sym typeface="Symbol" pitchFamily="18" charset="2"/>
              </a:rPr>
              <a:t>P</a:t>
            </a:r>
            <a:r>
              <a:rPr lang="en-US">
                <a:sym typeface="Symbol" pitchFamily="18" charset="2"/>
              </a:rPr>
              <a:t> = (1/2)</a:t>
            </a:r>
            <a:r>
              <a:rPr lang="en-US" i="1">
                <a:sym typeface="Symbol" pitchFamily="18" charset="2"/>
              </a:rPr>
              <a:t>V</a:t>
            </a:r>
            <a:r>
              <a:rPr lang="en-US" baseline="-25000">
                <a:sym typeface="Symbol" pitchFamily="18" charset="2"/>
              </a:rPr>
              <a:t>0</a:t>
            </a:r>
            <a:r>
              <a:rPr lang="en-US" i="1">
                <a:sym typeface="Symbol" pitchFamily="18" charset="2"/>
              </a:rPr>
              <a:t>I</a:t>
            </a:r>
            <a:r>
              <a:rPr lang="en-US" baseline="-25000">
                <a:sym typeface="Symbol" pitchFamily="18" charset="2"/>
              </a:rPr>
              <a:t>0</a:t>
            </a:r>
            <a:r>
              <a:rPr lang="en-US">
                <a:sym typeface="Symbol" pitchFamily="18" charset="2"/>
              </a:rPr>
              <a:t>.</a:t>
            </a:r>
          </a:p>
          <a:p>
            <a:pPr eaLnBrk="0" hangingPunct="0">
              <a:spcBef>
                <a:spcPct val="20000"/>
              </a:spcBef>
            </a:pPr>
            <a:r>
              <a:rPr lang="en-US">
                <a:sym typeface="Symbol" pitchFamily="18" charset="2"/>
              </a:rPr>
              <a:t>SOLUTION:</a:t>
            </a:r>
          </a:p>
          <a:p>
            <a:pPr eaLnBrk="0" hangingPunct="0">
              <a:spcBef>
                <a:spcPct val="20000"/>
              </a:spcBef>
            </a:pPr>
            <a:r>
              <a:rPr lang="en-US" i="1">
                <a:sym typeface="Symbol" pitchFamily="18" charset="2"/>
              </a:rPr>
              <a:t>                  P</a:t>
            </a:r>
            <a:r>
              <a:rPr lang="en-US">
                <a:sym typeface="Symbol" pitchFamily="18" charset="2"/>
              </a:rPr>
              <a:t> 	= </a:t>
            </a:r>
            <a:r>
              <a:rPr lang="en-US" i="1">
                <a:sym typeface="Symbol" pitchFamily="18" charset="2"/>
              </a:rPr>
              <a:t>V</a:t>
            </a:r>
            <a:r>
              <a:rPr lang="en-US" baseline="-25000">
                <a:sym typeface="Symbol" pitchFamily="18" charset="2"/>
              </a:rPr>
              <a:t>rms</a:t>
            </a:r>
            <a:r>
              <a:rPr lang="en-US" i="1">
                <a:sym typeface="Symbol" pitchFamily="18" charset="2"/>
              </a:rPr>
              <a:t>I</a:t>
            </a:r>
            <a:r>
              <a:rPr lang="en-US" baseline="-25000">
                <a:sym typeface="Symbol" pitchFamily="18" charset="2"/>
              </a:rPr>
              <a:t>rms</a:t>
            </a:r>
            <a:r>
              <a:rPr lang="en-US" i="1">
                <a:sym typeface="Symbol" pitchFamily="18" charset="2"/>
              </a:rPr>
              <a:t> </a:t>
            </a:r>
          </a:p>
          <a:p>
            <a:pPr eaLnBrk="0" hangingPunct="0">
              <a:spcBef>
                <a:spcPct val="20000"/>
              </a:spcBef>
            </a:pPr>
            <a:r>
              <a:rPr lang="en-US" i="1">
                <a:sym typeface="Symbol" pitchFamily="18" charset="2"/>
              </a:rPr>
              <a:t>            	</a:t>
            </a:r>
            <a:r>
              <a:rPr lang="en-US">
                <a:sym typeface="Symbol" pitchFamily="18" charset="2"/>
              </a:rPr>
              <a:t>= (</a:t>
            </a:r>
            <a:r>
              <a:rPr lang="en-US" i="1">
                <a:sym typeface="Symbol" pitchFamily="18" charset="2"/>
              </a:rPr>
              <a:t>V</a:t>
            </a:r>
            <a:r>
              <a:rPr lang="en-US" baseline="-25000">
                <a:sym typeface="Symbol" pitchFamily="18" charset="2"/>
              </a:rPr>
              <a:t>0 </a:t>
            </a:r>
            <a:r>
              <a:rPr lang="en-US" i="1">
                <a:sym typeface="Symbol" pitchFamily="18" charset="2"/>
              </a:rPr>
              <a:t>/</a:t>
            </a:r>
            <a:r>
              <a:rPr lang="en-US">
                <a:sym typeface="Symbol" pitchFamily="18" charset="2"/>
              </a:rPr>
              <a:t>  2)(</a:t>
            </a:r>
            <a:r>
              <a:rPr lang="en-US" i="1">
                <a:sym typeface="Symbol" pitchFamily="18" charset="2"/>
              </a:rPr>
              <a:t>I</a:t>
            </a:r>
            <a:r>
              <a:rPr lang="en-US" baseline="-25000">
                <a:sym typeface="Symbol" pitchFamily="18" charset="2"/>
              </a:rPr>
              <a:t>0 </a:t>
            </a:r>
            <a:r>
              <a:rPr lang="en-US" i="1">
                <a:sym typeface="Symbol" pitchFamily="18" charset="2"/>
              </a:rPr>
              <a:t>/</a:t>
            </a:r>
            <a:r>
              <a:rPr lang="en-US">
                <a:sym typeface="Symbol" pitchFamily="18" charset="2"/>
              </a:rPr>
              <a:t>  2) = (1/2)</a:t>
            </a:r>
            <a:r>
              <a:rPr lang="en-US" i="1">
                <a:sym typeface="Symbol" pitchFamily="18" charset="2"/>
              </a:rPr>
              <a:t>V</a:t>
            </a:r>
            <a:r>
              <a:rPr lang="en-US" baseline="-25000">
                <a:sym typeface="Symbol" pitchFamily="18" charset="2"/>
              </a:rPr>
              <a:t>0</a:t>
            </a:r>
            <a:r>
              <a:rPr lang="en-US" i="1">
                <a:sym typeface="Symbol" pitchFamily="18" charset="2"/>
              </a:rPr>
              <a:t>I</a:t>
            </a:r>
            <a:r>
              <a:rPr lang="en-US" baseline="-25000">
                <a:sym typeface="Symbol" pitchFamily="18" charset="2"/>
              </a:rPr>
              <a:t>0</a:t>
            </a:r>
            <a:r>
              <a:rPr lang="en-US">
                <a:sym typeface="Symbol" pitchFamily="18" charset="2"/>
              </a:rPr>
              <a:t>.</a:t>
            </a:r>
            <a:endParaRPr lang="en-US" baseline="-25000">
              <a:sym typeface="Symbol" pitchFamily="18" charset="2"/>
            </a:endParaRPr>
          </a:p>
        </p:txBody>
      </p:sp>
      <p:sp>
        <p:nvSpPr>
          <p:cNvPr id="137218" name="Rectangle 2"/>
          <p:cNvSpPr>
            <a:spLocks noChangeArrowheads="1"/>
          </p:cNvSpPr>
          <p:nvPr/>
        </p:nvSpPr>
        <p:spPr bwMode="auto">
          <a:xfrm>
            <a:off x="685800" y="1338263"/>
            <a:ext cx="7772400" cy="3687762"/>
          </a:xfrm>
          <a:prstGeom prst="rect">
            <a:avLst/>
          </a:prstGeom>
          <a:solidFill>
            <a:srgbClr val="EAEAEA"/>
          </a:solidFill>
          <a:ln w="9525">
            <a:noFill/>
            <a:miter lim="800000"/>
            <a:headEnd/>
            <a:tailEnd/>
          </a:ln>
          <a:effectLst/>
        </p:spPr>
        <p:txBody>
          <a:bodyPr/>
          <a:lstStyle/>
          <a:p>
            <a:r>
              <a:rPr lang="en-US" altLang="en-US" i="1" dirty="0">
                <a:solidFill>
                  <a:schemeClr val="accent2"/>
                </a:solidFill>
                <a:ea typeface="Segoe UI" pitchFamily="34" charset="0"/>
              </a:rPr>
              <a:t>Root mean square (</a:t>
            </a:r>
            <a:r>
              <a:rPr lang="en-US" altLang="en-US" i="1" dirty="0" err="1">
                <a:solidFill>
                  <a:schemeClr val="accent2"/>
                </a:solidFill>
                <a:ea typeface="Segoe UI" pitchFamily="34" charset="0"/>
              </a:rPr>
              <a:t>rms</a:t>
            </a:r>
            <a:r>
              <a:rPr lang="en-US" altLang="en-US" i="1" dirty="0">
                <a:solidFill>
                  <a:schemeClr val="accent2"/>
                </a:solidFill>
                <a:ea typeface="Segoe UI" pitchFamily="34" charset="0"/>
              </a:rPr>
              <a:t>) values of current and </a:t>
            </a:r>
            <a:r>
              <a:rPr lang="en-US" altLang="en-US" i="1" dirty="0" smtClean="0">
                <a:solidFill>
                  <a:schemeClr val="accent2"/>
                </a:solidFill>
                <a:ea typeface="Segoe UI" pitchFamily="34" charset="0"/>
              </a:rPr>
              <a:t>voltage</a:t>
            </a:r>
            <a:endParaRPr lang="en-US" altLang="en-US" sz="2000" dirty="0" smtClean="0">
              <a:latin typeface="Courier New" pitchFamily="49" charset="0"/>
              <a:ea typeface="Segoe UI" pitchFamily="34" charset="0"/>
              <a:sym typeface="Symbol" pitchFamily="18" charset="2"/>
            </a:endParaRPr>
          </a:p>
          <a:p>
            <a:r>
              <a:rPr lang="en-US" dirty="0" smtClean="0">
                <a:ea typeface="Segoe UI" pitchFamily="34" charset="0"/>
                <a:sym typeface="Symbol" pitchFamily="18" charset="2"/>
              </a:rPr>
              <a:t></a:t>
            </a:r>
            <a:r>
              <a:rPr lang="en-US" dirty="0">
                <a:ea typeface="Segoe UI" pitchFamily="34" charset="0"/>
                <a:sym typeface="Symbol" pitchFamily="18" charset="2"/>
              </a:rPr>
              <a:t>Recall the power formulas for DC (shown here):</a:t>
            </a:r>
          </a:p>
          <a:p>
            <a:pPr eaLnBrk="0" hangingPunct="0">
              <a:spcBef>
                <a:spcPct val="20000"/>
              </a:spcBef>
            </a:pPr>
            <a:endParaRPr lang="en-US" dirty="0">
              <a:ea typeface="Segoe UI" pitchFamily="34" charset="0"/>
              <a:sym typeface="Symbol" pitchFamily="18" charset="2"/>
            </a:endParaRPr>
          </a:p>
          <a:p>
            <a:pPr eaLnBrk="0" hangingPunct="0">
              <a:spcBef>
                <a:spcPct val="20000"/>
              </a:spcBef>
            </a:pPr>
            <a:r>
              <a:rPr lang="en-US" dirty="0">
                <a:ea typeface="Segoe UI" pitchFamily="34" charset="0"/>
                <a:sym typeface="Symbol" pitchFamily="18" charset="2"/>
              </a:rPr>
              <a:t>The whole reason for using the </a:t>
            </a:r>
            <a:r>
              <a:rPr lang="en-US" i="1" dirty="0" err="1">
                <a:ea typeface="Segoe UI" pitchFamily="34" charset="0"/>
                <a:sym typeface="Symbol" pitchFamily="18" charset="2"/>
              </a:rPr>
              <a:t>rms</a:t>
            </a:r>
            <a:r>
              <a:rPr lang="en-US" dirty="0">
                <a:ea typeface="Segoe UI" pitchFamily="34" charset="0"/>
                <a:sym typeface="Symbol" pitchFamily="18" charset="2"/>
              </a:rPr>
              <a:t> values for AC current and voltage is this:</a:t>
            </a:r>
          </a:p>
          <a:p>
            <a:pPr eaLnBrk="0" hangingPunct="0">
              <a:spcBef>
                <a:spcPct val="20000"/>
              </a:spcBef>
            </a:pPr>
            <a:r>
              <a:rPr lang="en-US" dirty="0">
                <a:ea typeface="Segoe UI" pitchFamily="34" charset="0"/>
                <a:sym typeface="Symbol" pitchFamily="18" charset="2"/>
              </a:rPr>
              <a:t>-Power consumption doesn’t depend on the peak voltage (and peak current); rather, it depends on the </a:t>
            </a:r>
            <a:r>
              <a:rPr lang="en-US" i="1" dirty="0" err="1">
                <a:ea typeface="Segoe UI" pitchFamily="34" charset="0"/>
                <a:sym typeface="Symbol" pitchFamily="18" charset="2"/>
              </a:rPr>
              <a:t>rms</a:t>
            </a:r>
            <a:r>
              <a:rPr lang="en-US" dirty="0">
                <a:ea typeface="Segoe UI" pitchFamily="34" charset="0"/>
                <a:sym typeface="Symbol" pitchFamily="18" charset="2"/>
              </a:rPr>
              <a:t> values, since they are an average.</a:t>
            </a:r>
          </a:p>
        </p:txBody>
      </p:sp>
      <p:grpSp>
        <p:nvGrpSpPr>
          <p:cNvPr id="137233" name="Group 17"/>
          <p:cNvGrpSpPr>
            <a:grpSpLocks/>
          </p:cNvGrpSpPr>
          <p:nvPr/>
        </p:nvGrpSpPr>
        <p:grpSpPr bwMode="auto">
          <a:xfrm>
            <a:off x="835025" y="2170113"/>
            <a:ext cx="7464425" cy="461962"/>
            <a:chOff x="510" y="1479"/>
            <a:chExt cx="4702" cy="291"/>
          </a:xfrm>
        </p:grpSpPr>
        <p:sp>
          <p:nvSpPr>
            <p:cNvPr id="137222" name="Rectangle 6"/>
            <p:cNvSpPr>
              <a:spLocks noChangeArrowheads="1"/>
            </p:cNvSpPr>
            <p:nvPr/>
          </p:nvSpPr>
          <p:spPr bwMode="auto">
            <a:xfrm>
              <a:off x="592" y="1492"/>
              <a:ext cx="2712" cy="202"/>
            </a:xfrm>
            <a:prstGeom prst="rect">
              <a:avLst/>
            </a:prstGeom>
            <a:noFill/>
            <a:ln w="9525">
              <a:noFill/>
              <a:miter lim="800000"/>
              <a:headEnd/>
              <a:tailEnd/>
            </a:ln>
            <a:effectLst/>
          </p:spPr>
          <p:txBody>
            <a:bodyPr/>
            <a:lstStyle/>
            <a:p>
              <a:pPr eaLnBrk="0" hangingPunct="0">
                <a:lnSpc>
                  <a:spcPct val="90000"/>
                </a:lnSpc>
                <a:spcBef>
                  <a:spcPct val="20000"/>
                </a:spcBef>
              </a:pPr>
              <a:r>
                <a:rPr lang="en-US" i="1">
                  <a:sym typeface="Symbol" pitchFamily="18" charset="2"/>
                </a:rPr>
                <a:t>P</a:t>
              </a:r>
              <a:r>
                <a:rPr lang="en-US">
                  <a:sym typeface="Symbol" pitchFamily="18" charset="2"/>
                </a:rPr>
                <a:t> = </a:t>
              </a:r>
              <a:r>
                <a:rPr lang="en-US" i="1">
                  <a:sym typeface="Symbol" pitchFamily="18" charset="2"/>
                </a:rPr>
                <a:t>VI</a:t>
              </a:r>
              <a:r>
                <a:rPr lang="en-US">
                  <a:sym typeface="Symbol" pitchFamily="18" charset="2"/>
                </a:rPr>
                <a:t> = </a:t>
              </a:r>
              <a:r>
                <a:rPr lang="en-US" i="1">
                  <a:sym typeface="Symbol" pitchFamily="18" charset="2"/>
                </a:rPr>
                <a:t>I</a:t>
              </a:r>
              <a:r>
                <a:rPr lang="en-US" baseline="30000">
                  <a:sym typeface="Symbol" pitchFamily="18" charset="2"/>
                </a:rPr>
                <a:t> 2</a:t>
              </a:r>
              <a:r>
                <a:rPr lang="en-US" i="1">
                  <a:sym typeface="Symbol" pitchFamily="18" charset="2"/>
                </a:rPr>
                <a:t>R</a:t>
              </a:r>
              <a:r>
                <a:rPr lang="en-US">
                  <a:sym typeface="Symbol" pitchFamily="18" charset="2"/>
                </a:rPr>
                <a:t> = </a:t>
              </a:r>
              <a:r>
                <a:rPr lang="en-US" i="1">
                  <a:sym typeface="Symbol" pitchFamily="18" charset="2"/>
                </a:rPr>
                <a:t>V</a:t>
              </a:r>
              <a:r>
                <a:rPr lang="en-US" baseline="30000">
                  <a:sym typeface="Symbol" pitchFamily="18" charset="2"/>
                </a:rPr>
                <a:t> 2</a:t>
              </a:r>
              <a:r>
                <a:rPr lang="en-US" i="1">
                  <a:sym typeface="Symbol" pitchFamily="18" charset="2"/>
                </a:rPr>
                <a:t>/ R</a:t>
              </a:r>
              <a:r>
                <a:rPr lang="it-IT">
                  <a:solidFill>
                    <a:srgbClr val="000000"/>
                  </a:solidFill>
                  <a:cs typeface="Courier New" pitchFamily="49" charset="0"/>
                </a:rPr>
                <a:t> </a:t>
              </a:r>
              <a:endParaRPr lang="en-US">
                <a:solidFill>
                  <a:srgbClr val="000000"/>
                </a:solidFill>
                <a:cs typeface="Courier New" pitchFamily="49" charset="0"/>
              </a:endParaRPr>
            </a:p>
          </p:txBody>
        </p:sp>
        <p:sp>
          <p:nvSpPr>
            <p:cNvPr id="137223" name="Text Box 7"/>
            <p:cNvSpPr txBox="1">
              <a:spLocks noChangeArrowheads="1"/>
            </p:cNvSpPr>
            <p:nvPr/>
          </p:nvSpPr>
          <p:spPr bwMode="auto">
            <a:xfrm>
              <a:off x="3229" y="1479"/>
              <a:ext cx="1983"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electrical power (DC)</a:t>
              </a:r>
            </a:p>
          </p:txBody>
        </p:sp>
        <p:sp>
          <p:nvSpPr>
            <p:cNvPr id="137224" name="Rectangle 8"/>
            <p:cNvSpPr>
              <a:spLocks noChangeArrowheads="1"/>
            </p:cNvSpPr>
            <p:nvPr/>
          </p:nvSpPr>
          <p:spPr bwMode="auto">
            <a:xfrm>
              <a:off x="510" y="1481"/>
              <a:ext cx="4701" cy="289"/>
            </a:xfrm>
            <a:prstGeom prst="rect">
              <a:avLst/>
            </a:prstGeom>
            <a:noFill/>
            <a:ln w="12700">
              <a:solidFill>
                <a:schemeClr val="tx1"/>
              </a:solidFill>
              <a:miter lim="800000"/>
              <a:headEnd/>
              <a:tailEnd/>
            </a:ln>
            <a:effectLst/>
          </p:spPr>
          <p:txBody>
            <a:bodyPr wrap="none" anchor="ctr"/>
            <a:lstStyle/>
            <a:p>
              <a:endParaRPr lang="en-US"/>
            </a:p>
          </p:txBody>
        </p:sp>
      </p:grpSp>
      <p:grpSp>
        <p:nvGrpSpPr>
          <p:cNvPr id="137234" name="Group 18"/>
          <p:cNvGrpSpPr>
            <a:grpSpLocks/>
          </p:cNvGrpSpPr>
          <p:nvPr/>
        </p:nvGrpSpPr>
        <p:grpSpPr bwMode="auto">
          <a:xfrm>
            <a:off x="820738" y="4537075"/>
            <a:ext cx="7464425" cy="457200"/>
            <a:chOff x="511" y="2822"/>
            <a:chExt cx="4702" cy="288"/>
          </a:xfrm>
        </p:grpSpPr>
        <p:sp>
          <p:nvSpPr>
            <p:cNvPr id="137226" name="Rectangle 10"/>
            <p:cNvSpPr>
              <a:spLocks noChangeArrowheads="1"/>
            </p:cNvSpPr>
            <p:nvPr/>
          </p:nvSpPr>
          <p:spPr bwMode="auto">
            <a:xfrm>
              <a:off x="593" y="2835"/>
              <a:ext cx="2712" cy="202"/>
            </a:xfrm>
            <a:prstGeom prst="rect">
              <a:avLst/>
            </a:prstGeom>
            <a:noFill/>
            <a:ln w="9525">
              <a:noFill/>
              <a:miter lim="800000"/>
              <a:headEnd/>
              <a:tailEnd/>
            </a:ln>
            <a:effectLst/>
          </p:spPr>
          <p:txBody>
            <a:bodyPr/>
            <a:lstStyle/>
            <a:p>
              <a:pPr eaLnBrk="0" hangingPunct="0">
                <a:lnSpc>
                  <a:spcPct val="90000"/>
                </a:lnSpc>
                <a:spcBef>
                  <a:spcPct val="20000"/>
                </a:spcBef>
              </a:pPr>
              <a:r>
                <a:rPr lang="en-US" i="1">
                  <a:sym typeface="Symbol" pitchFamily="18" charset="2"/>
                </a:rPr>
                <a:t>P</a:t>
              </a:r>
              <a:r>
                <a:rPr lang="en-US">
                  <a:sym typeface="Symbol" pitchFamily="18" charset="2"/>
                </a:rPr>
                <a:t> = </a:t>
              </a:r>
              <a:r>
                <a:rPr lang="en-US" i="1">
                  <a:sym typeface="Symbol" pitchFamily="18" charset="2"/>
                </a:rPr>
                <a:t>V</a:t>
              </a:r>
              <a:r>
                <a:rPr lang="en-US" baseline="-25000">
                  <a:sym typeface="Symbol" pitchFamily="18" charset="2"/>
                </a:rPr>
                <a:t>rms</a:t>
              </a:r>
              <a:r>
                <a:rPr lang="en-US" i="1">
                  <a:sym typeface="Symbol" pitchFamily="18" charset="2"/>
                </a:rPr>
                <a:t>I</a:t>
              </a:r>
              <a:r>
                <a:rPr lang="en-US" baseline="-25000">
                  <a:sym typeface="Symbol" pitchFamily="18" charset="2"/>
                </a:rPr>
                <a:t>rms</a:t>
              </a:r>
              <a:r>
                <a:rPr lang="en-US">
                  <a:sym typeface="Symbol" pitchFamily="18" charset="2"/>
                </a:rPr>
                <a:t> = </a:t>
              </a:r>
              <a:r>
                <a:rPr lang="en-US" i="1">
                  <a:sym typeface="Symbol" pitchFamily="18" charset="2"/>
                </a:rPr>
                <a:t>I</a:t>
              </a:r>
              <a:r>
                <a:rPr lang="en-US" baseline="-25000">
                  <a:sym typeface="Symbol" pitchFamily="18" charset="2"/>
                </a:rPr>
                <a:t>rms</a:t>
              </a:r>
              <a:r>
                <a:rPr lang="en-US" baseline="30000">
                  <a:sym typeface="Symbol" pitchFamily="18" charset="2"/>
                </a:rPr>
                <a:t>2</a:t>
              </a:r>
              <a:r>
                <a:rPr lang="en-US" i="1">
                  <a:sym typeface="Symbol" pitchFamily="18" charset="2"/>
                </a:rPr>
                <a:t>R</a:t>
              </a:r>
              <a:r>
                <a:rPr lang="en-US">
                  <a:sym typeface="Symbol" pitchFamily="18" charset="2"/>
                </a:rPr>
                <a:t> = </a:t>
              </a:r>
              <a:r>
                <a:rPr lang="en-US" i="1">
                  <a:sym typeface="Symbol" pitchFamily="18" charset="2"/>
                </a:rPr>
                <a:t>V</a:t>
              </a:r>
              <a:r>
                <a:rPr lang="en-US" baseline="-25000">
                  <a:sym typeface="Symbol" pitchFamily="18" charset="2"/>
                </a:rPr>
                <a:t>rms</a:t>
              </a:r>
              <a:r>
                <a:rPr lang="en-US" baseline="30000">
                  <a:sym typeface="Symbol" pitchFamily="18" charset="2"/>
                </a:rPr>
                <a:t>2</a:t>
              </a:r>
              <a:r>
                <a:rPr lang="en-US" i="1">
                  <a:sym typeface="Symbol" pitchFamily="18" charset="2"/>
                </a:rPr>
                <a:t>/ R</a:t>
              </a:r>
              <a:r>
                <a:rPr lang="it-IT">
                  <a:solidFill>
                    <a:srgbClr val="000000"/>
                  </a:solidFill>
                  <a:cs typeface="Courier New" pitchFamily="49" charset="0"/>
                </a:rPr>
                <a:t> </a:t>
              </a:r>
              <a:endParaRPr lang="en-US">
                <a:solidFill>
                  <a:srgbClr val="000000"/>
                </a:solidFill>
                <a:cs typeface="Courier New" pitchFamily="49" charset="0"/>
              </a:endParaRPr>
            </a:p>
          </p:txBody>
        </p:sp>
        <p:sp>
          <p:nvSpPr>
            <p:cNvPr id="137227" name="Text Box 11"/>
            <p:cNvSpPr txBox="1">
              <a:spLocks noChangeArrowheads="1"/>
            </p:cNvSpPr>
            <p:nvPr/>
          </p:nvSpPr>
          <p:spPr bwMode="auto">
            <a:xfrm>
              <a:off x="3260" y="2822"/>
              <a:ext cx="1953"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electrical power (AC)</a:t>
              </a:r>
            </a:p>
          </p:txBody>
        </p:sp>
        <p:sp>
          <p:nvSpPr>
            <p:cNvPr id="137228" name="Rectangle 12"/>
            <p:cNvSpPr>
              <a:spLocks noChangeArrowheads="1"/>
            </p:cNvSpPr>
            <p:nvPr/>
          </p:nvSpPr>
          <p:spPr bwMode="auto">
            <a:xfrm>
              <a:off x="511" y="2824"/>
              <a:ext cx="4701" cy="283"/>
            </a:xfrm>
            <a:prstGeom prst="rect">
              <a:avLst/>
            </a:prstGeom>
            <a:noFill/>
            <a:ln w="12700">
              <a:solidFill>
                <a:schemeClr val="tx1"/>
              </a:solidFill>
              <a:miter lim="800000"/>
              <a:headEnd/>
              <a:tailEnd/>
            </a:ln>
            <a:effectLst/>
          </p:spPr>
          <p:txBody>
            <a:bodyPr wrap="none" anchor="ctr"/>
            <a:lstStyle/>
            <a:p>
              <a:endParaRPr lang="en-US"/>
            </a:p>
          </p:txBody>
        </p:sp>
      </p:grpSp>
      <p:sp>
        <p:nvSpPr>
          <p:cNvPr id="13723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37235" name="Freeform 19"/>
          <p:cNvSpPr>
            <a:spLocks/>
          </p:cNvSpPr>
          <p:nvPr/>
        </p:nvSpPr>
        <p:spPr bwMode="auto">
          <a:xfrm>
            <a:off x="3397456" y="6411913"/>
            <a:ext cx="360363" cy="296862"/>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tx1"/>
            </a:solidFill>
            <a:round/>
            <a:headEnd/>
            <a:tailEnd/>
          </a:ln>
          <a:effectLst/>
        </p:spPr>
        <p:txBody>
          <a:bodyPr/>
          <a:lstStyle/>
          <a:p>
            <a:endParaRPr lang="en-US"/>
          </a:p>
        </p:txBody>
      </p:sp>
      <p:sp>
        <p:nvSpPr>
          <p:cNvPr id="137236" name="Freeform 20"/>
          <p:cNvSpPr>
            <a:spLocks/>
          </p:cNvSpPr>
          <p:nvPr/>
        </p:nvSpPr>
        <p:spPr bwMode="auto">
          <a:xfrm>
            <a:off x="4272169" y="6416675"/>
            <a:ext cx="360362" cy="296863"/>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tx1"/>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1" end="1"/>
                                            </p:txEl>
                                          </p:spTgt>
                                        </p:tgtEl>
                                        <p:attrNameLst>
                                          <p:attrName>style.visibility</p:attrName>
                                        </p:attrNameLst>
                                      </p:cBhvr>
                                      <p:to>
                                        <p:strVal val="visible"/>
                                      </p:to>
                                    </p:set>
                                    <p:anim calcmode="lin" valueType="num">
                                      <p:cBhvr additive="base">
                                        <p:cTn id="7"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37233"/>
                                        </p:tgtEl>
                                        <p:attrNameLst>
                                          <p:attrName>style.visibility</p:attrName>
                                        </p:attrNameLst>
                                      </p:cBhvr>
                                      <p:to>
                                        <p:strVal val="visible"/>
                                      </p:to>
                                    </p:set>
                                    <p:anim calcmode="lin" valueType="num">
                                      <p:cBhvr>
                                        <p:cTn id="13" dur="500" fill="hold"/>
                                        <p:tgtEl>
                                          <p:spTgt spid="137233"/>
                                        </p:tgtEl>
                                        <p:attrNameLst>
                                          <p:attrName>ppt_w</p:attrName>
                                        </p:attrNameLst>
                                      </p:cBhvr>
                                      <p:tavLst>
                                        <p:tav tm="0">
                                          <p:val>
                                            <p:fltVal val="0"/>
                                          </p:val>
                                        </p:tav>
                                        <p:tav tm="100000">
                                          <p:val>
                                            <p:strVal val="#ppt_w"/>
                                          </p:val>
                                        </p:tav>
                                      </p:tavLst>
                                    </p:anim>
                                    <p:anim calcmode="lin" valueType="num">
                                      <p:cBhvr>
                                        <p:cTn id="14" dur="500" fill="hold"/>
                                        <p:tgtEl>
                                          <p:spTgt spid="137233"/>
                                        </p:tgtEl>
                                        <p:attrNameLst>
                                          <p:attrName>ppt_h</p:attrName>
                                        </p:attrNameLst>
                                      </p:cBhvr>
                                      <p:tavLst>
                                        <p:tav tm="0">
                                          <p:val>
                                            <p:fltVal val="0"/>
                                          </p:val>
                                        </p:tav>
                                        <p:tav tm="100000">
                                          <p:val>
                                            <p:strVal val="#ppt_h"/>
                                          </p:val>
                                        </p:tav>
                                      </p:tavLst>
                                    </p:anim>
                                    <p:animEffect transition="in" filter="fade">
                                      <p:cBhvr>
                                        <p:cTn id="15" dur="500"/>
                                        <p:tgtEl>
                                          <p:spTgt spid="137233"/>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7218">
                                            <p:txEl>
                                              <p:pRg st="3" end="3"/>
                                            </p:txEl>
                                          </p:spTgt>
                                        </p:tgtEl>
                                        <p:attrNameLst>
                                          <p:attrName>style.visibility</p:attrName>
                                        </p:attrNameLst>
                                      </p:cBhvr>
                                      <p:to>
                                        <p:strVal val="visible"/>
                                      </p:to>
                                    </p:set>
                                    <p:anim calcmode="lin" valueType="num">
                                      <p:cBhvr additive="base">
                                        <p:cTn id="20" dur="500" fill="hold"/>
                                        <p:tgtEl>
                                          <p:spTgt spid="137218">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72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7218">
                                            <p:txEl>
                                              <p:pRg st="4" end="4"/>
                                            </p:txEl>
                                          </p:spTgt>
                                        </p:tgtEl>
                                        <p:attrNameLst>
                                          <p:attrName>style.visibility</p:attrName>
                                        </p:attrNameLst>
                                      </p:cBhvr>
                                      <p:to>
                                        <p:strVal val="visible"/>
                                      </p:to>
                                    </p:set>
                                    <p:anim calcmode="lin" valueType="num">
                                      <p:cBhvr additive="base">
                                        <p:cTn id="26" dur="500" fill="hold"/>
                                        <p:tgtEl>
                                          <p:spTgt spid="137218">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72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37234"/>
                                        </p:tgtEl>
                                        <p:attrNameLst>
                                          <p:attrName>style.visibility</p:attrName>
                                        </p:attrNameLst>
                                      </p:cBhvr>
                                      <p:to>
                                        <p:strVal val="visible"/>
                                      </p:to>
                                    </p:set>
                                    <p:anim calcmode="lin" valueType="num">
                                      <p:cBhvr>
                                        <p:cTn id="32" dur="500" fill="hold"/>
                                        <p:tgtEl>
                                          <p:spTgt spid="137234"/>
                                        </p:tgtEl>
                                        <p:attrNameLst>
                                          <p:attrName>ppt_w</p:attrName>
                                        </p:attrNameLst>
                                      </p:cBhvr>
                                      <p:tavLst>
                                        <p:tav tm="0">
                                          <p:val>
                                            <p:fltVal val="0"/>
                                          </p:val>
                                        </p:tav>
                                        <p:tav tm="100000">
                                          <p:val>
                                            <p:strVal val="#ppt_w"/>
                                          </p:val>
                                        </p:tav>
                                      </p:tavLst>
                                    </p:anim>
                                    <p:anim calcmode="lin" valueType="num">
                                      <p:cBhvr>
                                        <p:cTn id="33" dur="500" fill="hold"/>
                                        <p:tgtEl>
                                          <p:spTgt spid="137234"/>
                                        </p:tgtEl>
                                        <p:attrNameLst>
                                          <p:attrName>ppt_h</p:attrName>
                                        </p:attrNameLst>
                                      </p:cBhvr>
                                      <p:tavLst>
                                        <p:tav tm="0">
                                          <p:val>
                                            <p:fltVal val="0"/>
                                          </p:val>
                                        </p:tav>
                                        <p:tav tm="100000">
                                          <p:val>
                                            <p:strVal val="#ppt_h"/>
                                          </p:val>
                                        </p:tav>
                                      </p:tavLst>
                                    </p:anim>
                                    <p:animEffect transition="in" filter="fade">
                                      <p:cBhvr>
                                        <p:cTn id="34" dur="500"/>
                                        <p:tgtEl>
                                          <p:spTgt spid="137234"/>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7220">
                                            <p:txEl>
                                              <p:pRg st="0" end="0"/>
                                            </p:txEl>
                                          </p:spTgt>
                                        </p:tgtEl>
                                        <p:attrNameLst>
                                          <p:attrName>style.visibility</p:attrName>
                                        </p:attrNameLst>
                                      </p:cBhvr>
                                      <p:to>
                                        <p:strVal val="visible"/>
                                      </p:to>
                                    </p:set>
                                    <p:anim calcmode="lin" valueType="num">
                                      <p:cBhvr additive="base">
                                        <p:cTn id="39" dur="500" fill="hold"/>
                                        <p:tgtEl>
                                          <p:spTgt spid="137220">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7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7220">
                                            <p:txEl>
                                              <p:pRg st="1" end="1"/>
                                            </p:txEl>
                                          </p:spTgt>
                                        </p:tgtEl>
                                        <p:attrNameLst>
                                          <p:attrName>style.visibility</p:attrName>
                                        </p:attrNameLst>
                                      </p:cBhvr>
                                      <p:to>
                                        <p:strVal val="visible"/>
                                      </p:to>
                                    </p:set>
                                    <p:anim calcmode="lin" valueType="num">
                                      <p:cBhvr additive="base">
                                        <p:cTn id="45" dur="500" fill="hold"/>
                                        <p:tgtEl>
                                          <p:spTgt spid="137220">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72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37220">
                                            <p:txEl>
                                              <p:pRg st="2" end="2"/>
                                            </p:txEl>
                                          </p:spTgt>
                                        </p:tgtEl>
                                        <p:attrNameLst>
                                          <p:attrName>style.visibility</p:attrName>
                                        </p:attrNameLst>
                                      </p:cBhvr>
                                      <p:to>
                                        <p:strVal val="visible"/>
                                      </p:to>
                                    </p:set>
                                    <p:anim calcmode="lin" valueType="num">
                                      <p:cBhvr additive="base">
                                        <p:cTn id="51" dur="500" fill="hold"/>
                                        <p:tgtEl>
                                          <p:spTgt spid="137220">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7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7220">
                                            <p:txEl>
                                              <p:pRg st="3" end="3"/>
                                            </p:txEl>
                                          </p:spTgt>
                                        </p:tgtEl>
                                        <p:attrNameLst>
                                          <p:attrName>style.visibility</p:attrName>
                                        </p:attrNameLst>
                                      </p:cBhvr>
                                      <p:to>
                                        <p:strVal val="visible"/>
                                      </p:to>
                                    </p:set>
                                    <p:anim calcmode="lin" valueType="num">
                                      <p:cBhvr additive="base">
                                        <p:cTn id="57" dur="500" fill="hold"/>
                                        <p:tgtEl>
                                          <p:spTgt spid="137220">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7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par>
                                <p:cTn id="59" presetID="2" presetClass="entr" presetSubtype="4" fill="hold" grpId="0" nodeType="withEffect">
                                  <p:stCondLst>
                                    <p:cond delay="0"/>
                                  </p:stCondLst>
                                  <p:childTnLst>
                                    <p:set>
                                      <p:cBhvr>
                                        <p:cTn id="60" dur="1" fill="hold">
                                          <p:stCondLst>
                                            <p:cond delay="0"/>
                                          </p:stCondLst>
                                        </p:cTn>
                                        <p:tgtEl>
                                          <p:spTgt spid="137235"/>
                                        </p:tgtEl>
                                        <p:attrNameLst>
                                          <p:attrName>style.visibility</p:attrName>
                                        </p:attrNameLst>
                                      </p:cBhvr>
                                      <p:to>
                                        <p:strVal val="visible"/>
                                      </p:to>
                                    </p:set>
                                    <p:anim calcmode="lin" valueType="num">
                                      <p:cBhvr additive="base">
                                        <p:cTn id="61" dur="500" fill="hold"/>
                                        <p:tgtEl>
                                          <p:spTgt spid="137235"/>
                                        </p:tgtEl>
                                        <p:attrNameLst>
                                          <p:attrName>ppt_x</p:attrName>
                                        </p:attrNameLst>
                                      </p:cBhvr>
                                      <p:tavLst>
                                        <p:tav tm="0">
                                          <p:val>
                                            <p:strVal val="#ppt_x"/>
                                          </p:val>
                                        </p:tav>
                                        <p:tav tm="100000">
                                          <p:val>
                                            <p:strVal val="#ppt_x"/>
                                          </p:val>
                                        </p:tav>
                                      </p:tavLst>
                                    </p:anim>
                                    <p:anim calcmode="lin" valueType="num">
                                      <p:cBhvr additive="base">
                                        <p:cTn id="62" dur="500" fill="hold"/>
                                        <p:tgtEl>
                                          <p:spTgt spid="13723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37236"/>
                                        </p:tgtEl>
                                        <p:attrNameLst>
                                          <p:attrName>style.visibility</p:attrName>
                                        </p:attrNameLst>
                                      </p:cBhvr>
                                      <p:to>
                                        <p:strVal val="visible"/>
                                      </p:to>
                                    </p:set>
                                    <p:anim calcmode="lin" valueType="num">
                                      <p:cBhvr additive="base">
                                        <p:cTn id="65" dur="500" fill="hold"/>
                                        <p:tgtEl>
                                          <p:spTgt spid="137236"/>
                                        </p:tgtEl>
                                        <p:attrNameLst>
                                          <p:attrName>ppt_x</p:attrName>
                                        </p:attrNameLst>
                                      </p:cBhvr>
                                      <p:tavLst>
                                        <p:tav tm="0">
                                          <p:val>
                                            <p:strVal val="#ppt_x"/>
                                          </p:val>
                                        </p:tav>
                                        <p:tav tm="100000">
                                          <p:val>
                                            <p:strVal val="#ppt_x"/>
                                          </p:val>
                                        </p:tav>
                                      </p:tavLst>
                                    </p:anim>
                                    <p:anim calcmode="lin" valueType="num">
                                      <p:cBhvr additive="base">
                                        <p:cTn id="66" dur="500" fill="hold"/>
                                        <p:tgtEl>
                                          <p:spTgt spid="137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5" grpId="0" animBg="1"/>
      <p:bldP spid="1372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ChangeArrowheads="1"/>
          </p:cNvSpPr>
          <p:nvPr/>
        </p:nvSpPr>
        <p:spPr bwMode="auto">
          <a:xfrm>
            <a:off x="687388" y="1708150"/>
            <a:ext cx="7772400" cy="3368675"/>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3926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7388" y="1846263"/>
            <a:ext cx="7773987" cy="2197100"/>
          </a:xfrm>
          <a:prstGeom prst="rect">
            <a:avLst/>
          </a:prstGeom>
          <a:noFill/>
        </p:spPr>
      </p:pic>
      <p:sp>
        <p:nvSpPr>
          <p:cNvPr id="139270" name="Oval 6"/>
          <p:cNvSpPr>
            <a:spLocks noChangeArrowheads="1"/>
          </p:cNvSpPr>
          <p:nvPr/>
        </p:nvSpPr>
        <p:spPr bwMode="auto">
          <a:xfrm>
            <a:off x="673100" y="3430588"/>
            <a:ext cx="338138" cy="338137"/>
          </a:xfrm>
          <a:prstGeom prst="ellipse">
            <a:avLst/>
          </a:prstGeom>
          <a:noFill/>
          <a:ln w="19050">
            <a:solidFill>
              <a:srgbClr val="FF0000"/>
            </a:solidFill>
            <a:round/>
            <a:headEnd/>
            <a:tailEnd/>
          </a:ln>
          <a:effectLst/>
        </p:spPr>
        <p:txBody>
          <a:bodyPr wrap="none" anchor="ctr"/>
          <a:lstStyle/>
          <a:p>
            <a:endParaRPr lang="en-US"/>
          </a:p>
        </p:txBody>
      </p:sp>
      <p:sp>
        <p:nvSpPr>
          <p:cNvPr id="139271" name="Text Box 7"/>
          <p:cNvSpPr txBox="1">
            <a:spLocks noChangeArrowheads="1"/>
          </p:cNvSpPr>
          <p:nvPr/>
        </p:nvSpPr>
        <p:spPr bwMode="auto">
          <a:xfrm>
            <a:off x="738188" y="4221163"/>
            <a:ext cx="7629525" cy="822325"/>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Power consumption is given by </a:t>
            </a:r>
            <a:r>
              <a:rPr lang="en-US" i="1">
                <a:solidFill>
                  <a:schemeClr val="hlink"/>
                </a:solidFill>
                <a:sym typeface="Symbol" pitchFamily="18" charset="2"/>
              </a:rPr>
              <a:t>P</a:t>
            </a:r>
            <a:r>
              <a:rPr lang="en-US">
                <a:solidFill>
                  <a:schemeClr val="hlink"/>
                </a:solidFill>
                <a:sym typeface="Symbol" pitchFamily="18" charset="2"/>
              </a:rPr>
              <a:t> = </a:t>
            </a:r>
            <a:r>
              <a:rPr lang="en-US" i="1">
                <a:solidFill>
                  <a:schemeClr val="hlink"/>
                </a:solidFill>
                <a:sym typeface="Symbol" pitchFamily="18" charset="2"/>
              </a:rPr>
              <a:t>V</a:t>
            </a:r>
            <a:r>
              <a:rPr lang="en-US" baseline="-25000">
                <a:solidFill>
                  <a:schemeClr val="hlink"/>
                </a:solidFill>
                <a:sym typeface="Symbol" pitchFamily="18" charset="2"/>
              </a:rPr>
              <a:t>rms</a:t>
            </a:r>
            <a:r>
              <a:rPr lang="en-US" i="1">
                <a:solidFill>
                  <a:schemeClr val="hlink"/>
                </a:solidFill>
                <a:sym typeface="Symbol" pitchFamily="18" charset="2"/>
              </a:rPr>
              <a:t>I</a:t>
            </a:r>
            <a:r>
              <a:rPr lang="en-US" baseline="-25000">
                <a:solidFill>
                  <a:schemeClr val="hlink"/>
                </a:solidFill>
                <a:sym typeface="Symbol" pitchFamily="18" charset="2"/>
              </a:rPr>
              <a:t>rms</a:t>
            </a:r>
            <a:r>
              <a:rPr lang="en-US">
                <a:solidFill>
                  <a:schemeClr val="hlink"/>
                </a:solidFill>
                <a:sym typeface="Symbol" pitchFamily="18" charset="2"/>
              </a:rPr>
              <a:t> which we just showed to be (1/2)</a:t>
            </a:r>
            <a:r>
              <a:rPr lang="en-US" i="1">
                <a:solidFill>
                  <a:schemeClr val="hlink"/>
                </a:solidFill>
                <a:sym typeface="Symbol" pitchFamily="18" charset="2"/>
              </a:rPr>
              <a:t>V</a:t>
            </a:r>
            <a:r>
              <a:rPr lang="en-US" baseline="-25000">
                <a:solidFill>
                  <a:schemeClr val="hlink"/>
                </a:solidFill>
                <a:sym typeface="Symbol" pitchFamily="18" charset="2"/>
              </a:rPr>
              <a:t>0</a:t>
            </a:r>
            <a:r>
              <a:rPr lang="en-US" i="1">
                <a:solidFill>
                  <a:schemeClr val="hlink"/>
                </a:solidFill>
                <a:sym typeface="Symbol" pitchFamily="18" charset="2"/>
              </a:rPr>
              <a:t>I</a:t>
            </a:r>
            <a:r>
              <a:rPr lang="en-US" baseline="-25000">
                <a:solidFill>
                  <a:schemeClr val="hlink"/>
                </a:solidFill>
                <a:sym typeface="Symbol" pitchFamily="18" charset="2"/>
              </a:rPr>
              <a:t>0</a:t>
            </a:r>
            <a:r>
              <a:rPr lang="en-US">
                <a:solidFill>
                  <a:schemeClr val="hlink"/>
                </a:solidFill>
                <a:sym typeface="Symbol" pitchFamily="18" charset="2"/>
              </a:rPr>
              <a:t>.</a:t>
            </a:r>
          </a:p>
        </p:txBody>
      </p:sp>
      <p:sp>
        <p:nvSpPr>
          <p:cNvPr id="1392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39274" name="Rectangle 10"/>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additive="base">
                                        <p:cTn id="7" dur="500" fill="hold"/>
                                        <p:tgtEl>
                                          <p:spTgt spid="139269"/>
                                        </p:tgtEl>
                                        <p:attrNameLst>
                                          <p:attrName>ppt_x</p:attrName>
                                        </p:attrNameLst>
                                      </p:cBhvr>
                                      <p:tavLst>
                                        <p:tav tm="0">
                                          <p:val>
                                            <p:strVal val="#ppt_x"/>
                                          </p:val>
                                        </p:tav>
                                        <p:tav tm="100000">
                                          <p:val>
                                            <p:strVal val="#ppt_x"/>
                                          </p:val>
                                        </p:tav>
                                      </p:tavLst>
                                    </p:anim>
                                    <p:anim calcmode="lin" valueType="num">
                                      <p:cBhvr additive="base">
                                        <p:cTn id="8" dur="500" fill="hold"/>
                                        <p:tgtEl>
                                          <p:spTgt spid="1392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9271"/>
                                        </p:tgtEl>
                                        <p:attrNameLst>
                                          <p:attrName>style.visibility</p:attrName>
                                        </p:attrNameLst>
                                      </p:cBhvr>
                                      <p:to>
                                        <p:strVal val="visible"/>
                                      </p:to>
                                    </p:set>
                                    <p:anim calcmode="lin" valueType="num">
                                      <p:cBhvr additive="base">
                                        <p:cTn id="13" dur="500" fill="hold"/>
                                        <p:tgtEl>
                                          <p:spTgt spid="139271"/>
                                        </p:tgtEl>
                                        <p:attrNameLst>
                                          <p:attrName>ppt_x</p:attrName>
                                        </p:attrNameLst>
                                      </p:cBhvr>
                                      <p:tavLst>
                                        <p:tav tm="0">
                                          <p:val>
                                            <p:strVal val="#ppt_x"/>
                                          </p:val>
                                        </p:tav>
                                        <p:tav tm="100000">
                                          <p:val>
                                            <p:strVal val="#ppt_x"/>
                                          </p:val>
                                        </p:tav>
                                      </p:tavLst>
                                    </p:anim>
                                    <p:anim calcmode="lin" valueType="num">
                                      <p:cBhvr additive="base">
                                        <p:cTn id="14" dur="500" fill="hold"/>
                                        <p:tgtEl>
                                          <p:spTgt spid="1392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39270"/>
                                        </p:tgtEl>
                                        <p:attrNameLst>
                                          <p:attrName>style.visibility</p:attrName>
                                        </p:attrNameLst>
                                      </p:cBhvr>
                                      <p:to>
                                        <p:strVal val="visible"/>
                                      </p:to>
                                    </p:set>
                                    <p:anim calcmode="lin" valueType="num">
                                      <p:cBhvr>
                                        <p:cTn id="19" dur="500" fill="hold"/>
                                        <p:tgtEl>
                                          <p:spTgt spid="139270"/>
                                        </p:tgtEl>
                                        <p:attrNameLst>
                                          <p:attrName>ppt_w</p:attrName>
                                        </p:attrNameLst>
                                      </p:cBhvr>
                                      <p:tavLst>
                                        <p:tav tm="0">
                                          <p:val>
                                            <p:fltVal val="0"/>
                                          </p:val>
                                        </p:tav>
                                        <p:tav tm="100000">
                                          <p:val>
                                            <p:strVal val="#ppt_w"/>
                                          </p:val>
                                        </p:tav>
                                      </p:tavLst>
                                    </p:anim>
                                    <p:anim calcmode="lin" valueType="num">
                                      <p:cBhvr>
                                        <p:cTn id="20" dur="500" fill="hold"/>
                                        <p:tgtEl>
                                          <p:spTgt spid="139270"/>
                                        </p:tgtEl>
                                        <p:attrNameLst>
                                          <p:attrName>ppt_h</p:attrName>
                                        </p:attrNameLst>
                                      </p:cBhvr>
                                      <p:tavLst>
                                        <p:tav tm="0">
                                          <p:val>
                                            <p:fltVal val="0"/>
                                          </p:val>
                                        </p:tav>
                                        <p:tav tm="100000">
                                          <p:val>
                                            <p:strVal val="#ppt_h"/>
                                          </p:val>
                                        </p:tav>
                                      </p:tavLst>
                                    </p:anim>
                                    <p:animEffect transition="in" filter="fade">
                                      <p:cBhvr>
                                        <p:cTn id="21" dur="500"/>
                                        <p:tgtEl>
                                          <p:spTgt spid="139270"/>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animBg="1"/>
      <p:bldP spid="1392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ChangeArrowheads="1"/>
          </p:cNvSpPr>
          <p:nvPr/>
        </p:nvSpPr>
        <p:spPr bwMode="auto">
          <a:xfrm>
            <a:off x="687388" y="1708150"/>
            <a:ext cx="7772400" cy="2622550"/>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sp>
        <p:nvSpPr>
          <p:cNvPr id="14132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41322" name="Rectangle 10"/>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i="1">
              <a:solidFill>
                <a:schemeClr val="accent2"/>
              </a:solidFill>
              <a:ea typeface="Segoe UI" pitchFamily="34" charset="0"/>
            </a:endParaRPr>
          </a:p>
        </p:txBody>
      </p:sp>
      <p:pic>
        <p:nvPicPr>
          <p:cNvPr id="141323"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7388" y="1800225"/>
            <a:ext cx="7748587" cy="1743075"/>
          </a:xfrm>
          <a:prstGeom prst="rect">
            <a:avLst/>
          </a:prstGeom>
          <a:noFill/>
        </p:spPr>
      </p:pic>
      <p:sp>
        <p:nvSpPr>
          <p:cNvPr id="141318" name="Text Box 6"/>
          <p:cNvSpPr txBox="1">
            <a:spLocks noChangeArrowheads="1"/>
          </p:cNvSpPr>
          <p:nvPr/>
        </p:nvSpPr>
        <p:spPr bwMode="auto">
          <a:xfrm>
            <a:off x="738188" y="3794125"/>
            <a:ext cx="7629525"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This is a straight-forward definition of </a:t>
            </a:r>
            <a:r>
              <a:rPr lang="en-US" i="1">
                <a:solidFill>
                  <a:schemeClr val="hlink"/>
                </a:solidFill>
                <a:sym typeface="Symbol" pitchFamily="18" charset="2"/>
              </a:rPr>
              <a:t>rms</a:t>
            </a:r>
            <a:r>
              <a:rPr lang="en-US">
                <a:solidFill>
                  <a:schemeClr val="hlink"/>
                </a:solidFill>
                <a:sym typeface="Symbol" pitchFamily="18" charset="2"/>
              </a:rPr>
              <a:t> current.</a:t>
            </a:r>
          </a:p>
        </p:txBody>
      </p:sp>
      <p:sp>
        <p:nvSpPr>
          <p:cNvPr id="141319" name="Oval 7"/>
          <p:cNvSpPr>
            <a:spLocks noChangeArrowheads="1"/>
          </p:cNvSpPr>
          <p:nvPr/>
        </p:nvSpPr>
        <p:spPr bwMode="auto">
          <a:xfrm>
            <a:off x="2525713" y="2959100"/>
            <a:ext cx="338137" cy="338138"/>
          </a:xfrm>
          <a:prstGeom prst="ellipse">
            <a:avLst/>
          </a:prstGeom>
          <a:noFill/>
          <a:ln w="19050">
            <a:solidFill>
              <a:srgbClr val="FF0000"/>
            </a:solidFill>
            <a:round/>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23"/>
                                        </p:tgtEl>
                                        <p:attrNameLst>
                                          <p:attrName>style.visibility</p:attrName>
                                        </p:attrNameLst>
                                      </p:cBhvr>
                                      <p:to>
                                        <p:strVal val="visible"/>
                                      </p:to>
                                    </p:set>
                                    <p:anim calcmode="lin" valueType="num">
                                      <p:cBhvr additive="base">
                                        <p:cTn id="7" dur="500" fill="hold"/>
                                        <p:tgtEl>
                                          <p:spTgt spid="141323"/>
                                        </p:tgtEl>
                                        <p:attrNameLst>
                                          <p:attrName>ppt_x</p:attrName>
                                        </p:attrNameLst>
                                      </p:cBhvr>
                                      <p:tavLst>
                                        <p:tav tm="0">
                                          <p:val>
                                            <p:strVal val="#ppt_x"/>
                                          </p:val>
                                        </p:tav>
                                        <p:tav tm="100000">
                                          <p:val>
                                            <p:strVal val="#ppt_x"/>
                                          </p:val>
                                        </p:tav>
                                      </p:tavLst>
                                    </p:anim>
                                    <p:anim calcmode="lin" valueType="num">
                                      <p:cBhvr additive="base">
                                        <p:cTn id="8" dur="500" fill="hold"/>
                                        <p:tgtEl>
                                          <p:spTgt spid="1413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1318"/>
                                        </p:tgtEl>
                                        <p:attrNameLst>
                                          <p:attrName>style.visibility</p:attrName>
                                        </p:attrNameLst>
                                      </p:cBhvr>
                                      <p:to>
                                        <p:strVal val="visible"/>
                                      </p:to>
                                    </p:set>
                                    <p:anim calcmode="lin" valueType="num">
                                      <p:cBhvr additive="base">
                                        <p:cTn id="13" dur="500" fill="hold"/>
                                        <p:tgtEl>
                                          <p:spTgt spid="141318"/>
                                        </p:tgtEl>
                                        <p:attrNameLst>
                                          <p:attrName>ppt_x</p:attrName>
                                        </p:attrNameLst>
                                      </p:cBhvr>
                                      <p:tavLst>
                                        <p:tav tm="0">
                                          <p:val>
                                            <p:strVal val="#ppt_x"/>
                                          </p:val>
                                        </p:tav>
                                        <p:tav tm="100000">
                                          <p:val>
                                            <p:strVal val="#ppt_x"/>
                                          </p:val>
                                        </p:tav>
                                      </p:tavLst>
                                    </p:anim>
                                    <p:anim calcmode="lin" valueType="num">
                                      <p:cBhvr additive="base">
                                        <p:cTn id="14" dur="500" fill="hold"/>
                                        <p:tgtEl>
                                          <p:spTgt spid="1413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41319"/>
                                        </p:tgtEl>
                                        <p:attrNameLst>
                                          <p:attrName>style.visibility</p:attrName>
                                        </p:attrNameLst>
                                      </p:cBhvr>
                                      <p:to>
                                        <p:strVal val="visible"/>
                                      </p:to>
                                    </p:set>
                                    <p:anim calcmode="lin" valueType="num">
                                      <p:cBhvr>
                                        <p:cTn id="19" dur="500" fill="hold"/>
                                        <p:tgtEl>
                                          <p:spTgt spid="141319"/>
                                        </p:tgtEl>
                                        <p:attrNameLst>
                                          <p:attrName>ppt_w</p:attrName>
                                        </p:attrNameLst>
                                      </p:cBhvr>
                                      <p:tavLst>
                                        <p:tav tm="0">
                                          <p:val>
                                            <p:fltVal val="0"/>
                                          </p:val>
                                        </p:tav>
                                        <p:tav tm="100000">
                                          <p:val>
                                            <p:strVal val="#ppt_w"/>
                                          </p:val>
                                        </p:tav>
                                      </p:tavLst>
                                    </p:anim>
                                    <p:anim calcmode="lin" valueType="num">
                                      <p:cBhvr>
                                        <p:cTn id="20" dur="500" fill="hold"/>
                                        <p:tgtEl>
                                          <p:spTgt spid="141319"/>
                                        </p:tgtEl>
                                        <p:attrNameLst>
                                          <p:attrName>ppt_h</p:attrName>
                                        </p:attrNameLst>
                                      </p:cBhvr>
                                      <p:tavLst>
                                        <p:tav tm="0">
                                          <p:val>
                                            <p:fltVal val="0"/>
                                          </p:val>
                                        </p:tav>
                                        <p:tav tm="100000">
                                          <p:val>
                                            <p:strVal val="#ppt_h"/>
                                          </p:val>
                                        </p:tav>
                                      </p:tavLst>
                                    </p:anim>
                                    <p:animEffect transition="in" filter="fade">
                                      <p:cBhvr>
                                        <p:cTn id="21" dur="500"/>
                                        <p:tgtEl>
                                          <p:spTgt spid="141319"/>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8" grpId="0"/>
      <p:bldP spid="1413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687388" y="1708150"/>
            <a:ext cx="7772400" cy="5149850"/>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sp>
        <p:nvSpPr>
          <p:cNvPr id="14338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43385" name="Rectangle 25"/>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Root mean square (rms) values of current and voltage</a:t>
            </a:r>
            <a:endParaRPr lang="en-US" i="1">
              <a:solidFill>
                <a:schemeClr val="accent2"/>
              </a:solidFill>
              <a:ea typeface="Segoe UI" pitchFamily="34" charset="0"/>
            </a:endParaRPr>
          </a:p>
        </p:txBody>
      </p:sp>
      <p:pic>
        <p:nvPicPr>
          <p:cNvPr id="143386" name="Picture 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9450" y="1827213"/>
            <a:ext cx="7773988" cy="3143250"/>
          </a:xfrm>
          <a:prstGeom prst="rect">
            <a:avLst/>
          </a:prstGeom>
          <a:noFill/>
        </p:spPr>
      </p:pic>
      <p:sp>
        <p:nvSpPr>
          <p:cNvPr id="143366" name="Oval 6"/>
          <p:cNvSpPr>
            <a:spLocks noChangeArrowheads="1"/>
          </p:cNvSpPr>
          <p:nvPr/>
        </p:nvSpPr>
        <p:spPr bwMode="auto">
          <a:xfrm>
            <a:off x="2954338" y="4341813"/>
            <a:ext cx="338137" cy="338137"/>
          </a:xfrm>
          <a:prstGeom prst="ellipse">
            <a:avLst/>
          </a:prstGeom>
          <a:noFill/>
          <a:ln w="19050">
            <a:solidFill>
              <a:srgbClr val="FF0000"/>
            </a:solidFill>
            <a:round/>
            <a:headEnd/>
            <a:tailEnd/>
          </a:ln>
          <a:effectLst/>
        </p:spPr>
        <p:txBody>
          <a:bodyPr wrap="none" anchor="ctr"/>
          <a:lstStyle/>
          <a:p>
            <a:endParaRPr lang="en-US"/>
          </a:p>
        </p:txBody>
      </p:sp>
      <p:grpSp>
        <p:nvGrpSpPr>
          <p:cNvPr id="143368" name="Group 8"/>
          <p:cNvGrpSpPr>
            <a:grpSpLocks/>
          </p:cNvGrpSpPr>
          <p:nvPr/>
        </p:nvGrpSpPr>
        <p:grpSpPr bwMode="auto">
          <a:xfrm>
            <a:off x="1465263" y="2114550"/>
            <a:ext cx="698500" cy="1655763"/>
            <a:chOff x="962" y="1258"/>
            <a:chExt cx="403" cy="1043"/>
          </a:xfrm>
        </p:grpSpPr>
        <p:grpSp>
          <p:nvGrpSpPr>
            <p:cNvPr id="143369" name="Group 9"/>
            <p:cNvGrpSpPr>
              <a:grpSpLocks/>
            </p:cNvGrpSpPr>
            <p:nvPr/>
          </p:nvGrpSpPr>
          <p:grpSpPr bwMode="auto">
            <a:xfrm>
              <a:off x="962" y="1258"/>
              <a:ext cx="403" cy="528"/>
              <a:chOff x="962" y="1258"/>
              <a:chExt cx="403" cy="528"/>
            </a:xfrm>
          </p:grpSpPr>
          <p:sp>
            <p:nvSpPr>
              <p:cNvPr id="143370" name="Rectangle 10"/>
              <p:cNvSpPr>
                <a:spLocks noChangeArrowheads="1"/>
              </p:cNvSpPr>
              <p:nvPr/>
            </p:nvSpPr>
            <p:spPr bwMode="auto">
              <a:xfrm>
                <a:off x="962" y="1296"/>
                <a:ext cx="403" cy="490"/>
              </a:xfrm>
              <a:prstGeom prst="rect">
                <a:avLst/>
              </a:prstGeom>
              <a:solidFill>
                <a:schemeClr val="accent1">
                  <a:alpha val="39000"/>
                </a:schemeClr>
              </a:solidFill>
              <a:ln w="9525">
                <a:solidFill>
                  <a:schemeClr val="tx1"/>
                </a:solidFill>
                <a:miter lim="800000"/>
                <a:headEnd/>
                <a:tailEnd/>
              </a:ln>
              <a:effectLst/>
            </p:spPr>
            <p:txBody>
              <a:bodyPr wrap="none" anchor="ctr"/>
              <a:lstStyle/>
              <a:p>
                <a:endParaRPr lang="en-US"/>
              </a:p>
            </p:txBody>
          </p:sp>
          <p:sp>
            <p:nvSpPr>
              <p:cNvPr id="143371" name="Text Box 11"/>
              <p:cNvSpPr txBox="1">
                <a:spLocks noChangeArrowheads="1"/>
              </p:cNvSpPr>
              <p:nvPr/>
            </p:nvSpPr>
            <p:spPr bwMode="auto">
              <a:xfrm>
                <a:off x="1007" y="1258"/>
                <a:ext cx="229" cy="212"/>
              </a:xfrm>
              <a:prstGeom prst="rect">
                <a:avLst/>
              </a:prstGeom>
              <a:noFill/>
              <a:ln w="9525">
                <a:noFill/>
                <a:miter lim="800000"/>
                <a:headEnd/>
                <a:tailEnd/>
              </a:ln>
              <a:effectLst/>
            </p:spPr>
            <p:txBody>
              <a:bodyPr wrap="none">
                <a:spAutoFit/>
              </a:bodyPr>
              <a:lstStyle/>
              <a:p>
                <a:r>
                  <a:rPr lang="en-US" sz="1600" b="1" i="1">
                    <a:solidFill>
                      <a:schemeClr val="accent2"/>
                    </a:solidFill>
                  </a:rPr>
                  <a:t>I</a:t>
                </a:r>
                <a:r>
                  <a:rPr lang="en-US" sz="1600" b="1" baseline="-25000">
                    <a:solidFill>
                      <a:schemeClr val="accent2"/>
                    </a:solidFill>
                  </a:rPr>
                  <a:t>0</a:t>
                </a:r>
                <a:r>
                  <a:rPr lang="en-US" sz="1600" b="1" baseline="30000">
                    <a:solidFill>
                      <a:schemeClr val="accent2"/>
                    </a:solidFill>
                  </a:rPr>
                  <a:t>2</a:t>
                </a:r>
                <a:endParaRPr lang="en-US" sz="1600" b="1" i="1">
                  <a:solidFill>
                    <a:schemeClr val="accent2"/>
                  </a:solidFill>
                </a:endParaRPr>
              </a:p>
            </p:txBody>
          </p:sp>
        </p:grpSp>
        <p:sp>
          <p:nvSpPr>
            <p:cNvPr id="143372" name="AutoShape 12"/>
            <p:cNvSpPr>
              <a:spLocks/>
            </p:cNvSpPr>
            <p:nvPr/>
          </p:nvSpPr>
          <p:spPr bwMode="auto">
            <a:xfrm rot="5400000">
              <a:off x="1093" y="1677"/>
              <a:ext cx="144" cy="382"/>
            </a:xfrm>
            <a:prstGeom prst="rightBrace">
              <a:avLst>
                <a:gd name="adj1" fmla="val 22106"/>
                <a:gd name="adj2" fmla="val 50000"/>
              </a:avLst>
            </a:prstGeom>
            <a:noFill/>
            <a:ln w="19050">
              <a:solidFill>
                <a:schemeClr val="accent2"/>
              </a:solidFill>
              <a:round/>
              <a:headEnd/>
              <a:tailEnd/>
            </a:ln>
            <a:effectLst/>
          </p:spPr>
          <p:txBody>
            <a:bodyPr wrap="none" anchor="ctr"/>
            <a:lstStyle/>
            <a:p>
              <a:endParaRPr lang="en-US"/>
            </a:p>
          </p:txBody>
        </p:sp>
        <p:sp>
          <p:nvSpPr>
            <p:cNvPr id="143373" name="Text Box 13"/>
            <p:cNvSpPr txBox="1">
              <a:spLocks noChangeArrowheads="1"/>
            </p:cNvSpPr>
            <p:nvPr/>
          </p:nvSpPr>
          <p:spPr bwMode="auto">
            <a:xfrm>
              <a:off x="1043" y="1935"/>
              <a:ext cx="217" cy="366"/>
            </a:xfrm>
            <a:prstGeom prst="rect">
              <a:avLst/>
            </a:prstGeom>
            <a:noFill/>
            <a:ln w="9525">
              <a:noFill/>
              <a:miter lim="800000"/>
              <a:headEnd/>
              <a:tailEnd/>
            </a:ln>
            <a:effectLst/>
          </p:spPr>
          <p:txBody>
            <a:bodyPr>
              <a:spAutoFit/>
            </a:bodyPr>
            <a:lstStyle/>
            <a:p>
              <a:pPr algn="ctr"/>
              <a:r>
                <a:rPr lang="en-US" sz="1600" b="1" i="1" u="sng">
                  <a:solidFill>
                    <a:schemeClr val="accent2"/>
                  </a:solidFill>
                </a:rPr>
                <a:t>T</a:t>
              </a:r>
            </a:p>
            <a:p>
              <a:pPr algn="ctr"/>
              <a:r>
                <a:rPr lang="en-US" sz="1600" b="1">
                  <a:solidFill>
                    <a:schemeClr val="accent2"/>
                  </a:solidFill>
                </a:rPr>
                <a:t>2</a:t>
              </a:r>
            </a:p>
          </p:txBody>
        </p:sp>
      </p:grpSp>
      <p:grpSp>
        <p:nvGrpSpPr>
          <p:cNvPr id="143374" name="Group 14"/>
          <p:cNvGrpSpPr>
            <a:grpSpLocks/>
          </p:cNvGrpSpPr>
          <p:nvPr/>
        </p:nvGrpSpPr>
        <p:grpSpPr bwMode="auto">
          <a:xfrm>
            <a:off x="2187575" y="2106613"/>
            <a:ext cx="687388" cy="1663700"/>
            <a:chOff x="962" y="1258"/>
            <a:chExt cx="403" cy="1041"/>
          </a:xfrm>
        </p:grpSpPr>
        <p:grpSp>
          <p:nvGrpSpPr>
            <p:cNvPr id="143375" name="Group 15"/>
            <p:cNvGrpSpPr>
              <a:grpSpLocks/>
            </p:cNvGrpSpPr>
            <p:nvPr/>
          </p:nvGrpSpPr>
          <p:grpSpPr bwMode="auto">
            <a:xfrm>
              <a:off x="962" y="1258"/>
              <a:ext cx="403" cy="528"/>
              <a:chOff x="962" y="1258"/>
              <a:chExt cx="403" cy="528"/>
            </a:xfrm>
          </p:grpSpPr>
          <p:sp>
            <p:nvSpPr>
              <p:cNvPr id="143376" name="Rectangle 16"/>
              <p:cNvSpPr>
                <a:spLocks noChangeArrowheads="1"/>
              </p:cNvSpPr>
              <p:nvPr/>
            </p:nvSpPr>
            <p:spPr bwMode="auto">
              <a:xfrm>
                <a:off x="962" y="1296"/>
                <a:ext cx="403" cy="490"/>
              </a:xfrm>
              <a:prstGeom prst="rect">
                <a:avLst/>
              </a:prstGeom>
              <a:solidFill>
                <a:schemeClr val="accent1">
                  <a:alpha val="39000"/>
                </a:schemeClr>
              </a:solidFill>
              <a:ln w="9525">
                <a:solidFill>
                  <a:schemeClr val="tx1"/>
                </a:solidFill>
                <a:miter lim="800000"/>
                <a:headEnd/>
                <a:tailEnd/>
              </a:ln>
              <a:effectLst/>
            </p:spPr>
            <p:txBody>
              <a:bodyPr wrap="none" anchor="ctr"/>
              <a:lstStyle/>
              <a:p>
                <a:endParaRPr lang="en-US"/>
              </a:p>
            </p:txBody>
          </p:sp>
          <p:sp>
            <p:nvSpPr>
              <p:cNvPr id="143377" name="Text Box 17"/>
              <p:cNvSpPr txBox="1">
                <a:spLocks noChangeArrowheads="1"/>
              </p:cNvSpPr>
              <p:nvPr/>
            </p:nvSpPr>
            <p:spPr bwMode="auto">
              <a:xfrm>
                <a:off x="1007" y="1258"/>
                <a:ext cx="232" cy="210"/>
              </a:xfrm>
              <a:prstGeom prst="rect">
                <a:avLst/>
              </a:prstGeom>
              <a:noFill/>
              <a:ln w="9525">
                <a:noFill/>
                <a:miter lim="800000"/>
                <a:headEnd/>
                <a:tailEnd/>
              </a:ln>
              <a:effectLst/>
            </p:spPr>
            <p:txBody>
              <a:bodyPr wrap="none">
                <a:spAutoFit/>
              </a:bodyPr>
              <a:lstStyle/>
              <a:p>
                <a:r>
                  <a:rPr lang="en-US" sz="1600" b="1" i="1">
                    <a:solidFill>
                      <a:schemeClr val="accent2"/>
                    </a:solidFill>
                  </a:rPr>
                  <a:t>I</a:t>
                </a:r>
                <a:r>
                  <a:rPr lang="en-US" sz="1600" b="1" baseline="-25000">
                    <a:solidFill>
                      <a:schemeClr val="accent2"/>
                    </a:solidFill>
                  </a:rPr>
                  <a:t>0</a:t>
                </a:r>
                <a:r>
                  <a:rPr lang="en-US" sz="1600" b="1" baseline="30000">
                    <a:solidFill>
                      <a:schemeClr val="accent2"/>
                    </a:solidFill>
                  </a:rPr>
                  <a:t>2</a:t>
                </a:r>
                <a:endParaRPr lang="en-US" sz="1600" b="1" i="1">
                  <a:solidFill>
                    <a:schemeClr val="accent2"/>
                  </a:solidFill>
                </a:endParaRPr>
              </a:p>
            </p:txBody>
          </p:sp>
        </p:grpSp>
        <p:sp>
          <p:nvSpPr>
            <p:cNvPr id="143378" name="AutoShape 18"/>
            <p:cNvSpPr>
              <a:spLocks/>
            </p:cNvSpPr>
            <p:nvPr/>
          </p:nvSpPr>
          <p:spPr bwMode="auto">
            <a:xfrm rot="5400000">
              <a:off x="1093" y="1677"/>
              <a:ext cx="144" cy="382"/>
            </a:xfrm>
            <a:prstGeom prst="rightBrace">
              <a:avLst>
                <a:gd name="adj1" fmla="val 22106"/>
                <a:gd name="adj2" fmla="val 50000"/>
              </a:avLst>
            </a:prstGeom>
            <a:noFill/>
            <a:ln w="19050">
              <a:solidFill>
                <a:schemeClr val="accent2"/>
              </a:solidFill>
              <a:round/>
              <a:headEnd/>
              <a:tailEnd/>
            </a:ln>
            <a:effectLst/>
          </p:spPr>
          <p:txBody>
            <a:bodyPr wrap="none" anchor="ctr"/>
            <a:lstStyle/>
            <a:p>
              <a:endParaRPr lang="en-US"/>
            </a:p>
          </p:txBody>
        </p:sp>
        <p:sp>
          <p:nvSpPr>
            <p:cNvPr id="143379" name="Text Box 19"/>
            <p:cNvSpPr txBox="1">
              <a:spLocks noChangeArrowheads="1"/>
            </p:cNvSpPr>
            <p:nvPr/>
          </p:nvSpPr>
          <p:spPr bwMode="auto">
            <a:xfrm>
              <a:off x="1043" y="1935"/>
              <a:ext cx="217" cy="364"/>
            </a:xfrm>
            <a:prstGeom prst="rect">
              <a:avLst/>
            </a:prstGeom>
            <a:noFill/>
            <a:ln w="9525">
              <a:noFill/>
              <a:miter lim="800000"/>
              <a:headEnd/>
              <a:tailEnd/>
            </a:ln>
            <a:effectLst/>
          </p:spPr>
          <p:txBody>
            <a:bodyPr>
              <a:spAutoFit/>
            </a:bodyPr>
            <a:lstStyle/>
            <a:p>
              <a:pPr algn="ctr"/>
              <a:r>
                <a:rPr lang="en-US" sz="1600" b="1" i="1" u="sng">
                  <a:solidFill>
                    <a:schemeClr val="accent2"/>
                  </a:solidFill>
                </a:rPr>
                <a:t>T</a:t>
              </a:r>
            </a:p>
            <a:p>
              <a:pPr algn="ctr"/>
              <a:r>
                <a:rPr lang="en-US" sz="1600" b="1">
                  <a:solidFill>
                    <a:schemeClr val="accent2"/>
                  </a:solidFill>
                </a:rPr>
                <a:t>2</a:t>
              </a:r>
            </a:p>
          </p:txBody>
        </p:sp>
      </p:grpSp>
      <p:sp>
        <p:nvSpPr>
          <p:cNvPr id="143367" name="Text Box 7"/>
          <p:cNvSpPr txBox="1">
            <a:spLocks noChangeArrowheads="1"/>
          </p:cNvSpPr>
          <p:nvPr/>
        </p:nvSpPr>
        <p:spPr bwMode="auto">
          <a:xfrm>
            <a:off x="704850" y="4859338"/>
            <a:ext cx="7629525"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First we square the values over one period </a:t>
            </a:r>
            <a:r>
              <a:rPr lang="en-US" i="1">
                <a:solidFill>
                  <a:schemeClr val="hlink"/>
                </a:solidFill>
                <a:sym typeface="Symbol" pitchFamily="18" charset="2"/>
              </a:rPr>
              <a:t>T</a:t>
            </a:r>
            <a:r>
              <a:rPr lang="en-US">
                <a:solidFill>
                  <a:schemeClr val="hlink"/>
                </a:solidFill>
                <a:sym typeface="Symbol" pitchFamily="18" charset="2"/>
              </a:rPr>
              <a:t>:</a:t>
            </a:r>
          </a:p>
        </p:txBody>
      </p:sp>
      <p:sp>
        <p:nvSpPr>
          <p:cNvPr id="143380" name="Text Box 20"/>
          <p:cNvSpPr txBox="1">
            <a:spLocks noChangeArrowheads="1"/>
          </p:cNvSpPr>
          <p:nvPr/>
        </p:nvSpPr>
        <p:spPr bwMode="auto">
          <a:xfrm>
            <a:off x="701675" y="5343525"/>
            <a:ext cx="7659688"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We then find the squared area: </a:t>
            </a:r>
            <a:r>
              <a:rPr lang="en-US" i="1">
                <a:solidFill>
                  <a:schemeClr val="hlink"/>
                </a:solidFill>
                <a:sym typeface="Symbol" pitchFamily="18" charset="2"/>
              </a:rPr>
              <a:t>I</a:t>
            </a:r>
            <a:r>
              <a:rPr lang="en-US" baseline="-25000">
                <a:solidFill>
                  <a:schemeClr val="hlink"/>
                </a:solidFill>
                <a:sym typeface="Symbol" pitchFamily="18" charset="2"/>
              </a:rPr>
              <a:t>0</a:t>
            </a:r>
            <a:r>
              <a:rPr lang="en-US" baseline="30000">
                <a:solidFill>
                  <a:schemeClr val="hlink"/>
                </a:solidFill>
                <a:sym typeface="Symbol" pitchFamily="18" charset="2"/>
              </a:rPr>
              <a:t>2</a:t>
            </a:r>
            <a:r>
              <a:rPr lang="en-US" i="1">
                <a:solidFill>
                  <a:schemeClr val="hlink"/>
                </a:solidFill>
                <a:sym typeface="Symbol" pitchFamily="18" charset="2"/>
              </a:rPr>
              <a:t>T/ </a:t>
            </a:r>
            <a:r>
              <a:rPr lang="en-US">
                <a:solidFill>
                  <a:schemeClr val="hlink"/>
                </a:solidFill>
                <a:sym typeface="Symbol" pitchFamily="18" charset="2"/>
              </a:rPr>
              <a:t>2 + </a:t>
            </a:r>
            <a:r>
              <a:rPr lang="en-US" i="1">
                <a:solidFill>
                  <a:schemeClr val="hlink"/>
                </a:solidFill>
                <a:sym typeface="Symbol" pitchFamily="18" charset="2"/>
              </a:rPr>
              <a:t>I</a:t>
            </a:r>
            <a:r>
              <a:rPr lang="en-US" baseline="-25000">
                <a:solidFill>
                  <a:schemeClr val="hlink"/>
                </a:solidFill>
                <a:sym typeface="Symbol" pitchFamily="18" charset="2"/>
              </a:rPr>
              <a:t>0</a:t>
            </a:r>
            <a:r>
              <a:rPr lang="en-US" baseline="30000">
                <a:solidFill>
                  <a:schemeClr val="hlink"/>
                </a:solidFill>
                <a:sym typeface="Symbol" pitchFamily="18" charset="2"/>
              </a:rPr>
              <a:t>2</a:t>
            </a:r>
            <a:r>
              <a:rPr lang="en-US" i="1">
                <a:solidFill>
                  <a:schemeClr val="hlink"/>
                </a:solidFill>
                <a:sym typeface="Symbol" pitchFamily="18" charset="2"/>
              </a:rPr>
              <a:t>T/ </a:t>
            </a:r>
            <a:r>
              <a:rPr lang="en-US">
                <a:solidFill>
                  <a:schemeClr val="hlink"/>
                </a:solidFill>
                <a:sym typeface="Symbol" pitchFamily="18" charset="2"/>
              </a:rPr>
              <a:t>2 = </a:t>
            </a:r>
            <a:r>
              <a:rPr lang="en-US" i="1">
                <a:solidFill>
                  <a:schemeClr val="hlink"/>
                </a:solidFill>
                <a:sym typeface="Symbol" pitchFamily="18" charset="2"/>
              </a:rPr>
              <a:t>I</a:t>
            </a:r>
            <a:r>
              <a:rPr lang="en-US" baseline="-25000">
                <a:solidFill>
                  <a:schemeClr val="hlink"/>
                </a:solidFill>
                <a:sym typeface="Symbol" pitchFamily="18" charset="2"/>
              </a:rPr>
              <a:t>0</a:t>
            </a:r>
            <a:r>
              <a:rPr lang="en-US" baseline="30000">
                <a:solidFill>
                  <a:schemeClr val="hlink"/>
                </a:solidFill>
                <a:sym typeface="Symbol" pitchFamily="18" charset="2"/>
              </a:rPr>
              <a:t>2</a:t>
            </a:r>
            <a:r>
              <a:rPr lang="en-US" i="1">
                <a:solidFill>
                  <a:schemeClr val="hlink"/>
                </a:solidFill>
                <a:sym typeface="Symbol" pitchFamily="18" charset="2"/>
              </a:rPr>
              <a:t>T</a:t>
            </a:r>
            <a:r>
              <a:rPr lang="en-US">
                <a:solidFill>
                  <a:schemeClr val="hlink"/>
                </a:solidFill>
                <a:sym typeface="Symbol" pitchFamily="18" charset="2"/>
              </a:rPr>
              <a:t>.</a:t>
            </a:r>
          </a:p>
        </p:txBody>
      </p:sp>
      <p:sp>
        <p:nvSpPr>
          <p:cNvPr id="143381" name="Text Box 21"/>
          <p:cNvSpPr txBox="1">
            <a:spLocks noChangeArrowheads="1"/>
          </p:cNvSpPr>
          <p:nvPr/>
        </p:nvSpPr>
        <p:spPr bwMode="auto">
          <a:xfrm>
            <a:off x="696913" y="5837238"/>
            <a:ext cx="7629525"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Then we find the mean height: </a:t>
            </a:r>
            <a:r>
              <a:rPr lang="en-US" i="1">
                <a:solidFill>
                  <a:schemeClr val="hlink"/>
                </a:solidFill>
                <a:sym typeface="Symbol" pitchFamily="18" charset="2"/>
              </a:rPr>
              <a:t>A / T</a:t>
            </a:r>
            <a:r>
              <a:rPr lang="en-US">
                <a:solidFill>
                  <a:schemeClr val="hlink"/>
                </a:solidFill>
                <a:sym typeface="Symbol" pitchFamily="18" charset="2"/>
              </a:rPr>
              <a:t> = </a:t>
            </a:r>
            <a:r>
              <a:rPr lang="en-US" i="1">
                <a:solidFill>
                  <a:schemeClr val="hlink"/>
                </a:solidFill>
                <a:sym typeface="Symbol" pitchFamily="18" charset="2"/>
              </a:rPr>
              <a:t>I</a:t>
            </a:r>
            <a:r>
              <a:rPr lang="en-US" baseline="-25000">
                <a:solidFill>
                  <a:schemeClr val="hlink"/>
                </a:solidFill>
                <a:sym typeface="Symbol" pitchFamily="18" charset="2"/>
              </a:rPr>
              <a:t>0</a:t>
            </a:r>
            <a:r>
              <a:rPr lang="en-US" baseline="30000">
                <a:solidFill>
                  <a:schemeClr val="hlink"/>
                </a:solidFill>
                <a:sym typeface="Symbol" pitchFamily="18" charset="2"/>
              </a:rPr>
              <a:t>2</a:t>
            </a:r>
            <a:r>
              <a:rPr lang="en-US" i="1">
                <a:solidFill>
                  <a:schemeClr val="hlink"/>
                </a:solidFill>
                <a:sym typeface="Symbol" pitchFamily="18" charset="2"/>
              </a:rPr>
              <a:t>T / T </a:t>
            </a:r>
            <a:r>
              <a:rPr lang="en-US">
                <a:solidFill>
                  <a:schemeClr val="hlink"/>
                </a:solidFill>
                <a:sym typeface="Symbol" pitchFamily="18" charset="2"/>
              </a:rPr>
              <a:t>= </a:t>
            </a:r>
            <a:r>
              <a:rPr lang="en-US" i="1">
                <a:solidFill>
                  <a:schemeClr val="hlink"/>
                </a:solidFill>
                <a:sym typeface="Symbol" pitchFamily="18" charset="2"/>
              </a:rPr>
              <a:t>I</a:t>
            </a:r>
            <a:r>
              <a:rPr lang="en-US" baseline="-25000">
                <a:solidFill>
                  <a:schemeClr val="hlink"/>
                </a:solidFill>
                <a:sym typeface="Symbol" pitchFamily="18" charset="2"/>
              </a:rPr>
              <a:t>0</a:t>
            </a:r>
            <a:r>
              <a:rPr lang="en-US" baseline="30000">
                <a:solidFill>
                  <a:schemeClr val="hlink"/>
                </a:solidFill>
                <a:sym typeface="Symbol" pitchFamily="18" charset="2"/>
              </a:rPr>
              <a:t>2</a:t>
            </a:r>
            <a:r>
              <a:rPr lang="en-US">
                <a:solidFill>
                  <a:schemeClr val="hlink"/>
                </a:solidFill>
                <a:sym typeface="Symbol" pitchFamily="18" charset="2"/>
              </a:rPr>
              <a:t>.</a:t>
            </a:r>
          </a:p>
        </p:txBody>
      </p:sp>
      <p:sp>
        <p:nvSpPr>
          <p:cNvPr id="143382" name="Text Box 22"/>
          <p:cNvSpPr txBox="1">
            <a:spLocks noChangeArrowheads="1"/>
          </p:cNvSpPr>
          <p:nvPr/>
        </p:nvSpPr>
        <p:spPr bwMode="auto">
          <a:xfrm>
            <a:off x="708025" y="6346825"/>
            <a:ext cx="7629525"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Then we take the square root: </a:t>
            </a:r>
            <a:r>
              <a:rPr lang="en-US" i="1">
                <a:solidFill>
                  <a:schemeClr val="hlink"/>
                </a:solidFill>
                <a:sym typeface="Symbol" pitchFamily="18" charset="2"/>
              </a:rPr>
              <a:t>I</a:t>
            </a:r>
            <a:r>
              <a:rPr lang="en-US">
                <a:solidFill>
                  <a:schemeClr val="hlink"/>
                </a:solidFill>
                <a:sym typeface="Symbol" pitchFamily="18" charset="2"/>
              </a:rPr>
              <a:t> = </a:t>
            </a:r>
            <a:r>
              <a:rPr lang="en-US" i="1">
                <a:solidFill>
                  <a:schemeClr val="hlink"/>
                </a:solidFill>
                <a:sym typeface="Symbol" pitchFamily="18" charset="2"/>
              </a:rPr>
              <a:t>I</a:t>
            </a:r>
            <a:r>
              <a:rPr lang="en-US" baseline="-25000">
                <a:solidFill>
                  <a:schemeClr val="hlink"/>
                </a:solidFill>
                <a:sym typeface="Symbol" pitchFamily="18" charset="2"/>
              </a:rPr>
              <a:t>0</a:t>
            </a:r>
            <a:r>
              <a:rPr lang="en-US">
                <a:solidFill>
                  <a:schemeClr val="hlink"/>
                </a:solidFill>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6"/>
                                        </p:tgtEl>
                                        <p:attrNameLst>
                                          <p:attrName>style.visibility</p:attrName>
                                        </p:attrNameLst>
                                      </p:cBhvr>
                                      <p:to>
                                        <p:strVal val="visible"/>
                                      </p:to>
                                    </p:set>
                                    <p:anim calcmode="lin" valueType="num">
                                      <p:cBhvr additive="base">
                                        <p:cTn id="7" dur="500" fill="hold"/>
                                        <p:tgtEl>
                                          <p:spTgt spid="143386"/>
                                        </p:tgtEl>
                                        <p:attrNameLst>
                                          <p:attrName>ppt_x</p:attrName>
                                        </p:attrNameLst>
                                      </p:cBhvr>
                                      <p:tavLst>
                                        <p:tav tm="0">
                                          <p:val>
                                            <p:strVal val="#ppt_x"/>
                                          </p:val>
                                        </p:tav>
                                        <p:tav tm="100000">
                                          <p:val>
                                            <p:strVal val="#ppt_x"/>
                                          </p:val>
                                        </p:tav>
                                      </p:tavLst>
                                    </p:anim>
                                    <p:anim calcmode="lin" valueType="num">
                                      <p:cBhvr additive="base">
                                        <p:cTn id="8" dur="500" fill="hold"/>
                                        <p:tgtEl>
                                          <p:spTgt spid="1433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67"/>
                                        </p:tgtEl>
                                        <p:attrNameLst>
                                          <p:attrName>style.visibility</p:attrName>
                                        </p:attrNameLst>
                                      </p:cBhvr>
                                      <p:to>
                                        <p:strVal val="visible"/>
                                      </p:to>
                                    </p:set>
                                    <p:anim calcmode="lin" valueType="num">
                                      <p:cBhvr additive="base">
                                        <p:cTn id="13" dur="500" fill="hold"/>
                                        <p:tgtEl>
                                          <p:spTgt spid="143367"/>
                                        </p:tgtEl>
                                        <p:attrNameLst>
                                          <p:attrName>ppt_x</p:attrName>
                                        </p:attrNameLst>
                                      </p:cBhvr>
                                      <p:tavLst>
                                        <p:tav tm="0">
                                          <p:val>
                                            <p:strVal val="#ppt_x"/>
                                          </p:val>
                                        </p:tav>
                                        <p:tav tm="100000">
                                          <p:val>
                                            <p:strVal val="#ppt_x"/>
                                          </p:val>
                                        </p:tav>
                                      </p:tavLst>
                                    </p:anim>
                                    <p:anim calcmode="lin" valueType="num">
                                      <p:cBhvr additive="base">
                                        <p:cTn id="14" dur="500" fill="hold"/>
                                        <p:tgtEl>
                                          <p:spTgt spid="1433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143368"/>
                                        </p:tgtEl>
                                        <p:attrNameLst>
                                          <p:attrName>style.visibility</p:attrName>
                                        </p:attrNameLst>
                                      </p:cBhvr>
                                      <p:to>
                                        <p:strVal val="visible"/>
                                      </p:to>
                                    </p:set>
                                    <p:animEffect transition="in" filter="diamond(out)">
                                      <p:cBhvr>
                                        <p:cTn id="19" dur="2000"/>
                                        <p:tgtEl>
                                          <p:spTgt spid="143368"/>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143374"/>
                                        </p:tgtEl>
                                        <p:attrNameLst>
                                          <p:attrName>style.visibility</p:attrName>
                                        </p:attrNameLst>
                                      </p:cBhvr>
                                      <p:to>
                                        <p:strVal val="visible"/>
                                      </p:to>
                                    </p:set>
                                    <p:animEffect transition="in" filter="diamond(out)">
                                      <p:cBhvr>
                                        <p:cTn id="24" dur="2000"/>
                                        <p:tgtEl>
                                          <p:spTgt spid="143374"/>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380"/>
                                        </p:tgtEl>
                                        <p:attrNameLst>
                                          <p:attrName>style.visibility</p:attrName>
                                        </p:attrNameLst>
                                      </p:cBhvr>
                                      <p:to>
                                        <p:strVal val="visible"/>
                                      </p:to>
                                    </p:set>
                                    <p:anim calcmode="lin" valueType="num">
                                      <p:cBhvr additive="base">
                                        <p:cTn id="29" dur="500" fill="hold"/>
                                        <p:tgtEl>
                                          <p:spTgt spid="143380"/>
                                        </p:tgtEl>
                                        <p:attrNameLst>
                                          <p:attrName>ppt_x</p:attrName>
                                        </p:attrNameLst>
                                      </p:cBhvr>
                                      <p:tavLst>
                                        <p:tav tm="0">
                                          <p:val>
                                            <p:strVal val="#ppt_x"/>
                                          </p:val>
                                        </p:tav>
                                        <p:tav tm="100000">
                                          <p:val>
                                            <p:strVal val="#ppt_x"/>
                                          </p:val>
                                        </p:tav>
                                      </p:tavLst>
                                    </p:anim>
                                    <p:anim calcmode="lin" valueType="num">
                                      <p:cBhvr additive="base">
                                        <p:cTn id="30" dur="500" fill="hold"/>
                                        <p:tgtEl>
                                          <p:spTgt spid="1433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3381"/>
                                        </p:tgtEl>
                                        <p:attrNameLst>
                                          <p:attrName>style.visibility</p:attrName>
                                        </p:attrNameLst>
                                      </p:cBhvr>
                                      <p:to>
                                        <p:strVal val="visible"/>
                                      </p:to>
                                    </p:set>
                                    <p:anim calcmode="lin" valueType="num">
                                      <p:cBhvr additive="base">
                                        <p:cTn id="35" dur="500" fill="hold"/>
                                        <p:tgtEl>
                                          <p:spTgt spid="143381"/>
                                        </p:tgtEl>
                                        <p:attrNameLst>
                                          <p:attrName>ppt_x</p:attrName>
                                        </p:attrNameLst>
                                      </p:cBhvr>
                                      <p:tavLst>
                                        <p:tav tm="0">
                                          <p:val>
                                            <p:strVal val="#ppt_x"/>
                                          </p:val>
                                        </p:tav>
                                        <p:tav tm="100000">
                                          <p:val>
                                            <p:strVal val="#ppt_x"/>
                                          </p:val>
                                        </p:tav>
                                      </p:tavLst>
                                    </p:anim>
                                    <p:anim calcmode="lin" valueType="num">
                                      <p:cBhvr additive="base">
                                        <p:cTn id="36" dur="500" fill="hold"/>
                                        <p:tgtEl>
                                          <p:spTgt spid="1433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3382"/>
                                        </p:tgtEl>
                                        <p:attrNameLst>
                                          <p:attrName>style.visibility</p:attrName>
                                        </p:attrNameLst>
                                      </p:cBhvr>
                                      <p:to>
                                        <p:strVal val="visible"/>
                                      </p:to>
                                    </p:set>
                                    <p:anim calcmode="lin" valueType="num">
                                      <p:cBhvr additive="base">
                                        <p:cTn id="41" dur="500" fill="hold"/>
                                        <p:tgtEl>
                                          <p:spTgt spid="143382"/>
                                        </p:tgtEl>
                                        <p:attrNameLst>
                                          <p:attrName>ppt_x</p:attrName>
                                        </p:attrNameLst>
                                      </p:cBhvr>
                                      <p:tavLst>
                                        <p:tav tm="0">
                                          <p:val>
                                            <p:strVal val="#ppt_x"/>
                                          </p:val>
                                        </p:tav>
                                        <p:tav tm="100000">
                                          <p:val>
                                            <p:strVal val="#ppt_x"/>
                                          </p:val>
                                        </p:tav>
                                      </p:tavLst>
                                    </p:anim>
                                    <p:anim calcmode="lin" valueType="num">
                                      <p:cBhvr additive="base">
                                        <p:cTn id="42" dur="500" fill="hold"/>
                                        <p:tgtEl>
                                          <p:spTgt spid="1433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43366"/>
                                        </p:tgtEl>
                                        <p:attrNameLst>
                                          <p:attrName>style.visibility</p:attrName>
                                        </p:attrNameLst>
                                      </p:cBhvr>
                                      <p:to>
                                        <p:strVal val="visible"/>
                                      </p:to>
                                    </p:set>
                                    <p:anim calcmode="lin" valueType="num">
                                      <p:cBhvr>
                                        <p:cTn id="47" dur="500" fill="hold"/>
                                        <p:tgtEl>
                                          <p:spTgt spid="143366"/>
                                        </p:tgtEl>
                                        <p:attrNameLst>
                                          <p:attrName>ppt_w</p:attrName>
                                        </p:attrNameLst>
                                      </p:cBhvr>
                                      <p:tavLst>
                                        <p:tav tm="0">
                                          <p:val>
                                            <p:fltVal val="0"/>
                                          </p:val>
                                        </p:tav>
                                        <p:tav tm="100000">
                                          <p:val>
                                            <p:strVal val="#ppt_w"/>
                                          </p:val>
                                        </p:tav>
                                      </p:tavLst>
                                    </p:anim>
                                    <p:anim calcmode="lin" valueType="num">
                                      <p:cBhvr>
                                        <p:cTn id="48" dur="500" fill="hold"/>
                                        <p:tgtEl>
                                          <p:spTgt spid="143366"/>
                                        </p:tgtEl>
                                        <p:attrNameLst>
                                          <p:attrName>ppt_h</p:attrName>
                                        </p:attrNameLst>
                                      </p:cBhvr>
                                      <p:tavLst>
                                        <p:tav tm="0">
                                          <p:val>
                                            <p:fltVal val="0"/>
                                          </p:val>
                                        </p:tav>
                                        <p:tav tm="100000">
                                          <p:val>
                                            <p:strVal val="#ppt_h"/>
                                          </p:val>
                                        </p:tav>
                                      </p:tavLst>
                                    </p:anim>
                                    <p:animEffect transition="in" filter="fade">
                                      <p:cBhvr>
                                        <p:cTn id="49" dur="500"/>
                                        <p:tgtEl>
                                          <p:spTgt spid="143366"/>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nimBg="1"/>
      <p:bldP spid="143367" grpId="0"/>
      <p:bldP spid="143380" grpId="0"/>
      <p:bldP spid="143381" grpId="0"/>
      <p:bldP spid="1433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687388" y="1708150"/>
            <a:ext cx="7772400" cy="4378325"/>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4541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8025" y="1825625"/>
            <a:ext cx="7747000" cy="1657350"/>
          </a:xfrm>
          <a:prstGeom prst="rect">
            <a:avLst/>
          </a:prstGeom>
          <a:noFill/>
        </p:spPr>
      </p:pic>
      <p:sp>
        <p:nvSpPr>
          <p:cNvPr id="145414" name="Oval 6"/>
          <p:cNvSpPr>
            <a:spLocks noChangeArrowheads="1"/>
          </p:cNvSpPr>
          <p:nvPr/>
        </p:nvSpPr>
        <p:spPr bwMode="auto">
          <a:xfrm>
            <a:off x="4606925" y="2892425"/>
            <a:ext cx="338138" cy="338138"/>
          </a:xfrm>
          <a:prstGeom prst="ellipse">
            <a:avLst/>
          </a:prstGeom>
          <a:noFill/>
          <a:ln w="19050">
            <a:solidFill>
              <a:srgbClr val="FF0000"/>
            </a:solidFill>
            <a:round/>
            <a:headEnd/>
            <a:tailEnd/>
          </a:ln>
          <a:effectLst/>
        </p:spPr>
        <p:txBody>
          <a:bodyPr wrap="none" anchor="ctr"/>
          <a:lstStyle/>
          <a:p>
            <a:endParaRPr lang="en-US"/>
          </a:p>
        </p:txBody>
      </p:sp>
      <p:sp>
        <p:nvSpPr>
          <p:cNvPr id="145422" name="Text Box 14"/>
          <p:cNvSpPr txBox="1">
            <a:spLocks noChangeArrowheads="1"/>
          </p:cNvSpPr>
          <p:nvPr/>
        </p:nvSpPr>
        <p:spPr bwMode="auto">
          <a:xfrm>
            <a:off x="728663" y="4756150"/>
            <a:ext cx="7629525" cy="822325"/>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Note from the second formula that if </a:t>
            </a:r>
            <a:r>
              <a:rPr lang="en-US" i="1">
                <a:solidFill>
                  <a:schemeClr val="hlink"/>
                </a:solidFill>
                <a:sym typeface="Symbol" pitchFamily="18" charset="2"/>
              </a:rPr>
              <a:t>f’</a:t>
            </a:r>
            <a:r>
              <a:rPr lang="en-US">
                <a:solidFill>
                  <a:schemeClr val="hlink"/>
                </a:solidFill>
                <a:sym typeface="Symbol" pitchFamily="18" charset="2"/>
              </a:rPr>
              <a:t> = 2</a:t>
            </a:r>
            <a:r>
              <a:rPr lang="en-US" i="1">
                <a:solidFill>
                  <a:schemeClr val="hlink"/>
                </a:solidFill>
                <a:sym typeface="Symbol" pitchFamily="18" charset="2"/>
              </a:rPr>
              <a:t>f</a:t>
            </a:r>
            <a:r>
              <a:rPr lang="en-US">
                <a:solidFill>
                  <a:schemeClr val="hlink"/>
                </a:solidFill>
                <a:sym typeface="Symbol" pitchFamily="18" charset="2"/>
              </a:rPr>
              <a:t>, then </a:t>
            </a:r>
            <a:r>
              <a:rPr lang="en-US" i="1">
                <a:solidFill>
                  <a:schemeClr val="hlink"/>
                </a:solidFill>
                <a:sym typeface="Symbol" pitchFamily="18" charset="2"/>
              </a:rPr>
              <a:t>V’</a:t>
            </a:r>
            <a:r>
              <a:rPr lang="en-US">
                <a:solidFill>
                  <a:schemeClr val="hlink"/>
                </a:solidFill>
                <a:sym typeface="Symbol" pitchFamily="18" charset="2"/>
              </a:rPr>
              <a:t> = 2</a:t>
            </a:r>
            <a:r>
              <a:rPr lang="en-US" i="1">
                <a:solidFill>
                  <a:schemeClr val="hlink"/>
                </a:solidFill>
                <a:sym typeface="Symbol" pitchFamily="18" charset="2"/>
              </a:rPr>
              <a:t>V</a:t>
            </a:r>
            <a:r>
              <a:rPr lang="en-US">
                <a:solidFill>
                  <a:schemeClr val="hlink"/>
                </a:solidFill>
                <a:sym typeface="Symbol" pitchFamily="18" charset="2"/>
              </a:rPr>
              <a:t> where </a:t>
            </a:r>
            <a:r>
              <a:rPr lang="en-US" i="1">
                <a:solidFill>
                  <a:schemeClr val="hlink"/>
                </a:solidFill>
                <a:sym typeface="Symbol" pitchFamily="18" charset="2"/>
              </a:rPr>
              <a:t>V</a:t>
            </a:r>
            <a:r>
              <a:rPr lang="en-US">
                <a:solidFill>
                  <a:schemeClr val="hlink"/>
                </a:solidFill>
                <a:sym typeface="Symbol" pitchFamily="18" charset="2"/>
              </a:rPr>
              <a:t> and </a:t>
            </a:r>
            <a:r>
              <a:rPr lang="en-US" i="1">
                <a:solidFill>
                  <a:schemeClr val="hlink"/>
                </a:solidFill>
                <a:sym typeface="Symbol" pitchFamily="18" charset="2"/>
              </a:rPr>
              <a:t>V’</a:t>
            </a:r>
            <a:r>
              <a:rPr lang="en-US">
                <a:solidFill>
                  <a:schemeClr val="hlink"/>
                </a:solidFill>
                <a:sym typeface="Symbol" pitchFamily="18" charset="2"/>
              </a:rPr>
              <a:t> are peak values.</a:t>
            </a:r>
          </a:p>
        </p:txBody>
      </p:sp>
      <p:sp>
        <p:nvSpPr>
          <p:cNvPr id="145423" name="Text Box 15"/>
          <p:cNvSpPr txBox="1">
            <a:spLocks noChangeArrowheads="1"/>
          </p:cNvSpPr>
          <p:nvPr/>
        </p:nvSpPr>
        <p:spPr bwMode="auto">
          <a:xfrm>
            <a:off x="731838" y="5567363"/>
            <a:ext cx="7629525"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Then </a:t>
            </a:r>
            <a:r>
              <a:rPr lang="en-US" i="1">
                <a:solidFill>
                  <a:schemeClr val="hlink"/>
                </a:solidFill>
                <a:sym typeface="Symbol" pitchFamily="18" charset="2"/>
              </a:rPr>
              <a:t>V</a:t>
            </a:r>
            <a:r>
              <a:rPr lang="en-US" baseline="-25000">
                <a:solidFill>
                  <a:schemeClr val="hlink"/>
                </a:solidFill>
                <a:sym typeface="Symbol" pitchFamily="18" charset="2"/>
              </a:rPr>
              <a:t>rms</a:t>
            </a:r>
            <a:r>
              <a:rPr lang="en-US">
                <a:solidFill>
                  <a:schemeClr val="hlink"/>
                </a:solidFill>
                <a:sym typeface="Symbol" pitchFamily="18" charset="2"/>
              </a:rPr>
              <a:t> = </a:t>
            </a:r>
            <a:r>
              <a:rPr lang="en-US" i="1">
                <a:solidFill>
                  <a:schemeClr val="hlink"/>
                </a:solidFill>
                <a:sym typeface="Symbol" pitchFamily="18" charset="2"/>
              </a:rPr>
              <a:t>V’ /</a:t>
            </a:r>
            <a:r>
              <a:rPr lang="en-US">
                <a:solidFill>
                  <a:schemeClr val="hlink"/>
                </a:solidFill>
                <a:sym typeface="Symbol" pitchFamily="18" charset="2"/>
              </a:rPr>
              <a:t>  2 = 2</a:t>
            </a:r>
            <a:r>
              <a:rPr lang="en-US" i="1">
                <a:solidFill>
                  <a:schemeClr val="hlink"/>
                </a:solidFill>
                <a:sym typeface="Symbol" pitchFamily="18" charset="2"/>
              </a:rPr>
              <a:t>V /  </a:t>
            </a:r>
            <a:r>
              <a:rPr lang="en-US">
                <a:solidFill>
                  <a:schemeClr val="hlink"/>
                </a:solidFill>
                <a:sym typeface="Symbol" pitchFamily="18" charset="2"/>
              </a:rPr>
              <a:t>2 =   2 </a:t>
            </a:r>
            <a:r>
              <a:rPr lang="en-US" i="1">
                <a:solidFill>
                  <a:schemeClr val="hlink"/>
                </a:solidFill>
                <a:sym typeface="Symbol" pitchFamily="18" charset="2"/>
              </a:rPr>
              <a:t>V</a:t>
            </a:r>
            <a:r>
              <a:rPr lang="en-US">
                <a:solidFill>
                  <a:schemeClr val="hlink"/>
                </a:solidFill>
                <a:sym typeface="Symbol" pitchFamily="18" charset="2"/>
              </a:rPr>
              <a:t>.</a:t>
            </a:r>
          </a:p>
        </p:txBody>
      </p:sp>
      <p:sp>
        <p:nvSpPr>
          <p:cNvPr id="14542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45429" name="Rectangle 21"/>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endParaRPr lang="en-US" i="1">
              <a:solidFill>
                <a:schemeClr val="accent2"/>
              </a:solidFill>
              <a:ea typeface="Segoe UI" pitchFamily="34" charset="0"/>
            </a:endParaRPr>
          </a:p>
        </p:txBody>
      </p:sp>
      <p:grpSp>
        <p:nvGrpSpPr>
          <p:cNvPr id="145430" name="Group 22"/>
          <p:cNvGrpSpPr>
            <a:grpSpLocks/>
          </p:cNvGrpSpPr>
          <p:nvPr/>
        </p:nvGrpSpPr>
        <p:grpSpPr bwMode="auto">
          <a:xfrm>
            <a:off x="817563" y="3511550"/>
            <a:ext cx="7464425" cy="1211263"/>
            <a:chOff x="515" y="2796"/>
            <a:chExt cx="4702" cy="763"/>
          </a:xfrm>
        </p:grpSpPr>
        <p:sp>
          <p:nvSpPr>
            <p:cNvPr id="145431" name="Text Box 23"/>
            <p:cNvSpPr txBox="1">
              <a:spLocks noChangeArrowheads="1"/>
            </p:cNvSpPr>
            <p:nvPr/>
          </p:nvSpPr>
          <p:spPr bwMode="auto">
            <a:xfrm>
              <a:off x="3173" y="2811"/>
              <a:ext cx="2044" cy="74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induced emf (rotating coil, N loops, constant B-field)</a:t>
              </a:r>
            </a:p>
          </p:txBody>
        </p:sp>
        <p:sp>
          <p:nvSpPr>
            <p:cNvPr id="145432" name="Rectangle 24"/>
            <p:cNvSpPr>
              <a:spLocks noChangeArrowheads="1"/>
            </p:cNvSpPr>
            <p:nvPr/>
          </p:nvSpPr>
          <p:spPr bwMode="auto">
            <a:xfrm>
              <a:off x="515" y="2813"/>
              <a:ext cx="4701" cy="744"/>
            </a:xfrm>
            <a:prstGeom prst="rect">
              <a:avLst/>
            </a:prstGeom>
            <a:noFill/>
            <a:ln w="12700">
              <a:solidFill>
                <a:schemeClr val="tx1"/>
              </a:solidFill>
              <a:miter lim="800000"/>
              <a:headEnd/>
              <a:tailEnd/>
            </a:ln>
            <a:effectLst/>
          </p:spPr>
          <p:txBody>
            <a:bodyPr wrap="none" anchor="ctr"/>
            <a:lstStyle/>
            <a:p>
              <a:endParaRPr lang="en-US"/>
            </a:p>
          </p:txBody>
        </p:sp>
        <p:sp>
          <p:nvSpPr>
            <p:cNvPr id="145433" name="Text Box 25"/>
            <p:cNvSpPr txBox="1">
              <a:spLocks noChangeArrowheads="1"/>
            </p:cNvSpPr>
            <p:nvPr/>
          </p:nvSpPr>
          <p:spPr bwMode="auto">
            <a:xfrm>
              <a:off x="655" y="2796"/>
              <a:ext cx="2290"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i="1">
                  <a:solidFill>
                    <a:srgbClr val="000000"/>
                  </a:solidFill>
                  <a:sym typeface="Symbol" pitchFamily="18" charset="2"/>
                </a:rPr>
                <a:t>NBA</a:t>
              </a:r>
              <a:r>
                <a:rPr lang="en-US">
                  <a:solidFill>
                    <a:srgbClr val="000000"/>
                  </a:solidFill>
                  <a:sym typeface="Symbol" pitchFamily="18" charset="2"/>
                </a:rPr>
                <a:t></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olidFill>
                    <a:srgbClr val="000000"/>
                  </a:solidFill>
                  <a:sym typeface="Symbol" pitchFamily="18" charset="2"/>
                </a:rPr>
                <a:t></a:t>
              </a:r>
              <a:r>
                <a:rPr lang="en-US" i="1">
                  <a:solidFill>
                    <a:srgbClr val="000000"/>
                  </a:solidFill>
                  <a:sym typeface="Symbol" pitchFamily="18" charset="2"/>
                </a:rPr>
                <a:t>t</a:t>
              </a:r>
              <a:r>
                <a:rPr lang="en-US">
                  <a:sym typeface="Symbol" pitchFamily="18" charset="2"/>
                </a:rPr>
                <a:t> </a:t>
              </a:r>
            </a:p>
          </p:txBody>
        </p:sp>
        <p:sp>
          <p:nvSpPr>
            <p:cNvPr id="145434" name="Text Box 26"/>
            <p:cNvSpPr txBox="1">
              <a:spLocks noChangeArrowheads="1"/>
            </p:cNvSpPr>
            <p:nvPr/>
          </p:nvSpPr>
          <p:spPr bwMode="auto">
            <a:xfrm>
              <a:off x="656" y="3018"/>
              <a:ext cx="2290"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 = </a:t>
              </a:r>
              <a:r>
                <a:rPr lang="en-US">
                  <a:sym typeface="Symbol" pitchFamily="18" charset="2"/>
                </a:rPr>
                <a:t>2</a:t>
              </a:r>
              <a:r>
                <a:rPr lang="en-US" i="1">
                  <a:sym typeface="Symbol" pitchFamily="18" charset="2"/>
                </a:rPr>
                <a:t>f</a:t>
              </a:r>
              <a:r>
                <a:rPr lang="en-US" i="1">
                  <a:solidFill>
                    <a:srgbClr val="000000"/>
                  </a:solidFill>
                  <a:sym typeface="Symbol" pitchFamily="18" charset="2"/>
                </a:rPr>
                <a:t>NBA</a:t>
              </a:r>
              <a:r>
                <a:rPr lang="en-US" i="1"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p:txBody>
        </p:sp>
        <p:sp>
          <p:nvSpPr>
            <p:cNvPr id="145435" name="Rectangle 27"/>
            <p:cNvSpPr>
              <a:spLocks noChangeArrowheads="1"/>
            </p:cNvSpPr>
            <p:nvPr/>
          </p:nvSpPr>
          <p:spPr bwMode="auto">
            <a:xfrm>
              <a:off x="653" y="3246"/>
              <a:ext cx="1226" cy="288"/>
            </a:xfrm>
            <a:prstGeom prst="rect">
              <a:avLst/>
            </a:prstGeom>
            <a:noFill/>
            <a:ln w="9525">
              <a:noFill/>
              <a:miter lim="800000"/>
              <a:headEnd/>
              <a:tailEnd/>
            </a:ln>
            <a:effectLst/>
          </p:spPr>
          <p:txBody>
            <a:bodyPr wrap="none">
              <a:spAutoFit/>
            </a:bodyPr>
            <a:lstStyle/>
            <a:p>
              <a:r>
                <a:rPr lang="en-US">
                  <a:solidFill>
                    <a:srgbClr val="000000"/>
                  </a:solidFill>
                  <a:sym typeface="Symbol" pitchFamily="18" charset="2"/>
                </a:rPr>
                <a:t> = </a:t>
              </a:r>
              <a:r>
                <a:rPr lang="en-US" baseline="-25000">
                  <a:solidFill>
                    <a:srgbClr val="000000"/>
                  </a:solidFill>
                  <a:sym typeface="Symbol" pitchFamily="18" charset="2"/>
                </a:rPr>
                <a:t>0</a:t>
              </a:r>
              <a:r>
                <a:rPr lang="en-US">
                  <a:solidFill>
                    <a:srgbClr val="000000"/>
                  </a:solidFill>
                  <a:sym typeface="Symbol" pitchFamily="18" charset="2"/>
                </a:rPr>
                <a:t> 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p>
          </p:txBody>
        </p:sp>
        <p:sp>
          <p:nvSpPr>
            <p:cNvPr id="145436" name="Rectangle 28"/>
            <p:cNvSpPr>
              <a:spLocks noChangeArrowheads="1"/>
            </p:cNvSpPr>
            <p:nvPr/>
          </p:nvSpPr>
          <p:spPr bwMode="auto">
            <a:xfrm>
              <a:off x="1741" y="3237"/>
              <a:ext cx="1457" cy="288"/>
            </a:xfrm>
            <a:prstGeom prst="rect">
              <a:avLst/>
            </a:prstGeom>
            <a:noFill/>
            <a:ln w="9525">
              <a:noFill/>
              <a:miter lim="800000"/>
              <a:headEnd/>
              <a:tailEnd/>
            </a:ln>
            <a:effectLst/>
          </p:spPr>
          <p:txBody>
            <a:bodyPr>
              <a:spAutoFit/>
            </a:bodyPr>
            <a:lstStyle/>
            <a:p>
              <a:pPr algn="r"/>
              <a:r>
                <a:rPr lang="en-US">
                  <a:sym typeface="Symbol" pitchFamily="18" charset="2"/>
                </a:rPr>
                <a:t></a:t>
              </a:r>
              <a:r>
                <a:rPr lang="en-US" baseline="-25000">
                  <a:sym typeface="Symbol" pitchFamily="18" charset="2"/>
                </a:rPr>
                <a:t>0</a:t>
              </a:r>
              <a:r>
                <a:rPr lang="en-US">
                  <a:sym typeface="Symbol" pitchFamily="18" charset="2"/>
                </a:rPr>
                <a:t> =</a:t>
              </a:r>
              <a:r>
                <a:rPr lang="en-US" baseline="-25000">
                  <a:sym typeface="Symbol" pitchFamily="18" charset="2"/>
                </a:rPr>
                <a:t> </a:t>
              </a:r>
              <a:r>
                <a:rPr lang="en-US">
                  <a:sym typeface="Symbol" pitchFamily="18" charset="2"/>
                </a:rPr>
                <a:t>2</a:t>
              </a:r>
              <a:r>
                <a:rPr lang="en-US" i="1">
                  <a:sym typeface="Symbol" pitchFamily="18" charset="2"/>
                </a:rPr>
                <a:t>fNBA</a:t>
              </a:r>
              <a:endParaRPr lang="en-US">
                <a:sym typeface="Symbol" pitchFamily="18" charset="2"/>
              </a:endParaRPr>
            </a:p>
          </p:txBody>
        </p:sp>
      </p:grpSp>
      <p:sp>
        <p:nvSpPr>
          <p:cNvPr id="145437" name="Freeform 29"/>
          <p:cNvSpPr>
            <a:spLocks/>
          </p:cNvSpPr>
          <p:nvPr/>
        </p:nvSpPr>
        <p:spPr bwMode="auto">
          <a:xfrm>
            <a:off x="3058192" y="5664200"/>
            <a:ext cx="360362" cy="296863"/>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hlink"/>
            </a:solidFill>
            <a:round/>
            <a:headEnd/>
            <a:tailEnd/>
          </a:ln>
          <a:effectLst/>
        </p:spPr>
        <p:txBody>
          <a:bodyPr/>
          <a:lstStyle/>
          <a:p>
            <a:endParaRPr lang="en-US"/>
          </a:p>
        </p:txBody>
      </p:sp>
      <p:sp>
        <p:nvSpPr>
          <p:cNvPr id="145438" name="Freeform 30"/>
          <p:cNvSpPr>
            <a:spLocks/>
          </p:cNvSpPr>
          <p:nvPr/>
        </p:nvSpPr>
        <p:spPr bwMode="auto">
          <a:xfrm>
            <a:off x="4267867" y="5664200"/>
            <a:ext cx="360362" cy="296863"/>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hlink"/>
            </a:solidFill>
            <a:round/>
            <a:headEnd/>
            <a:tailEnd/>
          </a:ln>
          <a:effectLst/>
        </p:spPr>
        <p:txBody>
          <a:bodyPr/>
          <a:lstStyle/>
          <a:p>
            <a:endParaRPr lang="en-US"/>
          </a:p>
        </p:txBody>
      </p:sp>
      <p:sp>
        <p:nvSpPr>
          <p:cNvPr id="145439" name="Freeform 31"/>
          <p:cNvSpPr>
            <a:spLocks/>
          </p:cNvSpPr>
          <p:nvPr/>
        </p:nvSpPr>
        <p:spPr bwMode="auto">
          <a:xfrm>
            <a:off x="4943221" y="5664200"/>
            <a:ext cx="360362" cy="296863"/>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hlink"/>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29">
                                            <p:txEl>
                                              <p:pRg st="0" end="0"/>
                                            </p:txEl>
                                          </p:spTgt>
                                        </p:tgtEl>
                                        <p:attrNameLst>
                                          <p:attrName>style.visibility</p:attrName>
                                        </p:attrNameLst>
                                      </p:cBhvr>
                                      <p:to>
                                        <p:strVal val="visible"/>
                                      </p:to>
                                    </p:set>
                                    <p:anim calcmode="lin" valueType="num">
                                      <p:cBhvr additive="base">
                                        <p:cTn id="7" dur="500" fill="hold"/>
                                        <p:tgtEl>
                                          <p:spTgt spid="1454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2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3"/>
                                        </p:tgtEl>
                                        <p:attrNameLst>
                                          <p:attrName>style.visibility</p:attrName>
                                        </p:attrNameLst>
                                      </p:cBhvr>
                                      <p:to>
                                        <p:strVal val="visible"/>
                                      </p:to>
                                    </p:set>
                                    <p:anim calcmode="lin" valueType="num">
                                      <p:cBhvr additive="base">
                                        <p:cTn id="13" dur="500" fill="hold"/>
                                        <p:tgtEl>
                                          <p:spTgt spid="145413"/>
                                        </p:tgtEl>
                                        <p:attrNameLst>
                                          <p:attrName>ppt_x</p:attrName>
                                        </p:attrNameLst>
                                      </p:cBhvr>
                                      <p:tavLst>
                                        <p:tav tm="0">
                                          <p:val>
                                            <p:strVal val="#ppt_x"/>
                                          </p:val>
                                        </p:tav>
                                        <p:tav tm="100000">
                                          <p:val>
                                            <p:strVal val="#ppt_x"/>
                                          </p:val>
                                        </p:tav>
                                      </p:tavLst>
                                    </p:anim>
                                    <p:anim calcmode="lin" valueType="num">
                                      <p:cBhvr additive="base">
                                        <p:cTn id="14" dur="500" fill="hold"/>
                                        <p:tgtEl>
                                          <p:spTgt spid="1454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45430"/>
                                        </p:tgtEl>
                                        <p:attrNameLst>
                                          <p:attrName>style.visibility</p:attrName>
                                        </p:attrNameLst>
                                      </p:cBhvr>
                                      <p:to>
                                        <p:strVal val="visible"/>
                                      </p:to>
                                    </p:set>
                                    <p:anim calcmode="lin" valueType="num">
                                      <p:cBhvr>
                                        <p:cTn id="19" dur="500" fill="hold"/>
                                        <p:tgtEl>
                                          <p:spTgt spid="145430"/>
                                        </p:tgtEl>
                                        <p:attrNameLst>
                                          <p:attrName>ppt_w</p:attrName>
                                        </p:attrNameLst>
                                      </p:cBhvr>
                                      <p:tavLst>
                                        <p:tav tm="0">
                                          <p:val>
                                            <p:fltVal val="0"/>
                                          </p:val>
                                        </p:tav>
                                        <p:tav tm="100000">
                                          <p:val>
                                            <p:strVal val="#ppt_w"/>
                                          </p:val>
                                        </p:tav>
                                      </p:tavLst>
                                    </p:anim>
                                    <p:anim calcmode="lin" valueType="num">
                                      <p:cBhvr>
                                        <p:cTn id="20" dur="500" fill="hold"/>
                                        <p:tgtEl>
                                          <p:spTgt spid="145430"/>
                                        </p:tgtEl>
                                        <p:attrNameLst>
                                          <p:attrName>ppt_h</p:attrName>
                                        </p:attrNameLst>
                                      </p:cBhvr>
                                      <p:tavLst>
                                        <p:tav tm="0">
                                          <p:val>
                                            <p:fltVal val="0"/>
                                          </p:val>
                                        </p:tav>
                                        <p:tav tm="100000">
                                          <p:val>
                                            <p:strVal val="#ppt_h"/>
                                          </p:val>
                                        </p:tav>
                                      </p:tavLst>
                                    </p:anim>
                                    <p:animEffect transition="in" filter="fade">
                                      <p:cBhvr>
                                        <p:cTn id="21" dur="500"/>
                                        <p:tgtEl>
                                          <p:spTgt spid="145430"/>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5422"/>
                                        </p:tgtEl>
                                        <p:attrNameLst>
                                          <p:attrName>style.visibility</p:attrName>
                                        </p:attrNameLst>
                                      </p:cBhvr>
                                      <p:to>
                                        <p:strVal val="visible"/>
                                      </p:to>
                                    </p:set>
                                    <p:anim calcmode="lin" valueType="num">
                                      <p:cBhvr additive="base">
                                        <p:cTn id="26" dur="500" fill="hold"/>
                                        <p:tgtEl>
                                          <p:spTgt spid="145422"/>
                                        </p:tgtEl>
                                        <p:attrNameLst>
                                          <p:attrName>ppt_x</p:attrName>
                                        </p:attrNameLst>
                                      </p:cBhvr>
                                      <p:tavLst>
                                        <p:tav tm="0">
                                          <p:val>
                                            <p:strVal val="#ppt_x"/>
                                          </p:val>
                                        </p:tav>
                                        <p:tav tm="100000">
                                          <p:val>
                                            <p:strVal val="#ppt_x"/>
                                          </p:val>
                                        </p:tav>
                                      </p:tavLst>
                                    </p:anim>
                                    <p:anim calcmode="lin" valueType="num">
                                      <p:cBhvr additive="base">
                                        <p:cTn id="27" dur="500" fill="hold"/>
                                        <p:tgtEl>
                                          <p:spTgt spid="1454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5423"/>
                                        </p:tgtEl>
                                        <p:attrNameLst>
                                          <p:attrName>style.visibility</p:attrName>
                                        </p:attrNameLst>
                                      </p:cBhvr>
                                      <p:to>
                                        <p:strVal val="visible"/>
                                      </p:to>
                                    </p:set>
                                    <p:anim calcmode="lin" valueType="num">
                                      <p:cBhvr additive="base">
                                        <p:cTn id="32" dur="500" fill="hold"/>
                                        <p:tgtEl>
                                          <p:spTgt spid="145423"/>
                                        </p:tgtEl>
                                        <p:attrNameLst>
                                          <p:attrName>ppt_x</p:attrName>
                                        </p:attrNameLst>
                                      </p:cBhvr>
                                      <p:tavLst>
                                        <p:tav tm="0">
                                          <p:val>
                                            <p:strVal val="#ppt_x"/>
                                          </p:val>
                                        </p:tav>
                                        <p:tav tm="100000">
                                          <p:val>
                                            <p:strVal val="#ppt_x"/>
                                          </p:val>
                                        </p:tav>
                                      </p:tavLst>
                                    </p:anim>
                                    <p:anim calcmode="lin" valueType="num">
                                      <p:cBhvr additive="base">
                                        <p:cTn id="33" dur="500" fill="hold"/>
                                        <p:tgtEl>
                                          <p:spTgt spid="1454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2" presetClass="entr" presetSubtype="4" fill="hold" grpId="0" nodeType="withEffect">
                                  <p:stCondLst>
                                    <p:cond delay="0"/>
                                  </p:stCondLst>
                                  <p:childTnLst>
                                    <p:set>
                                      <p:cBhvr>
                                        <p:cTn id="35" dur="1" fill="hold">
                                          <p:stCondLst>
                                            <p:cond delay="0"/>
                                          </p:stCondLst>
                                        </p:cTn>
                                        <p:tgtEl>
                                          <p:spTgt spid="145437"/>
                                        </p:tgtEl>
                                        <p:attrNameLst>
                                          <p:attrName>style.visibility</p:attrName>
                                        </p:attrNameLst>
                                      </p:cBhvr>
                                      <p:to>
                                        <p:strVal val="visible"/>
                                      </p:to>
                                    </p:set>
                                    <p:anim calcmode="lin" valueType="num">
                                      <p:cBhvr additive="base">
                                        <p:cTn id="36" dur="500" fill="hold"/>
                                        <p:tgtEl>
                                          <p:spTgt spid="145437"/>
                                        </p:tgtEl>
                                        <p:attrNameLst>
                                          <p:attrName>ppt_x</p:attrName>
                                        </p:attrNameLst>
                                      </p:cBhvr>
                                      <p:tavLst>
                                        <p:tav tm="0">
                                          <p:val>
                                            <p:strVal val="#ppt_x"/>
                                          </p:val>
                                        </p:tav>
                                        <p:tav tm="100000">
                                          <p:val>
                                            <p:strVal val="#ppt_x"/>
                                          </p:val>
                                        </p:tav>
                                      </p:tavLst>
                                    </p:anim>
                                    <p:anim calcmode="lin" valueType="num">
                                      <p:cBhvr additive="base">
                                        <p:cTn id="37" dur="500" fill="hold"/>
                                        <p:tgtEl>
                                          <p:spTgt spid="14543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45438"/>
                                        </p:tgtEl>
                                        <p:attrNameLst>
                                          <p:attrName>style.visibility</p:attrName>
                                        </p:attrNameLst>
                                      </p:cBhvr>
                                      <p:to>
                                        <p:strVal val="visible"/>
                                      </p:to>
                                    </p:set>
                                    <p:anim calcmode="lin" valueType="num">
                                      <p:cBhvr additive="base">
                                        <p:cTn id="40" dur="500" fill="hold"/>
                                        <p:tgtEl>
                                          <p:spTgt spid="145438"/>
                                        </p:tgtEl>
                                        <p:attrNameLst>
                                          <p:attrName>ppt_x</p:attrName>
                                        </p:attrNameLst>
                                      </p:cBhvr>
                                      <p:tavLst>
                                        <p:tav tm="0">
                                          <p:val>
                                            <p:strVal val="#ppt_x"/>
                                          </p:val>
                                        </p:tav>
                                        <p:tav tm="100000">
                                          <p:val>
                                            <p:strVal val="#ppt_x"/>
                                          </p:val>
                                        </p:tav>
                                      </p:tavLst>
                                    </p:anim>
                                    <p:anim calcmode="lin" valueType="num">
                                      <p:cBhvr additive="base">
                                        <p:cTn id="41" dur="500" fill="hold"/>
                                        <p:tgtEl>
                                          <p:spTgt spid="14543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45439"/>
                                        </p:tgtEl>
                                        <p:attrNameLst>
                                          <p:attrName>style.visibility</p:attrName>
                                        </p:attrNameLst>
                                      </p:cBhvr>
                                      <p:to>
                                        <p:strVal val="visible"/>
                                      </p:to>
                                    </p:set>
                                    <p:anim calcmode="lin" valueType="num">
                                      <p:cBhvr additive="base">
                                        <p:cTn id="44" dur="500" fill="hold"/>
                                        <p:tgtEl>
                                          <p:spTgt spid="145439"/>
                                        </p:tgtEl>
                                        <p:attrNameLst>
                                          <p:attrName>ppt_x</p:attrName>
                                        </p:attrNameLst>
                                      </p:cBhvr>
                                      <p:tavLst>
                                        <p:tav tm="0">
                                          <p:val>
                                            <p:strVal val="#ppt_x"/>
                                          </p:val>
                                        </p:tav>
                                        <p:tav tm="100000">
                                          <p:val>
                                            <p:strVal val="#ppt_x"/>
                                          </p:val>
                                        </p:tav>
                                      </p:tavLst>
                                    </p:anim>
                                    <p:anim calcmode="lin" valueType="num">
                                      <p:cBhvr additive="base">
                                        <p:cTn id="45" dur="500" fill="hold"/>
                                        <p:tgtEl>
                                          <p:spTgt spid="14543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45414"/>
                                        </p:tgtEl>
                                        <p:attrNameLst>
                                          <p:attrName>style.visibility</p:attrName>
                                        </p:attrNameLst>
                                      </p:cBhvr>
                                      <p:to>
                                        <p:strVal val="visible"/>
                                      </p:to>
                                    </p:set>
                                    <p:anim calcmode="lin" valueType="num">
                                      <p:cBhvr>
                                        <p:cTn id="50" dur="500" fill="hold"/>
                                        <p:tgtEl>
                                          <p:spTgt spid="145414"/>
                                        </p:tgtEl>
                                        <p:attrNameLst>
                                          <p:attrName>ppt_w</p:attrName>
                                        </p:attrNameLst>
                                      </p:cBhvr>
                                      <p:tavLst>
                                        <p:tav tm="0">
                                          <p:val>
                                            <p:fltVal val="0"/>
                                          </p:val>
                                        </p:tav>
                                        <p:tav tm="100000">
                                          <p:val>
                                            <p:strVal val="#ppt_w"/>
                                          </p:val>
                                        </p:tav>
                                      </p:tavLst>
                                    </p:anim>
                                    <p:anim calcmode="lin" valueType="num">
                                      <p:cBhvr>
                                        <p:cTn id="51" dur="500" fill="hold"/>
                                        <p:tgtEl>
                                          <p:spTgt spid="145414"/>
                                        </p:tgtEl>
                                        <p:attrNameLst>
                                          <p:attrName>ppt_h</p:attrName>
                                        </p:attrNameLst>
                                      </p:cBhvr>
                                      <p:tavLst>
                                        <p:tav tm="0">
                                          <p:val>
                                            <p:fltVal val="0"/>
                                          </p:val>
                                        </p:tav>
                                        <p:tav tm="100000">
                                          <p:val>
                                            <p:strVal val="#ppt_h"/>
                                          </p:val>
                                        </p:tav>
                                      </p:tavLst>
                                    </p:anim>
                                    <p:animEffect transition="in" filter="fade">
                                      <p:cBhvr>
                                        <p:cTn id="52" dur="500"/>
                                        <p:tgtEl>
                                          <p:spTgt spid="145414"/>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animBg="1"/>
      <p:bldP spid="145422" grpId="0"/>
      <p:bldP spid="145423" grpId="0"/>
      <p:bldP spid="145437" grpId="0" animBg="1"/>
      <p:bldP spid="145438" grpId="0" animBg="1"/>
      <p:bldP spid="1454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AC circuit problems for ohmic resistors</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If a resistor is connected to an AC supply, the following relationship holds:</a:t>
            </a:r>
          </a:p>
          <a:p>
            <a:pPr eaLnBrk="0" hangingPunct="0">
              <a:spcBef>
                <a:spcPct val="20000"/>
              </a:spcBef>
            </a:pPr>
            <a:endParaRPr lang="en-US">
              <a:solidFill>
                <a:srgbClr val="000000"/>
              </a:solidFill>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This relationship shows that </a:t>
            </a:r>
            <a:r>
              <a:rPr lang="en-US" i="1">
                <a:solidFill>
                  <a:srgbClr val="000000"/>
                </a:solidFill>
                <a:cs typeface="Times New Roman" pitchFamily="18" charset="0"/>
              </a:rPr>
              <a:t>I</a:t>
            </a:r>
            <a:r>
              <a:rPr lang="en-US">
                <a:solidFill>
                  <a:srgbClr val="000000"/>
                </a:solidFill>
                <a:cs typeface="Times New Roman" pitchFamily="18" charset="0"/>
              </a:rPr>
              <a:t>                                          and</a:t>
            </a:r>
            <a:r>
              <a:rPr lang="en-US" i="1">
                <a:solidFill>
                  <a:srgbClr val="000000"/>
                </a:solidFill>
                <a:cs typeface="Times New Roman" pitchFamily="18" charset="0"/>
              </a:rPr>
              <a:t>V</a:t>
            </a:r>
            <a:r>
              <a:rPr lang="en-US">
                <a:solidFill>
                  <a:srgbClr val="000000"/>
                </a:solidFill>
                <a:cs typeface="Times New Roman" pitchFamily="18" charset="0"/>
              </a:rPr>
              <a:t> are proportional to each                                         other and in phase.</a:t>
            </a:r>
          </a:p>
          <a:p>
            <a:pPr eaLnBrk="0" hangingPunct="0">
              <a:spcBef>
                <a:spcPct val="20000"/>
              </a:spcBef>
            </a:pPr>
            <a:r>
              <a:rPr lang="en-US" b="1">
                <a:sym typeface="Symbol" pitchFamily="18" charset="2"/>
              </a:rPr>
              <a:t></a:t>
            </a:r>
            <a:r>
              <a:rPr lang="en-US">
                <a:sym typeface="Symbol" pitchFamily="18" charset="2"/>
              </a:rPr>
              <a:t>This may seem an obvious                                   relationship </a:t>
            </a:r>
            <a:r>
              <a:rPr lang="en-US" i="1">
                <a:sym typeface="Symbol" pitchFamily="18" charset="2"/>
              </a:rPr>
              <a:t>but</a:t>
            </a:r>
            <a:r>
              <a:rPr lang="en-US">
                <a:sym typeface="Symbol" pitchFamily="18" charset="2"/>
              </a:rPr>
              <a:t> in AC circuits                                          there are components called                                    </a:t>
            </a:r>
            <a:r>
              <a:rPr lang="en-US" u="sng">
                <a:sym typeface="Symbol" pitchFamily="18" charset="2"/>
              </a:rPr>
              <a:t>capacitors</a:t>
            </a:r>
            <a:r>
              <a:rPr lang="en-US">
                <a:sym typeface="Symbol" pitchFamily="18" charset="2"/>
              </a:rPr>
              <a:t> and </a:t>
            </a:r>
            <a:r>
              <a:rPr lang="en-US" u="sng">
                <a:sym typeface="Symbol" pitchFamily="18" charset="2"/>
              </a:rPr>
              <a:t>inductors</a:t>
            </a:r>
            <a:r>
              <a:rPr lang="en-US">
                <a:sym typeface="Symbol" pitchFamily="18" charset="2"/>
              </a:rPr>
              <a:t> which                                    change the phase relationship                                    between </a:t>
            </a:r>
            <a:r>
              <a:rPr lang="en-US" i="1">
                <a:sym typeface="Symbol" pitchFamily="18" charset="2"/>
              </a:rPr>
              <a:t>I</a:t>
            </a:r>
            <a:r>
              <a:rPr lang="en-US">
                <a:sym typeface="Symbol" pitchFamily="18" charset="2"/>
              </a:rPr>
              <a:t> and </a:t>
            </a:r>
            <a:r>
              <a:rPr lang="en-US" i="1">
                <a:sym typeface="Symbol" pitchFamily="18" charset="2"/>
              </a:rPr>
              <a:t>V</a:t>
            </a:r>
            <a:r>
              <a:rPr lang="en-US">
                <a:sym typeface="Symbol" pitchFamily="18" charset="2"/>
              </a:rPr>
              <a:t>.</a:t>
            </a:r>
          </a:p>
        </p:txBody>
      </p:sp>
      <p:grpSp>
        <p:nvGrpSpPr>
          <p:cNvPr id="147478" name="Group 22"/>
          <p:cNvGrpSpPr>
            <a:grpSpLocks/>
          </p:cNvGrpSpPr>
          <p:nvPr/>
        </p:nvGrpSpPr>
        <p:grpSpPr bwMode="auto">
          <a:xfrm>
            <a:off x="846138" y="2576513"/>
            <a:ext cx="7464425" cy="457200"/>
            <a:chOff x="549" y="1607"/>
            <a:chExt cx="4702" cy="288"/>
          </a:xfrm>
        </p:grpSpPr>
        <p:sp>
          <p:nvSpPr>
            <p:cNvPr id="147461" name="Rectangle 5"/>
            <p:cNvSpPr>
              <a:spLocks noChangeArrowheads="1"/>
            </p:cNvSpPr>
            <p:nvPr/>
          </p:nvSpPr>
          <p:spPr bwMode="auto">
            <a:xfrm>
              <a:off x="575" y="1620"/>
              <a:ext cx="2712" cy="202"/>
            </a:xfrm>
            <a:prstGeom prst="rect">
              <a:avLst/>
            </a:prstGeom>
            <a:noFill/>
            <a:ln w="9525">
              <a:noFill/>
              <a:miter lim="800000"/>
              <a:headEnd/>
              <a:tailEnd/>
            </a:ln>
            <a:effectLst/>
          </p:spPr>
          <p:txBody>
            <a:bodyPr/>
            <a:lstStyle/>
            <a:p>
              <a:pPr eaLnBrk="0" hangingPunct="0">
                <a:lnSpc>
                  <a:spcPct val="90000"/>
                </a:lnSpc>
                <a:spcBef>
                  <a:spcPct val="20000"/>
                </a:spcBef>
              </a:pPr>
              <a:r>
                <a:rPr lang="en-US" i="1">
                  <a:sym typeface="Symbol" pitchFamily="18" charset="2"/>
                </a:rPr>
                <a:t>V</a:t>
              </a:r>
              <a:r>
                <a:rPr lang="en-US" baseline="-25000">
                  <a:sym typeface="Symbol" pitchFamily="18" charset="2"/>
                </a:rPr>
                <a:t>rms</a:t>
              </a:r>
              <a:r>
                <a:rPr lang="en-US">
                  <a:sym typeface="Symbol" pitchFamily="18" charset="2"/>
                </a:rPr>
                <a:t> = </a:t>
              </a:r>
              <a:r>
                <a:rPr lang="en-US" i="1">
                  <a:sym typeface="Symbol" pitchFamily="18" charset="2"/>
                </a:rPr>
                <a:t>I</a:t>
              </a:r>
              <a:r>
                <a:rPr lang="en-US" baseline="-25000">
                  <a:sym typeface="Symbol" pitchFamily="18" charset="2"/>
                </a:rPr>
                <a:t>rms</a:t>
              </a:r>
              <a:r>
                <a:rPr lang="en-US" i="1">
                  <a:sym typeface="Symbol" pitchFamily="18" charset="2"/>
                </a:rPr>
                <a:t>R            V</a:t>
              </a:r>
              <a:r>
                <a:rPr lang="en-US" baseline="-25000">
                  <a:sym typeface="Symbol" pitchFamily="18" charset="2"/>
                </a:rPr>
                <a:t>0</a:t>
              </a:r>
              <a:r>
                <a:rPr lang="en-US">
                  <a:sym typeface="Symbol" pitchFamily="18" charset="2"/>
                </a:rPr>
                <a:t> = </a:t>
              </a:r>
              <a:r>
                <a:rPr lang="en-US" i="1">
                  <a:sym typeface="Symbol" pitchFamily="18" charset="2"/>
                </a:rPr>
                <a:t>I</a:t>
              </a:r>
              <a:r>
                <a:rPr lang="en-US" baseline="-25000">
                  <a:sym typeface="Symbol" pitchFamily="18" charset="2"/>
                </a:rPr>
                <a:t>0</a:t>
              </a:r>
              <a:r>
                <a:rPr lang="en-US" i="1">
                  <a:sym typeface="Symbol" pitchFamily="18" charset="2"/>
                </a:rPr>
                <a:t>R</a:t>
              </a:r>
              <a:endParaRPr lang="en-US">
                <a:solidFill>
                  <a:srgbClr val="000000"/>
                </a:solidFill>
                <a:cs typeface="Courier New" pitchFamily="49" charset="0"/>
              </a:endParaRPr>
            </a:p>
          </p:txBody>
        </p:sp>
        <p:sp>
          <p:nvSpPr>
            <p:cNvPr id="147462" name="Text Box 6"/>
            <p:cNvSpPr txBox="1">
              <a:spLocks noChangeArrowheads="1"/>
            </p:cNvSpPr>
            <p:nvPr/>
          </p:nvSpPr>
          <p:spPr bwMode="auto">
            <a:xfrm>
              <a:off x="3075" y="1607"/>
              <a:ext cx="2176"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ac circuits and resistors</a:t>
              </a:r>
            </a:p>
          </p:txBody>
        </p:sp>
        <p:sp>
          <p:nvSpPr>
            <p:cNvPr id="147463" name="Rectangle 7"/>
            <p:cNvSpPr>
              <a:spLocks noChangeArrowheads="1"/>
            </p:cNvSpPr>
            <p:nvPr/>
          </p:nvSpPr>
          <p:spPr bwMode="auto">
            <a:xfrm>
              <a:off x="549" y="1609"/>
              <a:ext cx="4701" cy="283"/>
            </a:xfrm>
            <a:prstGeom prst="rect">
              <a:avLst/>
            </a:prstGeom>
            <a:noFill/>
            <a:ln w="12700">
              <a:solidFill>
                <a:schemeClr val="tx1"/>
              </a:solidFill>
              <a:miter lim="800000"/>
              <a:headEnd/>
              <a:tailEnd/>
            </a:ln>
            <a:effectLst/>
          </p:spPr>
          <p:txBody>
            <a:bodyPr wrap="none" anchor="ctr"/>
            <a:lstStyle/>
            <a:p>
              <a:endParaRPr lang="en-US"/>
            </a:p>
          </p:txBody>
        </p:sp>
      </p:grpSp>
      <p:pic>
        <p:nvPicPr>
          <p:cNvPr id="147466" name="Picture 10" descr="PFC Inductor">
            <a:hlinkClick r:id="rId6"/>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764208" y="0"/>
            <a:ext cx="1571521" cy="1323165"/>
          </a:xfrm>
          <a:prstGeom prst="rect">
            <a:avLst/>
          </a:prstGeom>
          <a:noFill/>
        </p:spPr>
      </p:pic>
      <p:pic>
        <p:nvPicPr>
          <p:cNvPr id="147467"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8294467">
            <a:off x="7808120" y="1358106"/>
            <a:ext cx="1852612" cy="1419225"/>
          </a:xfrm>
          <a:prstGeom prst="rect">
            <a:avLst/>
          </a:prstGeom>
          <a:noFill/>
        </p:spPr>
      </p:pic>
      <p:pic>
        <p:nvPicPr>
          <p:cNvPr id="147473" name="Picture 17" descr="resisto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8955698">
            <a:off x="6214081" y="-530225"/>
            <a:ext cx="1614488" cy="1614488"/>
          </a:xfrm>
          <a:prstGeom prst="rect">
            <a:avLst/>
          </a:prstGeom>
          <a:ln>
            <a:noFill/>
          </a:ln>
          <a:effectLst>
            <a:outerShdw blurRad="292100" dist="139700" dir="2700000" algn="tl" rotWithShape="0">
              <a:srgbClr val="333333">
                <a:alpha val="65000"/>
              </a:srgbClr>
            </a:outerShdw>
          </a:effectLst>
        </p:spPr>
      </p:pic>
      <p:sp>
        <p:nvSpPr>
          <p:cNvPr id="14747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dirty="0">
                <a:solidFill>
                  <a:schemeClr val="tx2"/>
                </a:solidFill>
              </a:rPr>
              <a:t>Topic 11: Electromagnetic induction - A</a:t>
            </a:r>
            <a:r>
              <a:rPr lang="en-US" altLang="en-US" sz="2800" b="1" dirty="0"/>
              <a:t>HL</a:t>
            </a:r>
            <a:r>
              <a:rPr lang="en-US" altLang="en-US" sz="2800" b="1" dirty="0">
                <a:solidFill>
                  <a:schemeClr val="tx2"/>
                </a:solidFill>
              </a:rPr>
              <a:t/>
            </a:r>
            <a:br>
              <a:rPr lang="en-US" altLang="en-US" sz="2800" b="1" dirty="0">
                <a:solidFill>
                  <a:schemeClr val="tx2"/>
                </a:solidFill>
              </a:rPr>
            </a:br>
            <a:r>
              <a:rPr lang="en-US" altLang="en-US" sz="2800" dirty="0"/>
              <a:t>11.2 – Power generation and transmission</a:t>
            </a:r>
          </a:p>
        </p:txBody>
      </p:sp>
      <p:pic>
        <p:nvPicPr>
          <p:cNvPr id="147485" name="Picture 29"/>
          <p:cNvPicPr>
            <a:picLocks noChangeAspect="1" noChangeArrowheads="1"/>
          </p:cNvPicPr>
          <p:nvPr/>
        </p:nvPicPr>
        <p:blipFill>
          <a:blip r:embed="rId10" cstate="print">
            <a:clrChange>
              <a:clrFrom>
                <a:srgbClr val="FF0000"/>
              </a:clrFrom>
              <a:clrTo>
                <a:srgbClr val="FF0000">
                  <a:alpha val="0"/>
                </a:srgbClr>
              </a:clrTo>
            </a:clrChange>
          </a:blip>
          <a:srcRect/>
          <a:stretch>
            <a:fillRect/>
          </a:stretch>
        </p:blipFill>
        <p:spPr bwMode="auto">
          <a:xfrm>
            <a:off x="5021263" y="3140075"/>
            <a:ext cx="4002087" cy="3617913"/>
          </a:xfrm>
          <a:prstGeom prst="rect">
            <a:avLst/>
          </a:prstGeom>
          <a:ln>
            <a:noFill/>
          </a:ln>
          <a:effectLst>
            <a:outerShdw blurRad="292100" dist="139700" dir="2700000" algn="tl" rotWithShape="0">
              <a:srgbClr val="333333">
                <a:alpha val="65000"/>
              </a:srgbClr>
            </a:outerShdw>
          </a:effectLst>
        </p:spPr>
      </p:pic>
      <p:sp>
        <p:nvSpPr>
          <p:cNvPr id="147470" name="Text Box 14"/>
          <p:cNvSpPr txBox="1">
            <a:spLocks noChangeArrowheads="1"/>
          </p:cNvSpPr>
          <p:nvPr/>
        </p:nvSpPr>
        <p:spPr bwMode="auto">
          <a:xfrm>
            <a:off x="5148263" y="5043488"/>
            <a:ext cx="846137" cy="581025"/>
          </a:xfrm>
          <a:prstGeom prst="rect">
            <a:avLst/>
          </a:prstGeom>
          <a:noFill/>
          <a:ln w="9525">
            <a:noFill/>
            <a:miter lim="800000"/>
            <a:headEnd/>
            <a:tailEnd/>
          </a:ln>
          <a:effectLst/>
        </p:spPr>
        <p:txBody>
          <a:bodyPr>
            <a:spAutoFit/>
          </a:bodyPr>
          <a:lstStyle/>
          <a:p>
            <a:pPr algn="ctr"/>
            <a:r>
              <a:rPr lang="en-US" sz="1600" i="1">
                <a:solidFill>
                  <a:schemeClr val="hlink"/>
                </a:solidFill>
                <a:sym typeface="Symbol" pitchFamily="18" charset="2"/>
              </a:rPr>
              <a:t>stores E-field</a:t>
            </a:r>
          </a:p>
        </p:txBody>
      </p:sp>
      <p:sp>
        <p:nvSpPr>
          <p:cNvPr id="147472" name="Text Box 16"/>
          <p:cNvSpPr txBox="1">
            <a:spLocks noChangeArrowheads="1"/>
          </p:cNvSpPr>
          <p:nvPr/>
        </p:nvSpPr>
        <p:spPr bwMode="auto">
          <a:xfrm>
            <a:off x="5114925" y="6156325"/>
            <a:ext cx="942975" cy="581025"/>
          </a:xfrm>
          <a:prstGeom prst="rect">
            <a:avLst/>
          </a:prstGeom>
          <a:noFill/>
          <a:ln w="9525">
            <a:noFill/>
            <a:miter lim="800000"/>
            <a:headEnd/>
            <a:tailEnd/>
          </a:ln>
          <a:effectLst/>
        </p:spPr>
        <p:txBody>
          <a:bodyPr>
            <a:spAutoFit/>
          </a:bodyPr>
          <a:lstStyle/>
          <a:p>
            <a:pPr algn="ctr"/>
            <a:r>
              <a:rPr lang="en-US" sz="1600" i="1">
                <a:solidFill>
                  <a:schemeClr val="hlink"/>
                </a:solidFill>
                <a:sym typeface="Symbol" pitchFamily="18" charset="2"/>
              </a:rPr>
              <a:t>stores B-field</a:t>
            </a:r>
          </a:p>
        </p:txBody>
      </p:sp>
      <p:sp>
        <p:nvSpPr>
          <p:cNvPr id="147474" name="Text Box 18"/>
          <p:cNvSpPr txBox="1">
            <a:spLocks noChangeArrowheads="1"/>
          </p:cNvSpPr>
          <p:nvPr/>
        </p:nvSpPr>
        <p:spPr bwMode="auto">
          <a:xfrm>
            <a:off x="4992688" y="3895725"/>
            <a:ext cx="1203325" cy="581025"/>
          </a:xfrm>
          <a:prstGeom prst="rect">
            <a:avLst/>
          </a:prstGeom>
          <a:noFill/>
          <a:ln w="9525">
            <a:noFill/>
            <a:miter lim="800000"/>
            <a:headEnd/>
            <a:tailEnd/>
          </a:ln>
          <a:effectLst/>
        </p:spPr>
        <p:txBody>
          <a:bodyPr>
            <a:spAutoFit/>
          </a:bodyPr>
          <a:lstStyle/>
          <a:p>
            <a:pPr algn="ctr"/>
            <a:r>
              <a:rPr lang="en-US" sz="1600" i="1">
                <a:solidFill>
                  <a:schemeClr val="hlink"/>
                </a:solidFill>
                <a:sym typeface="Symbol" pitchFamily="18" charset="2"/>
              </a:rPr>
              <a:t>consumes energy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58">
                                            <p:txEl>
                                              <p:pRg st="0" end="0"/>
                                            </p:txEl>
                                          </p:spTgt>
                                        </p:tgtEl>
                                        <p:attrNameLst>
                                          <p:attrName>style.visibility</p:attrName>
                                        </p:attrNameLst>
                                      </p:cBhvr>
                                      <p:to>
                                        <p:strVal val="visible"/>
                                      </p:to>
                                    </p:set>
                                    <p:anim calcmode="lin" valueType="num">
                                      <p:cBhvr additive="base">
                                        <p:cTn id="7" dur="500" fill="hold"/>
                                        <p:tgtEl>
                                          <p:spTgt spid="147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458">
                                            <p:txEl>
                                              <p:pRg st="1" end="1"/>
                                            </p:txEl>
                                          </p:spTgt>
                                        </p:tgtEl>
                                        <p:attrNameLst>
                                          <p:attrName>style.visibility</p:attrName>
                                        </p:attrNameLst>
                                      </p:cBhvr>
                                      <p:to>
                                        <p:strVal val="visible"/>
                                      </p:to>
                                    </p:set>
                                    <p:anim calcmode="lin" valueType="num">
                                      <p:cBhvr additive="base">
                                        <p:cTn id="13" dur="500" fill="hold"/>
                                        <p:tgtEl>
                                          <p:spTgt spid="147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47478"/>
                                        </p:tgtEl>
                                        <p:attrNameLst>
                                          <p:attrName>style.visibility</p:attrName>
                                        </p:attrNameLst>
                                      </p:cBhvr>
                                      <p:to>
                                        <p:strVal val="visible"/>
                                      </p:to>
                                    </p:set>
                                    <p:anim calcmode="lin" valueType="num">
                                      <p:cBhvr>
                                        <p:cTn id="19" dur="500" fill="hold"/>
                                        <p:tgtEl>
                                          <p:spTgt spid="147478"/>
                                        </p:tgtEl>
                                        <p:attrNameLst>
                                          <p:attrName>ppt_w</p:attrName>
                                        </p:attrNameLst>
                                      </p:cBhvr>
                                      <p:tavLst>
                                        <p:tav tm="0">
                                          <p:val>
                                            <p:fltVal val="0"/>
                                          </p:val>
                                        </p:tav>
                                        <p:tav tm="100000">
                                          <p:val>
                                            <p:strVal val="#ppt_w"/>
                                          </p:val>
                                        </p:tav>
                                      </p:tavLst>
                                    </p:anim>
                                    <p:anim calcmode="lin" valueType="num">
                                      <p:cBhvr>
                                        <p:cTn id="20" dur="500" fill="hold"/>
                                        <p:tgtEl>
                                          <p:spTgt spid="147478"/>
                                        </p:tgtEl>
                                        <p:attrNameLst>
                                          <p:attrName>ppt_h</p:attrName>
                                        </p:attrNameLst>
                                      </p:cBhvr>
                                      <p:tavLst>
                                        <p:tav tm="0">
                                          <p:val>
                                            <p:fltVal val="0"/>
                                          </p:val>
                                        </p:tav>
                                        <p:tav tm="100000">
                                          <p:val>
                                            <p:strVal val="#ppt_h"/>
                                          </p:val>
                                        </p:tav>
                                      </p:tavLst>
                                    </p:anim>
                                    <p:animEffect transition="in" filter="fade">
                                      <p:cBhvr>
                                        <p:cTn id="21" dur="500"/>
                                        <p:tgtEl>
                                          <p:spTgt spid="147478"/>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47473"/>
                                        </p:tgtEl>
                                        <p:attrNameLst>
                                          <p:attrName>style.visibility</p:attrName>
                                        </p:attrNameLst>
                                      </p:cBhvr>
                                      <p:to>
                                        <p:strVal val="visible"/>
                                      </p:to>
                                    </p:set>
                                    <p:anim calcmode="lin" valueType="num">
                                      <p:cBhvr>
                                        <p:cTn id="26" dur="500" fill="hold"/>
                                        <p:tgtEl>
                                          <p:spTgt spid="147473"/>
                                        </p:tgtEl>
                                        <p:attrNameLst>
                                          <p:attrName>ppt_w</p:attrName>
                                        </p:attrNameLst>
                                      </p:cBhvr>
                                      <p:tavLst>
                                        <p:tav tm="0">
                                          <p:val>
                                            <p:fltVal val="0"/>
                                          </p:val>
                                        </p:tav>
                                        <p:tav tm="100000">
                                          <p:val>
                                            <p:strVal val="#ppt_w"/>
                                          </p:val>
                                        </p:tav>
                                      </p:tavLst>
                                    </p:anim>
                                    <p:anim calcmode="lin" valueType="num">
                                      <p:cBhvr>
                                        <p:cTn id="27" dur="500" fill="hold"/>
                                        <p:tgtEl>
                                          <p:spTgt spid="147473"/>
                                        </p:tgtEl>
                                        <p:attrNameLst>
                                          <p:attrName>ppt_h</p:attrName>
                                        </p:attrNameLst>
                                      </p:cBhvr>
                                      <p:tavLst>
                                        <p:tav tm="0">
                                          <p:val>
                                            <p:fltVal val="0"/>
                                          </p:val>
                                        </p:tav>
                                        <p:tav tm="100000">
                                          <p:val>
                                            <p:strVal val="#ppt_h"/>
                                          </p:val>
                                        </p:tav>
                                      </p:tavLst>
                                    </p:anim>
                                    <p:animEffect transition="in" filter="fade">
                                      <p:cBhvr>
                                        <p:cTn id="28" dur="500"/>
                                        <p:tgtEl>
                                          <p:spTgt spid="147473"/>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7458">
                                            <p:txEl>
                                              <p:pRg st="3" end="3"/>
                                            </p:txEl>
                                          </p:spTgt>
                                        </p:tgtEl>
                                        <p:attrNameLst>
                                          <p:attrName>style.visibility</p:attrName>
                                        </p:attrNameLst>
                                      </p:cBhvr>
                                      <p:to>
                                        <p:strVal val="visible"/>
                                      </p:to>
                                    </p:set>
                                    <p:anim calcmode="lin" valueType="num">
                                      <p:cBhvr additive="base">
                                        <p:cTn id="33" dur="500" fill="hold"/>
                                        <p:tgtEl>
                                          <p:spTgt spid="14745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7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7458">
                                            <p:txEl>
                                              <p:pRg st="4" end="4"/>
                                            </p:txEl>
                                          </p:spTgt>
                                        </p:tgtEl>
                                        <p:attrNameLst>
                                          <p:attrName>style.visibility</p:attrName>
                                        </p:attrNameLst>
                                      </p:cBhvr>
                                      <p:to>
                                        <p:strVal val="visible"/>
                                      </p:to>
                                    </p:set>
                                    <p:anim calcmode="lin" valueType="num">
                                      <p:cBhvr additive="base">
                                        <p:cTn id="39" dur="500" fill="hold"/>
                                        <p:tgtEl>
                                          <p:spTgt spid="14745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74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1" presetID="53" presetClass="entr" presetSubtype="0" fill="hold" nodeType="withEffect">
                                  <p:stCondLst>
                                    <p:cond delay="0"/>
                                  </p:stCondLst>
                                  <p:childTnLst>
                                    <p:set>
                                      <p:cBhvr>
                                        <p:cTn id="42" dur="1" fill="hold">
                                          <p:stCondLst>
                                            <p:cond delay="0"/>
                                          </p:stCondLst>
                                        </p:cTn>
                                        <p:tgtEl>
                                          <p:spTgt spid="147485"/>
                                        </p:tgtEl>
                                        <p:attrNameLst>
                                          <p:attrName>style.visibility</p:attrName>
                                        </p:attrNameLst>
                                      </p:cBhvr>
                                      <p:to>
                                        <p:strVal val="visible"/>
                                      </p:to>
                                    </p:set>
                                    <p:anim calcmode="lin" valueType="num">
                                      <p:cBhvr>
                                        <p:cTn id="43" dur="500" fill="hold"/>
                                        <p:tgtEl>
                                          <p:spTgt spid="147485"/>
                                        </p:tgtEl>
                                        <p:attrNameLst>
                                          <p:attrName>ppt_w</p:attrName>
                                        </p:attrNameLst>
                                      </p:cBhvr>
                                      <p:tavLst>
                                        <p:tav tm="0">
                                          <p:val>
                                            <p:fltVal val="0"/>
                                          </p:val>
                                        </p:tav>
                                        <p:tav tm="100000">
                                          <p:val>
                                            <p:strVal val="#ppt_w"/>
                                          </p:val>
                                        </p:tav>
                                      </p:tavLst>
                                    </p:anim>
                                    <p:anim calcmode="lin" valueType="num">
                                      <p:cBhvr>
                                        <p:cTn id="44" dur="500" fill="hold"/>
                                        <p:tgtEl>
                                          <p:spTgt spid="147485"/>
                                        </p:tgtEl>
                                        <p:attrNameLst>
                                          <p:attrName>ppt_h</p:attrName>
                                        </p:attrNameLst>
                                      </p:cBhvr>
                                      <p:tavLst>
                                        <p:tav tm="0">
                                          <p:val>
                                            <p:fltVal val="0"/>
                                          </p:val>
                                        </p:tav>
                                        <p:tav tm="100000">
                                          <p:val>
                                            <p:strVal val="#ppt_h"/>
                                          </p:val>
                                        </p:tav>
                                      </p:tavLst>
                                    </p:anim>
                                    <p:animEffect transition="in" filter="fade">
                                      <p:cBhvr>
                                        <p:cTn id="45" dur="500"/>
                                        <p:tgtEl>
                                          <p:spTgt spid="14748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47467"/>
                                        </p:tgtEl>
                                        <p:attrNameLst>
                                          <p:attrName>style.visibility</p:attrName>
                                        </p:attrNameLst>
                                      </p:cBhvr>
                                      <p:to>
                                        <p:strVal val="visible"/>
                                      </p:to>
                                    </p:set>
                                    <p:anim calcmode="lin" valueType="num">
                                      <p:cBhvr>
                                        <p:cTn id="50" dur="500" fill="hold"/>
                                        <p:tgtEl>
                                          <p:spTgt spid="147467"/>
                                        </p:tgtEl>
                                        <p:attrNameLst>
                                          <p:attrName>ppt_w</p:attrName>
                                        </p:attrNameLst>
                                      </p:cBhvr>
                                      <p:tavLst>
                                        <p:tav tm="0">
                                          <p:val>
                                            <p:fltVal val="0"/>
                                          </p:val>
                                        </p:tav>
                                        <p:tav tm="100000">
                                          <p:val>
                                            <p:strVal val="#ppt_w"/>
                                          </p:val>
                                        </p:tav>
                                      </p:tavLst>
                                    </p:anim>
                                    <p:anim calcmode="lin" valueType="num">
                                      <p:cBhvr>
                                        <p:cTn id="51" dur="500" fill="hold"/>
                                        <p:tgtEl>
                                          <p:spTgt spid="147467"/>
                                        </p:tgtEl>
                                        <p:attrNameLst>
                                          <p:attrName>ppt_h</p:attrName>
                                        </p:attrNameLst>
                                      </p:cBhvr>
                                      <p:tavLst>
                                        <p:tav tm="0">
                                          <p:val>
                                            <p:fltVal val="0"/>
                                          </p:val>
                                        </p:tav>
                                        <p:tav tm="100000">
                                          <p:val>
                                            <p:strVal val="#ppt_h"/>
                                          </p:val>
                                        </p:tav>
                                      </p:tavLst>
                                    </p:anim>
                                    <p:animEffect transition="in" filter="fade">
                                      <p:cBhvr>
                                        <p:cTn id="52" dur="500"/>
                                        <p:tgtEl>
                                          <p:spTgt spid="147467"/>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47466"/>
                                        </p:tgtEl>
                                        <p:attrNameLst>
                                          <p:attrName>style.visibility</p:attrName>
                                        </p:attrNameLst>
                                      </p:cBhvr>
                                      <p:to>
                                        <p:strVal val="visible"/>
                                      </p:to>
                                    </p:set>
                                    <p:anim calcmode="lin" valueType="num">
                                      <p:cBhvr>
                                        <p:cTn id="57" dur="500" fill="hold"/>
                                        <p:tgtEl>
                                          <p:spTgt spid="147466"/>
                                        </p:tgtEl>
                                        <p:attrNameLst>
                                          <p:attrName>ppt_w</p:attrName>
                                        </p:attrNameLst>
                                      </p:cBhvr>
                                      <p:tavLst>
                                        <p:tav tm="0">
                                          <p:val>
                                            <p:fltVal val="0"/>
                                          </p:val>
                                        </p:tav>
                                        <p:tav tm="100000">
                                          <p:val>
                                            <p:strVal val="#ppt_w"/>
                                          </p:val>
                                        </p:tav>
                                      </p:tavLst>
                                    </p:anim>
                                    <p:anim calcmode="lin" valueType="num">
                                      <p:cBhvr>
                                        <p:cTn id="58" dur="500" fill="hold"/>
                                        <p:tgtEl>
                                          <p:spTgt spid="147466"/>
                                        </p:tgtEl>
                                        <p:attrNameLst>
                                          <p:attrName>ppt_h</p:attrName>
                                        </p:attrNameLst>
                                      </p:cBhvr>
                                      <p:tavLst>
                                        <p:tav tm="0">
                                          <p:val>
                                            <p:fltVal val="0"/>
                                          </p:val>
                                        </p:tav>
                                        <p:tav tm="100000">
                                          <p:val>
                                            <p:strVal val="#ppt_h"/>
                                          </p:val>
                                        </p:tav>
                                      </p:tavLst>
                                    </p:anim>
                                    <p:animEffect transition="in" filter="fade">
                                      <p:cBhvr>
                                        <p:cTn id="59" dur="500"/>
                                        <p:tgtEl>
                                          <p:spTgt spid="147466"/>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 calcmode="lin" valueType="num">
                                      <p:cBhvr>
                                        <p:cTn id="64" dur="500" fill="hold"/>
                                        <p:tgtEl>
                                          <p:spTgt spid="147474"/>
                                        </p:tgtEl>
                                        <p:attrNameLst>
                                          <p:attrName>ppt_w</p:attrName>
                                        </p:attrNameLst>
                                      </p:cBhvr>
                                      <p:tavLst>
                                        <p:tav tm="0">
                                          <p:val>
                                            <p:fltVal val="0"/>
                                          </p:val>
                                        </p:tav>
                                        <p:tav tm="100000">
                                          <p:val>
                                            <p:strVal val="#ppt_w"/>
                                          </p:val>
                                        </p:tav>
                                      </p:tavLst>
                                    </p:anim>
                                    <p:anim calcmode="lin" valueType="num">
                                      <p:cBhvr>
                                        <p:cTn id="65" dur="500" fill="hold"/>
                                        <p:tgtEl>
                                          <p:spTgt spid="147474"/>
                                        </p:tgtEl>
                                        <p:attrNameLst>
                                          <p:attrName>ppt_h</p:attrName>
                                        </p:attrNameLst>
                                      </p:cBhvr>
                                      <p:tavLst>
                                        <p:tav tm="0">
                                          <p:val>
                                            <p:fltVal val="0"/>
                                          </p:val>
                                        </p:tav>
                                        <p:tav tm="100000">
                                          <p:val>
                                            <p:strVal val="#ppt_h"/>
                                          </p:val>
                                        </p:tav>
                                      </p:tavLst>
                                    </p:anim>
                                    <p:animEffect transition="in" filter="fade">
                                      <p:cBhvr>
                                        <p:cTn id="66" dur="500"/>
                                        <p:tgtEl>
                                          <p:spTgt spid="147474"/>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47470"/>
                                        </p:tgtEl>
                                        <p:attrNameLst>
                                          <p:attrName>style.visibility</p:attrName>
                                        </p:attrNameLst>
                                      </p:cBhvr>
                                      <p:to>
                                        <p:strVal val="visible"/>
                                      </p:to>
                                    </p:set>
                                    <p:anim calcmode="lin" valueType="num">
                                      <p:cBhvr>
                                        <p:cTn id="71" dur="500" fill="hold"/>
                                        <p:tgtEl>
                                          <p:spTgt spid="147470"/>
                                        </p:tgtEl>
                                        <p:attrNameLst>
                                          <p:attrName>ppt_w</p:attrName>
                                        </p:attrNameLst>
                                      </p:cBhvr>
                                      <p:tavLst>
                                        <p:tav tm="0">
                                          <p:val>
                                            <p:fltVal val="0"/>
                                          </p:val>
                                        </p:tav>
                                        <p:tav tm="100000">
                                          <p:val>
                                            <p:strVal val="#ppt_w"/>
                                          </p:val>
                                        </p:tav>
                                      </p:tavLst>
                                    </p:anim>
                                    <p:anim calcmode="lin" valueType="num">
                                      <p:cBhvr>
                                        <p:cTn id="72" dur="500" fill="hold"/>
                                        <p:tgtEl>
                                          <p:spTgt spid="147470"/>
                                        </p:tgtEl>
                                        <p:attrNameLst>
                                          <p:attrName>ppt_h</p:attrName>
                                        </p:attrNameLst>
                                      </p:cBhvr>
                                      <p:tavLst>
                                        <p:tav tm="0">
                                          <p:val>
                                            <p:fltVal val="0"/>
                                          </p:val>
                                        </p:tav>
                                        <p:tav tm="100000">
                                          <p:val>
                                            <p:strVal val="#ppt_h"/>
                                          </p:val>
                                        </p:tav>
                                      </p:tavLst>
                                    </p:anim>
                                    <p:animEffect transition="in" filter="fade">
                                      <p:cBhvr>
                                        <p:cTn id="73" dur="500"/>
                                        <p:tgtEl>
                                          <p:spTgt spid="147470"/>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47472"/>
                                        </p:tgtEl>
                                        <p:attrNameLst>
                                          <p:attrName>style.visibility</p:attrName>
                                        </p:attrNameLst>
                                      </p:cBhvr>
                                      <p:to>
                                        <p:strVal val="visible"/>
                                      </p:to>
                                    </p:set>
                                    <p:anim calcmode="lin" valueType="num">
                                      <p:cBhvr>
                                        <p:cTn id="78" dur="500" fill="hold"/>
                                        <p:tgtEl>
                                          <p:spTgt spid="147472"/>
                                        </p:tgtEl>
                                        <p:attrNameLst>
                                          <p:attrName>ppt_w</p:attrName>
                                        </p:attrNameLst>
                                      </p:cBhvr>
                                      <p:tavLst>
                                        <p:tav tm="0">
                                          <p:val>
                                            <p:fltVal val="0"/>
                                          </p:val>
                                        </p:tav>
                                        <p:tav tm="100000">
                                          <p:val>
                                            <p:strVal val="#ppt_w"/>
                                          </p:val>
                                        </p:tav>
                                      </p:tavLst>
                                    </p:anim>
                                    <p:anim calcmode="lin" valueType="num">
                                      <p:cBhvr>
                                        <p:cTn id="79" dur="500" fill="hold"/>
                                        <p:tgtEl>
                                          <p:spTgt spid="147472"/>
                                        </p:tgtEl>
                                        <p:attrNameLst>
                                          <p:attrName>ppt_h</p:attrName>
                                        </p:attrNameLst>
                                      </p:cBhvr>
                                      <p:tavLst>
                                        <p:tav tm="0">
                                          <p:val>
                                            <p:fltVal val="0"/>
                                          </p:val>
                                        </p:tav>
                                        <p:tav tm="100000">
                                          <p:val>
                                            <p:strVal val="#ppt_h"/>
                                          </p:val>
                                        </p:tav>
                                      </p:tavLst>
                                    </p:anim>
                                    <p:animEffect transition="in" filter="fade">
                                      <p:cBhvr>
                                        <p:cTn id="80" dur="500"/>
                                        <p:tgtEl>
                                          <p:spTgt spid="147472"/>
                                        </p:tgtEl>
                                      </p:cBhvr>
                                    </p:animEffect>
                                  </p:childTnLst>
                                  <p:subTnLst>
                                    <p:audio>
                                      <p:cMediaNode>
                                        <p:cTn display="0" masterRel="sameClick">
                                          <p:stCondLst>
                                            <p:cond evt="begin" delay="0">
                                              <p:tn val="7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0" grpId="0"/>
      <p:bldP spid="147472" grpId="0"/>
      <p:bldP spid="1474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687388" y="1708150"/>
            <a:ext cx="7772400" cy="5149850"/>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49522"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9613" y="1782763"/>
            <a:ext cx="7705725" cy="1992312"/>
          </a:xfrm>
          <a:prstGeom prst="rect">
            <a:avLst/>
          </a:prstGeom>
          <a:noFill/>
        </p:spPr>
      </p:pic>
      <p:sp>
        <p:nvSpPr>
          <p:cNvPr id="149510" name="Text Box 6"/>
          <p:cNvSpPr txBox="1">
            <a:spLocks noChangeArrowheads="1"/>
          </p:cNvSpPr>
          <p:nvPr/>
        </p:nvSpPr>
        <p:spPr bwMode="auto">
          <a:xfrm>
            <a:off x="701675" y="3786188"/>
            <a:ext cx="7762875" cy="822325"/>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Power dissipation depends of </a:t>
            </a:r>
            <a:r>
              <a:rPr lang="en-US" i="1">
                <a:solidFill>
                  <a:schemeClr val="hlink"/>
                </a:solidFill>
                <a:sym typeface="Symbol" pitchFamily="18" charset="2"/>
              </a:rPr>
              <a:t>rms</a:t>
            </a:r>
            <a:r>
              <a:rPr lang="en-US">
                <a:solidFill>
                  <a:schemeClr val="hlink"/>
                </a:solidFill>
                <a:sym typeface="Symbol" pitchFamily="18" charset="2"/>
              </a:rPr>
              <a:t> values – that is why we use them after all.</a:t>
            </a:r>
          </a:p>
        </p:txBody>
      </p:sp>
      <p:sp>
        <p:nvSpPr>
          <p:cNvPr id="149511" name="Text Box 7"/>
          <p:cNvSpPr txBox="1">
            <a:spLocks noChangeArrowheads="1"/>
          </p:cNvSpPr>
          <p:nvPr/>
        </p:nvSpPr>
        <p:spPr bwMode="auto">
          <a:xfrm>
            <a:off x="693738" y="4530725"/>
            <a:ext cx="7629525" cy="457200"/>
          </a:xfrm>
          <a:prstGeom prst="rect">
            <a:avLst/>
          </a:prstGeom>
          <a:noFill/>
          <a:ln w="9525">
            <a:noFill/>
            <a:miter lim="800000"/>
            <a:headEnd/>
            <a:tailEnd/>
          </a:ln>
          <a:effectLst/>
        </p:spPr>
        <p:txBody>
          <a:bodyPr>
            <a:spAutoFit/>
          </a:bodyPr>
          <a:lstStyle/>
          <a:p>
            <a:r>
              <a:rPr lang="en-US" dirty="0">
                <a:solidFill>
                  <a:schemeClr val="hlink"/>
                </a:solidFill>
                <a:sym typeface="Symbol" pitchFamily="18" charset="2"/>
              </a:rPr>
              <a:t>Thus </a:t>
            </a:r>
            <a:r>
              <a:rPr lang="en-US" i="1" dirty="0">
                <a:solidFill>
                  <a:schemeClr val="hlink"/>
                </a:solidFill>
                <a:sym typeface="Symbol" pitchFamily="18" charset="2"/>
              </a:rPr>
              <a:t>P</a:t>
            </a:r>
            <a:r>
              <a:rPr lang="en-US" dirty="0">
                <a:solidFill>
                  <a:schemeClr val="hlink"/>
                </a:solidFill>
                <a:sym typeface="Symbol" pitchFamily="18" charset="2"/>
              </a:rPr>
              <a:t> = </a:t>
            </a:r>
            <a:r>
              <a:rPr lang="en-US" i="1" dirty="0">
                <a:solidFill>
                  <a:schemeClr val="hlink"/>
                </a:solidFill>
                <a:sym typeface="Symbol" pitchFamily="18" charset="2"/>
              </a:rPr>
              <a:t>I</a:t>
            </a:r>
            <a:r>
              <a:rPr lang="en-US" baseline="-25000" dirty="0">
                <a:solidFill>
                  <a:schemeClr val="hlink"/>
                </a:solidFill>
                <a:sym typeface="Symbol" pitchFamily="18" charset="2"/>
              </a:rPr>
              <a:t>rms</a:t>
            </a:r>
            <a:r>
              <a:rPr lang="en-US" baseline="30000" dirty="0">
                <a:solidFill>
                  <a:schemeClr val="hlink"/>
                </a:solidFill>
                <a:sym typeface="Symbol" pitchFamily="18" charset="2"/>
              </a:rPr>
              <a:t>2</a:t>
            </a:r>
            <a:r>
              <a:rPr lang="en-US" i="1" dirty="0">
                <a:solidFill>
                  <a:schemeClr val="hlink"/>
                </a:solidFill>
                <a:sym typeface="Symbol" pitchFamily="18" charset="2"/>
              </a:rPr>
              <a:t>R </a:t>
            </a:r>
            <a:r>
              <a:rPr lang="en-US" dirty="0">
                <a:solidFill>
                  <a:schemeClr val="hlink"/>
                </a:solidFill>
                <a:sym typeface="Symbol" pitchFamily="18" charset="2"/>
              </a:rPr>
              <a:t>= </a:t>
            </a:r>
            <a:r>
              <a:rPr lang="en-US" i="1" dirty="0">
                <a:solidFill>
                  <a:schemeClr val="hlink"/>
                </a:solidFill>
                <a:sym typeface="Symbol" pitchFamily="18" charset="2"/>
              </a:rPr>
              <a:t>I</a:t>
            </a:r>
            <a:r>
              <a:rPr lang="en-US" baseline="-25000" dirty="0">
                <a:solidFill>
                  <a:schemeClr val="hlink"/>
                </a:solidFill>
                <a:sym typeface="Symbol" pitchFamily="18" charset="2"/>
              </a:rPr>
              <a:t>0</a:t>
            </a:r>
            <a:r>
              <a:rPr lang="en-US" baseline="30000" dirty="0">
                <a:solidFill>
                  <a:schemeClr val="hlink"/>
                </a:solidFill>
                <a:sym typeface="Symbol" pitchFamily="18" charset="2"/>
              </a:rPr>
              <a:t>2</a:t>
            </a:r>
            <a:r>
              <a:rPr lang="en-US" i="1" dirty="0">
                <a:solidFill>
                  <a:schemeClr val="hlink"/>
                </a:solidFill>
                <a:sym typeface="Symbol" pitchFamily="18" charset="2"/>
              </a:rPr>
              <a:t>R / </a:t>
            </a:r>
            <a:r>
              <a:rPr lang="en-US" dirty="0">
                <a:solidFill>
                  <a:schemeClr val="hlink"/>
                </a:solidFill>
                <a:sym typeface="Symbol" pitchFamily="18" charset="2"/>
              </a:rPr>
              <a:t>2 (since </a:t>
            </a:r>
            <a:r>
              <a:rPr lang="en-US" i="1" dirty="0" err="1">
                <a:solidFill>
                  <a:schemeClr val="hlink"/>
                </a:solidFill>
                <a:sym typeface="Symbol" pitchFamily="18" charset="2"/>
              </a:rPr>
              <a:t>I</a:t>
            </a:r>
            <a:r>
              <a:rPr lang="en-US" baseline="-25000" dirty="0" err="1">
                <a:solidFill>
                  <a:schemeClr val="hlink"/>
                </a:solidFill>
                <a:sym typeface="Symbol" pitchFamily="18" charset="2"/>
              </a:rPr>
              <a:t>rms</a:t>
            </a:r>
            <a:r>
              <a:rPr lang="en-US" dirty="0">
                <a:solidFill>
                  <a:schemeClr val="hlink"/>
                </a:solidFill>
                <a:sym typeface="Symbol" pitchFamily="18" charset="2"/>
              </a:rPr>
              <a:t> = </a:t>
            </a:r>
            <a:r>
              <a:rPr lang="en-US" i="1" dirty="0" smtClean="0">
                <a:solidFill>
                  <a:schemeClr val="hlink"/>
                </a:solidFill>
                <a:sym typeface="Symbol" pitchFamily="18" charset="2"/>
              </a:rPr>
              <a:t>I</a:t>
            </a:r>
            <a:r>
              <a:rPr lang="en-US" baseline="-25000" dirty="0" smtClean="0">
                <a:solidFill>
                  <a:schemeClr val="hlink"/>
                </a:solidFill>
                <a:sym typeface="Symbol" pitchFamily="18" charset="2"/>
              </a:rPr>
              <a:t>0 </a:t>
            </a:r>
            <a:r>
              <a:rPr lang="en-US" i="1" dirty="0" smtClean="0">
                <a:solidFill>
                  <a:schemeClr val="hlink"/>
                </a:solidFill>
                <a:sym typeface="Symbol" pitchFamily="18" charset="2"/>
              </a:rPr>
              <a:t>/</a:t>
            </a:r>
            <a:r>
              <a:rPr lang="en-US" dirty="0" smtClean="0">
                <a:solidFill>
                  <a:schemeClr val="hlink"/>
                </a:solidFill>
                <a:sym typeface="Symbol" pitchFamily="18" charset="2"/>
              </a:rPr>
              <a:t>  </a:t>
            </a:r>
            <a:r>
              <a:rPr lang="en-US" dirty="0">
                <a:solidFill>
                  <a:schemeClr val="hlink"/>
                </a:solidFill>
                <a:sym typeface="Symbol" pitchFamily="18" charset="2"/>
              </a:rPr>
              <a:t>2).</a:t>
            </a:r>
            <a:endParaRPr lang="en-US" i="1" dirty="0">
              <a:solidFill>
                <a:schemeClr val="hlink"/>
              </a:solidFill>
              <a:sym typeface="Symbol" pitchFamily="18" charset="2"/>
            </a:endParaRPr>
          </a:p>
        </p:txBody>
      </p:sp>
      <p:sp>
        <p:nvSpPr>
          <p:cNvPr id="149513" name="Text Box 9"/>
          <p:cNvSpPr txBox="1">
            <a:spLocks noChangeArrowheads="1"/>
          </p:cNvSpPr>
          <p:nvPr/>
        </p:nvSpPr>
        <p:spPr bwMode="auto">
          <a:xfrm>
            <a:off x="698500" y="4959350"/>
            <a:ext cx="3875088"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If </a:t>
            </a:r>
            <a:r>
              <a:rPr lang="en-US" i="1">
                <a:solidFill>
                  <a:schemeClr val="hlink"/>
                </a:solidFill>
                <a:sym typeface="Symbol" pitchFamily="18" charset="2"/>
              </a:rPr>
              <a:t>I</a:t>
            </a:r>
            <a:r>
              <a:rPr lang="en-US" baseline="-25000">
                <a:solidFill>
                  <a:schemeClr val="hlink"/>
                </a:solidFill>
                <a:sym typeface="Symbol" pitchFamily="18" charset="2"/>
              </a:rPr>
              <a:t>0</a:t>
            </a:r>
            <a:r>
              <a:rPr lang="en-US">
                <a:solidFill>
                  <a:schemeClr val="hlink"/>
                </a:solidFill>
                <a:sym typeface="Symbol" pitchFamily="18" charset="2"/>
              </a:rPr>
              <a:t>’ = 2</a:t>
            </a:r>
            <a:r>
              <a:rPr lang="en-US" i="1">
                <a:solidFill>
                  <a:schemeClr val="hlink"/>
                </a:solidFill>
                <a:sym typeface="Symbol" pitchFamily="18" charset="2"/>
              </a:rPr>
              <a:t>I</a:t>
            </a:r>
            <a:r>
              <a:rPr lang="en-US" baseline="-25000">
                <a:solidFill>
                  <a:schemeClr val="hlink"/>
                </a:solidFill>
                <a:sym typeface="Symbol" pitchFamily="18" charset="2"/>
              </a:rPr>
              <a:t>0</a:t>
            </a:r>
            <a:r>
              <a:rPr lang="en-US">
                <a:solidFill>
                  <a:schemeClr val="hlink"/>
                </a:solidFill>
                <a:sym typeface="Symbol" pitchFamily="18" charset="2"/>
              </a:rPr>
              <a:t> then</a:t>
            </a:r>
          </a:p>
        </p:txBody>
      </p:sp>
      <p:sp>
        <p:nvSpPr>
          <p:cNvPr id="149514" name="Text Box 10"/>
          <p:cNvSpPr txBox="1">
            <a:spLocks noChangeArrowheads="1"/>
          </p:cNvSpPr>
          <p:nvPr/>
        </p:nvSpPr>
        <p:spPr bwMode="auto">
          <a:xfrm>
            <a:off x="3189288" y="5287963"/>
            <a:ext cx="5029200" cy="457200"/>
          </a:xfrm>
          <a:prstGeom prst="rect">
            <a:avLst/>
          </a:prstGeom>
          <a:noFill/>
          <a:ln w="9525">
            <a:noFill/>
            <a:miter lim="800000"/>
            <a:headEnd/>
            <a:tailEnd/>
          </a:ln>
          <a:effectLst/>
        </p:spPr>
        <p:txBody>
          <a:bodyPr>
            <a:spAutoFit/>
          </a:bodyPr>
          <a:lstStyle/>
          <a:p>
            <a:r>
              <a:rPr lang="en-US" i="1">
                <a:solidFill>
                  <a:schemeClr val="hlink"/>
                </a:solidFill>
                <a:sym typeface="Symbol" pitchFamily="18" charset="2"/>
              </a:rPr>
              <a:t>P</a:t>
            </a:r>
            <a:r>
              <a:rPr lang="en-US">
                <a:solidFill>
                  <a:schemeClr val="hlink"/>
                </a:solidFill>
                <a:sym typeface="Symbol" pitchFamily="18" charset="2"/>
              </a:rPr>
              <a:t>’ = </a:t>
            </a:r>
            <a:r>
              <a:rPr lang="en-US" i="1">
                <a:solidFill>
                  <a:schemeClr val="hlink"/>
                </a:solidFill>
                <a:sym typeface="Symbol" pitchFamily="18" charset="2"/>
              </a:rPr>
              <a:t>I</a:t>
            </a:r>
            <a:r>
              <a:rPr lang="en-US" baseline="-25000">
                <a:solidFill>
                  <a:schemeClr val="hlink"/>
                </a:solidFill>
                <a:sym typeface="Symbol" pitchFamily="18" charset="2"/>
              </a:rPr>
              <a:t>0</a:t>
            </a:r>
            <a:r>
              <a:rPr lang="en-US">
                <a:solidFill>
                  <a:schemeClr val="hlink"/>
                </a:solidFill>
                <a:sym typeface="Symbol" pitchFamily="18" charset="2"/>
              </a:rPr>
              <a:t>’</a:t>
            </a:r>
            <a:r>
              <a:rPr lang="en-US" baseline="30000">
                <a:solidFill>
                  <a:schemeClr val="hlink"/>
                </a:solidFill>
                <a:sym typeface="Symbol" pitchFamily="18" charset="2"/>
              </a:rPr>
              <a:t>2</a:t>
            </a:r>
            <a:r>
              <a:rPr lang="en-US" i="1">
                <a:solidFill>
                  <a:schemeClr val="hlink"/>
                </a:solidFill>
                <a:sym typeface="Symbol" pitchFamily="18" charset="2"/>
              </a:rPr>
              <a:t>R / </a:t>
            </a:r>
            <a:r>
              <a:rPr lang="en-US">
                <a:solidFill>
                  <a:schemeClr val="hlink"/>
                </a:solidFill>
                <a:sym typeface="Symbol" pitchFamily="18" charset="2"/>
              </a:rPr>
              <a:t>2</a:t>
            </a:r>
          </a:p>
        </p:txBody>
      </p:sp>
      <p:sp>
        <p:nvSpPr>
          <p:cNvPr id="149515" name="Text Box 11"/>
          <p:cNvSpPr txBox="1">
            <a:spLocks noChangeArrowheads="1"/>
          </p:cNvSpPr>
          <p:nvPr/>
        </p:nvSpPr>
        <p:spPr bwMode="auto">
          <a:xfrm>
            <a:off x="3184525" y="5638800"/>
            <a:ext cx="5029200" cy="457200"/>
          </a:xfrm>
          <a:prstGeom prst="rect">
            <a:avLst/>
          </a:prstGeom>
          <a:noFill/>
          <a:ln w="9525">
            <a:noFill/>
            <a:miter lim="800000"/>
            <a:headEnd/>
            <a:tailEnd/>
          </a:ln>
          <a:effectLst/>
        </p:spPr>
        <p:txBody>
          <a:bodyPr>
            <a:spAutoFit/>
          </a:bodyPr>
          <a:lstStyle/>
          <a:p>
            <a:r>
              <a:rPr lang="en-US" i="1">
                <a:solidFill>
                  <a:schemeClr val="hlink"/>
                </a:solidFill>
                <a:sym typeface="Symbol" pitchFamily="18" charset="2"/>
              </a:rPr>
              <a:t>P</a:t>
            </a:r>
            <a:r>
              <a:rPr lang="en-US">
                <a:solidFill>
                  <a:schemeClr val="hlink"/>
                </a:solidFill>
                <a:sym typeface="Symbol" pitchFamily="18" charset="2"/>
              </a:rPr>
              <a:t>’ = (2</a:t>
            </a:r>
            <a:r>
              <a:rPr lang="en-US" i="1">
                <a:solidFill>
                  <a:schemeClr val="hlink"/>
                </a:solidFill>
                <a:sym typeface="Symbol" pitchFamily="18" charset="2"/>
              </a:rPr>
              <a:t>I</a:t>
            </a:r>
            <a:r>
              <a:rPr lang="en-US" baseline="-25000">
                <a:solidFill>
                  <a:schemeClr val="hlink"/>
                </a:solidFill>
                <a:sym typeface="Symbol" pitchFamily="18" charset="2"/>
              </a:rPr>
              <a:t>0</a:t>
            </a:r>
            <a:r>
              <a:rPr lang="en-US">
                <a:solidFill>
                  <a:schemeClr val="hlink"/>
                </a:solidFill>
                <a:sym typeface="Symbol" pitchFamily="18" charset="2"/>
              </a:rPr>
              <a:t>)</a:t>
            </a:r>
            <a:r>
              <a:rPr lang="en-US" baseline="30000">
                <a:solidFill>
                  <a:schemeClr val="hlink"/>
                </a:solidFill>
                <a:sym typeface="Symbol" pitchFamily="18" charset="2"/>
              </a:rPr>
              <a:t>2</a:t>
            </a:r>
            <a:r>
              <a:rPr lang="en-US" i="1">
                <a:solidFill>
                  <a:schemeClr val="hlink"/>
                </a:solidFill>
                <a:sym typeface="Symbol" pitchFamily="18" charset="2"/>
              </a:rPr>
              <a:t>R / </a:t>
            </a:r>
            <a:r>
              <a:rPr lang="en-US">
                <a:solidFill>
                  <a:schemeClr val="hlink"/>
                </a:solidFill>
                <a:sym typeface="Symbol" pitchFamily="18" charset="2"/>
              </a:rPr>
              <a:t>2</a:t>
            </a:r>
          </a:p>
        </p:txBody>
      </p:sp>
      <p:sp>
        <p:nvSpPr>
          <p:cNvPr id="149516" name="Text Box 12"/>
          <p:cNvSpPr txBox="1">
            <a:spLocks noChangeArrowheads="1"/>
          </p:cNvSpPr>
          <p:nvPr/>
        </p:nvSpPr>
        <p:spPr bwMode="auto">
          <a:xfrm>
            <a:off x="3179763" y="5983288"/>
            <a:ext cx="5029200" cy="457200"/>
          </a:xfrm>
          <a:prstGeom prst="rect">
            <a:avLst/>
          </a:prstGeom>
          <a:noFill/>
          <a:ln w="9525">
            <a:noFill/>
            <a:miter lim="800000"/>
            <a:headEnd/>
            <a:tailEnd/>
          </a:ln>
          <a:effectLst/>
        </p:spPr>
        <p:txBody>
          <a:bodyPr>
            <a:spAutoFit/>
          </a:bodyPr>
          <a:lstStyle/>
          <a:p>
            <a:r>
              <a:rPr lang="en-US" i="1">
                <a:solidFill>
                  <a:schemeClr val="hlink"/>
                </a:solidFill>
                <a:sym typeface="Symbol" pitchFamily="18" charset="2"/>
              </a:rPr>
              <a:t>P</a:t>
            </a:r>
            <a:r>
              <a:rPr lang="en-US">
                <a:solidFill>
                  <a:schemeClr val="hlink"/>
                </a:solidFill>
                <a:sym typeface="Symbol" pitchFamily="18" charset="2"/>
              </a:rPr>
              <a:t>’ = 4</a:t>
            </a:r>
            <a:r>
              <a:rPr lang="en-US" i="1">
                <a:solidFill>
                  <a:schemeClr val="hlink"/>
                </a:solidFill>
                <a:sym typeface="Symbol" pitchFamily="18" charset="2"/>
              </a:rPr>
              <a:t>I</a:t>
            </a:r>
            <a:r>
              <a:rPr lang="en-US" baseline="-25000">
                <a:solidFill>
                  <a:schemeClr val="hlink"/>
                </a:solidFill>
                <a:sym typeface="Symbol" pitchFamily="18" charset="2"/>
              </a:rPr>
              <a:t>0</a:t>
            </a:r>
            <a:r>
              <a:rPr lang="en-US" baseline="30000">
                <a:solidFill>
                  <a:schemeClr val="hlink"/>
                </a:solidFill>
                <a:sym typeface="Symbol" pitchFamily="18" charset="2"/>
              </a:rPr>
              <a:t>2</a:t>
            </a:r>
            <a:r>
              <a:rPr lang="en-US" i="1">
                <a:solidFill>
                  <a:schemeClr val="hlink"/>
                </a:solidFill>
                <a:sym typeface="Symbol" pitchFamily="18" charset="2"/>
              </a:rPr>
              <a:t>R / </a:t>
            </a:r>
            <a:r>
              <a:rPr lang="en-US">
                <a:solidFill>
                  <a:schemeClr val="hlink"/>
                </a:solidFill>
                <a:sym typeface="Symbol" pitchFamily="18" charset="2"/>
              </a:rPr>
              <a:t>2</a:t>
            </a:r>
          </a:p>
        </p:txBody>
      </p:sp>
      <p:sp>
        <p:nvSpPr>
          <p:cNvPr id="149517" name="Text Box 13"/>
          <p:cNvSpPr txBox="1">
            <a:spLocks noChangeArrowheads="1"/>
          </p:cNvSpPr>
          <p:nvPr/>
        </p:nvSpPr>
        <p:spPr bwMode="auto">
          <a:xfrm>
            <a:off x="3181350" y="6340475"/>
            <a:ext cx="3611563" cy="457200"/>
          </a:xfrm>
          <a:prstGeom prst="rect">
            <a:avLst/>
          </a:prstGeom>
          <a:noFill/>
          <a:ln w="9525">
            <a:noFill/>
            <a:miter lim="800000"/>
            <a:headEnd/>
            <a:tailEnd/>
          </a:ln>
          <a:effectLst/>
        </p:spPr>
        <p:txBody>
          <a:bodyPr>
            <a:spAutoFit/>
          </a:bodyPr>
          <a:lstStyle/>
          <a:p>
            <a:r>
              <a:rPr lang="en-US" i="1">
                <a:solidFill>
                  <a:schemeClr val="hlink"/>
                </a:solidFill>
                <a:sym typeface="Symbol" pitchFamily="18" charset="2"/>
              </a:rPr>
              <a:t>P</a:t>
            </a:r>
            <a:r>
              <a:rPr lang="en-US">
                <a:solidFill>
                  <a:schemeClr val="hlink"/>
                </a:solidFill>
                <a:sym typeface="Symbol" pitchFamily="18" charset="2"/>
              </a:rPr>
              <a:t>’ = 2</a:t>
            </a:r>
            <a:r>
              <a:rPr lang="en-US" i="1">
                <a:solidFill>
                  <a:schemeClr val="hlink"/>
                </a:solidFill>
                <a:sym typeface="Symbol" pitchFamily="18" charset="2"/>
              </a:rPr>
              <a:t>I</a:t>
            </a:r>
            <a:r>
              <a:rPr lang="en-US" baseline="-25000">
                <a:solidFill>
                  <a:schemeClr val="hlink"/>
                </a:solidFill>
                <a:sym typeface="Symbol" pitchFamily="18" charset="2"/>
              </a:rPr>
              <a:t>0</a:t>
            </a:r>
            <a:r>
              <a:rPr lang="en-US" baseline="30000">
                <a:solidFill>
                  <a:schemeClr val="hlink"/>
                </a:solidFill>
                <a:sym typeface="Symbol" pitchFamily="18" charset="2"/>
              </a:rPr>
              <a:t>2</a:t>
            </a:r>
            <a:r>
              <a:rPr lang="en-US" i="1">
                <a:solidFill>
                  <a:schemeClr val="hlink"/>
                </a:solidFill>
                <a:sym typeface="Symbol" pitchFamily="18" charset="2"/>
              </a:rPr>
              <a:t>R</a:t>
            </a:r>
            <a:r>
              <a:rPr lang="en-US">
                <a:solidFill>
                  <a:schemeClr val="hlink"/>
                </a:solidFill>
                <a:sym typeface="Symbol" pitchFamily="18" charset="2"/>
              </a:rPr>
              <a:t>.</a:t>
            </a:r>
          </a:p>
        </p:txBody>
      </p:sp>
      <p:sp>
        <p:nvSpPr>
          <p:cNvPr id="149518" name="Oval 14"/>
          <p:cNvSpPr>
            <a:spLocks noChangeArrowheads="1"/>
          </p:cNvSpPr>
          <p:nvPr/>
        </p:nvSpPr>
        <p:spPr bwMode="auto">
          <a:xfrm>
            <a:off x="4754563" y="3367088"/>
            <a:ext cx="338137" cy="338137"/>
          </a:xfrm>
          <a:prstGeom prst="ellipse">
            <a:avLst/>
          </a:prstGeom>
          <a:noFill/>
          <a:ln w="19050">
            <a:solidFill>
              <a:srgbClr val="FF0000"/>
            </a:solidFill>
            <a:round/>
            <a:headEnd/>
            <a:tailEnd/>
          </a:ln>
          <a:effectLst/>
        </p:spPr>
        <p:txBody>
          <a:bodyPr wrap="none" anchor="ctr"/>
          <a:lstStyle/>
          <a:p>
            <a:endParaRPr lang="en-US"/>
          </a:p>
        </p:txBody>
      </p:sp>
      <p:sp>
        <p:nvSpPr>
          <p:cNvPr id="14952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49506" name="Rectangle 2"/>
          <p:cNvSpPr>
            <a:spLocks noChangeArrowheads="1"/>
          </p:cNvSpPr>
          <p:nvPr/>
        </p:nvSpPr>
        <p:spPr bwMode="auto">
          <a:xfrm>
            <a:off x="685800" y="1338263"/>
            <a:ext cx="7772400" cy="414337"/>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AC circuit problems for ohmic resistors</a:t>
            </a:r>
            <a:r>
              <a:rPr lang="en-US">
                <a:solidFill>
                  <a:srgbClr val="000000"/>
                </a:solidFill>
                <a:cs typeface="Times New Roman" pitchFamily="18" charset="0"/>
              </a:rPr>
              <a:t> </a:t>
            </a:r>
            <a:r>
              <a:rPr lang="en-US" sz="2000">
                <a:solidFill>
                  <a:srgbClr val="000000"/>
                </a:solidFill>
                <a:latin typeface="Courier New" pitchFamily="49" charset="0"/>
                <a:cs typeface="Times New Roman" pitchFamily="18" charset="0"/>
              </a:rPr>
              <a:t>	</a:t>
            </a:r>
          </a:p>
        </p:txBody>
      </p:sp>
      <p:sp>
        <p:nvSpPr>
          <p:cNvPr id="149521" name="Freeform 17"/>
          <p:cNvSpPr>
            <a:spLocks/>
          </p:cNvSpPr>
          <p:nvPr/>
        </p:nvSpPr>
        <p:spPr bwMode="auto">
          <a:xfrm>
            <a:off x="6421438" y="4621213"/>
            <a:ext cx="276225" cy="296862"/>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hlink"/>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22"/>
                                        </p:tgtEl>
                                        <p:attrNameLst>
                                          <p:attrName>style.visibility</p:attrName>
                                        </p:attrNameLst>
                                      </p:cBhvr>
                                      <p:to>
                                        <p:strVal val="visible"/>
                                      </p:to>
                                    </p:set>
                                    <p:anim calcmode="lin" valueType="num">
                                      <p:cBhvr additive="base">
                                        <p:cTn id="7" dur="500" fill="hold"/>
                                        <p:tgtEl>
                                          <p:spTgt spid="149522"/>
                                        </p:tgtEl>
                                        <p:attrNameLst>
                                          <p:attrName>ppt_x</p:attrName>
                                        </p:attrNameLst>
                                      </p:cBhvr>
                                      <p:tavLst>
                                        <p:tav tm="0">
                                          <p:val>
                                            <p:strVal val="#ppt_x"/>
                                          </p:val>
                                        </p:tav>
                                        <p:tav tm="100000">
                                          <p:val>
                                            <p:strVal val="#ppt_x"/>
                                          </p:val>
                                        </p:tav>
                                      </p:tavLst>
                                    </p:anim>
                                    <p:anim calcmode="lin" valueType="num">
                                      <p:cBhvr additive="base">
                                        <p:cTn id="8" dur="500" fill="hold"/>
                                        <p:tgtEl>
                                          <p:spTgt spid="1495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10"/>
                                        </p:tgtEl>
                                        <p:attrNameLst>
                                          <p:attrName>style.visibility</p:attrName>
                                        </p:attrNameLst>
                                      </p:cBhvr>
                                      <p:to>
                                        <p:strVal val="visible"/>
                                      </p:to>
                                    </p:set>
                                    <p:anim calcmode="lin" valueType="num">
                                      <p:cBhvr additive="base">
                                        <p:cTn id="13" dur="500" fill="hold"/>
                                        <p:tgtEl>
                                          <p:spTgt spid="149510"/>
                                        </p:tgtEl>
                                        <p:attrNameLst>
                                          <p:attrName>ppt_x</p:attrName>
                                        </p:attrNameLst>
                                      </p:cBhvr>
                                      <p:tavLst>
                                        <p:tav tm="0">
                                          <p:val>
                                            <p:strVal val="#ppt_x"/>
                                          </p:val>
                                        </p:tav>
                                        <p:tav tm="100000">
                                          <p:val>
                                            <p:strVal val="#ppt_x"/>
                                          </p:val>
                                        </p:tav>
                                      </p:tavLst>
                                    </p:anim>
                                    <p:anim calcmode="lin" valueType="num">
                                      <p:cBhvr additive="base">
                                        <p:cTn id="14" dur="500" fill="hold"/>
                                        <p:tgtEl>
                                          <p:spTgt spid="1495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9511"/>
                                        </p:tgtEl>
                                        <p:attrNameLst>
                                          <p:attrName>style.visibility</p:attrName>
                                        </p:attrNameLst>
                                      </p:cBhvr>
                                      <p:to>
                                        <p:strVal val="visible"/>
                                      </p:to>
                                    </p:set>
                                    <p:anim calcmode="lin" valueType="num">
                                      <p:cBhvr additive="base">
                                        <p:cTn id="19" dur="500" fill="hold"/>
                                        <p:tgtEl>
                                          <p:spTgt spid="149511"/>
                                        </p:tgtEl>
                                        <p:attrNameLst>
                                          <p:attrName>ppt_x</p:attrName>
                                        </p:attrNameLst>
                                      </p:cBhvr>
                                      <p:tavLst>
                                        <p:tav tm="0">
                                          <p:val>
                                            <p:strVal val="#ppt_x"/>
                                          </p:val>
                                        </p:tav>
                                        <p:tav tm="100000">
                                          <p:val>
                                            <p:strVal val="#ppt_x"/>
                                          </p:val>
                                        </p:tav>
                                      </p:tavLst>
                                    </p:anim>
                                    <p:anim calcmode="lin" valueType="num">
                                      <p:cBhvr additive="base">
                                        <p:cTn id="20" dur="500" fill="hold"/>
                                        <p:tgtEl>
                                          <p:spTgt spid="1495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149521"/>
                                        </p:tgtEl>
                                        <p:attrNameLst>
                                          <p:attrName>style.visibility</p:attrName>
                                        </p:attrNameLst>
                                      </p:cBhvr>
                                      <p:to>
                                        <p:strVal val="visible"/>
                                      </p:to>
                                    </p:set>
                                    <p:anim calcmode="lin" valueType="num">
                                      <p:cBhvr additive="base">
                                        <p:cTn id="23" dur="500" fill="hold"/>
                                        <p:tgtEl>
                                          <p:spTgt spid="149521"/>
                                        </p:tgtEl>
                                        <p:attrNameLst>
                                          <p:attrName>ppt_x</p:attrName>
                                        </p:attrNameLst>
                                      </p:cBhvr>
                                      <p:tavLst>
                                        <p:tav tm="0">
                                          <p:val>
                                            <p:strVal val="#ppt_x"/>
                                          </p:val>
                                        </p:tav>
                                        <p:tav tm="100000">
                                          <p:val>
                                            <p:strVal val="#ppt_x"/>
                                          </p:val>
                                        </p:tav>
                                      </p:tavLst>
                                    </p:anim>
                                    <p:anim calcmode="lin" valueType="num">
                                      <p:cBhvr additive="base">
                                        <p:cTn id="24" dur="500" fill="hold"/>
                                        <p:tgtEl>
                                          <p:spTgt spid="1495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9513"/>
                                        </p:tgtEl>
                                        <p:attrNameLst>
                                          <p:attrName>style.visibility</p:attrName>
                                        </p:attrNameLst>
                                      </p:cBhvr>
                                      <p:to>
                                        <p:strVal val="visible"/>
                                      </p:to>
                                    </p:set>
                                    <p:anim calcmode="lin" valueType="num">
                                      <p:cBhvr additive="base">
                                        <p:cTn id="29" dur="500" fill="hold"/>
                                        <p:tgtEl>
                                          <p:spTgt spid="149513"/>
                                        </p:tgtEl>
                                        <p:attrNameLst>
                                          <p:attrName>ppt_x</p:attrName>
                                        </p:attrNameLst>
                                      </p:cBhvr>
                                      <p:tavLst>
                                        <p:tav tm="0">
                                          <p:val>
                                            <p:strVal val="#ppt_x"/>
                                          </p:val>
                                        </p:tav>
                                        <p:tav tm="100000">
                                          <p:val>
                                            <p:strVal val="#ppt_x"/>
                                          </p:val>
                                        </p:tav>
                                      </p:tavLst>
                                    </p:anim>
                                    <p:anim calcmode="lin" valueType="num">
                                      <p:cBhvr additive="base">
                                        <p:cTn id="30" dur="500" fill="hold"/>
                                        <p:tgtEl>
                                          <p:spTgt spid="1495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9514"/>
                                        </p:tgtEl>
                                        <p:attrNameLst>
                                          <p:attrName>style.visibility</p:attrName>
                                        </p:attrNameLst>
                                      </p:cBhvr>
                                      <p:to>
                                        <p:strVal val="visible"/>
                                      </p:to>
                                    </p:set>
                                    <p:anim calcmode="lin" valueType="num">
                                      <p:cBhvr additive="base">
                                        <p:cTn id="35" dur="500" fill="hold"/>
                                        <p:tgtEl>
                                          <p:spTgt spid="149514"/>
                                        </p:tgtEl>
                                        <p:attrNameLst>
                                          <p:attrName>ppt_x</p:attrName>
                                        </p:attrNameLst>
                                      </p:cBhvr>
                                      <p:tavLst>
                                        <p:tav tm="0">
                                          <p:val>
                                            <p:strVal val="#ppt_x"/>
                                          </p:val>
                                        </p:tav>
                                        <p:tav tm="100000">
                                          <p:val>
                                            <p:strVal val="#ppt_x"/>
                                          </p:val>
                                        </p:tav>
                                      </p:tavLst>
                                    </p:anim>
                                    <p:anim calcmode="lin" valueType="num">
                                      <p:cBhvr additive="base">
                                        <p:cTn id="36" dur="500" fill="hold"/>
                                        <p:tgtEl>
                                          <p:spTgt spid="1495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9515"/>
                                        </p:tgtEl>
                                        <p:attrNameLst>
                                          <p:attrName>style.visibility</p:attrName>
                                        </p:attrNameLst>
                                      </p:cBhvr>
                                      <p:to>
                                        <p:strVal val="visible"/>
                                      </p:to>
                                    </p:set>
                                    <p:anim calcmode="lin" valueType="num">
                                      <p:cBhvr additive="base">
                                        <p:cTn id="41" dur="500" fill="hold"/>
                                        <p:tgtEl>
                                          <p:spTgt spid="149515"/>
                                        </p:tgtEl>
                                        <p:attrNameLst>
                                          <p:attrName>ppt_x</p:attrName>
                                        </p:attrNameLst>
                                      </p:cBhvr>
                                      <p:tavLst>
                                        <p:tav tm="0">
                                          <p:val>
                                            <p:strVal val="#ppt_x"/>
                                          </p:val>
                                        </p:tav>
                                        <p:tav tm="100000">
                                          <p:val>
                                            <p:strVal val="#ppt_x"/>
                                          </p:val>
                                        </p:tav>
                                      </p:tavLst>
                                    </p:anim>
                                    <p:anim calcmode="lin" valueType="num">
                                      <p:cBhvr additive="base">
                                        <p:cTn id="42" dur="500" fill="hold"/>
                                        <p:tgtEl>
                                          <p:spTgt spid="1495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9516"/>
                                        </p:tgtEl>
                                        <p:attrNameLst>
                                          <p:attrName>style.visibility</p:attrName>
                                        </p:attrNameLst>
                                      </p:cBhvr>
                                      <p:to>
                                        <p:strVal val="visible"/>
                                      </p:to>
                                    </p:set>
                                    <p:anim calcmode="lin" valueType="num">
                                      <p:cBhvr additive="base">
                                        <p:cTn id="47" dur="500" fill="hold"/>
                                        <p:tgtEl>
                                          <p:spTgt spid="149516"/>
                                        </p:tgtEl>
                                        <p:attrNameLst>
                                          <p:attrName>ppt_x</p:attrName>
                                        </p:attrNameLst>
                                      </p:cBhvr>
                                      <p:tavLst>
                                        <p:tav tm="0">
                                          <p:val>
                                            <p:strVal val="#ppt_x"/>
                                          </p:val>
                                        </p:tav>
                                        <p:tav tm="100000">
                                          <p:val>
                                            <p:strVal val="#ppt_x"/>
                                          </p:val>
                                        </p:tav>
                                      </p:tavLst>
                                    </p:anim>
                                    <p:anim calcmode="lin" valueType="num">
                                      <p:cBhvr additive="base">
                                        <p:cTn id="48" dur="500" fill="hold"/>
                                        <p:tgtEl>
                                          <p:spTgt spid="1495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9517"/>
                                        </p:tgtEl>
                                        <p:attrNameLst>
                                          <p:attrName>style.visibility</p:attrName>
                                        </p:attrNameLst>
                                      </p:cBhvr>
                                      <p:to>
                                        <p:strVal val="visible"/>
                                      </p:to>
                                    </p:set>
                                    <p:anim calcmode="lin" valueType="num">
                                      <p:cBhvr additive="base">
                                        <p:cTn id="53" dur="500" fill="hold"/>
                                        <p:tgtEl>
                                          <p:spTgt spid="149517"/>
                                        </p:tgtEl>
                                        <p:attrNameLst>
                                          <p:attrName>ppt_x</p:attrName>
                                        </p:attrNameLst>
                                      </p:cBhvr>
                                      <p:tavLst>
                                        <p:tav tm="0">
                                          <p:val>
                                            <p:strVal val="#ppt_x"/>
                                          </p:val>
                                        </p:tav>
                                        <p:tav tm="100000">
                                          <p:val>
                                            <p:strVal val="#ppt_x"/>
                                          </p:val>
                                        </p:tav>
                                      </p:tavLst>
                                    </p:anim>
                                    <p:anim calcmode="lin" valueType="num">
                                      <p:cBhvr additive="base">
                                        <p:cTn id="54" dur="500" fill="hold"/>
                                        <p:tgtEl>
                                          <p:spTgt spid="1495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49518"/>
                                        </p:tgtEl>
                                        <p:attrNameLst>
                                          <p:attrName>style.visibility</p:attrName>
                                        </p:attrNameLst>
                                      </p:cBhvr>
                                      <p:to>
                                        <p:strVal val="visible"/>
                                      </p:to>
                                    </p:set>
                                    <p:anim calcmode="lin" valueType="num">
                                      <p:cBhvr>
                                        <p:cTn id="59" dur="500" fill="hold"/>
                                        <p:tgtEl>
                                          <p:spTgt spid="149518"/>
                                        </p:tgtEl>
                                        <p:attrNameLst>
                                          <p:attrName>ppt_w</p:attrName>
                                        </p:attrNameLst>
                                      </p:cBhvr>
                                      <p:tavLst>
                                        <p:tav tm="0">
                                          <p:val>
                                            <p:fltVal val="0"/>
                                          </p:val>
                                        </p:tav>
                                        <p:tav tm="100000">
                                          <p:val>
                                            <p:strVal val="#ppt_w"/>
                                          </p:val>
                                        </p:tav>
                                      </p:tavLst>
                                    </p:anim>
                                    <p:anim calcmode="lin" valueType="num">
                                      <p:cBhvr>
                                        <p:cTn id="60" dur="500" fill="hold"/>
                                        <p:tgtEl>
                                          <p:spTgt spid="149518"/>
                                        </p:tgtEl>
                                        <p:attrNameLst>
                                          <p:attrName>ppt_h</p:attrName>
                                        </p:attrNameLst>
                                      </p:cBhvr>
                                      <p:tavLst>
                                        <p:tav tm="0">
                                          <p:val>
                                            <p:fltVal val="0"/>
                                          </p:val>
                                        </p:tav>
                                        <p:tav tm="100000">
                                          <p:val>
                                            <p:strVal val="#ppt_h"/>
                                          </p:val>
                                        </p:tav>
                                      </p:tavLst>
                                    </p:anim>
                                    <p:animEffect transition="in" filter="fade">
                                      <p:cBhvr>
                                        <p:cTn id="61" dur="500"/>
                                        <p:tgtEl>
                                          <p:spTgt spid="149518"/>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p:bldP spid="149511" grpId="0"/>
      <p:bldP spid="149513" grpId="0"/>
      <p:bldP spid="149514" grpId="0"/>
      <p:bldP spid="149515" grpId="0"/>
      <p:bldP spid="149516" grpId="0"/>
      <p:bldP spid="149517" grpId="0"/>
      <p:bldP spid="149518" grpId="0" animBg="1"/>
      <p:bldP spid="1495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ChangeArrowheads="1"/>
          </p:cNvSpPr>
          <p:nvPr/>
        </p:nvSpPr>
        <p:spPr bwMode="auto">
          <a:xfrm>
            <a:off x="687388" y="1708150"/>
            <a:ext cx="7772400" cy="5149850"/>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5155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500" y="1824038"/>
            <a:ext cx="7754938" cy="2913062"/>
          </a:xfrm>
          <a:prstGeom prst="rect">
            <a:avLst/>
          </a:prstGeom>
          <a:noFill/>
        </p:spPr>
      </p:pic>
      <p:sp>
        <p:nvSpPr>
          <p:cNvPr id="151558" name="Oval 6"/>
          <p:cNvSpPr>
            <a:spLocks noChangeArrowheads="1"/>
          </p:cNvSpPr>
          <p:nvPr/>
        </p:nvSpPr>
        <p:spPr bwMode="auto">
          <a:xfrm>
            <a:off x="7278688" y="4141788"/>
            <a:ext cx="338137" cy="338137"/>
          </a:xfrm>
          <a:prstGeom prst="ellipse">
            <a:avLst/>
          </a:prstGeom>
          <a:noFill/>
          <a:ln w="19050">
            <a:solidFill>
              <a:srgbClr val="FF0000"/>
            </a:solidFill>
            <a:round/>
            <a:headEnd/>
            <a:tailEnd/>
          </a:ln>
          <a:effectLst/>
        </p:spPr>
        <p:txBody>
          <a:bodyPr wrap="none" anchor="ctr"/>
          <a:lstStyle/>
          <a:p>
            <a:endParaRPr lang="en-US"/>
          </a:p>
        </p:txBody>
      </p:sp>
      <p:sp>
        <p:nvSpPr>
          <p:cNvPr id="151563" name="Text Box 11"/>
          <p:cNvSpPr txBox="1">
            <a:spLocks noChangeArrowheads="1"/>
          </p:cNvSpPr>
          <p:nvPr/>
        </p:nvSpPr>
        <p:spPr bwMode="auto">
          <a:xfrm>
            <a:off x="701675" y="5370513"/>
            <a:ext cx="7629525"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Since </a:t>
            </a:r>
            <a:r>
              <a:rPr lang="en-US" i="1">
                <a:solidFill>
                  <a:schemeClr val="hlink"/>
                </a:solidFill>
                <a:sym typeface="Symbol" pitchFamily="18" charset="2"/>
              </a:rPr>
              <a:t>V</a:t>
            </a:r>
            <a:r>
              <a:rPr lang="en-US" baseline="-25000">
                <a:solidFill>
                  <a:schemeClr val="hlink"/>
                </a:solidFill>
                <a:sym typeface="Symbol" pitchFamily="18" charset="2"/>
              </a:rPr>
              <a:t>rms </a:t>
            </a:r>
            <a:r>
              <a:rPr lang="en-US">
                <a:solidFill>
                  <a:schemeClr val="hlink"/>
                </a:solidFill>
                <a:sym typeface="Symbol" pitchFamily="18" charset="2"/>
              </a:rPr>
              <a:t>=</a:t>
            </a:r>
            <a:r>
              <a:rPr lang="en-US" baseline="-25000">
                <a:solidFill>
                  <a:schemeClr val="hlink"/>
                </a:solidFill>
                <a:sym typeface="Symbol" pitchFamily="18" charset="2"/>
              </a:rPr>
              <a:t> </a:t>
            </a:r>
            <a:r>
              <a:rPr lang="en-US" i="1">
                <a:solidFill>
                  <a:schemeClr val="hlink"/>
                </a:solidFill>
                <a:sym typeface="Symbol" pitchFamily="18" charset="2"/>
              </a:rPr>
              <a:t>V</a:t>
            </a:r>
            <a:r>
              <a:rPr lang="en-US" baseline="-25000">
                <a:solidFill>
                  <a:schemeClr val="hlink"/>
                </a:solidFill>
                <a:sym typeface="Symbol" pitchFamily="18" charset="2"/>
              </a:rPr>
              <a:t>0 </a:t>
            </a:r>
            <a:r>
              <a:rPr lang="en-US" i="1">
                <a:solidFill>
                  <a:schemeClr val="hlink"/>
                </a:solidFill>
                <a:sym typeface="Symbol" pitchFamily="18" charset="2"/>
              </a:rPr>
              <a:t>/</a:t>
            </a:r>
            <a:r>
              <a:rPr lang="en-US">
                <a:solidFill>
                  <a:schemeClr val="hlink"/>
                </a:solidFill>
                <a:sym typeface="Symbol" pitchFamily="18" charset="2"/>
              </a:rPr>
              <a:t>  2 then</a:t>
            </a:r>
            <a:endParaRPr lang="en-US" baseline="-25000">
              <a:solidFill>
                <a:schemeClr val="hlink"/>
              </a:solidFill>
              <a:sym typeface="Symbol" pitchFamily="18" charset="2"/>
            </a:endParaRPr>
          </a:p>
        </p:txBody>
      </p:sp>
      <p:sp>
        <p:nvSpPr>
          <p:cNvPr id="151565" name="Text Box 13"/>
          <p:cNvSpPr txBox="1">
            <a:spLocks noChangeArrowheads="1"/>
          </p:cNvSpPr>
          <p:nvPr/>
        </p:nvSpPr>
        <p:spPr bwMode="auto">
          <a:xfrm>
            <a:off x="1995488" y="5826125"/>
            <a:ext cx="5399087" cy="457200"/>
          </a:xfrm>
          <a:prstGeom prst="rect">
            <a:avLst/>
          </a:prstGeom>
          <a:noFill/>
          <a:ln w="9525">
            <a:noFill/>
            <a:miter lim="800000"/>
            <a:headEnd/>
            <a:tailEnd/>
          </a:ln>
          <a:effectLst/>
        </p:spPr>
        <p:txBody>
          <a:bodyPr>
            <a:spAutoFit/>
          </a:bodyPr>
          <a:lstStyle/>
          <a:p>
            <a:r>
              <a:rPr lang="en-US" i="1">
                <a:solidFill>
                  <a:schemeClr val="hlink"/>
                </a:solidFill>
                <a:sym typeface="Symbol" pitchFamily="18" charset="2"/>
              </a:rPr>
              <a:t>P</a:t>
            </a:r>
            <a:r>
              <a:rPr lang="en-US">
                <a:solidFill>
                  <a:schemeClr val="hlink"/>
                </a:solidFill>
                <a:sym typeface="Symbol" pitchFamily="18" charset="2"/>
              </a:rPr>
              <a:t> = </a:t>
            </a:r>
            <a:r>
              <a:rPr lang="en-US" i="1">
                <a:solidFill>
                  <a:schemeClr val="hlink"/>
                </a:solidFill>
                <a:sym typeface="Symbol" pitchFamily="18" charset="2"/>
              </a:rPr>
              <a:t>V</a:t>
            </a:r>
            <a:r>
              <a:rPr lang="en-US" baseline="-25000">
                <a:solidFill>
                  <a:schemeClr val="hlink"/>
                </a:solidFill>
                <a:sym typeface="Symbol" pitchFamily="18" charset="2"/>
              </a:rPr>
              <a:t>rms</a:t>
            </a:r>
            <a:r>
              <a:rPr lang="en-US" baseline="30000">
                <a:solidFill>
                  <a:schemeClr val="hlink"/>
                </a:solidFill>
                <a:sym typeface="Symbol" pitchFamily="18" charset="2"/>
              </a:rPr>
              <a:t>2</a:t>
            </a:r>
            <a:r>
              <a:rPr lang="en-US" i="1">
                <a:solidFill>
                  <a:schemeClr val="hlink"/>
                </a:solidFill>
                <a:sym typeface="Symbol" pitchFamily="18" charset="2"/>
              </a:rPr>
              <a:t>/ R</a:t>
            </a:r>
            <a:r>
              <a:rPr lang="en-US">
                <a:solidFill>
                  <a:schemeClr val="hlink"/>
                </a:solidFill>
                <a:sym typeface="Symbol" pitchFamily="18" charset="2"/>
              </a:rPr>
              <a:t> = (</a:t>
            </a:r>
            <a:r>
              <a:rPr lang="en-US" i="1">
                <a:solidFill>
                  <a:schemeClr val="hlink"/>
                </a:solidFill>
                <a:sym typeface="Symbol" pitchFamily="18" charset="2"/>
              </a:rPr>
              <a:t>V</a:t>
            </a:r>
            <a:r>
              <a:rPr lang="en-US" baseline="-25000">
                <a:solidFill>
                  <a:schemeClr val="hlink"/>
                </a:solidFill>
                <a:sym typeface="Symbol" pitchFamily="18" charset="2"/>
              </a:rPr>
              <a:t>0 </a:t>
            </a:r>
            <a:r>
              <a:rPr lang="en-US" i="1">
                <a:solidFill>
                  <a:schemeClr val="hlink"/>
                </a:solidFill>
                <a:sym typeface="Symbol" pitchFamily="18" charset="2"/>
              </a:rPr>
              <a:t>/</a:t>
            </a:r>
            <a:r>
              <a:rPr lang="en-US">
                <a:solidFill>
                  <a:schemeClr val="hlink"/>
                </a:solidFill>
                <a:sym typeface="Symbol" pitchFamily="18" charset="2"/>
              </a:rPr>
              <a:t>  2)</a:t>
            </a:r>
            <a:r>
              <a:rPr lang="en-US" baseline="30000">
                <a:solidFill>
                  <a:schemeClr val="hlink"/>
                </a:solidFill>
                <a:sym typeface="Symbol" pitchFamily="18" charset="2"/>
              </a:rPr>
              <a:t>2</a:t>
            </a:r>
            <a:r>
              <a:rPr lang="en-US" i="1">
                <a:solidFill>
                  <a:schemeClr val="hlink"/>
                </a:solidFill>
                <a:sym typeface="Symbol" pitchFamily="18" charset="2"/>
              </a:rPr>
              <a:t>/ R</a:t>
            </a:r>
            <a:r>
              <a:rPr lang="en-US">
                <a:solidFill>
                  <a:schemeClr val="hlink"/>
                </a:solidFill>
                <a:sym typeface="Symbol" pitchFamily="18" charset="2"/>
              </a:rPr>
              <a:t> = </a:t>
            </a:r>
            <a:r>
              <a:rPr lang="en-US" i="1">
                <a:solidFill>
                  <a:schemeClr val="hlink"/>
                </a:solidFill>
                <a:sym typeface="Symbol" pitchFamily="18" charset="2"/>
              </a:rPr>
              <a:t>V</a:t>
            </a:r>
            <a:r>
              <a:rPr lang="en-US" baseline="-25000">
                <a:solidFill>
                  <a:schemeClr val="hlink"/>
                </a:solidFill>
                <a:sym typeface="Symbol" pitchFamily="18" charset="2"/>
              </a:rPr>
              <a:t>0</a:t>
            </a:r>
            <a:r>
              <a:rPr lang="en-US" baseline="30000">
                <a:solidFill>
                  <a:schemeClr val="hlink"/>
                </a:solidFill>
                <a:sym typeface="Symbol" pitchFamily="18" charset="2"/>
              </a:rPr>
              <a:t>2</a:t>
            </a:r>
            <a:r>
              <a:rPr lang="en-US" i="1">
                <a:solidFill>
                  <a:schemeClr val="hlink"/>
                </a:solidFill>
                <a:sym typeface="Symbol" pitchFamily="18" charset="2"/>
              </a:rPr>
              <a:t>/ </a:t>
            </a:r>
            <a:r>
              <a:rPr lang="en-US">
                <a:solidFill>
                  <a:schemeClr val="hlink"/>
                </a:solidFill>
                <a:sym typeface="Symbol" pitchFamily="18" charset="2"/>
              </a:rPr>
              <a:t>(2</a:t>
            </a:r>
            <a:r>
              <a:rPr lang="en-US" i="1">
                <a:solidFill>
                  <a:schemeClr val="hlink"/>
                </a:solidFill>
                <a:sym typeface="Symbol" pitchFamily="18" charset="2"/>
              </a:rPr>
              <a:t>R</a:t>
            </a:r>
            <a:r>
              <a:rPr lang="en-US">
                <a:solidFill>
                  <a:schemeClr val="hlink"/>
                </a:solidFill>
                <a:sym typeface="Symbol" pitchFamily="18" charset="2"/>
              </a:rPr>
              <a:t>).</a:t>
            </a:r>
          </a:p>
        </p:txBody>
      </p:sp>
      <p:sp>
        <p:nvSpPr>
          <p:cNvPr id="1515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51569" name="Rectangle 17"/>
          <p:cNvSpPr>
            <a:spLocks noChangeArrowheads="1"/>
          </p:cNvSpPr>
          <p:nvPr/>
        </p:nvSpPr>
        <p:spPr bwMode="auto">
          <a:xfrm>
            <a:off x="685800" y="1338263"/>
            <a:ext cx="7772400" cy="414337"/>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AC circuit problems for ohmic resistors</a:t>
            </a:r>
            <a:r>
              <a:rPr lang="en-US">
                <a:solidFill>
                  <a:srgbClr val="000000"/>
                </a:solidFill>
                <a:cs typeface="Times New Roman" pitchFamily="18" charset="0"/>
              </a:rPr>
              <a:t> </a:t>
            </a:r>
            <a:r>
              <a:rPr lang="en-US" sz="2000">
                <a:solidFill>
                  <a:srgbClr val="000000"/>
                </a:solidFill>
                <a:latin typeface="Courier New" pitchFamily="49" charset="0"/>
                <a:cs typeface="Times New Roman" pitchFamily="18" charset="0"/>
              </a:rPr>
              <a:t>	</a:t>
            </a:r>
          </a:p>
        </p:txBody>
      </p:sp>
      <p:grpSp>
        <p:nvGrpSpPr>
          <p:cNvPr id="151570" name="Group 18"/>
          <p:cNvGrpSpPr>
            <a:grpSpLocks/>
          </p:cNvGrpSpPr>
          <p:nvPr/>
        </p:nvGrpSpPr>
        <p:grpSpPr bwMode="auto">
          <a:xfrm>
            <a:off x="820738" y="4867275"/>
            <a:ext cx="7464425" cy="457200"/>
            <a:chOff x="511" y="2822"/>
            <a:chExt cx="4702" cy="288"/>
          </a:xfrm>
        </p:grpSpPr>
        <p:sp>
          <p:nvSpPr>
            <p:cNvPr id="151571" name="Rectangle 19"/>
            <p:cNvSpPr>
              <a:spLocks noChangeArrowheads="1"/>
            </p:cNvSpPr>
            <p:nvPr/>
          </p:nvSpPr>
          <p:spPr bwMode="auto">
            <a:xfrm>
              <a:off x="593" y="2835"/>
              <a:ext cx="2712" cy="202"/>
            </a:xfrm>
            <a:prstGeom prst="rect">
              <a:avLst/>
            </a:prstGeom>
            <a:noFill/>
            <a:ln w="9525">
              <a:noFill/>
              <a:miter lim="800000"/>
              <a:headEnd/>
              <a:tailEnd/>
            </a:ln>
            <a:effectLst/>
          </p:spPr>
          <p:txBody>
            <a:bodyPr/>
            <a:lstStyle/>
            <a:p>
              <a:pPr eaLnBrk="0" hangingPunct="0">
                <a:lnSpc>
                  <a:spcPct val="90000"/>
                </a:lnSpc>
                <a:spcBef>
                  <a:spcPct val="20000"/>
                </a:spcBef>
              </a:pPr>
              <a:r>
                <a:rPr lang="en-US" i="1">
                  <a:sym typeface="Symbol" pitchFamily="18" charset="2"/>
                </a:rPr>
                <a:t>P</a:t>
              </a:r>
              <a:r>
                <a:rPr lang="en-US">
                  <a:sym typeface="Symbol" pitchFamily="18" charset="2"/>
                </a:rPr>
                <a:t> = </a:t>
              </a:r>
              <a:r>
                <a:rPr lang="en-US" i="1">
                  <a:sym typeface="Symbol" pitchFamily="18" charset="2"/>
                </a:rPr>
                <a:t>V</a:t>
              </a:r>
              <a:r>
                <a:rPr lang="en-US" baseline="-25000">
                  <a:sym typeface="Symbol" pitchFamily="18" charset="2"/>
                </a:rPr>
                <a:t>rms</a:t>
              </a:r>
              <a:r>
                <a:rPr lang="en-US" i="1">
                  <a:sym typeface="Symbol" pitchFamily="18" charset="2"/>
                </a:rPr>
                <a:t>I</a:t>
              </a:r>
              <a:r>
                <a:rPr lang="en-US" baseline="-25000">
                  <a:sym typeface="Symbol" pitchFamily="18" charset="2"/>
                </a:rPr>
                <a:t>rms</a:t>
              </a:r>
              <a:r>
                <a:rPr lang="en-US">
                  <a:sym typeface="Symbol" pitchFamily="18" charset="2"/>
                </a:rPr>
                <a:t> = </a:t>
              </a:r>
              <a:r>
                <a:rPr lang="en-US" i="1">
                  <a:sym typeface="Symbol" pitchFamily="18" charset="2"/>
                </a:rPr>
                <a:t>I</a:t>
              </a:r>
              <a:r>
                <a:rPr lang="en-US" baseline="-25000">
                  <a:sym typeface="Symbol" pitchFamily="18" charset="2"/>
                </a:rPr>
                <a:t>rms</a:t>
              </a:r>
              <a:r>
                <a:rPr lang="en-US" baseline="30000">
                  <a:sym typeface="Symbol" pitchFamily="18" charset="2"/>
                </a:rPr>
                <a:t>2</a:t>
              </a:r>
              <a:r>
                <a:rPr lang="en-US" i="1">
                  <a:sym typeface="Symbol" pitchFamily="18" charset="2"/>
                </a:rPr>
                <a:t>R</a:t>
              </a:r>
              <a:r>
                <a:rPr lang="en-US">
                  <a:sym typeface="Symbol" pitchFamily="18" charset="2"/>
                </a:rPr>
                <a:t> = </a:t>
              </a:r>
              <a:r>
                <a:rPr lang="en-US" i="1">
                  <a:sym typeface="Symbol" pitchFamily="18" charset="2"/>
                </a:rPr>
                <a:t>V</a:t>
              </a:r>
              <a:r>
                <a:rPr lang="en-US" baseline="-25000">
                  <a:sym typeface="Symbol" pitchFamily="18" charset="2"/>
                </a:rPr>
                <a:t>rms</a:t>
              </a:r>
              <a:r>
                <a:rPr lang="en-US" baseline="30000">
                  <a:sym typeface="Symbol" pitchFamily="18" charset="2"/>
                </a:rPr>
                <a:t>2</a:t>
              </a:r>
              <a:r>
                <a:rPr lang="en-US" i="1">
                  <a:sym typeface="Symbol" pitchFamily="18" charset="2"/>
                </a:rPr>
                <a:t>/ R</a:t>
              </a:r>
              <a:r>
                <a:rPr lang="it-IT">
                  <a:solidFill>
                    <a:srgbClr val="000000"/>
                  </a:solidFill>
                  <a:cs typeface="Courier New" pitchFamily="49" charset="0"/>
                </a:rPr>
                <a:t> </a:t>
              </a:r>
              <a:endParaRPr lang="en-US">
                <a:solidFill>
                  <a:srgbClr val="000000"/>
                </a:solidFill>
                <a:cs typeface="Courier New" pitchFamily="49" charset="0"/>
              </a:endParaRPr>
            </a:p>
          </p:txBody>
        </p:sp>
        <p:sp>
          <p:nvSpPr>
            <p:cNvPr id="151572" name="Text Box 20"/>
            <p:cNvSpPr txBox="1">
              <a:spLocks noChangeArrowheads="1"/>
            </p:cNvSpPr>
            <p:nvPr/>
          </p:nvSpPr>
          <p:spPr bwMode="auto">
            <a:xfrm>
              <a:off x="3260" y="2822"/>
              <a:ext cx="1953"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electrical power (AC)</a:t>
              </a:r>
            </a:p>
          </p:txBody>
        </p:sp>
        <p:sp>
          <p:nvSpPr>
            <p:cNvPr id="151573" name="Rectangle 21"/>
            <p:cNvSpPr>
              <a:spLocks noChangeArrowheads="1"/>
            </p:cNvSpPr>
            <p:nvPr/>
          </p:nvSpPr>
          <p:spPr bwMode="auto">
            <a:xfrm>
              <a:off x="511" y="2824"/>
              <a:ext cx="4701" cy="283"/>
            </a:xfrm>
            <a:prstGeom prst="rect">
              <a:avLst/>
            </a:prstGeom>
            <a:noFill/>
            <a:ln w="12700">
              <a:solidFill>
                <a:schemeClr val="tx1"/>
              </a:solidFill>
              <a:miter lim="800000"/>
              <a:headEnd/>
              <a:tailEnd/>
            </a:ln>
            <a:effectLst/>
          </p:spPr>
          <p:txBody>
            <a:bodyPr wrap="none" anchor="ctr"/>
            <a:lstStyle/>
            <a:p>
              <a:endParaRPr lang="en-US"/>
            </a:p>
          </p:txBody>
        </p:sp>
      </p:grpSp>
      <p:sp>
        <p:nvSpPr>
          <p:cNvPr id="151574" name="Freeform 22"/>
          <p:cNvSpPr>
            <a:spLocks/>
          </p:cNvSpPr>
          <p:nvPr/>
        </p:nvSpPr>
        <p:spPr bwMode="auto">
          <a:xfrm>
            <a:off x="3125788" y="5459413"/>
            <a:ext cx="276225" cy="296862"/>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hlink"/>
            </a:solidFill>
            <a:round/>
            <a:headEnd/>
            <a:tailEnd/>
          </a:ln>
          <a:effectLst/>
        </p:spPr>
        <p:txBody>
          <a:bodyPr/>
          <a:lstStyle/>
          <a:p>
            <a:endParaRPr lang="en-US"/>
          </a:p>
        </p:txBody>
      </p:sp>
      <p:sp>
        <p:nvSpPr>
          <p:cNvPr id="151575" name="Freeform 23"/>
          <p:cNvSpPr>
            <a:spLocks/>
          </p:cNvSpPr>
          <p:nvPr/>
        </p:nvSpPr>
        <p:spPr bwMode="auto">
          <a:xfrm>
            <a:off x="4640263" y="5916613"/>
            <a:ext cx="276225" cy="296862"/>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chemeClr val="hlink"/>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7"/>
                                        </p:tgtEl>
                                        <p:attrNameLst>
                                          <p:attrName>style.visibility</p:attrName>
                                        </p:attrNameLst>
                                      </p:cBhvr>
                                      <p:to>
                                        <p:strVal val="visible"/>
                                      </p:to>
                                    </p:set>
                                    <p:anim calcmode="lin" valueType="num">
                                      <p:cBhvr additive="base">
                                        <p:cTn id="7" dur="500" fill="hold"/>
                                        <p:tgtEl>
                                          <p:spTgt spid="151557"/>
                                        </p:tgtEl>
                                        <p:attrNameLst>
                                          <p:attrName>ppt_x</p:attrName>
                                        </p:attrNameLst>
                                      </p:cBhvr>
                                      <p:tavLst>
                                        <p:tav tm="0">
                                          <p:val>
                                            <p:strVal val="#ppt_x"/>
                                          </p:val>
                                        </p:tav>
                                        <p:tav tm="100000">
                                          <p:val>
                                            <p:strVal val="#ppt_x"/>
                                          </p:val>
                                        </p:tav>
                                      </p:tavLst>
                                    </p:anim>
                                    <p:anim calcmode="lin" valueType="num">
                                      <p:cBhvr additive="base">
                                        <p:cTn id="8" dur="500" fill="hold"/>
                                        <p:tgtEl>
                                          <p:spTgt spid="1515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51570"/>
                                        </p:tgtEl>
                                        <p:attrNameLst>
                                          <p:attrName>style.visibility</p:attrName>
                                        </p:attrNameLst>
                                      </p:cBhvr>
                                      <p:to>
                                        <p:strVal val="visible"/>
                                      </p:to>
                                    </p:set>
                                    <p:anim calcmode="lin" valueType="num">
                                      <p:cBhvr>
                                        <p:cTn id="13" dur="500" fill="hold"/>
                                        <p:tgtEl>
                                          <p:spTgt spid="151570"/>
                                        </p:tgtEl>
                                        <p:attrNameLst>
                                          <p:attrName>ppt_w</p:attrName>
                                        </p:attrNameLst>
                                      </p:cBhvr>
                                      <p:tavLst>
                                        <p:tav tm="0">
                                          <p:val>
                                            <p:fltVal val="0"/>
                                          </p:val>
                                        </p:tav>
                                        <p:tav tm="100000">
                                          <p:val>
                                            <p:strVal val="#ppt_w"/>
                                          </p:val>
                                        </p:tav>
                                      </p:tavLst>
                                    </p:anim>
                                    <p:anim calcmode="lin" valueType="num">
                                      <p:cBhvr>
                                        <p:cTn id="14" dur="500" fill="hold"/>
                                        <p:tgtEl>
                                          <p:spTgt spid="151570"/>
                                        </p:tgtEl>
                                        <p:attrNameLst>
                                          <p:attrName>ppt_h</p:attrName>
                                        </p:attrNameLst>
                                      </p:cBhvr>
                                      <p:tavLst>
                                        <p:tav tm="0">
                                          <p:val>
                                            <p:fltVal val="0"/>
                                          </p:val>
                                        </p:tav>
                                        <p:tav tm="100000">
                                          <p:val>
                                            <p:strVal val="#ppt_h"/>
                                          </p:val>
                                        </p:tav>
                                      </p:tavLst>
                                    </p:anim>
                                    <p:animEffect transition="in" filter="fade">
                                      <p:cBhvr>
                                        <p:cTn id="15" dur="500"/>
                                        <p:tgtEl>
                                          <p:spTgt spid="151570"/>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1563"/>
                                        </p:tgtEl>
                                        <p:attrNameLst>
                                          <p:attrName>style.visibility</p:attrName>
                                        </p:attrNameLst>
                                      </p:cBhvr>
                                      <p:to>
                                        <p:strVal val="visible"/>
                                      </p:to>
                                    </p:set>
                                    <p:anim calcmode="lin" valueType="num">
                                      <p:cBhvr additive="base">
                                        <p:cTn id="20" dur="500" fill="hold"/>
                                        <p:tgtEl>
                                          <p:spTgt spid="151563"/>
                                        </p:tgtEl>
                                        <p:attrNameLst>
                                          <p:attrName>ppt_x</p:attrName>
                                        </p:attrNameLst>
                                      </p:cBhvr>
                                      <p:tavLst>
                                        <p:tav tm="0">
                                          <p:val>
                                            <p:strVal val="#ppt_x"/>
                                          </p:val>
                                        </p:tav>
                                        <p:tav tm="100000">
                                          <p:val>
                                            <p:strVal val="#ppt_x"/>
                                          </p:val>
                                        </p:tav>
                                      </p:tavLst>
                                    </p:anim>
                                    <p:anim calcmode="lin" valueType="num">
                                      <p:cBhvr additive="base">
                                        <p:cTn id="21" dur="500" fill="hold"/>
                                        <p:tgtEl>
                                          <p:spTgt spid="1515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2" presetClass="entr" presetSubtype="4" fill="hold" grpId="0" nodeType="withEffect">
                                  <p:stCondLst>
                                    <p:cond delay="0"/>
                                  </p:stCondLst>
                                  <p:childTnLst>
                                    <p:set>
                                      <p:cBhvr>
                                        <p:cTn id="23" dur="1" fill="hold">
                                          <p:stCondLst>
                                            <p:cond delay="0"/>
                                          </p:stCondLst>
                                        </p:cTn>
                                        <p:tgtEl>
                                          <p:spTgt spid="151574"/>
                                        </p:tgtEl>
                                        <p:attrNameLst>
                                          <p:attrName>style.visibility</p:attrName>
                                        </p:attrNameLst>
                                      </p:cBhvr>
                                      <p:to>
                                        <p:strVal val="visible"/>
                                      </p:to>
                                    </p:set>
                                    <p:anim calcmode="lin" valueType="num">
                                      <p:cBhvr additive="base">
                                        <p:cTn id="24" dur="500" fill="hold"/>
                                        <p:tgtEl>
                                          <p:spTgt spid="151574"/>
                                        </p:tgtEl>
                                        <p:attrNameLst>
                                          <p:attrName>ppt_x</p:attrName>
                                        </p:attrNameLst>
                                      </p:cBhvr>
                                      <p:tavLst>
                                        <p:tav tm="0">
                                          <p:val>
                                            <p:strVal val="#ppt_x"/>
                                          </p:val>
                                        </p:tav>
                                        <p:tav tm="100000">
                                          <p:val>
                                            <p:strVal val="#ppt_x"/>
                                          </p:val>
                                        </p:tav>
                                      </p:tavLst>
                                    </p:anim>
                                    <p:anim calcmode="lin" valueType="num">
                                      <p:cBhvr additive="base">
                                        <p:cTn id="25" dur="500" fill="hold"/>
                                        <p:tgtEl>
                                          <p:spTgt spid="15157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1565"/>
                                        </p:tgtEl>
                                        <p:attrNameLst>
                                          <p:attrName>style.visibility</p:attrName>
                                        </p:attrNameLst>
                                      </p:cBhvr>
                                      <p:to>
                                        <p:strVal val="visible"/>
                                      </p:to>
                                    </p:set>
                                    <p:anim calcmode="lin" valueType="num">
                                      <p:cBhvr additive="base">
                                        <p:cTn id="30" dur="500" fill="hold"/>
                                        <p:tgtEl>
                                          <p:spTgt spid="151565"/>
                                        </p:tgtEl>
                                        <p:attrNameLst>
                                          <p:attrName>ppt_x</p:attrName>
                                        </p:attrNameLst>
                                      </p:cBhvr>
                                      <p:tavLst>
                                        <p:tav tm="0">
                                          <p:val>
                                            <p:strVal val="#ppt_x"/>
                                          </p:val>
                                        </p:tav>
                                        <p:tav tm="100000">
                                          <p:val>
                                            <p:strVal val="#ppt_x"/>
                                          </p:val>
                                        </p:tav>
                                      </p:tavLst>
                                    </p:anim>
                                    <p:anim calcmode="lin" valueType="num">
                                      <p:cBhvr additive="base">
                                        <p:cTn id="31" dur="500" fill="hold"/>
                                        <p:tgtEl>
                                          <p:spTgt spid="1515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2" presetClass="entr" presetSubtype="4" fill="hold" grpId="0" nodeType="withEffect">
                                  <p:stCondLst>
                                    <p:cond delay="0"/>
                                  </p:stCondLst>
                                  <p:childTnLst>
                                    <p:set>
                                      <p:cBhvr>
                                        <p:cTn id="33" dur="1" fill="hold">
                                          <p:stCondLst>
                                            <p:cond delay="0"/>
                                          </p:stCondLst>
                                        </p:cTn>
                                        <p:tgtEl>
                                          <p:spTgt spid="151575"/>
                                        </p:tgtEl>
                                        <p:attrNameLst>
                                          <p:attrName>style.visibility</p:attrName>
                                        </p:attrNameLst>
                                      </p:cBhvr>
                                      <p:to>
                                        <p:strVal val="visible"/>
                                      </p:to>
                                    </p:set>
                                    <p:anim calcmode="lin" valueType="num">
                                      <p:cBhvr additive="base">
                                        <p:cTn id="34" dur="500" fill="hold"/>
                                        <p:tgtEl>
                                          <p:spTgt spid="151575"/>
                                        </p:tgtEl>
                                        <p:attrNameLst>
                                          <p:attrName>ppt_x</p:attrName>
                                        </p:attrNameLst>
                                      </p:cBhvr>
                                      <p:tavLst>
                                        <p:tav tm="0">
                                          <p:val>
                                            <p:strVal val="#ppt_x"/>
                                          </p:val>
                                        </p:tav>
                                        <p:tav tm="100000">
                                          <p:val>
                                            <p:strVal val="#ppt_x"/>
                                          </p:val>
                                        </p:tav>
                                      </p:tavLst>
                                    </p:anim>
                                    <p:anim calcmode="lin" valueType="num">
                                      <p:cBhvr additive="base">
                                        <p:cTn id="35" dur="500" fill="hold"/>
                                        <p:tgtEl>
                                          <p:spTgt spid="15157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51558"/>
                                        </p:tgtEl>
                                        <p:attrNameLst>
                                          <p:attrName>style.visibility</p:attrName>
                                        </p:attrNameLst>
                                      </p:cBhvr>
                                      <p:to>
                                        <p:strVal val="visible"/>
                                      </p:to>
                                    </p:set>
                                    <p:anim calcmode="lin" valueType="num">
                                      <p:cBhvr>
                                        <p:cTn id="40" dur="500" fill="hold"/>
                                        <p:tgtEl>
                                          <p:spTgt spid="151558"/>
                                        </p:tgtEl>
                                        <p:attrNameLst>
                                          <p:attrName>ppt_w</p:attrName>
                                        </p:attrNameLst>
                                      </p:cBhvr>
                                      <p:tavLst>
                                        <p:tav tm="0">
                                          <p:val>
                                            <p:fltVal val="0"/>
                                          </p:val>
                                        </p:tav>
                                        <p:tav tm="100000">
                                          <p:val>
                                            <p:strVal val="#ppt_w"/>
                                          </p:val>
                                        </p:tav>
                                      </p:tavLst>
                                    </p:anim>
                                    <p:anim calcmode="lin" valueType="num">
                                      <p:cBhvr>
                                        <p:cTn id="41" dur="500" fill="hold"/>
                                        <p:tgtEl>
                                          <p:spTgt spid="151558"/>
                                        </p:tgtEl>
                                        <p:attrNameLst>
                                          <p:attrName>ppt_h</p:attrName>
                                        </p:attrNameLst>
                                      </p:cBhvr>
                                      <p:tavLst>
                                        <p:tav tm="0">
                                          <p:val>
                                            <p:fltVal val="0"/>
                                          </p:val>
                                        </p:tav>
                                        <p:tav tm="100000">
                                          <p:val>
                                            <p:strVal val="#ppt_h"/>
                                          </p:val>
                                        </p:tav>
                                      </p:tavLst>
                                    </p:anim>
                                    <p:animEffect transition="in" filter="fade">
                                      <p:cBhvr>
                                        <p:cTn id="42" dur="500"/>
                                        <p:tgtEl>
                                          <p:spTgt spid="151558"/>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animBg="1"/>
      <p:bldP spid="151563" grpId="0"/>
      <p:bldP spid="151565" grpId="0"/>
      <p:bldP spid="151574" grpId="0" animBg="1"/>
      <p:bldP spid="1515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ChangeArrowheads="1"/>
          </p:cNvSpPr>
          <p:nvPr/>
        </p:nvSpPr>
        <p:spPr bwMode="auto">
          <a:xfrm>
            <a:off x="684213" y="1749425"/>
            <a:ext cx="7764462" cy="5108575"/>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A 60-Hz generator which produces            an induced emf having a maximum value of                     </a:t>
            </a:r>
            <a:r>
              <a:rPr lang="en-US">
                <a:solidFill>
                  <a:srgbClr val="000000"/>
                </a:solidFill>
                <a:sym typeface="Symbol" pitchFamily="18" charset="2"/>
              </a:rPr>
              <a:t></a:t>
            </a:r>
            <a:r>
              <a:rPr lang="en-US" baseline="-25000">
                <a:solidFill>
                  <a:srgbClr val="000000"/>
                </a:solidFill>
                <a:sym typeface="Symbol" pitchFamily="18" charset="2"/>
              </a:rPr>
              <a:t>0</a:t>
            </a:r>
            <a:r>
              <a:rPr lang="en-US">
                <a:solidFill>
                  <a:srgbClr val="000000"/>
                </a:solidFill>
                <a:sym typeface="Symbol" pitchFamily="18" charset="2"/>
              </a:rPr>
              <a:t> = 140 V is connected to a resistor of 28  as           shown. Find the equation of the current </a:t>
            </a:r>
            <a:r>
              <a:rPr lang="en-US" i="1">
                <a:solidFill>
                  <a:srgbClr val="000000"/>
                </a:solidFill>
                <a:sym typeface="Symbol" pitchFamily="18" charset="2"/>
              </a:rPr>
              <a:t>I </a:t>
            </a:r>
            <a:r>
              <a:rPr lang="en-US">
                <a:solidFill>
                  <a:srgbClr val="000000"/>
                </a:solidFill>
                <a:sym typeface="Symbol" pitchFamily="18" charset="2"/>
              </a:rPr>
              <a:t>as a              function of time.</a:t>
            </a:r>
            <a:endParaRPr lang="en-US">
              <a:sym typeface="Symbol" pitchFamily="18" charset="2"/>
            </a:endParaRPr>
          </a:p>
          <a:p>
            <a:pPr eaLnBrk="0" hangingPunct="0">
              <a:spcBef>
                <a:spcPct val="20000"/>
              </a:spcBef>
            </a:pPr>
            <a:r>
              <a:rPr lang="en-US">
                <a:sym typeface="Symbol" pitchFamily="18" charset="2"/>
              </a:rPr>
              <a:t>SOLUTION:</a:t>
            </a:r>
            <a:r>
              <a:rPr lang="en-US" i="1">
                <a:solidFill>
                  <a:srgbClr val="000000"/>
                </a:solidFill>
                <a:sym typeface="Symbol" pitchFamily="18" charset="2"/>
              </a:rPr>
              <a:t> </a:t>
            </a:r>
            <a:r>
              <a:rPr lang="en-US">
                <a:solidFill>
                  <a:srgbClr val="000000"/>
                </a:solidFill>
                <a:sym typeface="Symbol" pitchFamily="18" charset="2"/>
              </a:rPr>
              <a:t>For a resistance circuit, </a:t>
            </a:r>
            <a:r>
              <a:rPr lang="en-US" i="1">
                <a:solidFill>
                  <a:srgbClr val="000000"/>
                </a:solidFill>
                <a:sym typeface="Symbol" pitchFamily="18" charset="2"/>
              </a:rPr>
              <a:t>I</a:t>
            </a:r>
            <a:r>
              <a:rPr lang="en-US">
                <a:solidFill>
                  <a:srgbClr val="000000"/>
                </a:solidFill>
                <a:sym typeface="Symbol" pitchFamily="18" charset="2"/>
              </a:rPr>
              <a:t> and </a:t>
            </a:r>
            <a:r>
              <a:rPr lang="en-US" i="1">
                <a:solidFill>
                  <a:srgbClr val="000000"/>
                </a:solidFill>
                <a:sym typeface="Symbol" pitchFamily="18" charset="2"/>
              </a:rPr>
              <a:t>V</a:t>
            </a:r>
            <a:r>
              <a:rPr lang="en-US">
                <a:solidFill>
                  <a:srgbClr val="000000"/>
                </a:solidFill>
                <a:sym typeface="Symbol" pitchFamily="18" charset="2"/>
              </a:rPr>
              <a:t> are in phase. </a:t>
            </a:r>
          </a:p>
          <a:p>
            <a:pPr eaLnBrk="0" hangingPunct="0">
              <a:spcBef>
                <a:spcPct val="20000"/>
              </a:spcBef>
            </a:pPr>
            <a:r>
              <a:rPr lang="en-US" b="1">
                <a:sym typeface="Symbol" pitchFamily="18" charset="2"/>
              </a:rPr>
              <a:t></a:t>
            </a:r>
            <a:r>
              <a:rPr lang="en-US">
                <a:sym typeface="Symbol" pitchFamily="18" charset="2"/>
              </a:rPr>
              <a:t>From</a:t>
            </a:r>
            <a:r>
              <a:rPr lang="en-US" i="1">
                <a:sym typeface="Symbol" pitchFamily="18" charset="2"/>
              </a:rPr>
              <a:t>V</a:t>
            </a:r>
            <a:r>
              <a:rPr lang="en-US" baseline="-25000">
                <a:sym typeface="Symbol" pitchFamily="18" charset="2"/>
              </a:rPr>
              <a:t>0</a:t>
            </a:r>
            <a:r>
              <a:rPr lang="en-US">
                <a:sym typeface="Symbol" pitchFamily="18" charset="2"/>
              </a:rPr>
              <a:t> = </a:t>
            </a:r>
            <a:r>
              <a:rPr lang="en-US" i="1">
                <a:sym typeface="Symbol" pitchFamily="18" charset="2"/>
              </a:rPr>
              <a:t>I</a:t>
            </a:r>
            <a:r>
              <a:rPr lang="en-US" baseline="-25000">
                <a:sym typeface="Symbol" pitchFamily="18" charset="2"/>
              </a:rPr>
              <a:t>0</a:t>
            </a:r>
            <a:r>
              <a:rPr lang="en-US" i="1">
                <a:sym typeface="Symbol" pitchFamily="18" charset="2"/>
              </a:rPr>
              <a:t>R</a:t>
            </a:r>
            <a:r>
              <a:rPr lang="en-US">
                <a:sym typeface="Symbol" pitchFamily="18" charset="2"/>
              </a:rPr>
              <a:t> we have</a:t>
            </a:r>
          </a:p>
          <a:p>
            <a:pPr eaLnBrk="0" hangingPunct="0">
              <a:spcBef>
                <a:spcPct val="20000"/>
              </a:spcBef>
            </a:pPr>
            <a:r>
              <a:rPr lang="en-US" i="1">
                <a:solidFill>
                  <a:srgbClr val="000000"/>
                </a:solidFill>
                <a:sym typeface="Symbol" pitchFamily="18" charset="2"/>
              </a:rPr>
              <a:t>	     V</a:t>
            </a:r>
            <a:r>
              <a:rPr lang="en-US" baseline="-25000">
                <a:solidFill>
                  <a:srgbClr val="000000"/>
                </a:solidFill>
                <a:sym typeface="Symbol" pitchFamily="18" charset="2"/>
              </a:rPr>
              <a:t>0</a:t>
            </a:r>
            <a:r>
              <a:rPr lang="en-US">
                <a:solidFill>
                  <a:srgbClr val="000000"/>
                </a:solidFill>
                <a:sym typeface="Symbol" pitchFamily="18" charset="2"/>
              </a:rPr>
              <a:t> 	= </a:t>
            </a:r>
            <a:r>
              <a:rPr lang="en-US" i="1">
                <a:solidFill>
                  <a:srgbClr val="000000"/>
                </a:solidFill>
                <a:sym typeface="Symbol" pitchFamily="18" charset="2"/>
              </a:rPr>
              <a:t>I</a:t>
            </a:r>
            <a:r>
              <a:rPr lang="en-US" baseline="-25000">
                <a:solidFill>
                  <a:srgbClr val="000000"/>
                </a:solidFill>
                <a:sym typeface="Symbol" pitchFamily="18" charset="2"/>
              </a:rPr>
              <a:t>0</a:t>
            </a:r>
            <a:r>
              <a:rPr lang="en-US" i="1">
                <a:solidFill>
                  <a:srgbClr val="000000"/>
                </a:solidFill>
                <a:sym typeface="Symbol" pitchFamily="18" charset="2"/>
              </a:rPr>
              <a:t>R</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sym typeface="Symbol" pitchFamily="18" charset="2"/>
              </a:rPr>
              <a:t>140 = </a:t>
            </a:r>
            <a:r>
              <a:rPr lang="en-US" i="1">
                <a:solidFill>
                  <a:srgbClr val="000000"/>
                </a:solidFill>
                <a:sym typeface="Symbol" pitchFamily="18" charset="2"/>
              </a:rPr>
              <a:t>I</a:t>
            </a:r>
            <a:r>
              <a:rPr lang="en-US" baseline="-25000">
                <a:solidFill>
                  <a:srgbClr val="000000"/>
                </a:solidFill>
                <a:sym typeface="Symbol" pitchFamily="18" charset="2"/>
              </a:rPr>
              <a:t>0</a:t>
            </a:r>
            <a:r>
              <a:rPr lang="en-US">
                <a:solidFill>
                  <a:srgbClr val="000000"/>
                </a:solidFill>
                <a:sym typeface="Symbol" pitchFamily="18" charset="2"/>
              </a:rPr>
              <a:t>(28) </a:t>
            </a:r>
            <a:r>
              <a:rPr lang="en-US" i="1">
                <a:solidFill>
                  <a:srgbClr val="000000"/>
                </a:solidFill>
                <a:sym typeface="Symbol" pitchFamily="18" charset="2"/>
              </a:rPr>
              <a:t> I</a:t>
            </a:r>
            <a:r>
              <a:rPr lang="en-US" baseline="-25000">
                <a:solidFill>
                  <a:srgbClr val="000000"/>
                </a:solidFill>
                <a:sym typeface="Symbol" pitchFamily="18" charset="2"/>
              </a:rPr>
              <a:t>0</a:t>
            </a:r>
            <a:r>
              <a:rPr lang="en-US">
                <a:solidFill>
                  <a:srgbClr val="000000"/>
                </a:solidFill>
                <a:sym typeface="Symbol" pitchFamily="18" charset="2"/>
              </a:rPr>
              <a:t> = 5.0 A.</a:t>
            </a:r>
          </a:p>
          <a:p>
            <a:pPr eaLnBrk="0" hangingPunct="0">
              <a:spcBef>
                <a:spcPct val="20000"/>
              </a:spcBef>
            </a:pPr>
            <a:r>
              <a:rPr lang="en-US" b="1">
                <a:sym typeface="Symbol" pitchFamily="18" charset="2"/>
              </a:rPr>
              <a:t></a:t>
            </a:r>
            <a:r>
              <a:rPr lang="en-US">
                <a:sym typeface="Symbol" pitchFamily="18" charset="2"/>
              </a:rPr>
              <a:t>From </a:t>
            </a:r>
            <a:r>
              <a:rPr lang="en-US" i="1">
                <a:sym typeface="Symbol" pitchFamily="18" charset="2"/>
              </a:rPr>
              <a:t>I</a:t>
            </a:r>
            <a:r>
              <a:rPr lang="en-US">
                <a:sym typeface="Symbol" pitchFamily="18" charset="2"/>
              </a:rPr>
              <a:t> = </a:t>
            </a:r>
            <a:r>
              <a:rPr lang="en-US" i="1">
                <a:sym typeface="Symbol" pitchFamily="18" charset="2"/>
              </a:rPr>
              <a:t>I</a:t>
            </a:r>
            <a:r>
              <a:rPr lang="en-US" baseline="-25000">
                <a:sym typeface="Symbol" pitchFamily="18" charset="2"/>
              </a:rPr>
              <a:t>0</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ym typeface="Symbol" pitchFamily="18" charset="2"/>
              </a:rPr>
              <a:t>2</a:t>
            </a:r>
            <a:r>
              <a:rPr lang="en-US" i="1">
                <a:sym typeface="Symbol" pitchFamily="18" charset="2"/>
              </a:rPr>
              <a:t>f</a:t>
            </a:r>
            <a:r>
              <a:rPr lang="en-US" i="1">
                <a:solidFill>
                  <a:srgbClr val="000000"/>
                </a:solidFill>
                <a:sym typeface="Symbol" pitchFamily="18" charset="2"/>
              </a:rPr>
              <a:t>t</a:t>
            </a:r>
            <a:r>
              <a:rPr lang="en-US">
                <a:solidFill>
                  <a:srgbClr val="000000"/>
                </a:solidFill>
                <a:sym typeface="Symbol" pitchFamily="18" charset="2"/>
              </a:rPr>
              <a:t> we have</a:t>
            </a:r>
          </a:p>
          <a:p>
            <a:pPr eaLnBrk="0" hangingPunct="0">
              <a:spcBef>
                <a:spcPct val="20000"/>
              </a:spcBef>
            </a:pPr>
            <a:r>
              <a:rPr lang="en-US">
                <a:solidFill>
                  <a:srgbClr val="000000"/>
                </a:solidFill>
                <a:sym typeface="Symbol" pitchFamily="18" charset="2"/>
              </a:rPr>
              <a:t>                   </a:t>
            </a:r>
            <a:r>
              <a:rPr lang="en-US" i="1">
                <a:solidFill>
                  <a:srgbClr val="000000"/>
                </a:solidFill>
                <a:sym typeface="Symbol" pitchFamily="18" charset="2"/>
              </a:rPr>
              <a:t>I</a:t>
            </a:r>
            <a:r>
              <a:rPr lang="en-US">
                <a:solidFill>
                  <a:srgbClr val="000000"/>
                </a:solidFill>
                <a:sym typeface="Symbol" pitchFamily="18" charset="2"/>
              </a:rPr>
              <a:t> 	= 5.0</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ym typeface="Symbol" pitchFamily="18" charset="2"/>
              </a:rPr>
              <a:t>260</a:t>
            </a:r>
            <a:r>
              <a:rPr lang="en-US" i="1">
                <a:solidFill>
                  <a:srgbClr val="000000"/>
                </a:solidFill>
                <a:sym typeface="Symbol" pitchFamily="18" charset="2"/>
              </a:rPr>
              <a:t>t</a:t>
            </a:r>
            <a:r>
              <a:rPr lang="en-US">
                <a:solidFill>
                  <a:srgbClr val="000000"/>
                </a:solidFill>
                <a:sym typeface="Symbol" pitchFamily="18" charset="2"/>
              </a:rPr>
              <a:t> </a:t>
            </a:r>
            <a:endParaRPr lang="en-US" i="1">
              <a:solidFill>
                <a:srgbClr val="000000"/>
              </a:solidFill>
              <a:sym typeface="Symbol" pitchFamily="18" charset="2"/>
            </a:endParaRPr>
          </a:p>
          <a:p>
            <a:pPr eaLnBrk="0" hangingPunct="0">
              <a:spcBef>
                <a:spcPct val="20000"/>
              </a:spcBef>
            </a:pPr>
            <a:r>
              <a:rPr lang="en-US">
                <a:solidFill>
                  <a:srgbClr val="000000"/>
                </a:solidFill>
                <a:sym typeface="Symbol" pitchFamily="18" charset="2"/>
              </a:rPr>
              <a:t>                      = 5.0</a:t>
            </a:r>
            <a:r>
              <a:rPr lang="en-US" baseline="-25000">
                <a:solidFill>
                  <a:srgbClr val="000000"/>
                </a:solidFill>
                <a:sym typeface="Symbol" pitchFamily="18" charset="2"/>
              </a:rPr>
              <a:t> </a:t>
            </a:r>
            <a:r>
              <a:rPr lang="en-US">
                <a:solidFill>
                  <a:srgbClr val="000000"/>
                </a:solidFill>
                <a:sym typeface="Symbol" pitchFamily="18" charset="2"/>
              </a:rPr>
              <a:t>sin</a:t>
            </a:r>
            <a:r>
              <a:rPr lang="en-US" baseline="-25000">
                <a:solidFill>
                  <a:srgbClr val="000000"/>
                </a:solidFill>
                <a:sym typeface="Symbol" pitchFamily="18" charset="2"/>
              </a:rPr>
              <a:t> </a:t>
            </a:r>
            <a:r>
              <a:rPr lang="en-US">
                <a:sym typeface="Symbol" pitchFamily="18" charset="2"/>
              </a:rPr>
              <a:t>120</a:t>
            </a:r>
            <a:r>
              <a:rPr lang="en-US" i="1">
                <a:solidFill>
                  <a:srgbClr val="000000"/>
                </a:solidFill>
                <a:sym typeface="Symbol" pitchFamily="18" charset="2"/>
              </a:rPr>
              <a:t>t</a:t>
            </a:r>
            <a:r>
              <a:rPr lang="en-US">
                <a:solidFill>
                  <a:srgbClr val="000000"/>
                </a:solidFill>
                <a:sym typeface="Symbol" pitchFamily="18" charset="2"/>
              </a:rPr>
              <a:t>. </a:t>
            </a:r>
          </a:p>
        </p:txBody>
      </p:sp>
      <p:pic>
        <p:nvPicPr>
          <p:cNvPr id="15360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08875" y="1857375"/>
            <a:ext cx="838200" cy="1428750"/>
          </a:xfrm>
          <a:prstGeom prst="rect">
            <a:avLst/>
          </a:prstGeom>
          <a:ln>
            <a:noFill/>
          </a:ln>
          <a:effectLst>
            <a:outerShdw blurRad="292100" dist="139700" dir="2700000" algn="tl" rotWithShape="0">
              <a:srgbClr val="333333">
                <a:alpha val="65000"/>
              </a:srgbClr>
            </a:outerShdw>
          </a:effectLst>
        </p:spPr>
      </p:pic>
      <p:sp>
        <p:nvSpPr>
          <p:cNvPr id="15360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53610" name="Rectangle 10"/>
          <p:cNvSpPr>
            <a:spLocks noChangeArrowheads="1"/>
          </p:cNvSpPr>
          <p:nvPr/>
        </p:nvSpPr>
        <p:spPr bwMode="auto">
          <a:xfrm>
            <a:off x="685800" y="1338263"/>
            <a:ext cx="7772400" cy="414337"/>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AC circuit problems for ohmic resistors</a:t>
            </a:r>
            <a:r>
              <a:rPr lang="en-US">
                <a:solidFill>
                  <a:srgbClr val="000000"/>
                </a:solidFill>
                <a:cs typeface="Times New Roman" pitchFamily="18" charset="0"/>
              </a:rPr>
              <a:t> </a:t>
            </a:r>
            <a:r>
              <a:rPr lang="en-US" sz="2000">
                <a:solidFill>
                  <a:srgbClr val="000000"/>
                </a:solidFill>
                <a:latin typeface="Courier New" pitchFamily="49" charset="0"/>
                <a:cs typeface="Times New Roman" pitchFamily="18" charset="0"/>
              </a:rPr>
              <a:t>	</a:t>
            </a:r>
          </a:p>
        </p:txBody>
      </p:sp>
      <p:pic>
        <p:nvPicPr>
          <p:cNvPr id="153611" name="Picture 11"/>
          <p:cNvPicPr>
            <a:picLocks noChangeAspect="1" noChangeArrowheads="1"/>
          </p:cNvPicPr>
          <p:nvPr/>
        </p:nvPicPr>
        <p:blipFill>
          <a:blip r:embed="rId6" cstate="print">
            <a:clrChange>
              <a:clrFrom>
                <a:srgbClr val="FF0000"/>
              </a:clrFrom>
              <a:clrTo>
                <a:srgbClr val="FF0000">
                  <a:alpha val="0"/>
                </a:srgbClr>
              </a:clrTo>
            </a:clrChange>
          </a:blip>
          <a:srcRect/>
          <a:stretch>
            <a:fillRect/>
          </a:stretch>
        </p:blipFill>
        <p:spPr bwMode="auto">
          <a:xfrm>
            <a:off x="4924425" y="5392738"/>
            <a:ext cx="3954463" cy="1352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4">
                                            <p:txEl>
                                              <p:pRg st="0" end="0"/>
                                            </p:txEl>
                                          </p:spTgt>
                                        </p:tgtEl>
                                        <p:attrNameLst>
                                          <p:attrName>style.visibility</p:attrName>
                                        </p:attrNameLst>
                                      </p:cBhvr>
                                      <p:to>
                                        <p:strVal val="visible"/>
                                      </p:to>
                                    </p:set>
                                    <p:anim calcmode="lin" valueType="num">
                                      <p:cBhvr additive="base">
                                        <p:cTn id="7" dur="500" fill="hold"/>
                                        <p:tgtEl>
                                          <p:spTgt spid="153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53605"/>
                                        </p:tgtEl>
                                        <p:attrNameLst>
                                          <p:attrName>style.visibility</p:attrName>
                                        </p:attrNameLst>
                                      </p:cBhvr>
                                      <p:to>
                                        <p:strVal val="visible"/>
                                      </p:to>
                                    </p:set>
                                    <p:anim calcmode="lin" valueType="num">
                                      <p:cBhvr>
                                        <p:cTn id="11" dur="500" fill="hold"/>
                                        <p:tgtEl>
                                          <p:spTgt spid="153605"/>
                                        </p:tgtEl>
                                        <p:attrNameLst>
                                          <p:attrName>ppt_w</p:attrName>
                                        </p:attrNameLst>
                                      </p:cBhvr>
                                      <p:tavLst>
                                        <p:tav tm="0">
                                          <p:val>
                                            <p:fltVal val="0"/>
                                          </p:val>
                                        </p:tav>
                                        <p:tav tm="100000">
                                          <p:val>
                                            <p:strVal val="#ppt_w"/>
                                          </p:val>
                                        </p:tav>
                                      </p:tavLst>
                                    </p:anim>
                                    <p:anim calcmode="lin" valueType="num">
                                      <p:cBhvr>
                                        <p:cTn id="12" dur="500" fill="hold"/>
                                        <p:tgtEl>
                                          <p:spTgt spid="153605"/>
                                        </p:tgtEl>
                                        <p:attrNameLst>
                                          <p:attrName>ppt_h</p:attrName>
                                        </p:attrNameLst>
                                      </p:cBhvr>
                                      <p:tavLst>
                                        <p:tav tm="0">
                                          <p:val>
                                            <p:fltVal val="0"/>
                                          </p:val>
                                        </p:tav>
                                        <p:tav tm="100000">
                                          <p:val>
                                            <p:strVal val="#ppt_h"/>
                                          </p:val>
                                        </p:tav>
                                      </p:tavLst>
                                    </p:anim>
                                    <p:animEffect transition="in" filter="fade">
                                      <p:cBhvr>
                                        <p:cTn id="13" dur="500"/>
                                        <p:tgtEl>
                                          <p:spTgt spid="15360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3604">
                                            <p:txEl>
                                              <p:pRg st="1" end="1"/>
                                            </p:txEl>
                                          </p:spTgt>
                                        </p:tgtEl>
                                        <p:attrNameLst>
                                          <p:attrName>style.visibility</p:attrName>
                                        </p:attrNameLst>
                                      </p:cBhvr>
                                      <p:to>
                                        <p:strVal val="visible"/>
                                      </p:to>
                                    </p:set>
                                    <p:anim calcmode="lin" valueType="num">
                                      <p:cBhvr additive="base">
                                        <p:cTn id="18" dur="500" fill="hold"/>
                                        <p:tgtEl>
                                          <p:spTgt spid="15360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36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53" presetClass="entr" presetSubtype="0" fill="hold" nodeType="withEffect">
                                  <p:stCondLst>
                                    <p:cond delay="0"/>
                                  </p:stCondLst>
                                  <p:childTnLst>
                                    <p:set>
                                      <p:cBhvr>
                                        <p:cTn id="21" dur="1" fill="hold">
                                          <p:stCondLst>
                                            <p:cond delay="0"/>
                                          </p:stCondLst>
                                        </p:cTn>
                                        <p:tgtEl>
                                          <p:spTgt spid="153611"/>
                                        </p:tgtEl>
                                        <p:attrNameLst>
                                          <p:attrName>style.visibility</p:attrName>
                                        </p:attrNameLst>
                                      </p:cBhvr>
                                      <p:to>
                                        <p:strVal val="visible"/>
                                      </p:to>
                                    </p:set>
                                    <p:anim calcmode="lin" valueType="num">
                                      <p:cBhvr>
                                        <p:cTn id="22" dur="500" fill="hold"/>
                                        <p:tgtEl>
                                          <p:spTgt spid="153611"/>
                                        </p:tgtEl>
                                        <p:attrNameLst>
                                          <p:attrName>ppt_w</p:attrName>
                                        </p:attrNameLst>
                                      </p:cBhvr>
                                      <p:tavLst>
                                        <p:tav tm="0">
                                          <p:val>
                                            <p:fltVal val="0"/>
                                          </p:val>
                                        </p:tav>
                                        <p:tav tm="100000">
                                          <p:val>
                                            <p:strVal val="#ppt_w"/>
                                          </p:val>
                                        </p:tav>
                                      </p:tavLst>
                                    </p:anim>
                                    <p:anim calcmode="lin" valueType="num">
                                      <p:cBhvr>
                                        <p:cTn id="23" dur="500" fill="hold"/>
                                        <p:tgtEl>
                                          <p:spTgt spid="153611"/>
                                        </p:tgtEl>
                                        <p:attrNameLst>
                                          <p:attrName>ppt_h</p:attrName>
                                        </p:attrNameLst>
                                      </p:cBhvr>
                                      <p:tavLst>
                                        <p:tav tm="0">
                                          <p:val>
                                            <p:fltVal val="0"/>
                                          </p:val>
                                        </p:tav>
                                        <p:tav tm="100000">
                                          <p:val>
                                            <p:strVal val="#ppt_h"/>
                                          </p:val>
                                        </p:tav>
                                      </p:tavLst>
                                    </p:anim>
                                    <p:animEffect transition="in" filter="fade">
                                      <p:cBhvr>
                                        <p:cTn id="24" dur="500"/>
                                        <p:tgtEl>
                                          <p:spTgt spid="1536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3604">
                                            <p:txEl>
                                              <p:pRg st="2" end="2"/>
                                            </p:txEl>
                                          </p:spTgt>
                                        </p:tgtEl>
                                        <p:attrNameLst>
                                          <p:attrName>style.visibility</p:attrName>
                                        </p:attrNameLst>
                                      </p:cBhvr>
                                      <p:to>
                                        <p:strVal val="visible"/>
                                      </p:to>
                                    </p:set>
                                    <p:anim calcmode="lin" valueType="num">
                                      <p:cBhvr additive="base">
                                        <p:cTn id="29" dur="500" fill="hold"/>
                                        <p:tgtEl>
                                          <p:spTgt spid="15360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53604">
                                            <p:txEl>
                                              <p:pRg st="3" end="3"/>
                                            </p:txEl>
                                          </p:spTgt>
                                        </p:tgtEl>
                                        <p:attrNameLst>
                                          <p:attrName>style.visibility</p:attrName>
                                        </p:attrNameLst>
                                      </p:cBhvr>
                                      <p:to>
                                        <p:strVal val="visible"/>
                                      </p:to>
                                    </p:set>
                                    <p:anim calcmode="lin" valueType="num">
                                      <p:cBhvr additive="base">
                                        <p:cTn id="35" dur="500" fill="hold"/>
                                        <p:tgtEl>
                                          <p:spTgt spid="153604">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360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3604">
                                            <p:txEl>
                                              <p:pRg st="4" end="4"/>
                                            </p:txEl>
                                          </p:spTgt>
                                        </p:tgtEl>
                                        <p:attrNameLst>
                                          <p:attrName>style.visibility</p:attrName>
                                        </p:attrNameLst>
                                      </p:cBhvr>
                                      <p:to>
                                        <p:strVal val="visible"/>
                                      </p:to>
                                    </p:set>
                                    <p:anim calcmode="lin" valueType="num">
                                      <p:cBhvr additive="base">
                                        <p:cTn id="41" dur="500" fill="hold"/>
                                        <p:tgtEl>
                                          <p:spTgt spid="15360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36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3604">
                                            <p:txEl>
                                              <p:pRg st="5" end="5"/>
                                            </p:txEl>
                                          </p:spTgt>
                                        </p:tgtEl>
                                        <p:attrNameLst>
                                          <p:attrName>style.visibility</p:attrName>
                                        </p:attrNameLst>
                                      </p:cBhvr>
                                      <p:to>
                                        <p:strVal val="visible"/>
                                      </p:to>
                                    </p:set>
                                    <p:anim calcmode="lin" valueType="num">
                                      <p:cBhvr additive="base">
                                        <p:cTn id="47" dur="500" fill="hold"/>
                                        <p:tgtEl>
                                          <p:spTgt spid="15360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360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53604">
                                            <p:txEl>
                                              <p:pRg st="6" end="6"/>
                                            </p:txEl>
                                          </p:spTgt>
                                        </p:tgtEl>
                                        <p:attrNameLst>
                                          <p:attrName>style.visibility</p:attrName>
                                        </p:attrNameLst>
                                      </p:cBhvr>
                                      <p:to>
                                        <p:strVal val="visible"/>
                                      </p:to>
                                    </p:set>
                                    <p:anim calcmode="lin" valueType="num">
                                      <p:cBhvr additive="base">
                                        <p:cTn id="53" dur="500" fill="hold"/>
                                        <p:tgtEl>
                                          <p:spTgt spid="15360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36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Transformers</a:t>
            </a:r>
            <a:r>
              <a:rPr lang="en-US" sz="2000" i="1">
                <a:solidFill>
                  <a:srgbClr val="000000"/>
                </a:solidFill>
                <a:latin typeface="Courier New" pitchFamily="49" charset="0"/>
                <a:cs typeface="Times New Roman" pitchFamily="18" charset="0"/>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t>A </a:t>
            </a:r>
            <a:r>
              <a:rPr lang="en-US" b="1"/>
              <a:t>transformer</a:t>
            </a:r>
            <a:r>
              <a:rPr lang="en-US"/>
              <a:t> is a device                                              that changes a higher AC                                            voltage to a lower one (called                                          a </a:t>
            </a:r>
            <a:r>
              <a:rPr lang="en-US" b="1"/>
              <a:t>step down transformer</a:t>
            </a:r>
            <a:r>
              <a:rPr lang="en-US"/>
              <a:t>)                                                   or from a lower AC voltage to                                                a higher one (called a </a:t>
            </a:r>
            <a:r>
              <a:rPr lang="en-US" b="1"/>
              <a:t>step                                                 up transformer</a:t>
            </a:r>
            <a:r>
              <a:rPr lang="en-US"/>
              <a:t>).</a:t>
            </a:r>
          </a:p>
          <a:p>
            <a:pPr eaLnBrk="0" hangingPunct="0">
              <a:spcBef>
                <a:spcPct val="20000"/>
              </a:spcBef>
            </a:pPr>
            <a:r>
              <a:rPr lang="en-US">
                <a:solidFill>
                  <a:srgbClr val="000000"/>
                </a:solidFill>
                <a:cs typeface="Times New Roman" pitchFamily="18" charset="0"/>
                <a:sym typeface="Symbol" pitchFamily="18" charset="2"/>
              </a:rPr>
              <a:t></a:t>
            </a:r>
            <a:r>
              <a:rPr lang="en-US"/>
              <a:t>Here is how it works: The input coil, called the </a:t>
            </a:r>
            <a:r>
              <a:rPr lang="en-US" b="1"/>
              <a:t>primary winding</a:t>
            </a:r>
            <a:r>
              <a:rPr lang="en-US"/>
              <a:t>, is wrapped around a soft iron core as shown:</a:t>
            </a:r>
          </a:p>
          <a:p>
            <a:pPr eaLnBrk="0" hangingPunct="0">
              <a:spcBef>
                <a:spcPct val="20000"/>
              </a:spcBef>
            </a:pPr>
            <a:r>
              <a:rPr lang="en-US">
                <a:solidFill>
                  <a:srgbClr val="000000"/>
                </a:solidFill>
                <a:cs typeface="Times New Roman" pitchFamily="18" charset="0"/>
                <a:sym typeface="Symbol" pitchFamily="18" charset="2"/>
              </a:rPr>
              <a:t></a:t>
            </a:r>
            <a:r>
              <a:rPr lang="en-US"/>
              <a:t>Then the output coil, called the </a:t>
            </a:r>
            <a:r>
              <a:rPr lang="en-US" b="1"/>
              <a:t>secondary winding</a:t>
            </a:r>
            <a:r>
              <a:rPr lang="en-US"/>
              <a:t>,                          is wrapped around the same soft iron core, but with a different number of loops.</a:t>
            </a:r>
          </a:p>
          <a:p>
            <a:pPr eaLnBrk="0" hangingPunct="0">
              <a:spcBef>
                <a:spcPct val="20000"/>
              </a:spcBef>
            </a:pPr>
            <a:r>
              <a:rPr lang="en-US">
                <a:solidFill>
                  <a:srgbClr val="000000"/>
                </a:solidFill>
                <a:cs typeface="Times New Roman" pitchFamily="18" charset="0"/>
                <a:sym typeface="Symbol" pitchFamily="18" charset="2"/>
              </a:rPr>
              <a:t></a:t>
            </a:r>
            <a:r>
              <a:rPr lang="en-US"/>
              <a:t>Observe loop ratios to determine the transformer type.</a:t>
            </a:r>
          </a:p>
        </p:txBody>
      </p:sp>
      <p:sp>
        <p:nvSpPr>
          <p:cNvPr id="157699" name="Line 3"/>
          <p:cNvSpPr>
            <a:spLocks noChangeShapeType="1"/>
          </p:cNvSpPr>
          <p:nvPr/>
        </p:nvSpPr>
        <p:spPr bwMode="auto">
          <a:xfrm>
            <a:off x="6386513" y="2189163"/>
            <a:ext cx="2430462" cy="0"/>
          </a:xfrm>
          <a:prstGeom prst="line">
            <a:avLst/>
          </a:prstGeom>
          <a:noFill/>
          <a:ln w="28575">
            <a:solidFill>
              <a:srgbClr val="FF0000"/>
            </a:solidFill>
            <a:round/>
            <a:headEnd/>
            <a:tailEnd/>
          </a:ln>
          <a:effectLst/>
        </p:spPr>
        <p:txBody>
          <a:bodyPr/>
          <a:lstStyle/>
          <a:p>
            <a:endParaRPr lang="en-US"/>
          </a:p>
        </p:txBody>
      </p:sp>
      <p:sp>
        <p:nvSpPr>
          <p:cNvPr id="157701" name="Line 5"/>
          <p:cNvSpPr>
            <a:spLocks noChangeShapeType="1"/>
          </p:cNvSpPr>
          <p:nvPr/>
        </p:nvSpPr>
        <p:spPr bwMode="auto">
          <a:xfrm flipH="1">
            <a:off x="5259388" y="2190750"/>
            <a:ext cx="2103437" cy="0"/>
          </a:xfrm>
          <a:prstGeom prst="line">
            <a:avLst/>
          </a:prstGeom>
          <a:noFill/>
          <a:ln w="19050">
            <a:solidFill>
              <a:schemeClr val="accent2"/>
            </a:solidFill>
            <a:round/>
            <a:headEnd/>
            <a:tailEnd/>
          </a:ln>
          <a:effectLst/>
        </p:spPr>
        <p:txBody>
          <a:bodyPr/>
          <a:lstStyle/>
          <a:p>
            <a:endParaRPr lang="en-US"/>
          </a:p>
        </p:txBody>
      </p:sp>
      <p:grpSp>
        <p:nvGrpSpPr>
          <p:cNvPr id="157702" name="Group 6"/>
          <p:cNvGrpSpPr>
            <a:grpSpLocks/>
          </p:cNvGrpSpPr>
          <p:nvPr/>
        </p:nvGrpSpPr>
        <p:grpSpPr bwMode="auto">
          <a:xfrm>
            <a:off x="6097588" y="1462088"/>
            <a:ext cx="1201737" cy="1046162"/>
            <a:chOff x="2809" y="2618"/>
            <a:chExt cx="757" cy="659"/>
          </a:xfrm>
        </p:grpSpPr>
        <p:sp>
          <p:nvSpPr>
            <p:cNvPr id="157703" name="Rectangle 7"/>
            <p:cNvSpPr>
              <a:spLocks noChangeArrowheads="1"/>
            </p:cNvSpPr>
            <p:nvPr/>
          </p:nvSpPr>
          <p:spPr bwMode="auto">
            <a:xfrm>
              <a:off x="2811" y="2756"/>
              <a:ext cx="521" cy="521"/>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57704" name="Freeform 8"/>
            <p:cNvSpPr>
              <a:spLocks/>
            </p:cNvSpPr>
            <p:nvPr/>
          </p:nvSpPr>
          <p:spPr bwMode="auto">
            <a:xfrm>
              <a:off x="3330" y="2618"/>
              <a:ext cx="236" cy="651"/>
            </a:xfrm>
            <a:custGeom>
              <a:avLst/>
              <a:gdLst/>
              <a:ahLst/>
              <a:cxnLst>
                <a:cxn ang="0">
                  <a:pos x="0" y="136"/>
                </a:cxn>
                <a:cxn ang="0">
                  <a:pos x="236" y="0"/>
                </a:cxn>
                <a:cxn ang="0">
                  <a:pos x="236" y="515"/>
                </a:cxn>
                <a:cxn ang="0">
                  <a:pos x="0" y="651"/>
                </a:cxn>
                <a:cxn ang="0">
                  <a:pos x="0" y="136"/>
                </a:cxn>
              </a:cxnLst>
              <a:rect l="0" t="0" r="r" b="b"/>
              <a:pathLst>
                <a:path w="236" h="651">
                  <a:moveTo>
                    <a:pt x="0" y="136"/>
                  </a:moveTo>
                  <a:lnTo>
                    <a:pt x="236" y="0"/>
                  </a:lnTo>
                  <a:lnTo>
                    <a:pt x="236" y="515"/>
                  </a:lnTo>
                  <a:lnTo>
                    <a:pt x="0" y="651"/>
                  </a:lnTo>
                  <a:lnTo>
                    <a:pt x="0" y="136"/>
                  </a:lnTo>
                  <a:close/>
                </a:path>
              </a:pathLst>
            </a:cu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a:lstStyle/>
            <a:p>
              <a:endParaRPr lang="en-US"/>
            </a:p>
          </p:txBody>
        </p:sp>
        <p:sp>
          <p:nvSpPr>
            <p:cNvPr id="157705" name="Freeform 9"/>
            <p:cNvSpPr>
              <a:spLocks/>
            </p:cNvSpPr>
            <p:nvPr/>
          </p:nvSpPr>
          <p:spPr bwMode="auto">
            <a:xfrm>
              <a:off x="2809" y="2620"/>
              <a:ext cx="757" cy="136"/>
            </a:xfrm>
            <a:custGeom>
              <a:avLst/>
              <a:gdLst/>
              <a:ahLst/>
              <a:cxnLst>
                <a:cxn ang="0">
                  <a:pos x="237" y="0"/>
                </a:cxn>
                <a:cxn ang="0">
                  <a:pos x="757" y="0"/>
                </a:cxn>
                <a:cxn ang="0">
                  <a:pos x="521" y="136"/>
                </a:cxn>
                <a:cxn ang="0">
                  <a:pos x="0" y="136"/>
                </a:cxn>
                <a:cxn ang="0">
                  <a:pos x="237" y="0"/>
                </a:cxn>
              </a:cxnLst>
              <a:rect l="0" t="0" r="r" b="b"/>
              <a:pathLst>
                <a:path w="757" h="136">
                  <a:moveTo>
                    <a:pt x="237" y="0"/>
                  </a:moveTo>
                  <a:lnTo>
                    <a:pt x="757" y="0"/>
                  </a:lnTo>
                  <a:lnTo>
                    <a:pt x="521" y="136"/>
                  </a:lnTo>
                  <a:lnTo>
                    <a:pt x="0" y="136"/>
                  </a:lnTo>
                  <a:lnTo>
                    <a:pt x="237" y="0"/>
                  </a:lnTo>
                  <a:close/>
                </a:path>
              </a:pathLst>
            </a:cu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a:lstStyle/>
            <a:p>
              <a:endParaRPr lang="en-US"/>
            </a:p>
          </p:txBody>
        </p:sp>
      </p:grpSp>
      <p:sp>
        <p:nvSpPr>
          <p:cNvPr id="157706" name="Freeform 10"/>
          <p:cNvSpPr>
            <a:spLocks/>
          </p:cNvSpPr>
          <p:nvPr/>
        </p:nvSpPr>
        <p:spPr bwMode="auto">
          <a:xfrm>
            <a:off x="4806950" y="1539875"/>
            <a:ext cx="2517775" cy="212725"/>
          </a:xfrm>
          <a:custGeom>
            <a:avLst/>
            <a:gdLst/>
            <a:ahLst/>
            <a:cxnLst>
              <a:cxn ang="0">
                <a:pos x="0" y="134"/>
              </a:cxn>
              <a:cxn ang="0">
                <a:pos x="1342" y="134"/>
              </a:cxn>
              <a:cxn ang="0">
                <a:pos x="1586" y="0"/>
              </a:cxn>
            </a:cxnLst>
            <a:rect l="0" t="0" r="r" b="b"/>
            <a:pathLst>
              <a:path w="1586" h="134">
                <a:moveTo>
                  <a:pt x="0" y="134"/>
                </a:moveTo>
                <a:lnTo>
                  <a:pt x="1342" y="134"/>
                </a:lnTo>
                <a:lnTo>
                  <a:pt x="1586" y="0"/>
                </a:lnTo>
              </a:path>
            </a:pathLst>
          </a:custGeom>
          <a:noFill/>
          <a:ln w="12700" cmpd="sng">
            <a:solidFill>
              <a:schemeClr val="accent2"/>
            </a:solidFill>
            <a:round/>
            <a:headEnd/>
            <a:tailEnd/>
          </a:ln>
          <a:effectLst/>
        </p:spPr>
        <p:txBody>
          <a:bodyPr/>
          <a:lstStyle/>
          <a:p>
            <a:endParaRPr lang="en-US"/>
          </a:p>
        </p:txBody>
      </p:sp>
      <p:sp>
        <p:nvSpPr>
          <p:cNvPr id="157707" name="Freeform 11"/>
          <p:cNvSpPr>
            <a:spLocks/>
          </p:cNvSpPr>
          <p:nvPr/>
        </p:nvSpPr>
        <p:spPr bwMode="auto">
          <a:xfrm>
            <a:off x="6072188" y="16129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08" name="Freeform 12"/>
          <p:cNvSpPr>
            <a:spLocks/>
          </p:cNvSpPr>
          <p:nvPr/>
        </p:nvSpPr>
        <p:spPr bwMode="auto">
          <a:xfrm>
            <a:off x="6072188" y="16891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09" name="Freeform 13"/>
          <p:cNvSpPr>
            <a:spLocks/>
          </p:cNvSpPr>
          <p:nvPr/>
        </p:nvSpPr>
        <p:spPr bwMode="auto">
          <a:xfrm>
            <a:off x="6059488" y="17780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0" name="Freeform 14"/>
          <p:cNvSpPr>
            <a:spLocks/>
          </p:cNvSpPr>
          <p:nvPr/>
        </p:nvSpPr>
        <p:spPr bwMode="auto">
          <a:xfrm>
            <a:off x="6072188" y="18669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1" name="Freeform 15"/>
          <p:cNvSpPr>
            <a:spLocks/>
          </p:cNvSpPr>
          <p:nvPr/>
        </p:nvSpPr>
        <p:spPr bwMode="auto">
          <a:xfrm>
            <a:off x="6073775" y="1943100"/>
            <a:ext cx="1265238"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2" name="Freeform 16"/>
          <p:cNvSpPr>
            <a:spLocks/>
          </p:cNvSpPr>
          <p:nvPr/>
        </p:nvSpPr>
        <p:spPr bwMode="auto">
          <a:xfrm>
            <a:off x="6075363" y="20193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3" name="Freeform 17"/>
          <p:cNvSpPr>
            <a:spLocks/>
          </p:cNvSpPr>
          <p:nvPr/>
        </p:nvSpPr>
        <p:spPr bwMode="auto">
          <a:xfrm>
            <a:off x="6075363" y="21082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4" name="Freeform 18"/>
          <p:cNvSpPr>
            <a:spLocks/>
          </p:cNvSpPr>
          <p:nvPr/>
        </p:nvSpPr>
        <p:spPr bwMode="auto">
          <a:xfrm>
            <a:off x="6075363" y="219710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15" name="Text Box 19"/>
          <p:cNvSpPr txBox="1">
            <a:spLocks noChangeArrowheads="1"/>
          </p:cNvSpPr>
          <p:nvPr/>
        </p:nvSpPr>
        <p:spPr bwMode="auto">
          <a:xfrm>
            <a:off x="4824413" y="1771650"/>
            <a:ext cx="1030287" cy="396875"/>
          </a:xfrm>
          <a:prstGeom prst="rect">
            <a:avLst/>
          </a:prstGeom>
          <a:noFill/>
          <a:ln w="9525">
            <a:noFill/>
            <a:miter lim="800000"/>
            <a:headEnd/>
            <a:tailEnd/>
          </a:ln>
          <a:effectLst/>
        </p:spPr>
        <p:txBody>
          <a:bodyPr wrap="none">
            <a:spAutoFit/>
          </a:bodyPr>
          <a:lstStyle/>
          <a:p>
            <a:r>
              <a:rPr lang="en-US" sz="2000">
                <a:solidFill>
                  <a:schemeClr val="accent2"/>
                </a:solidFill>
              </a:rPr>
              <a:t>primary</a:t>
            </a:r>
          </a:p>
        </p:txBody>
      </p:sp>
      <p:sp>
        <p:nvSpPr>
          <p:cNvPr id="157716" name="Line 20"/>
          <p:cNvSpPr>
            <a:spLocks noChangeShapeType="1"/>
          </p:cNvSpPr>
          <p:nvPr/>
        </p:nvSpPr>
        <p:spPr bwMode="auto">
          <a:xfrm>
            <a:off x="6059488" y="1790700"/>
            <a:ext cx="2430462" cy="0"/>
          </a:xfrm>
          <a:prstGeom prst="line">
            <a:avLst/>
          </a:prstGeom>
          <a:noFill/>
          <a:ln w="28575">
            <a:solidFill>
              <a:srgbClr val="FF0000"/>
            </a:solidFill>
            <a:round/>
            <a:headEnd/>
            <a:tailEnd/>
          </a:ln>
          <a:effectLst/>
        </p:spPr>
        <p:txBody>
          <a:bodyPr/>
          <a:lstStyle/>
          <a:p>
            <a:endParaRPr lang="en-US"/>
          </a:p>
        </p:txBody>
      </p:sp>
      <p:sp>
        <p:nvSpPr>
          <p:cNvPr id="157717" name="Freeform 21"/>
          <p:cNvSpPr>
            <a:spLocks/>
          </p:cNvSpPr>
          <p:nvPr/>
        </p:nvSpPr>
        <p:spPr bwMode="auto">
          <a:xfrm>
            <a:off x="6067425" y="1727200"/>
            <a:ext cx="1265238"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18" name="Freeform 22"/>
          <p:cNvSpPr>
            <a:spLocks/>
          </p:cNvSpPr>
          <p:nvPr/>
        </p:nvSpPr>
        <p:spPr bwMode="auto">
          <a:xfrm>
            <a:off x="6062663" y="1893888"/>
            <a:ext cx="1265237" cy="214312"/>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19" name="Freeform 23"/>
          <p:cNvSpPr>
            <a:spLocks/>
          </p:cNvSpPr>
          <p:nvPr/>
        </p:nvSpPr>
        <p:spPr bwMode="auto">
          <a:xfrm>
            <a:off x="6072188" y="2060575"/>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20" name="Text Box 24"/>
          <p:cNvSpPr txBox="1">
            <a:spLocks noChangeArrowheads="1"/>
          </p:cNvSpPr>
          <p:nvPr/>
        </p:nvSpPr>
        <p:spPr bwMode="auto">
          <a:xfrm>
            <a:off x="7286625" y="1778000"/>
            <a:ext cx="1355725" cy="396875"/>
          </a:xfrm>
          <a:prstGeom prst="rect">
            <a:avLst/>
          </a:prstGeom>
          <a:noFill/>
          <a:ln w="9525">
            <a:noFill/>
            <a:miter lim="800000"/>
            <a:headEnd/>
            <a:tailEnd/>
          </a:ln>
          <a:effectLst/>
        </p:spPr>
        <p:txBody>
          <a:bodyPr wrap="none">
            <a:spAutoFit/>
          </a:bodyPr>
          <a:lstStyle/>
          <a:p>
            <a:r>
              <a:rPr lang="en-US" sz="2000">
                <a:solidFill>
                  <a:srgbClr val="FF0000"/>
                </a:solidFill>
              </a:rPr>
              <a:t>secondary</a:t>
            </a:r>
          </a:p>
        </p:txBody>
      </p:sp>
      <p:sp>
        <p:nvSpPr>
          <p:cNvPr id="157721" name="Text Box 25"/>
          <p:cNvSpPr txBox="1">
            <a:spLocks noChangeArrowheads="1"/>
          </p:cNvSpPr>
          <p:nvPr/>
        </p:nvSpPr>
        <p:spPr bwMode="auto">
          <a:xfrm>
            <a:off x="7299325" y="2192338"/>
            <a:ext cx="1939925" cy="701675"/>
          </a:xfrm>
          <a:prstGeom prst="rect">
            <a:avLst/>
          </a:prstGeom>
          <a:noFill/>
          <a:ln w="9525">
            <a:noFill/>
            <a:miter lim="800000"/>
            <a:headEnd/>
            <a:tailEnd/>
          </a:ln>
          <a:effectLst/>
        </p:spPr>
        <p:txBody>
          <a:bodyPr>
            <a:spAutoFit/>
          </a:bodyPr>
          <a:lstStyle/>
          <a:p>
            <a:r>
              <a:rPr lang="en-US" sz="2000">
                <a:solidFill>
                  <a:schemeClr val="hlink"/>
                </a:solidFill>
              </a:rPr>
              <a:t>step down transformer</a:t>
            </a:r>
          </a:p>
        </p:txBody>
      </p:sp>
      <p:sp>
        <p:nvSpPr>
          <p:cNvPr id="157722" name="Line 26"/>
          <p:cNvSpPr>
            <a:spLocks noChangeShapeType="1"/>
          </p:cNvSpPr>
          <p:nvPr/>
        </p:nvSpPr>
        <p:spPr bwMode="auto">
          <a:xfrm>
            <a:off x="6386513" y="3617913"/>
            <a:ext cx="2430462" cy="0"/>
          </a:xfrm>
          <a:prstGeom prst="line">
            <a:avLst/>
          </a:prstGeom>
          <a:noFill/>
          <a:ln w="28575">
            <a:solidFill>
              <a:srgbClr val="FF0000"/>
            </a:solidFill>
            <a:round/>
            <a:headEnd/>
            <a:tailEnd/>
          </a:ln>
          <a:effectLst/>
        </p:spPr>
        <p:txBody>
          <a:bodyPr/>
          <a:lstStyle/>
          <a:p>
            <a:endParaRPr lang="en-US"/>
          </a:p>
        </p:txBody>
      </p:sp>
      <p:sp>
        <p:nvSpPr>
          <p:cNvPr id="157723" name="Line 27"/>
          <p:cNvSpPr>
            <a:spLocks noChangeShapeType="1"/>
          </p:cNvSpPr>
          <p:nvPr/>
        </p:nvSpPr>
        <p:spPr bwMode="auto">
          <a:xfrm flipH="1">
            <a:off x="5259388" y="3606800"/>
            <a:ext cx="2103437" cy="0"/>
          </a:xfrm>
          <a:prstGeom prst="line">
            <a:avLst/>
          </a:prstGeom>
          <a:noFill/>
          <a:ln w="19050">
            <a:solidFill>
              <a:schemeClr val="accent2"/>
            </a:solidFill>
            <a:round/>
            <a:headEnd/>
            <a:tailEnd/>
          </a:ln>
          <a:effectLst/>
        </p:spPr>
        <p:txBody>
          <a:bodyPr/>
          <a:lstStyle/>
          <a:p>
            <a:endParaRPr lang="en-US"/>
          </a:p>
        </p:txBody>
      </p:sp>
      <p:grpSp>
        <p:nvGrpSpPr>
          <p:cNvPr id="157724" name="Group 28"/>
          <p:cNvGrpSpPr>
            <a:grpSpLocks/>
          </p:cNvGrpSpPr>
          <p:nvPr/>
        </p:nvGrpSpPr>
        <p:grpSpPr bwMode="auto">
          <a:xfrm>
            <a:off x="6097588" y="2878138"/>
            <a:ext cx="1201737" cy="1046162"/>
            <a:chOff x="2809" y="2618"/>
            <a:chExt cx="757" cy="659"/>
          </a:xfrm>
        </p:grpSpPr>
        <p:sp>
          <p:nvSpPr>
            <p:cNvPr id="157725" name="Rectangle 29"/>
            <p:cNvSpPr>
              <a:spLocks noChangeArrowheads="1"/>
            </p:cNvSpPr>
            <p:nvPr/>
          </p:nvSpPr>
          <p:spPr bwMode="auto">
            <a:xfrm>
              <a:off x="2811" y="2756"/>
              <a:ext cx="521" cy="521"/>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157726" name="Freeform 30"/>
            <p:cNvSpPr>
              <a:spLocks/>
            </p:cNvSpPr>
            <p:nvPr/>
          </p:nvSpPr>
          <p:spPr bwMode="auto">
            <a:xfrm>
              <a:off x="3330" y="2618"/>
              <a:ext cx="236" cy="651"/>
            </a:xfrm>
            <a:custGeom>
              <a:avLst/>
              <a:gdLst/>
              <a:ahLst/>
              <a:cxnLst>
                <a:cxn ang="0">
                  <a:pos x="0" y="136"/>
                </a:cxn>
                <a:cxn ang="0">
                  <a:pos x="236" y="0"/>
                </a:cxn>
                <a:cxn ang="0">
                  <a:pos x="236" y="515"/>
                </a:cxn>
                <a:cxn ang="0">
                  <a:pos x="0" y="651"/>
                </a:cxn>
                <a:cxn ang="0">
                  <a:pos x="0" y="136"/>
                </a:cxn>
              </a:cxnLst>
              <a:rect l="0" t="0" r="r" b="b"/>
              <a:pathLst>
                <a:path w="236" h="651">
                  <a:moveTo>
                    <a:pt x="0" y="136"/>
                  </a:moveTo>
                  <a:lnTo>
                    <a:pt x="236" y="0"/>
                  </a:lnTo>
                  <a:lnTo>
                    <a:pt x="236" y="515"/>
                  </a:lnTo>
                  <a:lnTo>
                    <a:pt x="0" y="651"/>
                  </a:lnTo>
                  <a:lnTo>
                    <a:pt x="0" y="136"/>
                  </a:lnTo>
                  <a:close/>
                </a:path>
              </a:pathLst>
            </a:cu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a:lstStyle/>
            <a:p>
              <a:endParaRPr lang="en-US"/>
            </a:p>
          </p:txBody>
        </p:sp>
        <p:sp>
          <p:nvSpPr>
            <p:cNvPr id="157727" name="Freeform 31"/>
            <p:cNvSpPr>
              <a:spLocks/>
            </p:cNvSpPr>
            <p:nvPr/>
          </p:nvSpPr>
          <p:spPr bwMode="auto">
            <a:xfrm>
              <a:off x="2809" y="2620"/>
              <a:ext cx="757" cy="136"/>
            </a:xfrm>
            <a:custGeom>
              <a:avLst/>
              <a:gdLst/>
              <a:ahLst/>
              <a:cxnLst>
                <a:cxn ang="0">
                  <a:pos x="237" y="0"/>
                </a:cxn>
                <a:cxn ang="0">
                  <a:pos x="757" y="0"/>
                </a:cxn>
                <a:cxn ang="0">
                  <a:pos x="521" y="136"/>
                </a:cxn>
                <a:cxn ang="0">
                  <a:pos x="0" y="136"/>
                </a:cxn>
                <a:cxn ang="0">
                  <a:pos x="237" y="0"/>
                </a:cxn>
              </a:cxnLst>
              <a:rect l="0" t="0" r="r" b="b"/>
              <a:pathLst>
                <a:path w="757" h="136">
                  <a:moveTo>
                    <a:pt x="237" y="0"/>
                  </a:moveTo>
                  <a:lnTo>
                    <a:pt x="757" y="0"/>
                  </a:lnTo>
                  <a:lnTo>
                    <a:pt x="521" y="136"/>
                  </a:lnTo>
                  <a:lnTo>
                    <a:pt x="0" y="136"/>
                  </a:lnTo>
                  <a:lnTo>
                    <a:pt x="237" y="0"/>
                  </a:lnTo>
                  <a:close/>
                </a:path>
              </a:pathLst>
            </a:cu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a:lstStyle/>
            <a:p>
              <a:endParaRPr lang="en-US"/>
            </a:p>
          </p:txBody>
        </p:sp>
      </p:grpSp>
      <p:sp>
        <p:nvSpPr>
          <p:cNvPr id="157728" name="Freeform 32"/>
          <p:cNvSpPr>
            <a:spLocks/>
          </p:cNvSpPr>
          <p:nvPr/>
        </p:nvSpPr>
        <p:spPr bwMode="auto">
          <a:xfrm>
            <a:off x="4806950" y="2955925"/>
            <a:ext cx="2517775" cy="212725"/>
          </a:xfrm>
          <a:custGeom>
            <a:avLst/>
            <a:gdLst/>
            <a:ahLst/>
            <a:cxnLst>
              <a:cxn ang="0">
                <a:pos x="0" y="134"/>
              </a:cxn>
              <a:cxn ang="0">
                <a:pos x="1342" y="134"/>
              </a:cxn>
              <a:cxn ang="0">
                <a:pos x="1586" y="0"/>
              </a:cxn>
            </a:cxnLst>
            <a:rect l="0" t="0" r="r" b="b"/>
            <a:pathLst>
              <a:path w="1586" h="134">
                <a:moveTo>
                  <a:pt x="0" y="134"/>
                </a:moveTo>
                <a:lnTo>
                  <a:pt x="1342" y="134"/>
                </a:lnTo>
                <a:lnTo>
                  <a:pt x="1586" y="0"/>
                </a:lnTo>
              </a:path>
            </a:pathLst>
          </a:custGeom>
          <a:noFill/>
          <a:ln w="12700" cmpd="sng">
            <a:solidFill>
              <a:schemeClr val="accent2"/>
            </a:solidFill>
            <a:round/>
            <a:headEnd/>
            <a:tailEnd/>
          </a:ln>
          <a:effectLst/>
        </p:spPr>
        <p:txBody>
          <a:bodyPr/>
          <a:lstStyle/>
          <a:p>
            <a:endParaRPr lang="en-US"/>
          </a:p>
        </p:txBody>
      </p:sp>
      <p:sp>
        <p:nvSpPr>
          <p:cNvPr id="157729" name="Freeform 33"/>
          <p:cNvSpPr>
            <a:spLocks/>
          </p:cNvSpPr>
          <p:nvPr/>
        </p:nvSpPr>
        <p:spPr bwMode="auto">
          <a:xfrm>
            <a:off x="6072188" y="310515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30" name="Freeform 34"/>
          <p:cNvSpPr>
            <a:spLocks/>
          </p:cNvSpPr>
          <p:nvPr/>
        </p:nvSpPr>
        <p:spPr bwMode="auto">
          <a:xfrm>
            <a:off x="6072188" y="328295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31" name="Freeform 35"/>
          <p:cNvSpPr>
            <a:spLocks/>
          </p:cNvSpPr>
          <p:nvPr/>
        </p:nvSpPr>
        <p:spPr bwMode="auto">
          <a:xfrm>
            <a:off x="6073775" y="3448050"/>
            <a:ext cx="1265238"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32" name="Freeform 36"/>
          <p:cNvSpPr>
            <a:spLocks/>
          </p:cNvSpPr>
          <p:nvPr/>
        </p:nvSpPr>
        <p:spPr bwMode="auto">
          <a:xfrm>
            <a:off x="6075363" y="3613150"/>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19050" cmpd="sng">
            <a:solidFill>
              <a:schemeClr val="accent2"/>
            </a:solidFill>
            <a:round/>
            <a:headEnd/>
            <a:tailEnd/>
          </a:ln>
          <a:effectLst/>
        </p:spPr>
        <p:txBody>
          <a:bodyPr/>
          <a:lstStyle/>
          <a:p>
            <a:endParaRPr lang="en-US"/>
          </a:p>
        </p:txBody>
      </p:sp>
      <p:sp>
        <p:nvSpPr>
          <p:cNvPr id="157733" name="Text Box 37"/>
          <p:cNvSpPr txBox="1">
            <a:spLocks noChangeArrowheads="1"/>
          </p:cNvSpPr>
          <p:nvPr/>
        </p:nvSpPr>
        <p:spPr bwMode="auto">
          <a:xfrm>
            <a:off x="4840288" y="3187700"/>
            <a:ext cx="1030287" cy="396875"/>
          </a:xfrm>
          <a:prstGeom prst="rect">
            <a:avLst/>
          </a:prstGeom>
          <a:noFill/>
          <a:ln w="9525">
            <a:noFill/>
            <a:miter lim="800000"/>
            <a:headEnd/>
            <a:tailEnd/>
          </a:ln>
          <a:effectLst/>
        </p:spPr>
        <p:txBody>
          <a:bodyPr wrap="none">
            <a:spAutoFit/>
          </a:bodyPr>
          <a:lstStyle/>
          <a:p>
            <a:r>
              <a:rPr lang="en-US" sz="2000">
                <a:solidFill>
                  <a:schemeClr val="accent2"/>
                </a:solidFill>
              </a:rPr>
              <a:t>primary</a:t>
            </a:r>
          </a:p>
        </p:txBody>
      </p:sp>
      <p:sp>
        <p:nvSpPr>
          <p:cNvPr id="157734" name="Line 38"/>
          <p:cNvSpPr>
            <a:spLocks noChangeShapeType="1"/>
          </p:cNvSpPr>
          <p:nvPr/>
        </p:nvSpPr>
        <p:spPr bwMode="auto">
          <a:xfrm>
            <a:off x="6059488" y="3206750"/>
            <a:ext cx="2430462" cy="0"/>
          </a:xfrm>
          <a:prstGeom prst="line">
            <a:avLst/>
          </a:prstGeom>
          <a:noFill/>
          <a:ln w="28575">
            <a:solidFill>
              <a:srgbClr val="FF0000"/>
            </a:solidFill>
            <a:round/>
            <a:headEnd/>
            <a:tailEnd/>
          </a:ln>
          <a:effectLst/>
        </p:spPr>
        <p:txBody>
          <a:bodyPr/>
          <a:lstStyle/>
          <a:p>
            <a:endParaRPr lang="en-US"/>
          </a:p>
        </p:txBody>
      </p:sp>
      <p:sp>
        <p:nvSpPr>
          <p:cNvPr id="157735" name="Freeform 39"/>
          <p:cNvSpPr>
            <a:spLocks/>
          </p:cNvSpPr>
          <p:nvPr/>
        </p:nvSpPr>
        <p:spPr bwMode="auto">
          <a:xfrm>
            <a:off x="6067425" y="3054350"/>
            <a:ext cx="1265238"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36" name="Freeform 40"/>
          <p:cNvSpPr>
            <a:spLocks/>
          </p:cNvSpPr>
          <p:nvPr/>
        </p:nvSpPr>
        <p:spPr bwMode="auto">
          <a:xfrm>
            <a:off x="6062663" y="3144838"/>
            <a:ext cx="1265237" cy="214312"/>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37" name="Freeform 41"/>
          <p:cNvSpPr>
            <a:spLocks/>
          </p:cNvSpPr>
          <p:nvPr/>
        </p:nvSpPr>
        <p:spPr bwMode="auto">
          <a:xfrm>
            <a:off x="6072188" y="3235325"/>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38" name="Text Box 42"/>
          <p:cNvSpPr txBox="1">
            <a:spLocks noChangeArrowheads="1"/>
          </p:cNvSpPr>
          <p:nvPr/>
        </p:nvSpPr>
        <p:spPr bwMode="auto">
          <a:xfrm>
            <a:off x="7283450" y="3182938"/>
            <a:ext cx="1355725" cy="396875"/>
          </a:xfrm>
          <a:prstGeom prst="rect">
            <a:avLst/>
          </a:prstGeom>
          <a:noFill/>
          <a:ln w="9525">
            <a:noFill/>
            <a:miter lim="800000"/>
            <a:headEnd/>
            <a:tailEnd/>
          </a:ln>
          <a:effectLst/>
        </p:spPr>
        <p:txBody>
          <a:bodyPr wrap="none">
            <a:spAutoFit/>
          </a:bodyPr>
          <a:lstStyle/>
          <a:p>
            <a:r>
              <a:rPr lang="en-US" sz="2000">
                <a:solidFill>
                  <a:srgbClr val="FF0000"/>
                </a:solidFill>
              </a:rPr>
              <a:t>secondary</a:t>
            </a:r>
          </a:p>
        </p:txBody>
      </p:sp>
      <p:sp>
        <p:nvSpPr>
          <p:cNvPr id="157739" name="Text Box 43"/>
          <p:cNvSpPr txBox="1">
            <a:spLocks noChangeArrowheads="1"/>
          </p:cNvSpPr>
          <p:nvPr/>
        </p:nvSpPr>
        <p:spPr bwMode="auto">
          <a:xfrm>
            <a:off x="7264400" y="3636963"/>
            <a:ext cx="2108200" cy="701675"/>
          </a:xfrm>
          <a:prstGeom prst="rect">
            <a:avLst/>
          </a:prstGeom>
          <a:noFill/>
          <a:ln w="9525">
            <a:noFill/>
            <a:miter lim="800000"/>
            <a:headEnd/>
            <a:tailEnd/>
          </a:ln>
          <a:effectLst/>
        </p:spPr>
        <p:txBody>
          <a:bodyPr>
            <a:spAutoFit/>
          </a:bodyPr>
          <a:lstStyle/>
          <a:p>
            <a:r>
              <a:rPr lang="en-US" sz="2000">
                <a:solidFill>
                  <a:schemeClr val="hlink"/>
                </a:solidFill>
              </a:rPr>
              <a:t>step up transformer</a:t>
            </a:r>
          </a:p>
        </p:txBody>
      </p:sp>
      <p:sp>
        <p:nvSpPr>
          <p:cNvPr id="157740" name="Freeform 44"/>
          <p:cNvSpPr>
            <a:spLocks/>
          </p:cNvSpPr>
          <p:nvPr/>
        </p:nvSpPr>
        <p:spPr bwMode="auto">
          <a:xfrm>
            <a:off x="6072188" y="3324225"/>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41" name="Freeform 45"/>
          <p:cNvSpPr>
            <a:spLocks/>
          </p:cNvSpPr>
          <p:nvPr/>
        </p:nvSpPr>
        <p:spPr bwMode="auto">
          <a:xfrm>
            <a:off x="6072188" y="3400425"/>
            <a:ext cx="1265237"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42" name="Freeform 46"/>
          <p:cNvSpPr>
            <a:spLocks/>
          </p:cNvSpPr>
          <p:nvPr/>
        </p:nvSpPr>
        <p:spPr bwMode="auto">
          <a:xfrm>
            <a:off x="6075363" y="3503613"/>
            <a:ext cx="1265237" cy="214312"/>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43" name="Freeform 47"/>
          <p:cNvSpPr>
            <a:spLocks/>
          </p:cNvSpPr>
          <p:nvPr/>
        </p:nvSpPr>
        <p:spPr bwMode="auto">
          <a:xfrm>
            <a:off x="6064250" y="3581400"/>
            <a:ext cx="1265238" cy="214313"/>
          </a:xfrm>
          <a:custGeom>
            <a:avLst/>
            <a:gdLst/>
            <a:ahLst/>
            <a:cxnLst>
              <a:cxn ang="0">
                <a:pos x="0" y="135"/>
              </a:cxn>
              <a:cxn ang="0">
                <a:pos x="545" y="135"/>
              </a:cxn>
              <a:cxn ang="0">
                <a:pos x="797" y="0"/>
              </a:cxn>
            </a:cxnLst>
            <a:rect l="0" t="0" r="r" b="b"/>
            <a:pathLst>
              <a:path w="797" h="135">
                <a:moveTo>
                  <a:pt x="0" y="135"/>
                </a:moveTo>
                <a:lnTo>
                  <a:pt x="545" y="135"/>
                </a:lnTo>
                <a:lnTo>
                  <a:pt x="797" y="0"/>
                </a:lnTo>
              </a:path>
            </a:pathLst>
          </a:custGeom>
          <a:noFill/>
          <a:ln w="28575" cmpd="sng">
            <a:solidFill>
              <a:srgbClr val="FF0000"/>
            </a:solidFill>
            <a:round/>
            <a:headEnd/>
            <a:tailEnd/>
          </a:ln>
          <a:effectLst/>
        </p:spPr>
        <p:txBody>
          <a:bodyPr/>
          <a:lstStyle/>
          <a:p>
            <a:endParaRPr lang="en-US"/>
          </a:p>
        </p:txBody>
      </p:sp>
      <p:sp>
        <p:nvSpPr>
          <p:cNvPr id="15774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57747" name="Text Box 51"/>
          <p:cNvSpPr txBox="1">
            <a:spLocks noChangeArrowheads="1"/>
          </p:cNvSpPr>
          <p:nvPr/>
        </p:nvSpPr>
        <p:spPr bwMode="auto">
          <a:xfrm>
            <a:off x="4843463" y="1347788"/>
            <a:ext cx="947737" cy="396875"/>
          </a:xfrm>
          <a:prstGeom prst="rect">
            <a:avLst/>
          </a:prstGeom>
          <a:noFill/>
          <a:ln w="9525">
            <a:noFill/>
            <a:miter lim="800000"/>
            <a:headEnd/>
            <a:tailEnd/>
          </a:ln>
          <a:effectLst/>
        </p:spPr>
        <p:txBody>
          <a:bodyPr wrap="none">
            <a:spAutoFit/>
          </a:bodyPr>
          <a:lstStyle/>
          <a:p>
            <a:r>
              <a:rPr lang="en-US" sz="2000" i="1">
                <a:solidFill>
                  <a:srgbClr val="808080"/>
                </a:solidFill>
              </a:rPr>
              <a:t>INPUT</a:t>
            </a:r>
          </a:p>
        </p:txBody>
      </p:sp>
      <p:sp>
        <p:nvSpPr>
          <p:cNvPr id="157748" name="Text Box 52"/>
          <p:cNvSpPr txBox="1">
            <a:spLocks noChangeArrowheads="1"/>
          </p:cNvSpPr>
          <p:nvPr/>
        </p:nvSpPr>
        <p:spPr bwMode="auto">
          <a:xfrm>
            <a:off x="7450138" y="1379538"/>
            <a:ext cx="1230312" cy="396875"/>
          </a:xfrm>
          <a:prstGeom prst="rect">
            <a:avLst/>
          </a:prstGeom>
          <a:noFill/>
          <a:ln w="9525">
            <a:noFill/>
            <a:miter lim="800000"/>
            <a:headEnd/>
            <a:tailEnd/>
          </a:ln>
          <a:effectLst/>
        </p:spPr>
        <p:txBody>
          <a:bodyPr wrap="none">
            <a:spAutoFit/>
          </a:bodyPr>
          <a:lstStyle/>
          <a:p>
            <a:r>
              <a:rPr lang="en-US" sz="2000" i="1">
                <a:solidFill>
                  <a:srgbClr val="808080"/>
                </a:solidFill>
              </a:rPr>
              <a:t>OUTPUT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anim calcmode="lin" valueType="num">
                                      <p:cBhvr additive="base">
                                        <p:cTn id="7" dur="500" fill="hold"/>
                                        <p:tgtEl>
                                          <p:spTgt spid="15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7698">
                                            <p:txEl>
                                              <p:pRg st="1" end="1"/>
                                            </p:txEl>
                                          </p:spTgt>
                                        </p:tgtEl>
                                        <p:attrNameLst>
                                          <p:attrName>style.visibility</p:attrName>
                                        </p:attrNameLst>
                                      </p:cBhvr>
                                      <p:to>
                                        <p:strVal val="visible"/>
                                      </p:to>
                                    </p:set>
                                    <p:anim calcmode="lin" valueType="num">
                                      <p:cBhvr additive="base">
                                        <p:cTn id="13" dur="500" fill="hold"/>
                                        <p:tgtEl>
                                          <p:spTgt spid="15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7698">
                                            <p:txEl>
                                              <p:pRg st="2" end="2"/>
                                            </p:txEl>
                                          </p:spTgt>
                                        </p:tgtEl>
                                        <p:attrNameLst>
                                          <p:attrName>style.visibility</p:attrName>
                                        </p:attrNameLst>
                                      </p:cBhvr>
                                      <p:to>
                                        <p:strVal val="visible"/>
                                      </p:to>
                                    </p:set>
                                    <p:anim calcmode="lin" valueType="num">
                                      <p:cBhvr additive="base">
                                        <p:cTn id="19" dur="500" fill="hold"/>
                                        <p:tgtEl>
                                          <p:spTgt spid="15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7702"/>
                                        </p:tgtEl>
                                        <p:attrNameLst>
                                          <p:attrName>style.visibility</p:attrName>
                                        </p:attrNameLst>
                                      </p:cBhvr>
                                      <p:to>
                                        <p:strVal val="visible"/>
                                      </p:to>
                                    </p:set>
                                    <p:animEffect transition="in" filter="fade">
                                      <p:cBhvr>
                                        <p:cTn id="25" dur="2000"/>
                                        <p:tgtEl>
                                          <p:spTgt spid="15770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7706"/>
                                        </p:tgtEl>
                                        <p:attrNameLst>
                                          <p:attrName>style.visibility</p:attrName>
                                        </p:attrNameLst>
                                      </p:cBhvr>
                                      <p:to>
                                        <p:strVal val="visible"/>
                                      </p:to>
                                    </p:set>
                                    <p:animEffect transition="in" filter="wipe(left)">
                                      <p:cBhvr>
                                        <p:cTn id="30" dur="500"/>
                                        <p:tgtEl>
                                          <p:spTgt spid="157706"/>
                                        </p:tgtEl>
                                      </p:cBhvr>
                                    </p:animEffect>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7707"/>
                                        </p:tgtEl>
                                        <p:attrNameLst>
                                          <p:attrName>style.visibility</p:attrName>
                                        </p:attrNameLst>
                                      </p:cBhvr>
                                      <p:to>
                                        <p:strVal val="visible"/>
                                      </p:to>
                                    </p:set>
                                    <p:animEffect transition="in" filter="wipe(left)">
                                      <p:cBhvr>
                                        <p:cTn id="34" dur="500"/>
                                        <p:tgtEl>
                                          <p:spTgt spid="157707"/>
                                        </p:tgtEl>
                                      </p:cBhvr>
                                    </p:animEffect>
                                  </p:childTnLst>
                                  <p:subTnLst>
                                    <p:audio>
                                      <p:cMediaNode>
                                        <p:cTn display="0" masterRel="sameClick">
                                          <p:stCondLst>
                                            <p:cond evt="begin" delay="0">
                                              <p:tn val="32"/>
                                            </p:cond>
                                          </p:stCondLst>
                                          <p:endCondLst>
                                            <p:cond evt="onStopAudio" delay="0">
                                              <p:tgtEl>
                                                <p:sldTgt/>
                                              </p:tgtEl>
                                            </p:cond>
                                          </p:endCondLst>
                                        </p:cTn>
                                        <p:tgtEl>
                                          <p:sndTgt r:embed="rId6" name="suction.wav"/>
                                        </p:tgtEl>
                                      </p:cMediaNode>
                                    </p:audio>
                                  </p:sub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57708"/>
                                        </p:tgtEl>
                                        <p:attrNameLst>
                                          <p:attrName>style.visibility</p:attrName>
                                        </p:attrNameLst>
                                      </p:cBhvr>
                                      <p:to>
                                        <p:strVal val="visible"/>
                                      </p:to>
                                    </p:set>
                                    <p:animEffect transition="in" filter="wipe(left)">
                                      <p:cBhvr>
                                        <p:cTn id="38" dur="500"/>
                                        <p:tgtEl>
                                          <p:spTgt spid="157708"/>
                                        </p:tgtEl>
                                      </p:cBhvr>
                                    </p:animEffect>
                                  </p:childTnLst>
                                  <p:subTnLst>
                                    <p:audio>
                                      <p:cMediaNode>
                                        <p:cTn display="0" masterRel="sameClick">
                                          <p:stCondLst>
                                            <p:cond evt="begin" delay="0">
                                              <p:tn val="36"/>
                                            </p:cond>
                                          </p:stCondLst>
                                          <p:endCondLst>
                                            <p:cond evt="onStopAudio" delay="0">
                                              <p:tgtEl>
                                                <p:sldTgt/>
                                              </p:tgtEl>
                                            </p:cond>
                                          </p:endCondLst>
                                        </p:cTn>
                                        <p:tgtEl>
                                          <p:sndTgt r:embed="rId6" name="suction.wav"/>
                                        </p:tgtEl>
                                      </p:cMediaNode>
                                    </p:audio>
                                  </p:sub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57709"/>
                                        </p:tgtEl>
                                        <p:attrNameLst>
                                          <p:attrName>style.visibility</p:attrName>
                                        </p:attrNameLst>
                                      </p:cBhvr>
                                      <p:to>
                                        <p:strVal val="visible"/>
                                      </p:to>
                                    </p:set>
                                    <p:animEffect transition="in" filter="wipe(left)">
                                      <p:cBhvr>
                                        <p:cTn id="42" dur="500"/>
                                        <p:tgtEl>
                                          <p:spTgt spid="157709"/>
                                        </p:tgtEl>
                                      </p:cBhvr>
                                    </p:animEffect>
                                  </p:childTnLst>
                                  <p:subTnLst>
                                    <p:audio>
                                      <p:cMediaNode>
                                        <p:cTn display="0" masterRel="sameClick">
                                          <p:stCondLst>
                                            <p:cond evt="begin" delay="0">
                                              <p:tn val="40"/>
                                            </p:cond>
                                          </p:stCondLst>
                                          <p:endCondLst>
                                            <p:cond evt="onStopAudio" delay="0">
                                              <p:tgtEl>
                                                <p:sldTgt/>
                                              </p:tgtEl>
                                            </p:cond>
                                          </p:endCondLst>
                                        </p:cTn>
                                        <p:tgtEl>
                                          <p:sndTgt r:embed="rId6" name="suction.wav"/>
                                        </p:tgtEl>
                                      </p:cMediaNode>
                                    </p:audio>
                                  </p:sub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157710"/>
                                        </p:tgtEl>
                                        <p:attrNameLst>
                                          <p:attrName>style.visibility</p:attrName>
                                        </p:attrNameLst>
                                      </p:cBhvr>
                                      <p:to>
                                        <p:strVal val="visible"/>
                                      </p:to>
                                    </p:set>
                                    <p:animEffect transition="in" filter="wipe(left)">
                                      <p:cBhvr>
                                        <p:cTn id="46" dur="500"/>
                                        <p:tgtEl>
                                          <p:spTgt spid="157710"/>
                                        </p:tgtEl>
                                      </p:cBhvr>
                                    </p:animEffect>
                                  </p:childTnLst>
                                  <p:subTnLst>
                                    <p:audio>
                                      <p:cMediaNode>
                                        <p:cTn display="0" masterRel="sameClick">
                                          <p:stCondLst>
                                            <p:cond evt="begin" delay="0">
                                              <p:tn val="44"/>
                                            </p:cond>
                                          </p:stCondLst>
                                          <p:endCondLst>
                                            <p:cond evt="onStopAudio" delay="0">
                                              <p:tgtEl>
                                                <p:sldTgt/>
                                              </p:tgtEl>
                                            </p:cond>
                                          </p:endCondLst>
                                        </p:cTn>
                                        <p:tgtEl>
                                          <p:sndTgt r:embed="rId6" name="suction.wav"/>
                                        </p:tgtEl>
                                      </p:cMediaNode>
                                    </p:audio>
                                  </p:sub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57711"/>
                                        </p:tgtEl>
                                        <p:attrNameLst>
                                          <p:attrName>style.visibility</p:attrName>
                                        </p:attrNameLst>
                                      </p:cBhvr>
                                      <p:to>
                                        <p:strVal val="visible"/>
                                      </p:to>
                                    </p:set>
                                    <p:animEffect transition="in" filter="wipe(left)">
                                      <p:cBhvr>
                                        <p:cTn id="50" dur="500"/>
                                        <p:tgtEl>
                                          <p:spTgt spid="157711"/>
                                        </p:tgtEl>
                                      </p:cBhvr>
                                    </p:animEffect>
                                  </p:childTnLst>
                                  <p:subTnLst>
                                    <p:audio>
                                      <p:cMediaNode>
                                        <p:cTn display="0" masterRel="sameClick">
                                          <p:stCondLst>
                                            <p:cond evt="begin" delay="0">
                                              <p:tn val="48"/>
                                            </p:cond>
                                          </p:stCondLst>
                                          <p:endCondLst>
                                            <p:cond evt="onStopAudio" delay="0">
                                              <p:tgtEl>
                                                <p:sldTgt/>
                                              </p:tgtEl>
                                            </p:cond>
                                          </p:endCondLst>
                                        </p:cTn>
                                        <p:tgtEl>
                                          <p:sndTgt r:embed="rId6" name="suction.wav"/>
                                        </p:tgtEl>
                                      </p:cMediaNode>
                                    </p:audio>
                                  </p:sub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57712"/>
                                        </p:tgtEl>
                                        <p:attrNameLst>
                                          <p:attrName>style.visibility</p:attrName>
                                        </p:attrNameLst>
                                      </p:cBhvr>
                                      <p:to>
                                        <p:strVal val="visible"/>
                                      </p:to>
                                    </p:set>
                                    <p:animEffect transition="in" filter="wipe(left)">
                                      <p:cBhvr>
                                        <p:cTn id="54" dur="500"/>
                                        <p:tgtEl>
                                          <p:spTgt spid="157712"/>
                                        </p:tgtEl>
                                      </p:cBhvr>
                                    </p:animEffect>
                                  </p:childTnLst>
                                  <p:subTnLst>
                                    <p:audio>
                                      <p:cMediaNode>
                                        <p:cTn display="0" masterRel="sameClick">
                                          <p:stCondLst>
                                            <p:cond evt="begin" delay="0">
                                              <p:tn val="52"/>
                                            </p:cond>
                                          </p:stCondLst>
                                          <p:endCondLst>
                                            <p:cond evt="onStopAudio" delay="0">
                                              <p:tgtEl>
                                                <p:sldTgt/>
                                              </p:tgtEl>
                                            </p:cond>
                                          </p:endCondLst>
                                        </p:cTn>
                                        <p:tgtEl>
                                          <p:sndTgt r:embed="rId6" name="suction.wav"/>
                                        </p:tgtEl>
                                      </p:cMediaNode>
                                    </p:audio>
                                  </p:sub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57713"/>
                                        </p:tgtEl>
                                        <p:attrNameLst>
                                          <p:attrName>style.visibility</p:attrName>
                                        </p:attrNameLst>
                                      </p:cBhvr>
                                      <p:to>
                                        <p:strVal val="visible"/>
                                      </p:to>
                                    </p:set>
                                    <p:animEffect transition="in" filter="wipe(left)">
                                      <p:cBhvr>
                                        <p:cTn id="58" dur="500"/>
                                        <p:tgtEl>
                                          <p:spTgt spid="157713"/>
                                        </p:tgtEl>
                                      </p:cBhvr>
                                    </p:animEffect>
                                  </p:childTnLst>
                                  <p:subTnLst>
                                    <p:audio>
                                      <p:cMediaNode>
                                        <p:cTn display="0" masterRel="sameClick">
                                          <p:stCondLst>
                                            <p:cond evt="begin" delay="0">
                                              <p:tn val="56"/>
                                            </p:cond>
                                          </p:stCondLst>
                                          <p:endCondLst>
                                            <p:cond evt="onStopAudio" delay="0">
                                              <p:tgtEl>
                                                <p:sldTgt/>
                                              </p:tgtEl>
                                            </p:cond>
                                          </p:endCondLst>
                                        </p:cTn>
                                        <p:tgtEl>
                                          <p:sndTgt r:embed="rId6" name="suction.wav"/>
                                        </p:tgtEl>
                                      </p:cMediaNode>
                                    </p:audio>
                                  </p:sub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157714"/>
                                        </p:tgtEl>
                                        <p:attrNameLst>
                                          <p:attrName>style.visibility</p:attrName>
                                        </p:attrNameLst>
                                      </p:cBhvr>
                                      <p:to>
                                        <p:strVal val="visible"/>
                                      </p:to>
                                    </p:set>
                                    <p:animEffect transition="in" filter="wipe(left)">
                                      <p:cBhvr>
                                        <p:cTn id="62" dur="500"/>
                                        <p:tgtEl>
                                          <p:spTgt spid="157714"/>
                                        </p:tgtEl>
                                      </p:cBhvr>
                                    </p:animEffect>
                                  </p:childTnLst>
                                  <p:subTnLst>
                                    <p:audio>
                                      <p:cMediaNode>
                                        <p:cTn display="0" masterRel="sameClick">
                                          <p:stCondLst>
                                            <p:cond evt="begin" delay="0">
                                              <p:tn val="60"/>
                                            </p:cond>
                                          </p:stCondLst>
                                          <p:endCondLst>
                                            <p:cond evt="onStopAudio" delay="0">
                                              <p:tgtEl>
                                                <p:sldTgt/>
                                              </p:tgtEl>
                                            </p:cond>
                                          </p:endCondLst>
                                        </p:cTn>
                                        <p:tgtEl>
                                          <p:sndTgt r:embed="rId6" name="suction.wav"/>
                                        </p:tgtEl>
                                      </p:cMediaNode>
                                    </p:audio>
                                  </p:subTnLst>
                                </p:cTn>
                              </p:par>
                            </p:childTnLst>
                          </p:cTn>
                        </p:par>
                        <p:par>
                          <p:cTn id="63" fill="hold">
                            <p:stCondLst>
                              <p:cond delay="4500"/>
                            </p:stCondLst>
                            <p:childTnLst>
                              <p:par>
                                <p:cTn id="64" presetID="22" presetClass="entr" presetSubtype="2" fill="hold" grpId="0" nodeType="afterEffect">
                                  <p:stCondLst>
                                    <p:cond delay="0"/>
                                  </p:stCondLst>
                                  <p:childTnLst>
                                    <p:set>
                                      <p:cBhvr>
                                        <p:cTn id="65" dur="1" fill="hold">
                                          <p:stCondLst>
                                            <p:cond delay="0"/>
                                          </p:stCondLst>
                                        </p:cTn>
                                        <p:tgtEl>
                                          <p:spTgt spid="157701"/>
                                        </p:tgtEl>
                                        <p:attrNameLst>
                                          <p:attrName>style.visibility</p:attrName>
                                        </p:attrNameLst>
                                      </p:cBhvr>
                                      <p:to>
                                        <p:strVal val="visible"/>
                                      </p:to>
                                    </p:set>
                                    <p:animEffect transition="in" filter="wipe(right)">
                                      <p:cBhvr>
                                        <p:cTn id="66" dur="500"/>
                                        <p:tgtEl>
                                          <p:spTgt spid="157701"/>
                                        </p:tgtEl>
                                      </p:cBhvr>
                                    </p:animEffect>
                                  </p:childTnLst>
                                  <p:subTnLst>
                                    <p:audio>
                                      <p:cMediaNode>
                                        <p:cTn display="0" masterRel="sameClick">
                                          <p:stCondLst>
                                            <p:cond evt="begin" delay="0">
                                              <p:tn val="64"/>
                                            </p:cond>
                                          </p:stCondLst>
                                          <p:endCondLst>
                                            <p:cond evt="onStopAudio" delay="0">
                                              <p:tgtEl>
                                                <p:sldTgt/>
                                              </p:tgtEl>
                                            </p:cond>
                                          </p:endCondLst>
                                        </p:cTn>
                                        <p:tgtEl>
                                          <p:sndTgt r:embed="rId6" name="suction.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9" fill="hold" grpId="0" nodeType="clickEffect">
                                  <p:stCondLst>
                                    <p:cond delay="0"/>
                                  </p:stCondLst>
                                  <p:childTnLst>
                                    <p:set>
                                      <p:cBhvr>
                                        <p:cTn id="70" dur="1" fill="hold">
                                          <p:stCondLst>
                                            <p:cond delay="0"/>
                                          </p:stCondLst>
                                        </p:cTn>
                                        <p:tgtEl>
                                          <p:spTgt spid="157715"/>
                                        </p:tgtEl>
                                        <p:attrNameLst>
                                          <p:attrName>style.visibility</p:attrName>
                                        </p:attrNameLst>
                                      </p:cBhvr>
                                      <p:to>
                                        <p:strVal val="visible"/>
                                      </p:to>
                                    </p:set>
                                    <p:anim calcmode="lin" valueType="num">
                                      <p:cBhvr additive="base">
                                        <p:cTn id="71" dur="500" fill="hold"/>
                                        <p:tgtEl>
                                          <p:spTgt spid="157715"/>
                                        </p:tgtEl>
                                        <p:attrNameLst>
                                          <p:attrName>ppt_x</p:attrName>
                                        </p:attrNameLst>
                                      </p:cBhvr>
                                      <p:tavLst>
                                        <p:tav tm="0">
                                          <p:val>
                                            <p:strVal val="0-#ppt_w/2"/>
                                          </p:val>
                                        </p:tav>
                                        <p:tav tm="100000">
                                          <p:val>
                                            <p:strVal val="#ppt_x"/>
                                          </p:val>
                                        </p:tav>
                                      </p:tavLst>
                                    </p:anim>
                                    <p:anim calcmode="lin" valueType="num">
                                      <p:cBhvr additive="base">
                                        <p:cTn id="72" dur="500" fill="hold"/>
                                        <p:tgtEl>
                                          <p:spTgt spid="1577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9" fill="hold" grpId="0" nodeType="clickEffect">
                                  <p:stCondLst>
                                    <p:cond delay="0"/>
                                  </p:stCondLst>
                                  <p:childTnLst>
                                    <p:set>
                                      <p:cBhvr>
                                        <p:cTn id="76" dur="1" fill="hold">
                                          <p:stCondLst>
                                            <p:cond delay="0"/>
                                          </p:stCondLst>
                                        </p:cTn>
                                        <p:tgtEl>
                                          <p:spTgt spid="157747"/>
                                        </p:tgtEl>
                                        <p:attrNameLst>
                                          <p:attrName>style.visibility</p:attrName>
                                        </p:attrNameLst>
                                      </p:cBhvr>
                                      <p:to>
                                        <p:strVal val="visible"/>
                                      </p:to>
                                    </p:set>
                                    <p:anim calcmode="lin" valueType="num">
                                      <p:cBhvr additive="base">
                                        <p:cTn id="77" dur="500" fill="hold"/>
                                        <p:tgtEl>
                                          <p:spTgt spid="157747"/>
                                        </p:tgtEl>
                                        <p:attrNameLst>
                                          <p:attrName>ppt_x</p:attrName>
                                        </p:attrNameLst>
                                      </p:cBhvr>
                                      <p:tavLst>
                                        <p:tav tm="0">
                                          <p:val>
                                            <p:strVal val="0-#ppt_w/2"/>
                                          </p:val>
                                        </p:tav>
                                        <p:tav tm="100000">
                                          <p:val>
                                            <p:strVal val="#ppt_x"/>
                                          </p:val>
                                        </p:tav>
                                      </p:tavLst>
                                    </p:anim>
                                    <p:anim calcmode="lin" valueType="num">
                                      <p:cBhvr additive="base">
                                        <p:cTn id="78" dur="500" fill="hold"/>
                                        <p:tgtEl>
                                          <p:spTgt spid="15774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57698">
                                            <p:txEl>
                                              <p:pRg st="3" end="3"/>
                                            </p:txEl>
                                          </p:spTgt>
                                        </p:tgtEl>
                                        <p:attrNameLst>
                                          <p:attrName>style.visibility</p:attrName>
                                        </p:attrNameLst>
                                      </p:cBhvr>
                                      <p:to>
                                        <p:strVal val="visible"/>
                                      </p:to>
                                    </p:set>
                                    <p:anim calcmode="lin" valueType="num">
                                      <p:cBhvr additive="base">
                                        <p:cTn id="83" dur="500" fill="hold"/>
                                        <p:tgtEl>
                                          <p:spTgt spid="157698">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5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157716"/>
                                        </p:tgtEl>
                                        <p:attrNameLst>
                                          <p:attrName>style.visibility</p:attrName>
                                        </p:attrNameLst>
                                      </p:cBhvr>
                                      <p:to>
                                        <p:strVal val="visible"/>
                                      </p:to>
                                    </p:set>
                                    <p:animEffect transition="in" filter="wipe(right)">
                                      <p:cBhvr>
                                        <p:cTn id="89" dur="500"/>
                                        <p:tgtEl>
                                          <p:spTgt spid="157716"/>
                                        </p:tgtEl>
                                      </p:cBhvr>
                                    </p:animEffect>
                                  </p:childTnLst>
                                  <p:subTnLst>
                                    <p:audio>
                                      <p:cMediaNode>
                                        <p:cTn display="0" masterRel="sameClick">
                                          <p:stCondLst>
                                            <p:cond evt="begin" delay="0">
                                              <p:tn val="87"/>
                                            </p:cond>
                                          </p:stCondLst>
                                          <p:endCondLst>
                                            <p:cond evt="onStopAudio" delay="0">
                                              <p:tgtEl>
                                                <p:sldTgt/>
                                              </p:tgtEl>
                                            </p:cond>
                                          </p:endCondLst>
                                        </p:cTn>
                                        <p:tgtEl>
                                          <p:sndTgt r:embed="rId6" name="suction.wav"/>
                                        </p:tgtEl>
                                      </p:cMediaNode>
                                    </p:audio>
                                  </p:subTnLst>
                                </p:cTn>
                              </p:par>
                            </p:childTnLst>
                          </p:cTn>
                        </p:par>
                        <p:par>
                          <p:cTn id="90" fill="hold">
                            <p:stCondLst>
                              <p:cond delay="500"/>
                            </p:stCondLst>
                            <p:childTnLst>
                              <p:par>
                                <p:cTn id="91" presetID="22" presetClass="entr" presetSubtype="2" fill="hold" grpId="0" nodeType="afterEffect">
                                  <p:stCondLst>
                                    <p:cond delay="0"/>
                                  </p:stCondLst>
                                  <p:childTnLst>
                                    <p:set>
                                      <p:cBhvr>
                                        <p:cTn id="92" dur="1" fill="hold">
                                          <p:stCondLst>
                                            <p:cond delay="0"/>
                                          </p:stCondLst>
                                        </p:cTn>
                                        <p:tgtEl>
                                          <p:spTgt spid="157717"/>
                                        </p:tgtEl>
                                        <p:attrNameLst>
                                          <p:attrName>style.visibility</p:attrName>
                                        </p:attrNameLst>
                                      </p:cBhvr>
                                      <p:to>
                                        <p:strVal val="visible"/>
                                      </p:to>
                                    </p:set>
                                    <p:animEffect transition="in" filter="wipe(right)">
                                      <p:cBhvr>
                                        <p:cTn id="93" dur="500"/>
                                        <p:tgtEl>
                                          <p:spTgt spid="157717"/>
                                        </p:tgtEl>
                                      </p:cBhvr>
                                    </p:animEffect>
                                  </p:childTnLst>
                                  <p:subTnLst>
                                    <p:audio>
                                      <p:cMediaNode>
                                        <p:cTn display="0" masterRel="sameClick">
                                          <p:stCondLst>
                                            <p:cond evt="begin" delay="0">
                                              <p:tn val="91"/>
                                            </p:cond>
                                          </p:stCondLst>
                                          <p:endCondLst>
                                            <p:cond evt="onStopAudio" delay="0">
                                              <p:tgtEl>
                                                <p:sldTgt/>
                                              </p:tgtEl>
                                            </p:cond>
                                          </p:endCondLst>
                                        </p:cTn>
                                        <p:tgtEl>
                                          <p:sndTgt r:embed="rId6" name="suction.wav"/>
                                        </p:tgtEl>
                                      </p:cMediaNode>
                                    </p:audio>
                                  </p:subTnLst>
                                </p:cTn>
                              </p:par>
                            </p:childTnLst>
                          </p:cTn>
                        </p:par>
                        <p:par>
                          <p:cTn id="94" fill="hold">
                            <p:stCondLst>
                              <p:cond delay="1000"/>
                            </p:stCondLst>
                            <p:childTnLst>
                              <p:par>
                                <p:cTn id="95" presetID="22" presetClass="entr" presetSubtype="2" fill="hold" grpId="0" nodeType="afterEffect">
                                  <p:stCondLst>
                                    <p:cond delay="0"/>
                                  </p:stCondLst>
                                  <p:childTnLst>
                                    <p:set>
                                      <p:cBhvr>
                                        <p:cTn id="96" dur="1" fill="hold">
                                          <p:stCondLst>
                                            <p:cond delay="0"/>
                                          </p:stCondLst>
                                        </p:cTn>
                                        <p:tgtEl>
                                          <p:spTgt spid="157718"/>
                                        </p:tgtEl>
                                        <p:attrNameLst>
                                          <p:attrName>style.visibility</p:attrName>
                                        </p:attrNameLst>
                                      </p:cBhvr>
                                      <p:to>
                                        <p:strVal val="visible"/>
                                      </p:to>
                                    </p:set>
                                    <p:animEffect transition="in" filter="wipe(right)">
                                      <p:cBhvr>
                                        <p:cTn id="97" dur="500"/>
                                        <p:tgtEl>
                                          <p:spTgt spid="157718"/>
                                        </p:tgtEl>
                                      </p:cBhvr>
                                    </p:animEffect>
                                  </p:childTnLst>
                                  <p:subTnLst>
                                    <p:audio>
                                      <p:cMediaNode>
                                        <p:cTn display="0" masterRel="sameClick">
                                          <p:stCondLst>
                                            <p:cond evt="begin" delay="0">
                                              <p:tn val="95"/>
                                            </p:cond>
                                          </p:stCondLst>
                                          <p:endCondLst>
                                            <p:cond evt="onStopAudio" delay="0">
                                              <p:tgtEl>
                                                <p:sldTgt/>
                                              </p:tgtEl>
                                            </p:cond>
                                          </p:endCondLst>
                                        </p:cTn>
                                        <p:tgtEl>
                                          <p:sndTgt r:embed="rId6" name="suction.wav"/>
                                        </p:tgtEl>
                                      </p:cMediaNode>
                                    </p:audio>
                                  </p:subTnLst>
                                </p:cTn>
                              </p:par>
                            </p:childTnLst>
                          </p:cTn>
                        </p:par>
                        <p:par>
                          <p:cTn id="98" fill="hold">
                            <p:stCondLst>
                              <p:cond delay="1500"/>
                            </p:stCondLst>
                            <p:childTnLst>
                              <p:par>
                                <p:cTn id="99" presetID="22" presetClass="entr" presetSubtype="2" fill="hold" grpId="0" nodeType="afterEffect">
                                  <p:stCondLst>
                                    <p:cond delay="0"/>
                                  </p:stCondLst>
                                  <p:childTnLst>
                                    <p:set>
                                      <p:cBhvr>
                                        <p:cTn id="100" dur="1" fill="hold">
                                          <p:stCondLst>
                                            <p:cond delay="0"/>
                                          </p:stCondLst>
                                        </p:cTn>
                                        <p:tgtEl>
                                          <p:spTgt spid="157719"/>
                                        </p:tgtEl>
                                        <p:attrNameLst>
                                          <p:attrName>style.visibility</p:attrName>
                                        </p:attrNameLst>
                                      </p:cBhvr>
                                      <p:to>
                                        <p:strVal val="visible"/>
                                      </p:to>
                                    </p:set>
                                    <p:animEffect transition="in" filter="wipe(right)">
                                      <p:cBhvr>
                                        <p:cTn id="101" dur="500"/>
                                        <p:tgtEl>
                                          <p:spTgt spid="157719"/>
                                        </p:tgtEl>
                                      </p:cBhvr>
                                    </p:animEffect>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par>
                          <p:cTn id="102" fill="hold">
                            <p:stCondLst>
                              <p:cond delay="2000"/>
                            </p:stCondLst>
                            <p:childTnLst>
                              <p:par>
                                <p:cTn id="103" presetID="22" presetClass="entr" presetSubtype="8" fill="hold" grpId="0" nodeType="afterEffect">
                                  <p:stCondLst>
                                    <p:cond delay="0"/>
                                  </p:stCondLst>
                                  <p:childTnLst>
                                    <p:set>
                                      <p:cBhvr>
                                        <p:cTn id="104" dur="1" fill="hold">
                                          <p:stCondLst>
                                            <p:cond delay="0"/>
                                          </p:stCondLst>
                                        </p:cTn>
                                        <p:tgtEl>
                                          <p:spTgt spid="157699"/>
                                        </p:tgtEl>
                                        <p:attrNameLst>
                                          <p:attrName>style.visibility</p:attrName>
                                        </p:attrNameLst>
                                      </p:cBhvr>
                                      <p:to>
                                        <p:strVal val="visible"/>
                                      </p:to>
                                    </p:set>
                                    <p:animEffect transition="in" filter="wipe(left)">
                                      <p:cBhvr>
                                        <p:cTn id="105" dur="500"/>
                                        <p:tgtEl>
                                          <p:spTgt spid="157699"/>
                                        </p:tgtEl>
                                      </p:cBhvr>
                                    </p:animEffect>
                                  </p:childTnLst>
                                  <p:subTnLst>
                                    <p:audio>
                                      <p:cMediaNode>
                                        <p:cTn display="0" masterRel="sameClick">
                                          <p:stCondLst>
                                            <p:cond evt="begin" delay="0">
                                              <p:tn val="103"/>
                                            </p:cond>
                                          </p:stCondLst>
                                          <p:endCondLst>
                                            <p:cond evt="onStopAudio" delay="0">
                                              <p:tgtEl>
                                                <p:sldTgt/>
                                              </p:tgtEl>
                                            </p:cond>
                                          </p:endCondLst>
                                        </p:cTn>
                                        <p:tgtEl>
                                          <p:sndTgt r:embed="rId6" name="suction.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157720"/>
                                        </p:tgtEl>
                                        <p:attrNameLst>
                                          <p:attrName>style.visibility</p:attrName>
                                        </p:attrNameLst>
                                      </p:cBhvr>
                                      <p:to>
                                        <p:strVal val="visible"/>
                                      </p:to>
                                    </p:set>
                                    <p:anim calcmode="lin" valueType="num">
                                      <p:cBhvr additive="base">
                                        <p:cTn id="110" dur="500" fill="hold"/>
                                        <p:tgtEl>
                                          <p:spTgt spid="157720"/>
                                        </p:tgtEl>
                                        <p:attrNameLst>
                                          <p:attrName>ppt_x</p:attrName>
                                        </p:attrNameLst>
                                      </p:cBhvr>
                                      <p:tavLst>
                                        <p:tav tm="0">
                                          <p:val>
                                            <p:strVal val="1+#ppt_w/2"/>
                                          </p:val>
                                        </p:tav>
                                        <p:tav tm="100000">
                                          <p:val>
                                            <p:strVal val="#ppt_x"/>
                                          </p:val>
                                        </p:tav>
                                      </p:tavLst>
                                    </p:anim>
                                    <p:anim calcmode="lin" valueType="num">
                                      <p:cBhvr additive="base">
                                        <p:cTn id="111" dur="500" fill="hold"/>
                                        <p:tgtEl>
                                          <p:spTgt spid="1577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157748"/>
                                        </p:tgtEl>
                                        <p:attrNameLst>
                                          <p:attrName>style.visibility</p:attrName>
                                        </p:attrNameLst>
                                      </p:cBhvr>
                                      <p:to>
                                        <p:strVal val="visible"/>
                                      </p:to>
                                    </p:set>
                                    <p:anim calcmode="lin" valueType="num">
                                      <p:cBhvr additive="base">
                                        <p:cTn id="116" dur="500" fill="hold"/>
                                        <p:tgtEl>
                                          <p:spTgt spid="157748"/>
                                        </p:tgtEl>
                                        <p:attrNameLst>
                                          <p:attrName>ppt_x</p:attrName>
                                        </p:attrNameLst>
                                      </p:cBhvr>
                                      <p:tavLst>
                                        <p:tav tm="0">
                                          <p:val>
                                            <p:strVal val="1+#ppt_w/2"/>
                                          </p:val>
                                        </p:tav>
                                        <p:tav tm="100000">
                                          <p:val>
                                            <p:strVal val="#ppt_x"/>
                                          </p:val>
                                        </p:tav>
                                      </p:tavLst>
                                    </p:anim>
                                    <p:anim calcmode="lin" valueType="num">
                                      <p:cBhvr additive="base">
                                        <p:cTn id="117" dur="500" fill="hold"/>
                                        <p:tgtEl>
                                          <p:spTgt spid="1577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157721"/>
                                        </p:tgtEl>
                                        <p:attrNameLst>
                                          <p:attrName>style.visibility</p:attrName>
                                        </p:attrNameLst>
                                      </p:cBhvr>
                                      <p:to>
                                        <p:strVal val="visible"/>
                                      </p:to>
                                    </p:set>
                                    <p:anim calcmode="lin" valueType="num">
                                      <p:cBhvr additive="base">
                                        <p:cTn id="122" dur="500" fill="hold"/>
                                        <p:tgtEl>
                                          <p:spTgt spid="157721"/>
                                        </p:tgtEl>
                                        <p:attrNameLst>
                                          <p:attrName>ppt_x</p:attrName>
                                        </p:attrNameLst>
                                      </p:cBhvr>
                                      <p:tavLst>
                                        <p:tav tm="0">
                                          <p:val>
                                            <p:strVal val="1+#ppt_w/2"/>
                                          </p:val>
                                        </p:tav>
                                        <p:tav tm="100000">
                                          <p:val>
                                            <p:strVal val="#ppt_x"/>
                                          </p:val>
                                        </p:tav>
                                      </p:tavLst>
                                    </p:anim>
                                    <p:anim calcmode="lin" valueType="num">
                                      <p:cBhvr additive="base">
                                        <p:cTn id="123" dur="500" fill="hold"/>
                                        <p:tgtEl>
                                          <p:spTgt spid="1577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157724"/>
                                        </p:tgtEl>
                                        <p:attrNameLst>
                                          <p:attrName>style.visibility</p:attrName>
                                        </p:attrNameLst>
                                      </p:cBhvr>
                                      <p:to>
                                        <p:strVal val="visible"/>
                                      </p:to>
                                    </p:set>
                                    <p:animEffect transition="in" filter="fade">
                                      <p:cBhvr>
                                        <p:cTn id="128" dur="2000"/>
                                        <p:tgtEl>
                                          <p:spTgt spid="157724"/>
                                        </p:tgtEl>
                                      </p:cBhvr>
                                    </p:animEffect>
                                  </p:childTnLst>
                                  <p:subTnLst>
                                    <p:audio>
                                      <p:cMediaNode>
                                        <p:cTn display="0" masterRel="sameClick">
                                          <p:stCondLst>
                                            <p:cond evt="begin" delay="0">
                                              <p:tn val="126"/>
                                            </p:cond>
                                          </p:stCondLst>
                                          <p:endCondLst>
                                            <p:cond evt="onStopAudio" delay="0">
                                              <p:tgtEl>
                                                <p:sldTgt/>
                                              </p:tgtEl>
                                            </p:cond>
                                          </p:endCondLst>
                                        </p:cTn>
                                        <p:tgtEl>
                                          <p:sndTgt r:embed="rId5" name="cashreg.wav"/>
                                        </p:tgtEl>
                                      </p:cMediaNode>
                                    </p:audio>
                                  </p:sub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57728"/>
                                        </p:tgtEl>
                                        <p:attrNameLst>
                                          <p:attrName>style.visibility</p:attrName>
                                        </p:attrNameLst>
                                      </p:cBhvr>
                                      <p:to>
                                        <p:strVal val="visible"/>
                                      </p:to>
                                    </p:set>
                                    <p:animEffect transition="in" filter="wipe(left)">
                                      <p:cBhvr>
                                        <p:cTn id="133" dur="500"/>
                                        <p:tgtEl>
                                          <p:spTgt spid="157728"/>
                                        </p:tgtEl>
                                      </p:cBhvr>
                                    </p:animEffect>
                                  </p:childTnLst>
                                  <p:subTnLst>
                                    <p:audio>
                                      <p:cMediaNode>
                                        <p:cTn display="0" masterRel="sameClick">
                                          <p:stCondLst>
                                            <p:cond evt="begin" delay="0">
                                              <p:tn val="131"/>
                                            </p:cond>
                                          </p:stCondLst>
                                          <p:endCondLst>
                                            <p:cond evt="onStopAudio" delay="0">
                                              <p:tgtEl>
                                                <p:sldTgt/>
                                              </p:tgtEl>
                                            </p:cond>
                                          </p:endCondLst>
                                        </p:cTn>
                                        <p:tgtEl>
                                          <p:sndTgt r:embed="rId6" name="suction.wav"/>
                                        </p:tgtEl>
                                      </p:cMediaNode>
                                    </p:audio>
                                  </p:sub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57729"/>
                                        </p:tgtEl>
                                        <p:attrNameLst>
                                          <p:attrName>style.visibility</p:attrName>
                                        </p:attrNameLst>
                                      </p:cBhvr>
                                      <p:to>
                                        <p:strVal val="visible"/>
                                      </p:to>
                                    </p:set>
                                    <p:animEffect transition="in" filter="wipe(left)">
                                      <p:cBhvr>
                                        <p:cTn id="137" dur="500"/>
                                        <p:tgtEl>
                                          <p:spTgt spid="157729"/>
                                        </p:tgtEl>
                                      </p:cBhvr>
                                    </p:animEffect>
                                  </p:childTnLst>
                                  <p:subTnLst>
                                    <p:audio>
                                      <p:cMediaNode>
                                        <p:cTn display="0" masterRel="sameClick">
                                          <p:stCondLst>
                                            <p:cond evt="begin" delay="0">
                                              <p:tn val="135"/>
                                            </p:cond>
                                          </p:stCondLst>
                                          <p:endCondLst>
                                            <p:cond evt="onStopAudio" delay="0">
                                              <p:tgtEl>
                                                <p:sldTgt/>
                                              </p:tgtEl>
                                            </p:cond>
                                          </p:endCondLst>
                                        </p:cTn>
                                        <p:tgtEl>
                                          <p:sndTgt r:embed="rId6" name="suction.wav"/>
                                        </p:tgtEl>
                                      </p:cMediaNode>
                                    </p:audio>
                                  </p:subTnLst>
                                </p:cTn>
                              </p:par>
                            </p:childTnLst>
                          </p:cTn>
                        </p:par>
                        <p:par>
                          <p:cTn id="138" fill="hold">
                            <p:stCondLst>
                              <p:cond delay="1000"/>
                            </p:stCondLst>
                            <p:childTnLst>
                              <p:par>
                                <p:cTn id="139" presetID="22" presetClass="entr" presetSubtype="8" fill="hold" grpId="0" nodeType="afterEffect">
                                  <p:stCondLst>
                                    <p:cond delay="0"/>
                                  </p:stCondLst>
                                  <p:childTnLst>
                                    <p:set>
                                      <p:cBhvr>
                                        <p:cTn id="140" dur="1" fill="hold">
                                          <p:stCondLst>
                                            <p:cond delay="0"/>
                                          </p:stCondLst>
                                        </p:cTn>
                                        <p:tgtEl>
                                          <p:spTgt spid="157730"/>
                                        </p:tgtEl>
                                        <p:attrNameLst>
                                          <p:attrName>style.visibility</p:attrName>
                                        </p:attrNameLst>
                                      </p:cBhvr>
                                      <p:to>
                                        <p:strVal val="visible"/>
                                      </p:to>
                                    </p:set>
                                    <p:animEffect transition="in" filter="wipe(left)">
                                      <p:cBhvr>
                                        <p:cTn id="141" dur="500"/>
                                        <p:tgtEl>
                                          <p:spTgt spid="157730"/>
                                        </p:tgtEl>
                                      </p:cBhvr>
                                    </p:animEffect>
                                  </p:childTnLst>
                                  <p:subTnLst>
                                    <p:audio>
                                      <p:cMediaNode>
                                        <p:cTn display="0" masterRel="sameClick">
                                          <p:stCondLst>
                                            <p:cond evt="begin" delay="0">
                                              <p:tn val="139"/>
                                            </p:cond>
                                          </p:stCondLst>
                                          <p:endCondLst>
                                            <p:cond evt="onStopAudio" delay="0">
                                              <p:tgtEl>
                                                <p:sldTgt/>
                                              </p:tgtEl>
                                            </p:cond>
                                          </p:endCondLst>
                                        </p:cTn>
                                        <p:tgtEl>
                                          <p:sndTgt r:embed="rId6" name="suction.wav"/>
                                        </p:tgtEl>
                                      </p:cMediaNode>
                                    </p:audio>
                                  </p:subTnLst>
                                </p:cTn>
                              </p:par>
                            </p:childTnLst>
                          </p:cTn>
                        </p:par>
                        <p:par>
                          <p:cTn id="142" fill="hold">
                            <p:stCondLst>
                              <p:cond delay="1500"/>
                            </p:stCondLst>
                            <p:childTnLst>
                              <p:par>
                                <p:cTn id="143" presetID="22" presetClass="entr" presetSubtype="8" fill="hold" grpId="0" nodeType="afterEffect">
                                  <p:stCondLst>
                                    <p:cond delay="0"/>
                                  </p:stCondLst>
                                  <p:childTnLst>
                                    <p:set>
                                      <p:cBhvr>
                                        <p:cTn id="144" dur="1" fill="hold">
                                          <p:stCondLst>
                                            <p:cond delay="0"/>
                                          </p:stCondLst>
                                        </p:cTn>
                                        <p:tgtEl>
                                          <p:spTgt spid="157731"/>
                                        </p:tgtEl>
                                        <p:attrNameLst>
                                          <p:attrName>style.visibility</p:attrName>
                                        </p:attrNameLst>
                                      </p:cBhvr>
                                      <p:to>
                                        <p:strVal val="visible"/>
                                      </p:to>
                                    </p:set>
                                    <p:animEffect transition="in" filter="wipe(left)">
                                      <p:cBhvr>
                                        <p:cTn id="145" dur="500"/>
                                        <p:tgtEl>
                                          <p:spTgt spid="157731"/>
                                        </p:tgtEl>
                                      </p:cBhvr>
                                    </p:animEffect>
                                  </p:childTnLst>
                                  <p:subTnLst>
                                    <p:audio>
                                      <p:cMediaNode>
                                        <p:cTn display="0" masterRel="sameClick">
                                          <p:stCondLst>
                                            <p:cond evt="begin" delay="0">
                                              <p:tn val="143"/>
                                            </p:cond>
                                          </p:stCondLst>
                                          <p:endCondLst>
                                            <p:cond evt="onStopAudio" delay="0">
                                              <p:tgtEl>
                                                <p:sldTgt/>
                                              </p:tgtEl>
                                            </p:cond>
                                          </p:endCondLst>
                                        </p:cTn>
                                        <p:tgtEl>
                                          <p:sndTgt r:embed="rId6" name="suction.wav"/>
                                        </p:tgtEl>
                                      </p:cMediaNode>
                                    </p:audio>
                                  </p:subTnLst>
                                </p:cTn>
                              </p:par>
                            </p:childTnLst>
                          </p:cTn>
                        </p:par>
                        <p:par>
                          <p:cTn id="146" fill="hold">
                            <p:stCondLst>
                              <p:cond delay="2000"/>
                            </p:stCondLst>
                            <p:childTnLst>
                              <p:par>
                                <p:cTn id="147" presetID="22" presetClass="entr" presetSubtype="8" fill="hold" grpId="0" nodeType="afterEffect">
                                  <p:stCondLst>
                                    <p:cond delay="0"/>
                                  </p:stCondLst>
                                  <p:childTnLst>
                                    <p:set>
                                      <p:cBhvr>
                                        <p:cTn id="148" dur="1" fill="hold">
                                          <p:stCondLst>
                                            <p:cond delay="0"/>
                                          </p:stCondLst>
                                        </p:cTn>
                                        <p:tgtEl>
                                          <p:spTgt spid="157732"/>
                                        </p:tgtEl>
                                        <p:attrNameLst>
                                          <p:attrName>style.visibility</p:attrName>
                                        </p:attrNameLst>
                                      </p:cBhvr>
                                      <p:to>
                                        <p:strVal val="visible"/>
                                      </p:to>
                                    </p:set>
                                    <p:animEffect transition="in" filter="wipe(left)">
                                      <p:cBhvr>
                                        <p:cTn id="149" dur="500"/>
                                        <p:tgtEl>
                                          <p:spTgt spid="157732"/>
                                        </p:tgtEl>
                                      </p:cBhvr>
                                    </p:animEffect>
                                  </p:childTnLst>
                                  <p:subTnLst>
                                    <p:audio>
                                      <p:cMediaNode>
                                        <p:cTn display="0" masterRel="sameClick">
                                          <p:stCondLst>
                                            <p:cond evt="begin" delay="0">
                                              <p:tn val="147"/>
                                            </p:cond>
                                          </p:stCondLst>
                                          <p:endCondLst>
                                            <p:cond evt="onStopAudio" delay="0">
                                              <p:tgtEl>
                                                <p:sldTgt/>
                                              </p:tgtEl>
                                            </p:cond>
                                          </p:endCondLst>
                                        </p:cTn>
                                        <p:tgtEl>
                                          <p:sndTgt r:embed="rId6" name="suction.wav"/>
                                        </p:tgtEl>
                                      </p:cMediaNode>
                                    </p:audio>
                                  </p:subTnLst>
                                </p:cTn>
                              </p:par>
                            </p:childTnLst>
                          </p:cTn>
                        </p:par>
                        <p:par>
                          <p:cTn id="150" fill="hold">
                            <p:stCondLst>
                              <p:cond delay="2500"/>
                            </p:stCondLst>
                            <p:childTnLst>
                              <p:par>
                                <p:cTn id="151" presetID="22" presetClass="entr" presetSubtype="2" fill="hold" grpId="0" nodeType="afterEffect">
                                  <p:stCondLst>
                                    <p:cond delay="0"/>
                                  </p:stCondLst>
                                  <p:childTnLst>
                                    <p:set>
                                      <p:cBhvr>
                                        <p:cTn id="152" dur="1" fill="hold">
                                          <p:stCondLst>
                                            <p:cond delay="0"/>
                                          </p:stCondLst>
                                        </p:cTn>
                                        <p:tgtEl>
                                          <p:spTgt spid="157723"/>
                                        </p:tgtEl>
                                        <p:attrNameLst>
                                          <p:attrName>style.visibility</p:attrName>
                                        </p:attrNameLst>
                                      </p:cBhvr>
                                      <p:to>
                                        <p:strVal val="visible"/>
                                      </p:to>
                                    </p:set>
                                    <p:animEffect transition="in" filter="wipe(right)">
                                      <p:cBhvr>
                                        <p:cTn id="153" dur="500"/>
                                        <p:tgtEl>
                                          <p:spTgt spid="157723"/>
                                        </p:tgtEl>
                                      </p:cBhvr>
                                    </p:animEffect>
                                  </p:childTnLst>
                                  <p:subTnLst>
                                    <p:audio>
                                      <p:cMediaNode>
                                        <p:cTn display="0" masterRel="sameClick">
                                          <p:stCondLst>
                                            <p:cond evt="begin" delay="0">
                                              <p:tn val="151"/>
                                            </p:cond>
                                          </p:stCondLst>
                                          <p:endCondLst>
                                            <p:cond evt="onStopAudio" delay="0">
                                              <p:tgtEl>
                                                <p:sldTgt/>
                                              </p:tgtEl>
                                            </p:cond>
                                          </p:endCondLst>
                                        </p:cTn>
                                        <p:tgtEl>
                                          <p:sndTgt r:embed="rId6" name="suction.wav"/>
                                        </p:tgtEl>
                                      </p:cMediaNode>
                                    </p:audio>
                                  </p:subTnLst>
                                </p:cTn>
                              </p:par>
                            </p:childTnLst>
                          </p:cTn>
                        </p:par>
                      </p:childTnLst>
                    </p:cTn>
                  </p:par>
                  <p:par>
                    <p:cTn id="154" fill="hold">
                      <p:stCondLst>
                        <p:cond delay="indefinite"/>
                      </p:stCondLst>
                      <p:childTnLst>
                        <p:par>
                          <p:cTn id="155" fill="hold">
                            <p:stCondLst>
                              <p:cond delay="0"/>
                            </p:stCondLst>
                            <p:childTnLst>
                              <p:par>
                                <p:cTn id="156" presetID="2" presetClass="entr" presetSubtype="9" fill="hold" grpId="0" nodeType="clickEffect">
                                  <p:stCondLst>
                                    <p:cond delay="0"/>
                                  </p:stCondLst>
                                  <p:childTnLst>
                                    <p:set>
                                      <p:cBhvr>
                                        <p:cTn id="157" dur="1" fill="hold">
                                          <p:stCondLst>
                                            <p:cond delay="0"/>
                                          </p:stCondLst>
                                        </p:cTn>
                                        <p:tgtEl>
                                          <p:spTgt spid="157733"/>
                                        </p:tgtEl>
                                        <p:attrNameLst>
                                          <p:attrName>style.visibility</p:attrName>
                                        </p:attrNameLst>
                                      </p:cBhvr>
                                      <p:to>
                                        <p:strVal val="visible"/>
                                      </p:to>
                                    </p:set>
                                    <p:anim calcmode="lin" valueType="num">
                                      <p:cBhvr additive="base">
                                        <p:cTn id="158" dur="500" fill="hold"/>
                                        <p:tgtEl>
                                          <p:spTgt spid="157733"/>
                                        </p:tgtEl>
                                        <p:attrNameLst>
                                          <p:attrName>ppt_x</p:attrName>
                                        </p:attrNameLst>
                                      </p:cBhvr>
                                      <p:tavLst>
                                        <p:tav tm="0">
                                          <p:val>
                                            <p:strVal val="0-#ppt_w/2"/>
                                          </p:val>
                                        </p:tav>
                                        <p:tav tm="100000">
                                          <p:val>
                                            <p:strVal val="#ppt_x"/>
                                          </p:val>
                                        </p:tav>
                                      </p:tavLst>
                                    </p:anim>
                                    <p:anim calcmode="lin" valueType="num">
                                      <p:cBhvr additive="base">
                                        <p:cTn id="159" dur="500" fill="hold"/>
                                        <p:tgtEl>
                                          <p:spTgt spid="15773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4" name="arrow.wav"/>
                                        </p:tgtEl>
                                      </p:cMediaNode>
                                    </p:audio>
                                  </p:sub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grpId="0" nodeType="clickEffect">
                                  <p:stCondLst>
                                    <p:cond delay="0"/>
                                  </p:stCondLst>
                                  <p:childTnLst>
                                    <p:set>
                                      <p:cBhvr>
                                        <p:cTn id="163" dur="1" fill="hold">
                                          <p:stCondLst>
                                            <p:cond delay="0"/>
                                          </p:stCondLst>
                                        </p:cTn>
                                        <p:tgtEl>
                                          <p:spTgt spid="157734"/>
                                        </p:tgtEl>
                                        <p:attrNameLst>
                                          <p:attrName>style.visibility</p:attrName>
                                        </p:attrNameLst>
                                      </p:cBhvr>
                                      <p:to>
                                        <p:strVal val="visible"/>
                                      </p:to>
                                    </p:set>
                                    <p:animEffect transition="in" filter="wipe(right)">
                                      <p:cBhvr>
                                        <p:cTn id="164" dur="500"/>
                                        <p:tgtEl>
                                          <p:spTgt spid="157734"/>
                                        </p:tgtEl>
                                      </p:cBhvr>
                                    </p:animEffect>
                                  </p:childTnLst>
                                  <p:subTnLst>
                                    <p:audio>
                                      <p:cMediaNode>
                                        <p:cTn display="0" masterRel="sameClick">
                                          <p:stCondLst>
                                            <p:cond evt="begin" delay="0">
                                              <p:tn val="162"/>
                                            </p:cond>
                                          </p:stCondLst>
                                          <p:endCondLst>
                                            <p:cond evt="onStopAudio" delay="0">
                                              <p:tgtEl>
                                                <p:sldTgt/>
                                              </p:tgtEl>
                                            </p:cond>
                                          </p:endCondLst>
                                        </p:cTn>
                                        <p:tgtEl>
                                          <p:sndTgt r:embed="rId6" name="suction.wav"/>
                                        </p:tgtEl>
                                      </p:cMediaNode>
                                    </p:audio>
                                  </p:subTnLst>
                                </p:cTn>
                              </p:par>
                            </p:childTnLst>
                          </p:cTn>
                        </p:par>
                        <p:par>
                          <p:cTn id="165" fill="hold">
                            <p:stCondLst>
                              <p:cond delay="500"/>
                            </p:stCondLst>
                            <p:childTnLst>
                              <p:par>
                                <p:cTn id="166" presetID="22" presetClass="entr" presetSubtype="2" fill="hold" grpId="0" nodeType="afterEffect">
                                  <p:stCondLst>
                                    <p:cond delay="0"/>
                                  </p:stCondLst>
                                  <p:childTnLst>
                                    <p:set>
                                      <p:cBhvr>
                                        <p:cTn id="167" dur="1" fill="hold">
                                          <p:stCondLst>
                                            <p:cond delay="0"/>
                                          </p:stCondLst>
                                        </p:cTn>
                                        <p:tgtEl>
                                          <p:spTgt spid="157735"/>
                                        </p:tgtEl>
                                        <p:attrNameLst>
                                          <p:attrName>style.visibility</p:attrName>
                                        </p:attrNameLst>
                                      </p:cBhvr>
                                      <p:to>
                                        <p:strVal val="visible"/>
                                      </p:to>
                                    </p:set>
                                    <p:animEffect transition="in" filter="wipe(right)">
                                      <p:cBhvr>
                                        <p:cTn id="168" dur="500"/>
                                        <p:tgtEl>
                                          <p:spTgt spid="157735"/>
                                        </p:tgtEl>
                                      </p:cBhvr>
                                    </p:animEffect>
                                  </p:childTnLst>
                                  <p:subTnLst>
                                    <p:audio>
                                      <p:cMediaNode>
                                        <p:cTn display="0" masterRel="sameClick">
                                          <p:stCondLst>
                                            <p:cond evt="begin" delay="0">
                                              <p:tn val="166"/>
                                            </p:cond>
                                          </p:stCondLst>
                                          <p:endCondLst>
                                            <p:cond evt="onStopAudio" delay="0">
                                              <p:tgtEl>
                                                <p:sldTgt/>
                                              </p:tgtEl>
                                            </p:cond>
                                          </p:endCondLst>
                                        </p:cTn>
                                        <p:tgtEl>
                                          <p:sndTgt r:embed="rId6" name="suction.wav"/>
                                        </p:tgtEl>
                                      </p:cMediaNode>
                                    </p:audio>
                                  </p:subTnLst>
                                </p:cTn>
                              </p:par>
                            </p:childTnLst>
                          </p:cTn>
                        </p:par>
                        <p:par>
                          <p:cTn id="169" fill="hold">
                            <p:stCondLst>
                              <p:cond delay="1000"/>
                            </p:stCondLst>
                            <p:childTnLst>
                              <p:par>
                                <p:cTn id="170" presetID="22" presetClass="entr" presetSubtype="2" fill="hold" grpId="0" nodeType="afterEffect">
                                  <p:stCondLst>
                                    <p:cond delay="0"/>
                                  </p:stCondLst>
                                  <p:childTnLst>
                                    <p:set>
                                      <p:cBhvr>
                                        <p:cTn id="171" dur="1" fill="hold">
                                          <p:stCondLst>
                                            <p:cond delay="0"/>
                                          </p:stCondLst>
                                        </p:cTn>
                                        <p:tgtEl>
                                          <p:spTgt spid="157736"/>
                                        </p:tgtEl>
                                        <p:attrNameLst>
                                          <p:attrName>style.visibility</p:attrName>
                                        </p:attrNameLst>
                                      </p:cBhvr>
                                      <p:to>
                                        <p:strVal val="visible"/>
                                      </p:to>
                                    </p:set>
                                    <p:animEffect transition="in" filter="wipe(right)">
                                      <p:cBhvr>
                                        <p:cTn id="172" dur="500"/>
                                        <p:tgtEl>
                                          <p:spTgt spid="157736"/>
                                        </p:tgtEl>
                                      </p:cBhvr>
                                    </p:animEffect>
                                  </p:childTnLst>
                                  <p:subTnLst>
                                    <p:audio>
                                      <p:cMediaNode>
                                        <p:cTn display="0" masterRel="sameClick">
                                          <p:stCondLst>
                                            <p:cond evt="begin" delay="0">
                                              <p:tn val="170"/>
                                            </p:cond>
                                          </p:stCondLst>
                                          <p:endCondLst>
                                            <p:cond evt="onStopAudio" delay="0">
                                              <p:tgtEl>
                                                <p:sldTgt/>
                                              </p:tgtEl>
                                            </p:cond>
                                          </p:endCondLst>
                                        </p:cTn>
                                        <p:tgtEl>
                                          <p:sndTgt r:embed="rId6" name="suction.wav"/>
                                        </p:tgtEl>
                                      </p:cMediaNode>
                                    </p:audio>
                                  </p:subTnLst>
                                </p:cTn>
                              </p:par>
                            </p:childTnLst>
                          </p:cTn>
                        </p:par>
                        <p:par>
                          <p:cTn id="173" fill="hold">
                            <p:stCondLst>
                              <p:cond delay="1500"/>
                            </p:stCondLst>
                            <p:childTnLst>
                              <p:par>
                                <p:cTn id="174" presetID="22" presetClass="entr" presetSubtype="2" fill="hold" grpId="0" nodeType="afterEffect">
                                  <p:stCondLst>
                                    <p:cond delay="0"/>
                                  </p:stCondLst>
                                  <p:childTnLst>
                                    <p:set>
                                      <p:cBhvr>
                                        <p:cTn id="175" dur="1" fill="hold">
                                          <p:stCondLst>
                                            <p:cond delay="0"/>
                                          </p:stCondLst>
                                        </p:cTn>
                                        <p:tgtEl>
                                          <p:spTgt spid="157737"/>
                                        </p:tgtEl>
                                        <p:attrNameLst>
                                          <p:attrName>style.visibility</p:attrName>
                                        </p:attrNameLst>
                                      </p:cBhvr>
                                      <p:to>
                                        <p:strVal val="visible"/>
                                      </p:to>
                                    </p:set>
                                    <p:animEffect transition="in" filter="wipe(right)">
                                      <p:cBhvr>
                                        <p:cTn id="176" dur="500"/>
                                        <p:tgtEl>
                                          <p:spTgt spid="157737"/>
                                        </p:tgtEl>
                                      </p:cBhvr>
                                    </p:animEffect>
                                  </p:childTnLst>
                                  <p:subTnLst>
                                    <p:audio>
                                      <p:cMediaNode>
                                        <p:cTn display="0" masterRel="sameClick">
                                          <p:stCondLst>
                                            <p:cond evt="begin" delay="0">
                                              <p:tn val="174"/>
                                            </p:cond>
                                          </p:stCondLst>
                                          <p:endCondLst>
                                            <p:cond evt="onStopAudio" delay="0">
                                              <p:tgtEl>
                                                <p:sldTgt/>
                                              </p:tgtEl>
                                            </p:cond>
                                          </p:endCondLst>
                                        </p:cTn>
                                        <p:tgtEl>
                                          <p:sndTgt r:embed="rId6" name="suction.wav"/>
                                        </p:tgtEl>
                                      </p:cMediaNode>
                                    </p:audio>
                                  </p:subTnLst>
                                </p:cTn>
                              </p:par>
                            </p:childTnLst>
                          </p:cTn>
                        </p:par>
                        <p:par>
                          <p:cTn id="177" fill="hold">
                            <p:stCondLst>
                              <p:cond delay="2000"/>
                            </p:stCondLst>
                            <p:childTnLst>
                              <p:par>
                                <p:cTn id="178" presetID="22" presetClass="entr" presetSubtype="2" fill="hold" grpId="0" nodeType="afterEffect">
                                  <p:stCondLst>
                                    <p:cond delay="0"/>
                                  </p:stCondLst>
                                  <p:childTnLst>
                                    <p:set>
                                      <p:cBhvr>
                                        <p:cTn id="179" dur="1" fill="hold">
                                          <p:stCondLst>
                                            <p:cond delay="0"/>
                                          </p:stCondLst>
                                        </p:cTn>
                                        <p:tgtEl>
                                          <p:spTgt spid="157740"/>
                                        </p:tgtEl>
                                        <p:attrNameLst>
                                          <p:attrName>style.visibility</p:attrName>
                                        </p:attrNameLst>
                                      </p:cBhvr>
                                      <p:to>
                                        <p:strVal val="visible"/>
                                      </p:to>
                                    </p:set>
                                    <p:animEffect transition="in" filter="wipe(right)">
                                      <p:cBhvr>
                                        <p:cTn id="180" dur="500"/>
                                        <p:tgtEl>
                                          <p:spTgt spid="157740"/>
                                        </p:tgtEl>
                                      </p:cBhvr>
                                    </p:animEffect>
                                  </p:childTnLst>
                                  <p:subTnLst>
                                    <p:audio>
                                      <p:cMediaNode>
                                        <p:cTn display="0" masterRel="sameClick">
                                          <p:stCondLst>
                                            <p:cond evt="begin" delay="0">
                                              <p:tn val="178"/>
                                            </p:cond>
                                          </p:stCondLst>
                                          <p:endCondLst>
                                            <p:cond evt="onStopAudio" delay="0">
                                              <p:tgtEl>
                                                <p:sldTgt/>
                                              </p:tgtEl>
                                            </p:cond>
                                          </p:endCondLst>
                                        </p:cTn>
                                        <p:tgtEl>
                                          <p:sndTgt r:embed="rId6" name="suction.wav"/>
                                        </p:tgtEl>
                                      </p:cMediaNode>
                                    </p:audio>
                                  </p:subTnLst>
                                </p:cTn>
                              </p:par>
                            </p:childTnLst>
                          </p:cTn>
                        </p:par>
                        <p:par>
                          <p:cTn id="181" fill="hold">
                            <p:stCondLst>
                              <p:cond delay="2500"/>
                            </p:stCondLst>
                            <p:childTnLst>
                              <p:par>
                                <p:cTn id="182" presetID="22" presetClass="entr" presetSubtype="2" fill="hold" grpId="0" nodeType="afterEffect">
                                  <p:stCondLst>
                                    <p:cond delay="0"/>
                                  </p:stCondLst>
                                  <p:childTnLst>
                                    <p:set>
                                      <p:cBhvr>
                                        <p:cTn id="183" dur="1" fill="hold">
                                          <p:stCondLst>
                                            <p:cond delay="0"/>
                                          </p:stCondLst>
                                        </p:cTn>
                                        <p:tgtEl>
                                          <p:spTgt spid="157741"/>
                                        </p:tgtEl>
                                        <p:attrNameLst>
                                          <p:attrName>style.visibility</p:attrName>
                                        </p:attrNameLst>
                                      </p:cBhvr>
                                      <p:to>
                                        <p:strVal val="visible"/>
                                      </p:to>
                                    </p:set>
                                    <p:animEffect transition="in" filter="wipe(right)">
                                      <p:cBhvr>
                                        <p:cTn id="184" dur="500"/>
                                        <p:tgtEl>
                                          <p:spTgt spid="157741"/>
                                        </p:tgtEl>
                                      </p:cBhvr>
                                    </p:animEffect>
                                  </p:childTnLst>
                                  <p:subTnLst>
                                    <p:audio>
                                      <p:cMediaNode>
                                        <p:cTn display="0" masterRel="sameClick">
                                          <p:stCondLst>
                                            <p:cond evt="begin" delay="0">
                                              <p:tn val="182"/>
                                            </p:cond>
                                          </p:stCondLst>
                                          <p:endCondLst>
                                            <p:cond evt="onStopAudio" delay="0">
                                              <p:tgtEl>
                                                <p:sldTgt/>
                                              </p:tgtEl>
                                            </p:cond>
                                          </p:endCondLst>
                                        </p:cTn>
                                        <p:tgtEl>
                                          <p:sndTgt r:embed="rId6" name="suction.wav"/>
                                        </p:tgtEl>
                                      </p:cMediaNode>
                                    </p:audio>
                                  </p:subTnLst>
                                </p:cTn>
                              </p:par>
                            </p:childTnLst>
                          </p:cTn>
                        </p:par>
                        <p:par>
                          <p:cTn id="185" fill="hold">
                            <p:stCondLst>
                              <p:cond delay="3000"/>
                            </p:stCondLst>
                            <p:childTnLst>
                              <p:par>
                                <p:cTn id="186" presetID="22" presetClass="entr" presetSubtype="2" fill="hold" grpId="0" nodeType="afterEffect">
                                  <p:stCondLst>
                                    <p:cond delay="0"/>
                                  </p:stCondLst>
                                  <p:childTnLst>
                                    <p:set>
                                      <p:cBhvr>
                                        <p:cTn id="187" dur="1" fill="hold">
                                          <p:stCondLst>
                                            <p:cond delay="0"/>
                                          </p:stCondLst>
                                        </p:cTn>
                                        <p:tgtEl>
                                          <p:spTgt spid="157742"/>
                                        </p:tgtEl>
                                        <p:attrNameLst>
                                          <p:attrName>style.visibility</p:attrName>
                                        </p:attrNameLst>
                                      </p:cBhvr>
                                      <p:to>
                                        <p:strVal val="visible"/>
                                      </p:to>
                                    </p:set>
                                    <p:animEffect transition="in" filter="wipe(right)">
                                      <p:cBhvr>
                                        <p:cTn id="188" dur="500"/>
                                        <p:tgtEl>
                                          <p:spTgt spid="157742"/>
                                        </p:tgtEl>
                                      </p:cBhvr>
                                    </p:animEffect>
                                  </p:childTnLst>
                                  <p:subTnLst>
                                    <p:audio>
                                      <p:cMediaNode>
                                        <p:cTn display="0" masterRel="sameClick">
                                          <p:stCondLst>
                                            <p:cond evt="begin" delay="0">
                                              <p:tn val="186"/>
                                            </p:cond>
                                          </p:stCondLst>
                                          <p:endCondLst>
                                            <p:cond evt="onStopAudio" delay="0">
                                              <p:tgtEl>
                                                <p:sldTgt/>
                                              </p:tgtEl>
                                            </p:cond>
                                          </p:endCondLst>
                                        </p:cTn>
                                        <p:tgtEl>
                                          <p:sndTgt r:embed="rId6" name="suction.wav"/>
                                        </p:tgtEl>
                                      </p:cMediaNode>
                                    </p:audio>
                                  </p:subTnLst>
                                </p:cTn>
                              </p:par>
                            </p:childTnLst>
                          </p:cTn>
                        </p:par>
                        <p:par>
                          <p:cTn id="189" fill="hold">
                            <p:stCondLst>
                              <p:cond delay="3500"/>
                            </p:stCondLst>
                            <p:childTnLst>
                              <p:par>
                                <p:cTn id="190" presetID="22" presetClass="entr" presetSubtype="2" fill="hold" grpId="0" nodeType="afterEffect">
                                  <p:stCondLst>
                                    <p:cond delay="0"/>
                                  </p:stCondLst>
                                  <p:childTnLst>
                                    <p:set>
                                      <p:cBhvr>
                                        <p:cTn id="191" dur="1" fill="hold">
                                          <p:stCondLst>
                                            <p:cond delay="0"/>
                                          </p:stCondLst>
                                        </p:cTn>
                                        <p:tgtEl>
                                          <p:spTgt spid="157743"/>
                                        </p:tgtEl>
                                        <p:attrNameLst>
                                          <p:attrName>style.visibility</p:attrName>
                                        </p:attrNameLst>
                                      </p:cBhvr>
                                      <p:to>
                                        <p:strVal val="visible"/>
                                      </p:to>
                                    </p:set>
                                    <p:animEffect transition="in" filter="wipe(right)">
                                      <p:cBhvr>
                                        <p:cTn id="192" dur="500"/>
                                        <p:tgtEl>
                                          <p:spTgt spid="157743"/>
                                        </p:tgtEl>
                                      </p:cBhvr>
                                    </p:animEffect>
                                  </p:childTnLst>
                                  <p:subTnLst>
                                    <p:audio>
                                      <p:cMediaNode>
                                        <p:cTn display="0" masterRel="sameClick">
                                          <p:stCondLst>
                                            <p:cond evt="begin" delay="0">
                                              <p:tn val="190"/>
                                            </p:cond>
                                          </p:stCondLst>
                                          <p:endCondLst>
                                            <p:cond evt="onStopAudio" delay="0">
                                              <p:tgtEl>
                                                <p:sldTgt/>
                                              </p:tgtEl>
                                            </p:cond>
                                          </p:endCondLst>
                                        </p:cTn>
                                        <p:tgtEl>
                                          <p:sndTgt r:embed="rId6" name="suction.wav"/>
                                        </p:tgtEl>
                                      </p:cMediaNode>
                                    </p:audio>
                                  </p:subTnLst>
                                </p:cTn>
                              </p:par>
                            </p:childTnLst>
                          </p:cTn>
                        </p:par>
                        <p:par>
                          <p:cTn id="193" fill="hold">
                            <p:stCondLst>
                              <p:cond delay="4000"/>
                            </p:stCondLst>
                            <p:childTnLst>
                              <p:par>
                                <p:cTn id="194" presetID="22" presetClass="entr" presetSubtype="8" fill="hold" grpId="0" nodeType="afterEffect">
                                  <p:stCondLst>
                                    <p:cond delay="0"/>
                                  </p:stCondLst>
                                  <p:childTnLst>
                                    <p:set>
                                      <p:cBhvr>
                                        <p:cTn id="195" dur="1" fill="hold">
                                          <p:stCondLst>
                                            <p:cond delay="0"/>
                                          </p:stCondLst>
                                        </p:cTn>
                                        <p:tgtEl>
                                          <p:spTgt spid="157722"/>
                                        </p:tgtEl>
                                        <p:attrNameLst>
                                          <p:attrName>style.visibility</p:attrName>
                                        </p:attrNameLst>
                                      </p:cBhvr>
                                      <p:to>
                                        <p:strVal val="visible"/>
                                      </p:to>
                                    </p:set>
                                    <p:animEffect transition="in" filter="wipe(left)">
                                      <p:cBhvr>
                                        <p:cTn id="196" dur="500"/>
                                        <p:tgtEl>
                                          <p:spTgt spid="157722"/>
                                        </p:tgtEl>
                                      </p:cBhvr>
                                    </p:animEffect>
                                  </p:childTnLst>
                                  <p:subTnLst>
                                    <p:audio>
                                      <p:cMediaNode>
                                        <p:cTn display="0" masterRel="sameClick">
                                          <p:stCondLst>
                                            <p:cond evt="begin" delay="0">
                                              <p:tn val="194"/>
                                            </p:cond>
                                          </p:stCondLst>
                                          <p:endCondLst>
                                            <p:cond evt="onStopAudio" delay="0">
                                              <p:tgtEl>
                                                <p:sldTgt/>
                                              </p:tgtEl>
                                            </p:cond>
                                          </p:endCondLst>
                                        </p:cTn>
                                        <p:tgtEl>
                                          <p:sndTgt r:embed="rId6" name="suction.wav"/>
                                        </p:tgtEl>
                                      </p:cMediaNode>
                                    </p:audio>
                                  </p:subTnLst>
                                </p:cTn>
                              </p:par>
                            </p:childTnLst>
                          </p:cTn>
                        </p:par>
                      </p:childTnLst>
                    </p:cTn>
                  </p:par>
                  <p:par>
                    <p:cTn id="197" fill="hold">
                      <p:stCondLst>
                        <p:cond delay="indefinite"/>
                      </p:stCondLst>
                      <p:childTnLst>
                        <p:par>
                          <p:cTn id="198" fill="hold">
                            <p:stCondLst>
                              <p:cond delay="0"/>
                            </p:stCondLst>
                            <p:childTnLst>
                              <p:par>
                                <p:cTn id="199" presetID="2" presetClass="entr" presetSubtype="2" fill="hold" grpId="0" nodeType="clickEffect">
                                  <p:stCondLst>
                                    <p:cond delay="0"/>
                                  </p:stCondLst>
                                  <p:childTnLst>
                                    <p:set>
                                      <p:cBhvr>
                                        <p:cTn id="200" dur="1" fill="hold">
                                          <p:stCondLst>
                                            <p:cond delay="0"/>
                                          </p:stCondLst>
                                        </p:cTn>
                                        <p:tgtEl>
                                          <p:spTgt spid="157738"/>
                                        </p:tgtEl>
                                        <p:attrNameLst>
                                          <p:attrName>style.visibility</p:attrName>
                                        </p:attrNameLst>
                                      </p:cBhvr>
                                      <p:to>
                                        <p:strVal val="visible"/>
                                      </p:to>
                                    </p:set>
                                    <p:anim calcmode="lin" valueType="num">
                                      <p:cBhvr additive="base">
                                        <p:cTn id="201" dur="500" fill="hold"/>
                                        <p:tgtEl>
                                          <p:spTgt spid="157738"/>
                                        </p:tgtEl>
                                        <p:attrNameLst>
                                          <p:attrName>ppt_x</p:attrName>
                                        </p:attrNameLst>
                                      </p:cBhvr>
                                      <p:tavLst>
                                        <p:tav tm="0">
                                          <p:val>
                                            <p:strVal val="1+#ppt_w/2"/>
                                          </p:val>
                                        </p:tav>
                                        <p:tav tm="100000">
                                          <p:val>
                                            <p:strVal val="#ppt_x"/>
                                          </p:val>
                                        </p:tav>
                                      </p:tavLst>
                                    </p:anim>
                                    <p:anim calcmode="lin" valueType="num">
                                      <p:cBhvr additive="base">
                                        <p:cTn id="202" dur="500" fill="hold"/>
                                        <p:tgtEl>
                                          <p:spTgt spid="1577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9"/>
                                            </p:cond>
                                          </p:stCondLst>
                                          <p:endCondLst>
                                            <p:cond evt="onStopAudio" delay="0">
                                              <p:tgtEl>
                                                <p:sldTgt/>
                                              </p:tgtEl>
                                            </p:cond>
                                          </p:endCondLst>
                                        </p:cTn>
                                        <p:tgtEl>
                                          <p:sndTgt r:embed="rId4" name="arrow.wav"/>
                                        </p:tgtEl>
                                      </p:cMediaNode>
                                    </p:audio>
                                  </p:subTnLst>
                                </p:cTn>
                              </p:par>
                            </p:childTnLst>
                          </p:cTn>
                        </p:par>
                      </p:childTnLst>
                    </p:cTn>
                  </p:par>
                  <p:par>
                    <p:cTn id="203" fill="hold">
                      <p:stCondLst>
                        <p:cond delay="indefinite"/>
                      </p:stCondLst>
                      <p:childTnLst>
                        <p:par>
                          <p:cTn id="204" fill="hold">
                            <p:stCondLst>
                              <p:cond delay="0"/>
                            </p:stCondLst>
                            <p:childTnLst>
                              <p:par>
                                <p:cTn id="205" presetID="2" presetClass="entr" presetSubtype="2" fill="hold" grpId="0" nodeType="clickEffect">
                                  <p:stCondLst>
                                    <p:cond delay="0"/>
                                  </p:stCondLst>
                                  <p:childTnLst>
                                    <p:set>
                                      <p:cBhvr>
                                        <p:cTn id="206" dur="1" fill="hold">
                                          <p:stCondLst>
                                            <p:cond delay="0"/>
                                          </p:stCondLst>
                                        </p:cTn>
                                        <p:tgtEl>
                                          <p:spTgt spid="157739"/>
                                        </p:tgtEl>
                                        <p:attrNameLst>
                                          <p:attrName>style.visibility</p:attrName>
                                        </p:attrNameLst>
                                      </p:cBhvr>
                                      <p:to>
                                        <p:strVal val="visible"/>
                                      </p:to>
                                    </p:set>
                                    <p:anim calcmode="lin" valueType="num">
                                      <p:cBhvr additive="base">
                                        <p:cTn id="207" dur="500" fill="hold"/>
                                        <p:tgtEl>
                                          <p:spTgt spid="157739"/>
                                        </p:tgtEl>
                                        <p:attrNameLst>
                                          <p:attrName>ppt_x</p:attrName>
                                        </p:attrNameLst>
                                      </p:cBhvr>
                                      <p:tavLst>
                                        <p:tav tm="0">
                                          <p:val>
                                            <p:strVal val="1+#ppt_w/2"/>
                                          </p:val>
                                        </p:tav>
                                        <p:tav tm="100000">
                                          <p:val>
                                            <p:strVal val="#ppt_x"/>
                                          </p:val>
                                        </p:tav>
                                      </p:tavLst>
                                    </p:anim>
                                    <p:anim calcmode="lin" valueType="num">
                                      <p:cBhvr additive="base">
                                        <p:cTn id="208" dur="500" fill="hold"/>
                                        <p:tgtEl>
                                          <p:spTgt spid="1577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5"/>
                                            </p:cond>
                                          </p:stCondLst>
                                          <p:endCondLst>
                                            <p:cond evt="onStopAudio" delay="0">
                                              <p:tgtEl>
                                                <p:sldTgt/>
                                              </p:tgtEl>
                                            </p:cond>
                                          </p:endCondLst>
                                        </p:cTn>
                                        <p:tgtEl>
                                          <p:sndTgt r:embed="rId4" name="arrow.wav"/>
                                        </p:tgtEl>
                                      </p:cMediaNode>
                                    </p:audio>
                                  </p:sub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57698">
                                            <p:txEl>
                                              <p:pRg st="4" end="4"/>
                                            </p:txEl>
                                          </p:spTgt>
                                        </p:tgtEl>
                                        <p:attrNameLst>
                                          <p:attrName>style.visibility</p:attrName>
                                        </p:attrNameLst>
                                      </p:cBhvr>
                                      <p:to>
                                        <p:strVal val="visible"/>
                                      </p:to>
                                    </p:set>
                                    <p:anim calcmode="lin" valueType="num">
                                      <p:cBhvr additive="base">
                                        <p:cTn id="213" dur="500" fill="hold"/>
                                        <p:tgtEl>
                                          <p:spTgt spid="157698">
                                            <p:txEl>
                                              <p:pRg st="4" end="4"/>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15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nimBg="1"/>
      <p:bldP spid="157701" grpId="0" animBg="1"/>
      <p:bldP spid="157706" grpId="0" animBg="1"/>
      <p:bldP spid="157707" grpId="0" animBg="1"/>
      <p:bldP spid="157708" grpId="0" animBg="1"/>
      <p:bldP spid="157709" grpId="0" animBg="1"/>
      <p:bldP spid="157710" grpId="0" animBg="1"/>
      <p:bldP spid="157711" grpId="0" animBg="1"/>
      <p:bldP spid="157712" grpId="0" animBg="1"/>
      <p:bldP spid="157713" grpId="0" animBg="1"/>
      <p:bldP spid="157714" grpId="0" animBg="1"/>
      <p:bldP spid="157715" grpId="0"/>
      <p:bldP spid="157716" grpId="0" animBg="1"/>
      <p:bldP spid="157717" grpId="0" animBg="1"/>
      <p:bldP spid="157718" grpId="0" animBg="1"/>
      <p:bldP spid="157719" grpId="0" animBg="1"/>
      <p:bldP spid="157720" grpId="0"/>
      <p:bldP spid="157721" grpId="0"/>
      <p:bldP spid="157722" grpId="0" animBg="1"/>
      <p:bldP spid="157723" grpId="0" animBg="1"/>
      <p:bldP spid="157728" grpId="0" animBg="1"/>
      <p:bldP spid="157729" grpId="0" animBg="1"/>
      <p:bldP spid="157730" grpId="0" animBg="1"/>
      <p:bldP spid="157731" grpId="0" animBg="1"/>
      <p:bldP spid="157732" grpId="0" animBg="1"/>
      <p:bldP spid="157733" grpId="0"/>
      <p:bldP spid="157734" grpId="0" animBg="1"/>
      <p:bldP spid="157735" grpId="0" animBg="1"/>
      <p:bldP spid="157736" grpId="0" animBg="1"/>
      <p:bldP spid="157737" grpId="0" animBg="1"/>
      <p:bldP spid="157738" grpId="0"/>
      <p:bldP spid="157739" grpId="0"/>
      <p:bldP spid="157740" grpId="0" animBg="1"/>
      <p:bldP spid="157741" grpId="0" animBg="1"/>
      <p:bldP spid="157742" grpId="0" animBg="1"/>
      <p:bldP spid="157743" grpId="0" animBg="1"/>
      <p:bldP spid="157747" grpId="0"/>
      <p:bldP spid="1577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203825"/>
          </a:xfrm>
          <a:prstGeom prst="rect">
            <a:avLst/>
          </a:prstGeom>
          <a:solidFill>
            <a:srgbClr val="EAEAEA"/>
          </a:solidFill>
          <a:ln w="9525">
            <a:noFill/>
            <a:miter lim="800000"/>
            <a:headEnd/>
            <a:tailEnd/>
          </a:ln>
        </p:spPr>
        <p:txBody>
          <a:bodyPr/>
          <a:lstStyle/>
          <a:p>
            <a:pPr marL="633413" indent="-633413"/>
            <a:r>
              <a:rPr lang="en-US" altLang="en-US" b="1"/>
              <a:t>Applications and skills:</a:t>
            </a:r>
            <a:r>
              <a:rPr lang="en-US" altLang="en-US"/>
              <a:t> </a:t>
            </a:r>
          </a:p>
          <a:p>
            <a:pPr marL="633413" indent="-633413"/>
            <a:r>
              <a:rPr lang="en-US" altLang="en-US"/>
              <a:t>• Explaining the operation of a basic ac generator, including the effect of changing the generator frequency </a:t>
            </a:r>
          </a:p>
          <a:p>
            <a:pPr marL="633413" indent="-633413"/>
            <a:r>
              <a:rPr lang="en-US" altLang="en-US"/>
              <a:t>• Solving problems involving the average power in an ac circuit </a:t>
            </a:r>
          </a:p>
          <a:p>
            <a:pPr marL="633413" indent="-633413"/>
            <a:r>
              <a:rPr lang="en-US" altLang="en-US"/>
              <a:t>• Solving problems involving step-up and step-down transformers </a:t>
            </a:r>
          </a:p>
          <a:p>
            <a:pPr marL="633413" indent="-633413"/>
            <a:r>
              <a:rPr lang="en-US" altLang="en-US"/>
              <a:t>• Describing the use of transformers in ac electrical power distribution </a:t>
            </a:r>
          </a:p>
          <a:p>
            <a:pPr marL="633413" indent="-633413"/>
            <a:r>
              <a:rPr lang="en-US" altLang="en-US"/>
              <a:t>• Investigating a diode bridge rectification circuit experimentally </a:t>
            </a:r>
          </a:p>
          <a:p>
            <a:pPr marL="633413" indent="-633413"/>
            <a:r>
              <a:rPr lang="en-US" altLang="en-US"/>
              <a:t>• Qualitatively describing the effect of adding a capacitor to a diode bridge rectification circuit </a:t>
            </a:r>
          </a:p>
        </p:txBody>
      </p:sp>
      <p:sp>
        <p:nvSpPr>
          <p:cNvPr id="98307"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2" name="Rectangle 8"/>
          <p:cNvSpPr>
            <a:spLocks noChangeArrowheads="1"/>
          </p:cNvSpPr>
          <p:nvPr/>
        </p:nvSpPr>
        <p:spPr bwMode="auto">
          <a:xfrm>
            <a:off x="682625" y="5711825"/>
            <a:ext cx="7764463" cy="1146175"/>
          </a:xfrm>
          <a:prstGeom prst="rect">
            <a:avLst/>
          </a:prstGeom>
          <a:solidFill>
            <a:srgbClr val="FFCCCC"/>
          </a:solidFill>
          <a:ln w="9525">
            <a:noFill/>
            <a:miter lim="800000"/>
            <a:headEnd/>
            <a:tailEnd/>
          </a:ln>
          <a:effectLst/>
        </p:spPr>
        <p:txBody>
          <a:bodyPr/>
          <a:lstStyle/>
          <a:p>
            <a:pPr eaLnBrk="0" hangingPunct="0"/>
            <a:r>
              <a:rPr lang="en-US" b="1" i="1"/>
              <a:t>FYI</a:t>
            </a:r>
          </a:p>
          <a:p>
            <a:pPr eaLnBrk="0" hangingPunct="0"/>
            <a:r>
              <a:rPr lang="en-US" b="1">
                <a:sym typeface="Symbol" pitchFamily="18" charset="2"/>
              </a:rPr>
              <a:t></a:t>
            </a:r>
            <a:r>
              <a:rPr lang="en-US">
                <a:sym typeface="Symbol" pitchFamily="18" charset="2"/>
              </a:rPr>
              <a:t>The schematic representation of an                             ideal transformer is shown here:</a:t>
            </a:r>
          </a:p>
        </p:txBody>
      </p:sp>
      <p:sp>
        <p:nvSpPr>
          <p:cNvPr id="159746" name="Rectangle 2"/>
          <p:cNvSpPr>
            <a:spLocks noChangeArrowheads="1"/>
          </p:cNvSpPr>
          <p:nvPr/>
        </p:nvSpPr>
        <p:spPr bwMode="auto">
          <a:xfrm>
            <a:off x="685800" y="1338263"/>
            <a:ext cx="7772400" cy="4384675"/>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rPr>
              <a:t>Transformers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t>In an </a:t>
            </a:r>
            <a:r>
              <a:rPr lang="en-US" b="1" dirty="0"/>
              <a:t>ideal</a:t>
            </a:r>
            <a:r>
              <a:rPr lang="en-US" dirty="0"/>
              <a:t> </a:t>
            </a:r>
            <a:r>
              <a:rPr lang="en-US" b="1" dirty="0"/>
              <a:t>transformer</a:t>
            </a:r>
            <a:r>
              <a:rPr lang="en-US" dirty="0"/>
              <a:t> there is no power loss in going from the primary side to the secondary side. Thus</a:t>
            </a:r>
          </a:p>
          <a:p>
            <a:pPr algn="ctr" eaLnBrk="0" hangingPunct="0">
              <a:spcBef>
                <a:spcPct val="20000"/>
              </a:spcBef>
            </a:pPr>
            <a:r>
              <a:rPr lang="en-US" i="1" dirty="0" err="1"/>
              <a:t>I</a:t>
            </a:r>
            <a:r>
              <a:rPr lang="en-US" baseline="-25000" dirty="0" err="1"/>
              <a:t>p</a:t>
            </a:r>
            <a:r>
              <a:rPr lang="en-US" i="1" dirty="0" err="1"/>
              <a:t>V</a:t>
            </a:r>
            <a:r>
              <a:rPr lang="en-US" baseline="-25000" dirty="0" err="1"/>
              <a:t>p</a:t>
            </a:r>
            <a:r>
              <a:rPr lang="en-US" i="1" baseline="-25000" dirty="0"/>
              <a:t> </a:t>
            </a:r>
            <a:r>
              <a:rPr lang="en-US" dirty="0"/>
              <a:t>= </a:t>
            </a:r>
            <a:r>
              <a:rPr lang="en-US" i="1" dirty="0" err="1"/>
              <a:t>I</a:t>
            </a:r>
            <a:r>
              <a:rPr lang="en-US" baseline="-25000" dirty="0" err="1"/>
              <a:t>s</a:t>
            </a:r>
            <a:r>
              <a:rPr lang="en-US" i="1" dirty="0" err="1"/>
              <a:t>V</a:t>
            </a:r>
            <a:r>
              <a:rPr lang="en-US" baseline="-25000" dirty="0" err="1"/>
              <a:t>s</a:t>
            </a:r>
            <a:r>
              <a:rPr lang="en-US" dirty="0"/>
              <a:t> </a:t>
            </a:r>
            <a:r>
              <a:rPr lang="en-US" dirty="0">
                <a:sym typeface="Symbol" pitchFamily="18" charset="2"/>
              </a:rPr>
              <a:t> </a:t>
            </a:r>
            <a:r>
              <a:rPr lang="en-US" i="1" dirty="0"/>
              <a:t>I</a:t>
            </a:r>
            <a:r>
              <a:rPr lang="en-US" baseline="-25000" dirty="0"/>
              <a:t>s </a:t>
            </a:r>
            <a:r>
              <a:rPr lang="en-US" i="1" dirty="0"/>
              <a:t>/ </a:t>
            </a:r>
            <a:r>
              <a:rPr lang="en-US" i="1" dirty="0" err="1"/>
              <a:t>I</a:t>
            </a:r>
            <a:r>
              <a:rPr lang="en-US" baseline="-25000" dirty="0" err="1"/>
              <a:t>p</a:t>
            </a:r>
            <a:r>
              <a:rPr lang="en-US" i="1" dirty="0"/>
              <a:t> </a:t>
            </a:r>
            <a:r>
              <a:rPr lang="en-US" dirty="0"/>
              <a:t>=</a:t>
            </a:r>
            <a:r>
              <a:rPr lang="en-US" i="1" dirty="0"/>
              <a:t> </a:t>
            </a:r>
            <a:r>
              <a:rPr lang="en-US" i="1" dirty="0" err="1"/>
              <a:t>V</a:t>
            </a:r>
            <a:r>
              <a:rPr lang="en-US" baseline="-25000" dirty="0" err="1"/>
              <a:t>p</a:t>
            </a:r>
            <a:r>
              <a:rPr lang="en-US" baseline="-25000" dirty="0"/>
              <a:t> </a:t>
            </a:r>
            <a:r>
              <a:rPr lang="en-US" i="1" dirty="0"/>
              <a:t>/ V</a:t>
            </a:r>
            <a:r>
              <a:rPr lang="en-US" baseline="-25000" dirty="0"/>
              <a:t>s</a:t>
            </a:r>
            <a:r>
              <a:rPr lang="en-US" dirty="0"/>
              <a:t>.</a:t>
            </a:r>
            <a:r>
              <a:rPr lang="en-US" i="1" baseline="-25000" dirty="0"/>
              <a:t> </a:t>
            </a:r>
            <a:endParaRPr lang="en-US" dirty="0"/>
          </a:p>
          <a:p>
            <a:pPr eaLnBrk="0" hangingPunct="0">
              <a:spcBef>
                <a:spcPct val="20000"/>
              </a:spcBef>
            </a:pPr>
            <a:r>
              <a:rPr lang="en-US" dirty="0">
                <a:solidFill>
                  <a:srgbClr val="000000"/>
                </a:solidFill>
                <a:cs typeface="Times New Roman" pitchFamily="18" charset="0"/>
                <a:sym typeface="Symbol" pitchFamily="18" charset="2"/>
              </a:rPr>
              <a:t></a:t>
            </a:r>
            <a:r>
              <a:rPr lang="en-US" dirty="0"/>
              <a:t>Because of flux linkage </a:t>
            </a:r>
            <a:r>
              <a:rPr lang="en-US" dirty="0" smtClean="0"/>
              <a:t>we know </a:t>
            </a:r>
            <a:r>
              <a:rPr lang="en-US" dirty="0"/>
              <a:t>that for each winding the voltage is proportional to the number </a:t>
            </a:r>
            <a:r>
              <a:rPr lang="en-US" i="1" dirty="0"/>
              <a:t>N</a:t>
            </a:r>
            <a:r>
              <a:rPr lang="en-US" dirty="0"/>
              <a:t> of loops.</a:t>
            </a:r>
          </a:p>
          <a:p>
            <a:pPr eaLnBrk="0" hangingPunct="0">
              <a:spcBef>
                <a:spcPct val="20000"/>
              </a:spcBef>
            </a:pPr>
            <a:r>
              <a:rPr lang="en-US" dirty="0">
                <a:solidFill>
                  <a:srgbClr val="000000"/>
                </a:solidFill>
                <a:cs typeface="Times New Roman" pitchFamily="18" charset="0"/>
                <a:sym typeface="Symbol" pitchFamily="18" charset="2"/>
              </a:rPr>
              <a:t></a:t>
            </a:r>
            <a:r>
              <a:rPr lang="en-US" dirty="0"/>
              <a:t>Therefore </a:t>
            </a:r>
            <a:r>
              <a:rPr lang="en-US" i="1" dirty="0" err="1"/>
              <a:t>V</a:t>
            </a:r>
            <a:r>
              <a:rPr lang="en-US" baseline="-25000" dirty="0" err="1"/>
              <a:t>p</a:t>
            </a:r>
            <a:r>
              <a:rPr lang="en-US" i="1" baseline="-25000" dirty="0"/>
              <a:t> </a:t>
            </a:r>
            <a:r>
              <a:rPr lang="en-US" dirty="0">
                <a:sym typeface="Symbol" pitchFamily="18" charset="2"/>
              </a:rPr>
              <a:t></a:t>
            </a:r>
            <a:r>
              <a:rPr lang="en-US" dirty="0"/>
              <a:t> </a:t>
            </a:r>
            <a:r>
              <a:rPr lang="en-US" i="1" dirty="0" err="1"/>
              <a:t>N</a:t>
            </a:r>
            <a:r>
              <a:rPr lang="en-US" baseline="-25000" dirty="0" err="1"/>
              <a:t>p</a:t>
            </a:r>
            <a:r>
              <a:rPr lang="en-US" dirty="0"/>
              <a:t> and </a:t>
            </a:r>
            <a:r>
              <a:rPr lang="en-US" i="1" dirty="0"/>
              <a:t>V</a:t>
            </a:r>
            <a:r>
              <a:rPr lang="en-US" baseline="-25000" dirty="0"/>
              <a:t>s</a:t>
            </a:r>
            <a:r>
              <a:rPr lang="en-US" i="1" baseline="-25000" dirty="0"/>
              <a:t> </a:t>
            </a:r>
            <a:r>
              <a:rPr lang="en-US" dirty="0">
                <a:sym typeface="Symbol" pitchFamily="18" charset="2"/>
              </a:rPr>
              <a:t></a:t>
            </a:r>
            <a:r>
              <a:rPr lang="en-US" dirty="0"/>
              <a:t> </a:t>
            </a:r>
            <a:r>
              <a:rPr lang="en-US" i="1" dirty="0"/>
              <a:t>N</a:t>
            </a:r>
            <a:r>
              <a:rPr lang="en-US" baseline="-25000" dirty="0"/>
              <a:t>s</a:t>
            </a:r>
            <a:r>
              <a:rPr lang="en-US" dirty="0"/>
              <a:t> and we see that</a:t>
            </a:r>
          </a:p>
          <a:p>
            <a:pPr algn="ctr" eaLnBrk="0" hangingPunct="0">
              <a:spcBef>
                <a:spcPct val="20000"/>
              </a:spcBef>
            </a:pPr>
            <a:r>
              <a:rPr lang="en-US" i="1" dirty="0" err="1"/>
              <a:t>V</a:t>
            </a:r>
            <a:r>
              <a:rPr lang="en-US" baseline="-25000" dirty="0" err="1"/>
              <a:t>p</a:t>
            </a:r>
            <a:r>
              <a:rPr lang="en-US" i="1" baseline="-25000" dirty="0"/>
              <a:t> </a:t>
            </a:r>
            <a:r>
              <a:rPr lang="en-US" i="1" dirty="0"/>
              <a:t>/ V</a:t>
            </a:r>
            <a:r>
              <a:rPr lang="en-US" baseline="-25000" dirty="0"/>
              <a:t>s</a:t>
            </a:r>
            <a:r>
              <a:rPr lang="en-US" dirty="0"/>
              <a:t> = </a:t>
            </a:r>
            <a:r>
              <a:rPr lang="en-US" i="1" dirty="0" err="1"/>
              <a:t>N</a:t>
            </a:r>
            <a:r>
              <a:rPr lang="en-US" baseline="-25000" dirty="0" err="1"/>
              <a:t>p</a:t>
            </a:r>
            <a:r>
              <a:rPr lang="en-US" baseline="-25000" dirty="0"/>
              <a:t> </a:t>
            </a:r>
            <a:r>
              <a:rPr lang="en-US" i="1" dirty="0"/>
              <a:t>/ N</a:t>
            </a:r>
            <a:r>
              <a:rPr lang="en-US" baseline="-25000" dirty="0"/>
              <a:t>s</a:t>
            </a:r>
            <a:r>
              <a:rPr lang="en-US" dirty="0"/>
              <a:t>.</a:t>
            </a:r>
          </a:p>
          <a:p>
            <a:pPr eaLnBrk="0" hangingPunct="0">
              <a:spcBef>
                <a:spcPct val="20000"/>
              </a:spcBef>
            </a:pPr>
            <a:r>
              <a:rPr lang="en-US" dirty="0">
                <a:solidFill>
                  <a:srgbClr val="000000"/>
                </a:solidFill>
                <a:cs typeface="Times New Roman" pitchFamily="18" charset="0"/>
                <a:sym typeface="Symbol" pitchFamily="18" charset="2"/>
              </a:rPr>
              <a:t></a:t>
            </a:r>
            <a:r>
              <a:rPr lang="en-US" dirty="0"/>
              <a:t>Putting it all together we get the following:</a:t>
            </a:r>
          </a:p>
        </p:txBody>
      </p:sp>
      <p:grpSp>
        <p:nvGrpSpPr>
          <p:cNvPr id="159756" name="Group 12"/>
          <p:cNvGrpSpPr>
            <a:grpSpLocks/>
          </p:cNvGrpSpPr>
          <p:nvPr/>
        </p:nvGrpSpPr>
        <p:grpSpPr bwMode="auto">
          <a:xfrm>
            <a:off x="817563" y="5151438"/>
            <a:ext cx="7464425" cy="481012"/>
            <a:chOff x="515" y="3245"/>
            <a:chExt cx="4702" cy="303"/>
          </a:xfrm>
        </p:grpSpPr>
        <p:sp>
          <p:nvSpPr>
            <p:cNvPr id="159749" name="Text Box 5"/>
            <p:cNvSpPr txBox="1">
              <a:spLocks noChangeArrowheads="1"/>
            </p:cNvSpPr>
            <p:nvPr/>
          </p:nvSpPr>
          <p:spPr bwMode="auto">
            <a:xfrm>
              <a:off x="3598" y="3260"/>
              <a:ext cx="1619"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ideal transformer</a:t>
              </a:r>
            </a:p>
          </p:txBody>
        </p:sp>
        <p:sp>
          <p:nvSpPr>
            <p:cNvPr id="159750" name="Rectangle 6"/>
            <p:cNvSpPr>
              <a:spLocks noChangeArrowheads="1"/>
            </p:cNvSpPr>
            <p:nvPr/>
          </p:nvSpPr>
          <p:spPr bwMode="auto">
            <a:xfrm>
              <a:off x="515" y="3262"/>
              <a:ext cx="4701" cy="286"/>
            </a:xfrm>
            <a:prstGeom prst="rect">
              <a:avLst/>
            </a:prstGeom>
            <a:noFill/>
            <a:ln w="12700">
              <a:solidFill>
                <a:schemeClr val="tx1"/>
              </a:solidFill>
              <a:miter lim="800000"/>
              <a:headEnd/>
              <a:tailEnd/>
            </a:ln>
            <a:effectLst/>
          </p:spPr>
          <p:txBody>
            <a:bodyPr wrap="none" anchor="ctr"/>
            <a:lstStyle/>
            <a:p>
              <a:endParaRPr lang="en-US"/>
            </a:p>
          </p:txBody>
        </p:sp>
        <p:sp>
          <p:nvSpPr>
            <p:cNvPr id="159751" name="Text Box 7"/>
            <p:cNvSpPr txBox="1">
              <a:spLocks noChangeArrowheads="1"/>
            </p:cNvSpPr>
            <p:nvPr/>
          </p:nvSpPr>
          <p:spPr bwMode="auto">
            <a:xfrm>
              <a:off x="655" y="3245"/>
              <a:ext cx="3586" cy="288"/>
            </a:xfrm>
            <a:prstGeom prst="rect">
              <a:avLst/>
            </a:prstGeom>
            <a:noFill/>
            <a:ln w="9525">
              <a:noFill/>
              <a:miter lim="800000"/>
              <a:headEnd/>
              <a:tailEnd/>
            </a:ln>
            <a:effectLst/>
          </p:spPr>
          <p:txBody>
            <a:bodyPr>
              <a:spAutoFit/>
            </a:bodyPr>
            <a:lstStyle/>
            <a:p>
              <a:pPr>
                <a:spcBef>
                  <a:spcPct val="50000"/>
                </a:spcBef>
              </a:pPr>
              <a:r>
                <a:rPr lang="en-US" i="1"/>
                <a:t>I</a:t>
              </a:r>
              <a:r>
                <a:rPr lang="en-US" baseline="-25000"/>
                <a:t>s</a:t>
              </a:r>
              <a:r>
                <a:rPr lang="en-US" i="1" baseline="-25000"/>
                <a:t> </a:t>
              </a:r>
              <a:r>
                <a:rPr lang="en-US" i="1"/>
                <a:t>/ I</a:t>
              </a:r>
              <a:r>
                <a:rPr lang="en-US" baseline="-25000"/>
                <a:t>p</a:t>
              </a:r>
              <a:r>
                <a:rPr lang="en-US" i="1"/>
                <a:t> </a:t>
              </a:r>
              <a:r>
                <a:rPr lang="en-US"/>
                <a:t>=</a:t>
              </a:r>
              <a:r>
                <a:rPr lang="en-US" i="1"/>
                <a:t> V</a:t>
              </a:r>
              <a:r>
                <a:rPr lang="en-US" baseline="-25000"/>
                <a:t>p</a:t>
              </a:r>
              <a:r>
                <a:rPr lang="en-US" i="1" baseline="-25000"/>
                <a:t> </a:t>
              </a:r>
              <a:r>
                <a:rPr lang="en-US" i="1"/>
                <a:t>/ V</a:t>
              </a:r>
              <a:r>
                <a:rPr lang="en-US" baseline="-25000"/>
                <a:t>s</a:t>
              </a:r>
              <a:r>
                <a:rPr lang="en-US">
                  <a:solidFill>
                    <a:srgbClr val="000000"/>
                  </a:solidFill>
                  <a:sym typeface="Symbol" pitchFamily="18" charset="2"/>
                </a:rPr>
                <a:t> = </a:t>
              </a:r>
              <a:r>
                <a:rPr lang="en-US" i="1"/>
                <a:t>N</a:t>
              </a:r>
              <a:r>
                <a:rPr lang="en-US" baseline="-25000"/>
                <a:t>p</a:t>
              </a:r>
              <a:r>
                <a:rPr lang="en-US" i="1" baseline="-25000"/>
                <a:t> </a:t>
              </a:r>
              <a:r>
                <a:rPr lang="en-US" i="1"/>
                <a:t>/ N</a:t>
              </a:r>
              <a:r>
                <a:rPr lang="en-US" baseline="-25000"/>
                <a:t>s</a:t>
              </a:r>
            </a:p>
          </p:txBody>
        </p:sp>
      </p:grpSp>
      <p:pic>
        <p:nvPicPr>
          <p:cNvPr id="15975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21413" y="5808663"/>
            <a:ext cx="1671637" cy="923925"/>
          </a:xfrm>
          <a:prstGeom prst="rect">
            <a:avLst/>
          </a:prstGeom>
          <a:ln>
            <a:noFill/>
          </a:ln>
          <a:effectLst>
            <a:outerShdw blurRad="292100" dist="139700" dir="2700000" algn="tl" rotWithShape="0">
              <a:srgbClr val="333333">
                <a:alpha val="65000"/>
              </a:srgbClr>
            </a:outerShdw>
          </a:effectLst>
        </p:spPr>
      </p:pic>
      <p:sp>
        <p:nvSpPr>
          <p:cNvPr id="15975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46">
                                            <p:txEl>
                                              <p:pRg st="1" end="1"/>
                                            </p:txEl>
                                          </p:spTgt>
                                        </p:tgtEl>
                                        <p:attrNameLst>
                                          <p:attrName>style.visibility</p:attrName>
                                        </p:attrNameLst>
                                      </p:cBhvr>
                                      <p:to>
                                        <p:strVal val="visible"/>
                                      </p:to>
                                    </p:set>
                                    <p:anim calcmode="lin" valueType="num">
                                      <p:cBhvr additive="base">
                                        <p:cTn id="7" dur="500" fill="hold"/>
                                        <p:tgtEl>
                                          <p:spTgt spid="1597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9746">
                                            <p:txEl>
                                              <p:pRg st="2" end="2"/>
                                            </p:txEl>
                                          </p:spTgt>
                                        </p:tgtEl>
                                        <p:attrNameLst>
                                          <p:attrName>style.visibility</p:attrName>
                                        </p:attrNameLst>
                                      </p:cBhvr>
                                      <p:to>
                                        <p:strVal val="visible"/>
                                      </p:to>
                                    </p:set>
                                    <p:anim calcmode="lin" valueType="num">
                                      <p:cBhvr additive="base">
                                        <p:cTn id="13" dur="500" fill="hold"/>
                                        <p:tgtEl>
                                          <p:spTgt spid="1597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9746">
                                            <p:txEl>
                                              <p:pRg st="3" end="3"/>
                                            </p:txEl>
                                          </p:spTgt>
                                        </p:tgtEl>
                                        <p:attrNameLst>
                                          <p:attrName>style.visibility</p:attrName>
                                        </p:attrNameLst>
                                      </p:cBhvr>
                                      <p:to>
                                        <p:strVal val="visible"/>
                                      </p:to>
                                    </p:set>
                                    <p:anim calcmode="lin" valueType="num">
                                      <p:cBhvr additive="base">
                                        <p:cTn id="19" dur="500" fill="hold"/>
                                        <p:tgtEl>
                                          <p:spTgt spid="1597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9746">
                                            <p:txEl>
                                              <p:pRg st="4" end="4"/>
                                            </p:txEl>
                                          </p:spTgt>
                                        </p:tgtEl>
                                        <p:attrNameLst>
                                          <p:attrName>style.visibility</p:attrName>
                                        </p:attrNameLst>
                                      </p:cBhvr>
                                      <p:to>
                                        <p:strVal val="visible"/>
                                      </p:to>
                                    </p:set>
                                    <p:anim calcmode="lin" valueType="num">
                                      <p:cBhvr additive="base">
                                        <p:cTn id="25" dur="500" fill="hold"/>
                                        <p:tgtEl>
                                          <p:spTgt spid="1597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9746">
                                            <p:txEl>
                                              <p:pRg st="5" end="5"/>
                                            </p:txEl>
                                          </p:spTgt>
                                        </p:tgtEl>
                                        <p:attrNameLst>
                                          <p:attrName>style.visibility</p:attrName>
                                        </p:attrNameLst>
                                      </p:cBhvr>
                                      <p:to>
                                        <p:strVal val="visible"/>
                                      </p:to>
                                    </p:set>
                                    <p:anim calcmode="lin" valueType="num">
                                      <p:cBhvr additive="base">
                                        <p:cTn id="31" dur="500" fill="hold"/>
                                        <p:tgtEl>
                                          <p:spTgt spid="1597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97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9746">
                                            <p:txEl>
                                              <p:pRg st="6" end="6"/>
                                            </p:txEl>
                                          </p:spTgt>
                                        </p:tgtEl>
                                        <p:attrNameLst>
                                          <p:attrName>style.visibility</p:attrName>
                                        </p:attrNameLst>
                                      </p:cBhvr>
                                      <p:to>
                                        <p:strVal val="visible"/>
                                      </p:to>
                                    </p:set>
                                    <p:anim calcmode="lin" valueType="num">
                                      <p:cBhvr additive="base">
                                        <p:cTn id="37" dur="500" fill="hold"/>
                                        <p:tgtEl>
                                          <p:spTgt spid="15974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97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59756"/>
                                        </p:tgtEl>
                                        <p:attrNameLst>
                                          <p:attrName>style.visibility</p:attrName>
                                        </p:attrNameLst>
                                      </p:cBhvr>
                                      <p:to>
                                        <p:strVal val="visible"/>
                                      </p:to>
                                    </p:set>
                                    <p:anim calcmode="lin" valueType="num">
                                      <p:cBhvr>
                                        <p:cTn id="43" dur="500" fill="hold"/>
                                        <p:tgtEl>
                                          <p:spTgt spid="159756"/>
                                        </p:tgtEl>
                                        <p:attrNameLst>
                                          <p:attrName>ppt_w</p:attrName>
                                        </p:attrNameLst>
                                      </p:cBhvr>
                                      <p:tavLst>
                                        <p:tav tm="0">
                                          <p:val>
                                            <p:fltVal val="0"/>
                                          </p:val>
                                        </p:tav>
                                        <p:tav tm="100000">
                                          <p:val>
                                            <p:strVal val="#ppt_w"/>
                                          </p:val>
                                        </p:tav>
                                      </p:tavLst>
                                    </p:anim>
                                    <p:anim calcmode="lin" valueType="num">
                                      <p:cBhvr>
                                        <p:cTn id="44" dur="500" fill="hold"/>
                                        <p:tgtEl>
                                          <p:spTgt spid="159756"/>
                                        </p:tgtEl>
                                        <p:attrNameLst>
                                          <p:attrName>ppt_h</p:attrName>
                                        </p:attrNameLst>
                                      </p:cBhvr>
                                      <p:tavLst>
                                        <p:tav tm="0">
                                          <p:val>
                                            <p:fltVal val="0"/>
                                          </p:val>
                                        </p:tav>
                                        <p:tav tm="100000">
                                          <p:val>
                                            <p:strVal val="#ppt_h"/>
                                          </p:val>
                                        </p:tav>
                                      </p:tavLst>
                                    </p:anim>
                                    <p:animEffect transition="in" filter="fade">
                                      <p:cBhvr>
                                        <p:cTn id="45" dur="500"/>
                                        <p:tgtEl>
                                          <p:spTgt spid="159756"/>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59752">
                                            <p:txEl>
                                              <p:pRg st="1" end="1"/>
                                            </p:txEl>
                                          </p:spTgt>
                                        </p:tgtEl>
                                        <p:attrNameLst>
                                          <p:attrName>style.visibility</p:attrName>
                                        </p:attrNameLst>
                                      </p:cBhvr>
                                      <p:to>
                                        <p:strVal val="visible"/>
                                      </p:to>
                                    </p:set>
                                    <p:anim calcmode="lin" valueType="num">
                                      <p:cBhvr additive="base">
                                        <p:cTn id="50" dur="500" fill="hold"/>
                                        <p:tgtEl>
                                          <p:spTgt spid="159752">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97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par>
                                <p:cTn id="52" presetID="2" presetClass="entr" presetSubtype="4" fill="hold" nodeType="withEffect">
                                  <p:stCondLst>
                                    <p:cond delay="0"/>
                                  </p:stCondLst>
                                  <p:childTnLst>
                                    <p:set>
                                      <p:cBhvr>
                                        <p:cTn id="53" dur="1" fill="hold">
                                          <p:stCondLst>
                                            <p:cond delay="0"/>
                                          </p:stCondLst>
                                        </p:cTn>
                                        <p:tgtEl>
                                          <p:spTgt spid="159753"/>
                                        </p:tgtEl>
                                        <p:attrNameLst>
                                          <p:attrName>style.visibility</p:attrName>
                                        </p:attrNameLst>
                                      </p:cBhvr>
                                      <p:to>
                                        <p:strVal val="visible"/>
                                      </p:to>
                                    </p:set>
                                    <p:anim calcmode="lin" valueType="num">
                                      <p:cBhvr additive="base">
                                        <p:cTn id="54" dur="500" fill="hold"/>
                                        <p:tgtEl>
                                          <p:spTgt spid="159753"/>
                                        </p:tgtEl>
                                        <p:attrNameLst>
                                          <p:attrName>ppt_x</p:attrName>
                                        </p:attrNameLst>
                                      </p:cBhvr>
                                      <p:tavLst>
                                        <p:tav tm="0">
                                          <p:val>
                                            <p:strVal val="#ppt_x"/>
                                          </p:val>
                                        </p:tav>
                                        <p:tav tm="100000">
                                          <p:val>
                                            <p:strVal val="#ppt_x"/>
                                          </p:val>
                                        </p:tav>
                                      </p:tavLst>
                                    </p:anim>
                                    <p:anim calcmode="lin" valueType="num">
                                      <p:cBhvr additive="base">
                                        <p:cTn id="55" dur="500" fill="hold"/>
                                        <p:tgtEl>
                                          <p:spTgt spid="159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ChangeArrowheads="1"/>
          </p:cNvSpPr>
          <p:nvPr/>
        </p:nvSpPr>
        <p:spPr bwMode="auto">
          <a:xfrm>
            <a:off x="684213" y="1738313"/>
            <a:ext cx="7764462" cy="5119687"/>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a:t>
            </a:r>
          </a:p>
          <a:p>
            <a:pPr eaLnBrk="0" hangingPunct="0">
              <a:spcBef>
                <a:spcPct val="20000"/>
              </a:spcBef>
            </a:pPr>
            <a:r>
              <a:rPr lang="en-US">
                <a:solidFill>
                  <a:srgbClr val="000000"/>
                </a:solidFill>
                <a:cs typeface="Times New Roman" pitchFamily="18" charset="0"/>
                <a:sym typeface="Symbol" pitchFamily="18" charset="2"/>
              </a:rPr>
              <a:t></a:t>
            </a:r>
            <a:r>
              <a:rPr lang="en-US"/>
              <a:t>To enhance the flux linkage                                    between the primary and                                        secondary coils, transformers                                         are constructed using an                                                 iron core. </a:t>
            </a:r>
          </a:p>
          <a:p>
            <a:pPr eaLnBrk="0" hangingPunct="0">
              <a:spcBef>
                <a:spcPct val="20000"/>
              </a:spcBef>
            </a:pPr>
            <a:r>
              <a:rPr lang="en-US">
                <a:solidFill>
                  <a:srgbClr val="000000"/>
                </a:solidFill>
                <a:cs typeface="Times New Roman" pitchFamily="18" charset="0"/>
                <a:sym typeface="Symbol" pitchFamily="18" charset="2"/>
              </a:rPr>
              <a:t></a:t>
            </a:r>
            <a:r>
              <a:rPr lang="en-US"/>
              <a:t>The primary and secondary                                           coils are often concentric:</a:t>
            </a:r>
            <a:r>
              <a:rPr lang="en-US">
                <a:solidFill>
                  <a:srgbClr val="000000"/>
                </a:solidFill>
                <a:cs typeface="Times New Roman" pitchFamily="18" charset="0"/>
                <a:sym typeface="Symbol" pitchFamily="18" charset="2"/>
              </a:rPr>
              <a:t> </a:t>
            </a:r>
          </a:p>
          <a:p>
            <a:pPr eaLnBrk="0" hangingPunct="0">
              <a:spcBef>
                <a:spcPct val="20000"/>
              </a:spcBef>
            </a:pPr>
            <a:r>
              <a:rPr lang="en-US">
                <a:solidFill>
                  <a:srgbClr val="000000"/>
                </a:solidFill>
                <a:cs typeface="Times New Roman" pitchFamily="18" charset="0"/>
                <a:sym typeface="Symbol" pitchFamily="18" charset="2"/>
              </a:rPr>
              <a:t></a:t>
            </a:r>
            <a:r>
              <a:rPr lang="en-US">
                <a:sym typeface="Symbol" pitchFamily="18" charset="2"/>
              </a:rPr>
              <a:t>The iron core of a transformer                                             is laminated (layered and                                           insulated from other layers) to                                      reduce the eddy current and                                    hysteresis current energy losses.</a:t>
            </a:r>
            <a:endParaRPr lang="en-US"/>
          </a:p>
        </p:txBody>
      </p:sp>
      <p:sp>
        <p:nvSpPr>
          <p:cNvPr id="16180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61805" name="Rectangle 13"/>
          <p:cNvSpPr>
            <a:spLocks noChangeArrowheads="1"/>
          </p:cNvSpPr>
          <p:nvPr/>
        </p:nvSpPr>
        <p:spPr bwMode="auto">
          <a:xfrm>
            <a:off x="685800" y="1338263"/>
            <a:ext cx="7772400" cy="4143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Transformers</a:t>
            </a:r>
            <a:r>
              <a:rPr lang="en-US">
                <a:solidFill>
                  <a:schemeClr val="accent2"/>
                </a:solidFill>
                <a:cs typeface="Times New Roman" pitchFamily="18" charset="0"/>
              </a:rPr>
              <a:t> – real</a:t>
            </a:r>
            <a:r>
              <a:rPr lang="en-US" sz="2000">
                <a:solidFill>
                  <a:srgbClr val="000000"/>
                </a:solidFill>
                <a:latin typeface="Courier New" pitchFamily="49" charset="0"/>
                <a:cs typeface="Times New Roman" pitchFamily="18" charset="0"/>
              </a:rPr>
              <a:t>	</a:t>
            </a:r>
          </a:p>
        </p:txBody>
      </p:sp>
      <p:pic>
        <p:nvPicPr>
          <p:cNvPr id="161798" name="Picture 6" descr="File:Transformer-hightolow smaller.jpg">
            <a:hlinkClick r:id="rId6"/>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97450" y="1042988"/>
            <a:ext cx="4527550" cy="4097337"/>
          </a:xfrm>
          <a:prstGeom prst="rect">
            <a:avLst/>
          </a:prstGeom>
          <a:ln>
            <a:noFill/>
          </a:ln>
          <a:effectLst>
            <a:outerShdw blurRad="292100" dist="139700" dir="2700000" algn="tl" rotWithShape="0">
              <a:srgbClr val="333333">
                <a:alpha val="65000"/>
              </a:srgbClr>
            </a:outerShdw>
          </a:effectLst>
        </p:spPr>
      </p:pic>
      <p:sp>
        <p:nvSpPr>
          <p:cNvPr id="161800" name="Text Box 8"/>
          <p:cNvSpPr txBox="1">
            <a:spLocks noChangeArrowheads="1"/>
          </p:cNvSpPr>
          <p:nvPr/>
        </p:nvSpPr>
        <p:spPr bwMode="auto">
          <a:xfrm rot="1717637">
            <a:off x="6010275" y="2579688"/>
            <a:ext cx="1239838" cy="366712"/>
          </a:xfrm>
          <a:prstGeom prst="rect">
            <a:avLst/>
          </a:prstGeom>
          <a:noFill/>
          <a:ln w="9525">
            <a:noFill/>
            <a:miter lim="800000"/>
            <a:headEnd/>
            <a:tailEnd/>
          </a:ln>
          <a:effectLst/>
        </p:spPr>
        <p:txBody>
          <a:bodyPr>
            <a:spAutoFit/>
          </a:bodyPr>
          <a:lstStyle/>
          <a:p>
            <a:r>
              <a:rPr lang="en-US" sz="1800" b="1">
                <a:solidFill>
                  <a:srgbClr val="FFFF00"/>
                </a:solidFill>
                <a:latin typeface="Courier New" pitchFamily="49" charset="0"/>
                <a:sym typeface="Symbol" pitchFamily="18" charset="2"/>
              </a:rPr>
              <a:t>COIL 1</a:t>
            </a:r>
          </a:p>
        </p:txBody>
      </p:sp>
      <p:sp>
        <p:nvSpPr>
          <p:cNvPr id="161801" name="Text Box 9"/>
          <p:cNvSpPr txBox="1">
            <a:spLocks noChangeArrowheads="1"/>
          </p:cNvSpPr>
          <p:nvPr/>
        </p:nvSpPr>
        <p:spPr bwMode="auto">
          <a:xfrm rot="1717637">
            <a:off x="5727700" y="2849563"/>
            <a:ext cx="1239838" cy="396875"/>
          </a:xfrm>
          <a:prstGeom prst="rect">
            <a:avLst/>
          </a:prstGeom>
          <a:noFill/>
          <a:ln w="9525">
            <a:noFill/>
            <a:miter lim="800000"/>
            <a:headEnd/>
            <a:tailEnd/>
          </a:ln>
          <a:effectLst/>
        </p:spPr>
        <p:txBody>
          <a:bodyPr>
            <a:spAutoFit/>
          </a:bodyPr>
          <a:lstStyle/>
          <a:p>
            <a:r>
              <a:rPr lang="en-US" sz="2000" b="1">
                <a:solidFill>
                  <a:srgbClr val="FFFF00"/>
                </a:solidFill>
                <a:latin typeface="Courier New" pitchFamily="49" charset="0"/>
                <a:sym typeface="Symbol" pitchFamily="18" charset="2"/>
              </a:rPr>
              <a:t>COIL 2</a:t>
            </a:r>
          </a:p>
        </p:txBody>
      </p:sp>
      <p:pic>
        <p:nvPicPr>
          <p:cNvPr id="161806" name="Picture 14" descr="32NE0197"/>
          <p:cNvPicPr>
            <a:picLocks noChangeAspect="1" noChangeArrowheads="1"/>
          </p:cNvPicPr>
          <p:nvPr/>
        </p:nvPicPr>
        <p:blipFill>
          <a:blip r:embed="rId8" cstate="print">
            <a:clrChange>
              <a:clrFrom>
                <a:srgbClr val="D7D7D7"/>
              </a:clrFrom>
              <a:clrTo>
                <a:srgbClr val="D7D7D7">
                  <a:alpha val="0"/>
                </a:srgbClr>
              </a:clrTo>
            </a:clrChange>
          </a:blip>
          <a:srcRect/>
          <a:stretch>
            <a:fillRect/>
          </a:stretch>
        </p:blipFill>
        <p:spPr bwMode="auto">
          <a:xfrm>
            <a:off x="5226050" y="3068638"/>
            <a:ext cx="3630613" cy="38147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additive="base">
                                        <p:cTn id="7" dur="5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795">
                                            <p:txEl>
                                              <p:pRg st="1" end="1"/>
                                            </p:txEl>
                                          </p:spTgt>
                                        </p:tgtEl>
                                        <p:attrNameLst>
                                          <p:attrName>style.visibility</p:attrName>
                                        </p:attrNameLst>
                                      </p:cBhvr>
                                      <p:to>
                                        <p:strVal val="visible"/>
                                      </p:to>
                                    </p:set>
                                    <p:anim calcmode="lin" valueType="num">
                                      <p:cBhvr additive="base">
                                        <p:cTn id="13" dur="500" fill="hold"/>
                                        <p:tgtEl>
                                          <p:spTgt spid="161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61798"/>
                                        </p:tgtEl>
                                        <p:attrNameLst>
                                          <p:attrName>style.visibility</p:attrName>
                                        </p:attrNameLst>
                                      </p:cBhvr>
                                      <p:to>
                                        <p:strVal val="visible"/>
                                      </p:to>
                                    </p:set>
                                    <p:anim calcmode="lin" valueType="num">
                                      <p:cBhvr>
                                        <p:cTn id="19" dur="500" fill="hold"/>
                                        <p:tgtEl>
                                          <p:spTgt spid="161798"/>
                                        </p:tgtEl>
                                        <p:attrNameLst>
                                          <p:attrName>ppt_w</p:attrName>
                                        </p:attrNameLst>
                                      </p:cBhvr>
                                      <p:tavLst>
                                        <p:tav tm="0">
                                          <p:val>
                                            <p:fltVal val="0"/>
                                          </p:val>
                                        </p:tav>
                                        <p:tav tm="100000">
                                          <p:val>
                                            <p:strVal val="#ppt_w"/>
                                          </p:val>
                                        </p:tav>
                                      </p:tavLst>
                                    </p:anim>
                                    <p:anim calcmode="lin" valueType="num">
                                      <p:cBhvr>
                                        <p:cTn id="20" dur="500" fill="hold"/>
                                        <p:tgtEl>
                                          <p:spTgt spid="161798"/>
                                        </p:tgtEl>
                                        <p:attrNameLst>
                                          <p:attrName>ppt_h</p:attrName>
                                        </p:attrNameLst>
                                      </p:cBhvr>
                                      <p:tavLst>
                                        <p:tav tm="0">
                                          <p:val>
                                            <p:fltVal val="0"/>
                                          </p:val>
                                        </p:tav>
                                        <p:tav tm="100000">
                                          <p:val>
                                            <p:strVal val="#ppt_h"/>
                                          </p:val>
                                        </p:tav>
                                      </p:tavLst>
                                    </p:anim>
                                    <p:animEffect transition="in" filter="fade">
                                      <p:cBhvr>
                                        <p:cTn id="21" dur="500"/>
                                        <p:tgtEl>
                                          <p:spTgt spid="161798"/>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1795">
                                            <p:txEl>
                                              <p:pRg st="2" end="2"/>
                                            </p:txEl>
                                          </p:spTgt>
                                        </p:tgtEl>
                                        <p:attrNameLst>
                                          <p:attrName>style.visibility</p:attrName>
                                        </p:attrNameLst>
                                      </p:cBhvr>
                                      <p:to>
                                        <p:strVal val="visible"/>
                                      </p:to>
                                    </p:set>
                                    <p:anim calcmode="lin" valueType="num">
                                      <p:cBhvr additive="base">
                                        <p:cTn id="26" dur="500" fill="hold"/>
                                        <p:tgtEl>
                                          <p:spTgt spid="16179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617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161800"/>
                                        </p:tgtEl>
                                        <p:attrNameLst>
                                          <p:attrName>style.visibility</p:attrName>
                                        </p:attrNameLst>
                                      </p:cBhvr>
                                      <p:to>
                                        <p:strVal val="visible"/>
                                      </p:to>
                                    </p:set>
                                    <p:anim calcmode="lin" valueType="num">
                                      <p:cBhvr additive="base">
                                        <p:cTn id="32" dur="500" fill="hold"/>
                                        <p:tgtEl>
                                          <p:spTgt spid="161800"/>
                                        </p:tgtEl>
                                        <p:attrNameLst>
                                          <p:attrName>ppt_x</p:attrName>
                                        </p:attrNameLst>
                                      </p:cBhvr>
                                      <p:tavLst>
                                        <p:tav tm="0">
                                          <p:val>
                                            <p:strVal val="0-#ppt_w/2"/>
                                          </p:val>
                                        </p:tav>
                                        <p:tav tm="100000">
                                          <p:val>
                                            <p:strVal val="#ppt_x"/>
                                          </p:val>
                                        </p:tav>
                                      </p:tavLst>
                                    </p:anim>
                                    <p:anim calcmode="lin" valueType="num">
                                      <p:cBhvr additive="base">
                                        <p:cTn id="33" dur="500" fill="hold"/>
                                        <p:tgtEl>
                                          <p:spTgt spid="1618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whoosh.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161801"/>
                                        </p:tgtEl>
                                        <p:attrNameLst>
                                          <p:attrName>style.visibility</p:attrName>
                                        </p:attrNameLst>
                                      </p:cBhvr>
                                      <p:to>
                                        <p:strVal val="visible"/>
                                      </p:to>
                                    </p:set>
                                    <p:anim calcmode="lin" valueType="num">
                                      <p:cBhvr additive="base">
                                        <p:cTn id="38" dur="500" fill="hold"/>
                                        <p:tgtEl>
                                          <p:spTgt spid="161801"/>
                                        </p:tgtEl>
                                        <p:attrNameLst>
                                          <p:attrName>ppt_x</p:attrName>
                                        </p:attrNameLst>
                                      </p:cBhvr>
                                      <p:tavLst>
                                        <p:tav tm="0">
                                          <p:val>
                                            <p:strVal val="0-#ppt_w/2"/>
                                          </p:val>
                                        </p:tav>
                                        <p:tav tm="100000">
                                          <p:val>
                                            <p:strVal val="#ppt_x"/>
                                          </p:val>
                                        </p:tav>
                                      </p:tavLst>
                                    </p:anim>
                                    <p:anim calcmode="lin" valueType="num">
                                      <p:cBhvr additive="base">
                                        <p:cTn id="39" dur="500" fill="hold"/>
                                        <p:tgtEl>
                                          <p:spTgt spid="1618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whoosh.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61795">
                                            <p:txEl>
                                              <p:pRg st="3" end="3"/>
                                            </p:txEl>
                                          </p:spTgt>
                                        </p:tgtEl>
                                        <p:attrNameLst>
                                          <p:attrName>style.visibility</p:attrName>
                                        </p:attrNameLst>
                                      </p:cBhvr>
                                      <p:to>
                                        <p:strVal val="visible"/>
                                      </p:to>
                                    </p:set>
                                    <p:anim calcmode="lin" valueType="num">
                                      <p:cBhvr additive="base">
                                        <p:cTn id="44" dur="500" fill="hold"/>
                                        <p:tgtEl>
                                          <p:spTgt spid="161795">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6179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61806"/>
                                        </p:tgtEl>
                                        <p:attrNameLst>
                                          <p:attrName>style.visibility</p:attrName>
                                        </p:attrNameLst>
                                      </p:cBhvr>
                                      <p:to>
                                        <p:strVal val="visible"/>
                                      </p:to>
                                    </p:set>
                                    <p:anim calcmode="lin" valueType="num">
                                      <p:cBhvr>
                                        <p:cTn id="50" dur="500" fill="hold"/>
                                        <p:tgtEl>
                                          <p:spTgt spid="161806"/>
                                        </p:tgtEl>
                                        <p:attrNameLst>
                                          <p:attrName>ppt_w</p:attrName>
                                        </p:attrNameLst>
                                      </p:cBhvr>
                                      <p:tavLst>
                                        <p:tav tm="0">
                                          <p:val>
                                            <p:fltVal val="0"/>
                                          </p:val>
                                        </p:tav>
                                        <p:tav tm="100000">
                                          <p:val>
                                            <p:strVal val="#ppt_w"/>
                                          </p:val>
                                        </p:tav>
                                      </p:tavLst>
                                    </p:anim>
                                    <p:anim calcmode="lin" valueType="num">
                                      <p:cBhvr>
                                        <p:cTn id="51" dur="500" fill="hold"/>
                                        <p:tgtEl>
                                          <p:spTgt spid="161806"/>
                                        </p:tgtEl>
                                        <p:attrNameLst>
                                          <p:attrName>ppt_h</p:attrName>
                                        </p:attrNameLst>
                                      </p:cBhvr>
                                      <p:tavLst>
                                        <p:tav tm="0">
                                          <p:val>
                                            <p:fltVal val="0"/>
                                          </p:val>
                                        </p:tav>
                                        <p:tav tm="100000">
                                          <p:val>
                                            <p:strVal val="#ppt_h"/>
                                          </p:val>
                                        </p:tav>
                                      </p:tavLst>
                                    </p:anim>
                                    <p:animEffect transition="in" filter="fade">
                                      <p:cBhvr>
                                        <p:cTn id="52" dur="500"/>
                                        <p:tgtEl>
                                          <p:spTgt spid="161806"/>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p:bldP spid="16180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r>
              <a:rPr lang="en-US" altLang="en-US" i="1">
                <a:solidFill>
                  <a:schemeClr val="accent2"/>
                </a:solidFill>
              </a:rPr>
              <a:t>Transformers</a:t>
            </a:r>
            <a:r>
              <a:rPr lang="en-US">
                <a:solidFill>
                  <a:schemeClr val="accent2"/>
                </a:solidFill>
                <a:cs typeface="Times New Roman" pitchFamily="18" charset="0"/>
              </a:rPr>
              <a:t> – real</a:t>
            </a:r>
            <a:r>
              <a:rPr lang="en-US">
                <a:solidFill>
                  <a:srgbClr val="000000"/>
                </a:solidFill>
                <a:cs typeface="Times New Roman" pitchFamily="18" charset="0"/>
                <a:sym typeface="Symbol" pitchFamily="18" charset="2"/>
              </a:rPr>
              <a:t> </a:t>
            </a:r>
          </a:p>
          <a:p>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For real transformers there are </a:t>
            </a:r>
            <a:r>
              <a:rPr lang="en-US" b="1">
                <a:solidFill>
                  <a:srgbClr val="000000"/>
                </a:solidFill>
                <a:cs typeface="Times New Roman" pitchFamily="18" charset="0"/>
              </a:rPr>
              <a:t>eddy currents</a:t>
            </a:r>
            <a:r>
              <a:rPr lang="en-US">
                <a:solidFill>
                  <a:srgbClr val="000000"/>
                </a:solidFill>
                <a:cs typeface="Times New Roman" pitchFamily="18" charset="0"/>
              </a:rPr>
              <a:t> and                                         </a:t>
            </a:r>
            <a:r>
              <a:rPr lang="en-US" b="1">
                <a:solidFill>
                  <a:srgbClr val="000000"/>
                </a:solidFill>
                <a:cs typeface="Times New Roman" pitchFamily="18" charset="0"/>
              </a:rPr>
              <a:t>hysteresis currents</a:t>
            </a:r>
            <a:r>
              <a:rPr lang="en-US">
                <a:solidFill>
                  <a:srgbClr val="000000"/>
                </a:solidFill>
                <a:cs typeface="Times New Roman" pitchFamily="18" charset="0"/>
              </a:rPr>
              <a:t>, both of which are created by Faraday’s law due to the magnetic flux change that is naturally a part of AC circuits. Both of these currents produce </a:t>
            </a:r>
            <a:r>
              <a:rPr lang="en-US" i="1">
                <a:solidFill>
                  <a:srgbClr val="000000"/>
                </a:solidFill>
                <a:cs typeface="Times New Roman" pitchFamily="18" charset="0"/>
              </a:rPr>
              <a:t>P </a:t>
            </a:r>
            <a:r>
              <a:rPr lang="en-US">
                <a:solidFill>
                  <a:srgbClr val="000000"/>
                </a:solidFill>
                <a:cs typeface="Times New Roman" pitchFamily="18" charset="0"/>
              </a:rPr>
              <a:t>= </a:t>
            </a:r>
            <a:r>
              <a:rPr lang="en-US" i="1">
                <a:solidFill>
                  <a:srgbClr val="000000"/>
                </a:solidFill>
                <a:cs typeface="Times New Roman" pitchFamily="18" charset="0"/>
              </a:rPr>
              <a:t>I</a:t>
            </a:r>
            <a:r>
              <a:rPr lang="en-US" baseline="30000">
                <a:solidFill>
                  <a:srgbClr val="000000"/>
                </a:solidFill>
                <a:cs typeface="Times New Roman" pitchFamily="18" charset="0"/>
              </a:rPr>
              <a:t> 2</a:t>
            </a:r>
            <a:r>
              <a:rPr lang="en-US" i="1">
                <a:solidFill>
                  <a:srgbClr val="000000"/>
                </a:solidFill>
                <a:cs typeface="Times New Roman" pitchFamily="18" charset="0"/>
              </a:rPr>
              <a:t>R </a:t>
            </a:r>
            <a:r>
              <a:rPr lang="en-US">
                <a:solidFill>
                  <a:srgbClr val="000000"/>
                </a:solidFill>
                <a:cs typeface="Times New Roman" pitchFamily="18" charset="0"/>
              </a:rPr>
              <a:t>heat loss.</a:t>
            </a:r>
          </a:p>
          <a:p>
            <a:pPr eaLnBrk="0" hangingPunct="0">
              <a:spcBef>
                <a:spcPct val="20000"/>
              </a:spcBef>
            </a:pPr>
            <a:r>
              <a:rPr lang="en-US">
                <a:solidFill>
                  <a:srgbClr val="000000"/>
                </a:solidFill>
                <a:cs typeface="Times New Roman" pitchFamily="18" charset="0"/>
                <a:sym typeface="Symbol" pitchFamily="18" charset="2"/>
              </a:rPr>
              <a:t>Hysteresis losses </a:t>
            </a:r>
            <a:r>
              <a:rPr lang="en-US">
                <a:solidFill>
                  <a:srgbClr val="000000"/>
                </a:solidFill>
                <a:cs typeface="Times New Roman" pitchFamily="18" charset="0"/>
              </a:rPr>
              <a:t>(</a:t>
            </a:r>
            <a:r>
              <a:rPr lang="en-US" i="1">
                <a:solidFill>
                  <a:srgbClr val="000000"/>
                </a:solidFill>
                <a:cs typeface="Times New Roman" pitchFamily="18" charset="0"/>
              </a:rPr>
              <a:t>I</a:t>
            </a:r>
            <a:r>
              <a:rPr lang="en-US" baseline="-25000">
                <a:solidFill>
                  <a:srgbClr val="000000"/>
                </a:solidFill>
                <a:cs typeface="Times New Roman" pitchFamily="18" charset="0"/>
              </a:rPr>
              <a:t>hyst</a:t>
            </a:r>
            <a:r>
              <a:rPr lang="en-US">
                <a:solidFill>
                  <a:srgbClr val="000000"/>
                </a:solidFill>
                <a:cs typeface="Times New Roman" pitchFamily="18" charset="0"/>
              </a:rPr>
              <a:t> </a:t>
            </a: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 </a:t>
            </a:r>
            <a:r>
              <a:rPr lang="en-US" i="1">
                <a:solidFill>
                  <a:srgbClr val="000000"/>
                </a:solidFill>
                <a:cs typeface="Times New Roman" pitchFamily="18" charset="0"/>
              </a:rPr>
              <a:t>f</a:t>
            </a:r>
            <a:r>
              <a:rPr lang="en-US" i="1" baseline="-25000">
                <a:solidFill>
                  <a:srgbClr val="000000"/>
                </a:solidFill>
                <a:cs typeface="Times New Roman" pitchFamily="18" charset="0"/>
              </a:rPr>
              <a:t> </a:t>
            </a:r>
            <a:r>
              <a:rPr lang="en-US">
                <a:solidFill>
                  <a:srgbClr val="000000"/>
                </a:solidFill>
                <a:cs typeface="Times New Roman" pitchFamily="18" charset="0"/>
              </a:rPr>
              <a:t>) </a:t>
            </a:r>
            <a:r>
              <a:rPr lang="en-US">
                <a:solidFill>
                  <a:srgbClr val="000000"/>
                </a:solidFill>
                <a:cs typeface="Times New Roman" pitchFamily="18" charset="0"/>
                <a:sym typeface="Symbol" pitchFamily="18" charset="2"/>
              </a:rPr>
              <a:t>are less significant than eddy losses </a:t>
            </a:r>
            <a:r>
              <a:rPr lang="en-US">
                <a:solidFill>
                  <a:srgbClr val="000000"/>
                </a:solidFill>
                <a:cs typeface="Times New Roman" pitchFamily="18" charset="0"/>
              </a:rPr>
              <a:t>(</a:t>
            </a:r>
            <a:r>
              <a:rPr lang="en-US" i="1">
                <a:solidFill>
                  <a:srgbClr val="000000"/>
                </a:solidFill>
                <a:cs typeface="Times New Roman" pitchFamily="18" charset="0"/>
              </a:rPr>
              <a:t>I</a:t>
            </a:r>
            <a:r>
              <a:rPr lang="en-US" baseline="-25000">
                <a:solidFill>
                  <a:srgbClr val="000000"/>
                </a:solidFill>
                <a:cs typeface="Times New Roman" pitchFamily="18" charset="0"/>
              </a:rPr>
              <a:t>eddy</a:t>
            </a:r>
            <a:r>
              <a:rPr lang="en-US">
                <a:solidFill>
                  <a:srgbClr val="000000"/>
                </a:solidFill>
                <a:cs typeface="Times New Roman" pitchFamily="18" charset="0"/>
              </a:rPr>
              <a:t> </a:t>
            </a: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f</a:t>
            </a:r>
            <a:r>
              <a:rPr lang="en-US" baseline="30000">
                <a:solidFill>
                  <a:srgbClr val="000000"/>
                </a:solidFill>
                <a:cs typeface="Times New Roman" pitchFamily="18" charset="0"/>
                <a:sym typeface="Symbol" pitchFamily="18" charset="2"/>
              </a:rPr>
              <a:t> 2</a:t>
            </a:r>
            <a:r>
              <a:rPr lang="en-US" i="1" baseline="-25000">
                <a:solidFill>
                  <a:srgbClr val="000000"/>
                </a:solidFill>
                <a:cs typeface="Times New Roman" pitchFamily="18" charset="0"/>
                <a:sym typeface="Symbol" pitchFamily="18" charset="2"/>
              </a:rPr>
              <a:t> </a:t>
            </a:r>
            <a:r>
              <a:rPr lang="en-US">
                <a:solidFill>
                  <a:srgbClr val="000000"/>
                </a:solidFill>
                <a:cs typeface="Times New Roman" pitchFamily="18" charset="0"/>
                <a:sym typeface="Symbol" pitchFamily="18" charset="2"/>
              </a:rPr>
              <a:t>). </a:t>
            </a:r>
          </a:p>
          <a:p>
            <a:pPr eaLnBrk="0" hangingPunct="0">
              <a:spcBef>
                <a:spcPct val="20000"/>
              </a:spcBef>
            </a:pPr>
            <a:r>
              <a:rPr lang="en-US">
                <a:solidFill>
                  <a:srgbClr val="000000"/>
                </a:solidFill>
                <a:cs typeface="Times New Roman" pitchFamily="18" charset="0"/>
                <a:sym typeface="Symbol" pitchFamily="18" charset="2"/>
              </a:rPr>
              <a:t>Eddy currents can be minimized by                          </a:t>
            </a:r>
            <a:r>
              <a:rPr lang="en-US" i="1">
                <a:solidFill>
                  <a:srgbClr val="000000"/>
                </a:solidFill>
                <a:cs typeface="Times New Roman" pitchFamily="18" charset="0"/>
                <a:sym typeface="Symbol" pitchFamily="18" charset="2"/>
              </a:rPr>
              <a:t>lamination of the transformer core</a:t>
            </a:r>
            <a:r>
              <a:rPr lang="en-US">
                <a:solidFill>
                  <a:srgbClr val="000000"/>
                </a:solidFill>
                <a:cs typeface="Times New Roman" pitchFamily="18" charset="0"/>
                <a:sym typeface="Symbol" pitchFamily="18" charset="2"/>
              </a:rPr>
              <a:t>.</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laminations are insulated from                                  one another, thereby eliminating any                          complete loops to make a circuit.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Furthermore, each layer has </a:t>
            </a:r>
            <a:r>
              <a:rPr lang="en-US" i="1">
                <a:solidFill>
                  <a:srgbClr val="000000"/>
                </a:solidFill>
                <a:cs typeface="Times New Roman" pitchFamily="18" charset="0"/>
              </a:rPr>
              <a:t>E</a:t>
            </a:r>
            <a:r>
              <a:rPr lang="en-US">
                <a:solidFill>
                  <a:srgbClr val="000000"/>
                </a:solidFill>
                <a:cs typeface="Times New Roman" pitchFamily="18" charset="0"/>
              </a:rPr>
              <a:t> and </a:t>
            </a:r>
            <a:r>
              <a:rPr lang="en-US" i="1">
                <a:solidFill>
                  <a:srgbClr val="000000"/>
                </a:solidFill>
                <a:cs typeface="Times New Roman" pitchFamily="18" charset="0"/>
              </a:rPr>
              <a:t>I </a:t>
            </a:r>
            <a:r>
              <a:rPr lang="en-US">
                <a:solidFill>
                  <a:srgbClr val="000000"/>
                </a:solidFill>
                <a:cs typeface="Times New Roman" pitchFamily="18" charset="0"/>
              </a:rPr>
              <a:t>laminations.</a:t>
            </a:r>
          </a:p>
        </p:txBody>
      </p:sp>
      <p:pic>
        <p:nvPicPr>
          <p:cNvPr id="19046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45163" y="4071938"/>
            <a:ext cx="3243262" cy="1814512"/>
          </a:xfrm>
          <a:prstGeom prst="rect">
            <a:avLst/>
          </a:prstGeom>
          <a:ln>
            <a:noFill/>
          </a:ln>
          <a:effectLst>
            <a:outerShdw blurRad="292100" dist="139700" dir="2700000" algn="tl" rotWithShape="0">
              <a:srgbClr val="333333">
                <a:alpha val="65000"/>
              </a:srgbClr>
            </a:outerShdw>
          </a:effectLst>
        </p:spPr>
      </p:pic>
      <p:sp>
        <p:nvSpPr>
          <p:cNvPr id="1904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90469" name="Freeform 5"/>
          <p:cNvSpPr>
            <a:spLocks/>
          </p:cNvSpPr>
          <p:nvPr/>
        </p:nvSpPr>
        <p:spPr bwMode="auto">
          <a:xfrm flipH="1">
            <a:off x="7854950" y="4751388"/>
            <a:ext cx="784225" cy="1712912"/>
          </a:xfrm>
          <a:custGeom>
            <a:avLst/>
            <a:gdLst/>
            <a:ahLst/>
            <a:cxnLst>
              <a:cxn ang="0">
                <a:pos x="8" y="1001"/>
              </a:cxn>
              <a:cxn ang="0">
                <a:pos x="0" y="0"/>
              </a:cxn>
              <a:cxn ang="0">
                <a:pos x="826" y="811"/>
              </a:cxn>
              <a:cxn ang="0">
                <a:pos x="826" y="1804"/>
              </a:cxn>
              <a:cxn ang="0">
                <a:pos x="667" y="1653"/>
              </a:cxn>
              <a:cxn ang="0">
                <a:pos x="667" y="864"/>
              </a:cxn>
              <a:cxn ang="0">
                <a:pos x="455" y="667"/>
              </a:cxn>
              <a:cxn ang="0">
                <a:pos x="455" y="1433"/>
              </a:cxn>
              <a:cxn ang="0">
                <a:pos x="311" y="1304"/>
              </a:cxn>
              <a:cxn ang="0">
                <a:pos x="326" y="531"/>
              </a:cxn>
              <a:cxn ang="0">
                <a:pos x="144" y="349"/>
              </a:cxn>
              <a:cxn ang="0">
                <a:pos x="144" y="1130"/>
              </a:cxn>
              <a:cxn ang="0">
                <a:pos x="8" y="1001"/>
              </a:cxn>
            </a:cxnLst>
            <a:rect l="0" t="0" r="r" b="b"/>
            <a:pathLst>
              <a:path w="826" h="1804">
                <a:moveTo>
                  <a:pt x="8" y="1001"/>
                </a:moveTo>
                <a:lnTo>
                  <a:pt x="0" y="0"/>
                </a:lnTo>
                <a:lnTo>
                  <a:pt x="826" y="811"/>
                </a:lnTo>
                <a:lnTo>
                  <a:pt x="826" y="1804"/>
                </a:lnTo>
                <a:lnTo>
                  <a:pt x="667" y="1653"/>
                </a:lnTo>
                <a:lnTo>
                  <a:pt x="667" y="864"/>
                </a:lnTo>
                <a:lnTo>
                  <a:pt x="455" y="667"/>
                </a:lnTo>
                <a:lnTo>
                  <a:pt x="455" y="1433"/>
                </a:lnTo>
                <a:lnTo>
                  <a:pt x="311" y="1304"/>
                </a:lnTo>
                <a:lnTo>
                  <a:pt x="326" y="531"/>
                </a:lnTo>
                <a:lnTo>
                  <a:pt x="144" y="349"/>
                </a:lnTo>
                <a:lnTo>
                  <a:pt x="144" y="1130"/>
                </a:lnTo>
                <a:lnTo>
                  <a:pt x="8" y="1001"/>
                </a:lnTo>
                <a:close/>
              </a:path>
            </a:pathLst>
          </a:custGeom>
          <a:gradFill rotWithShape="1">
            <a:gsLst>
              <a:gs pos="0">
                <a:srgbClr val="FFCC99">
                  <a:gamma/>
                  <a:shade val="46275"/>
                  <a:invGamma/>
                </a:srgbClr>
              </a:gs>
              <a:gs pos="100000">
                <a:srgbClr val="FFCC99"/>
              </a:gs>
            </a:gsLst>
            <a:lin ang="2700000" scaled="1"/>
          </a:gradFill>
          <a:ln w="9525">
            <a:solidFill>
              <a:schemeClr val="tx1"/>
            </a:solidFill>
            <a:round/>
            <a:headEnd/>
            <a:tailEnd/>
          </a:ln>
          <a:effectLst/>
        </p:spPr>
        <p:txBody>
          <a:bodyPr/>
          <a:lstStyle/>
          <a:p>
            <a:endParaRPr lang="en-US"/>
          </a:p>
        </p:txBody>
      </p:sp>
      <p:sp>
        <p:nvSpPr>
          <p:cNvPr id="190470" name="Freeform 6"/>
          <p:cNvSpPr>
            <a:spLocks/>
          </p:cNvSpPr>
          <p:nvPr/>
        </p:nvSpPr>
        <p:spPr bwMode="auto">
          <a:xfrm flipH="1">
            <a:off x="7847013" y="5684838"/>
            <a:ext cx="790575" cy="1012825"/>
          </a:xfrm>
          <a:custGeom>
            <a:avLst/>
            <a:gdLst/>
            <a:ahLst/>
            <a:cxnLst>
              <a:cxn ang="0">
                <a:pos x="0" y="257"/>
              </a:cxn>
              <a:cxn ang="0">
                <a:pos x="0" y="0"/>
              </a:cxn>
              <a:cxn ang="0">
                <a:pos x="833" y="833"/>
              </a:cxn>
              <a:cxn ang="0">
                <a:pos x="833" y="1068"/>
              </a:cxn>
              <a:cxn ang="0">
                <a:pos x="0" y="257"/>
              </a:cxn>
            </a:cxnLst>
            <a:rect l="0" t="0" r="r" b="b"/>
            <a:pathLst>
              <a:path w="833" h="1068">
                <a:moveTo>
                  <a:pt x="0" y="257"/>
                </a:moveTo>
                <a:lnTo>
                  <a:pt x="0" y="0"/>
                </a:lnTo>
                <a:lnTo>
                  <a:pt x="833" y="833"/>
                </a:lnTo>
                <a:lnTo>
                  <a:pt x="833" y="1068"/>
                </a:lnTo>
                <a:lnTo>
                  <a:pt x="0" y="257"/>
                </a:lnTo>
                <a:close/>
              </a:path>
            </a:pathLst>
          </a:custGeom>
          <a:gradFill rotWithShape="1">
            <a:gsLst>
              <a:gs pos="0">
                <a:srgbClr val="FFCC99">
                  <a:gamma/>
                  <a:shade val="46275"/>
                  <a:invGamma/>
                </a:srgbClr>
              </a:gs>
              <a:gs pos="100000">
                <a:srgbClr val="FFCC99"/>
              </a:gs>
            </a:gsLst>
            <a:lin ang="2700000" scaled="1"/>
          </a:gradFill>
          <a:ln w="9525">
            <a:solidFill>
              <a:schemeClr val="tx1"/>
            </a:solidFill>
            <a:round/>
            <a:headEnd/>
            <a:tailEnd/>
          </a:ln>
          <a:effectLst/>
        </p:spPr>
        <p:txBody>
          <a:bodyPr/>
          <a:lstStyle/>
          <a:p>
            <a:endParaRPr lang="en-US"/>
          </a:p>
        </p:txBody>
      </p:sp>
      <p:sp>
        <p:nvSpPr>
          <p:cNvPr id="190471" name="Freeform 7"/>
          <p:cNvSpPr>
            <a:spLocks/>
          </p:cNvSpPr>
          <p:nvPr/>
        </p:nvSpPr>
        <p:spPr bwMode="auto">
          <a:xfrm>
            <a:off x="8226425" y="4900613"/>
            <a:ext cx="384175" cy="1223962"/>
          </a:xfrm>
          <a:custGeom>
            <a:avLst/>
            <a:gdLst/>
            <a:ahLst/>
            <a:cxnLst>
              <a:cxn ang="0">
                <a:pos x="16" y="472"/>
              </a:cxn>
              <a:cxn ang="0">
                <a:pos x="32" y="195"/>
              </a:cxn>
              <a:cxn ang="0">
                <a:pos x="207" y="66"/>
              </a:cxn>
              <a:cxn ang="0">
                <a:pos x="222" y="589"/>
              </a:cxn>
              <a:cxn ang="0">
                <a:pos x="85" y="763"/>
              </a:cxn>
              <a:cxn ang="0">
                <a:pos x="25" y="543"/>
              </a:cxn>
            </a:cxnLst>
            <a:rect l="0" t="0" r="r" b="b"/>
            <a:pathLst>
              <a:path w="242" h="771">
                <a:moveTo>
                  <a:pt x="16" y="472"/>
                </a:moveTo>
                <a:cubicBezTo>
                  <a:pt x="19" y="426"/>
                  <a:pt x="0" y="262"/>
                  <a:pt x="32" y="195"/>
                </a:cubicBezTo>
                <a:cubicBezTo>
                  <a:pt x="64" y="128"/>
                  <a:pt x="175" y="0"/>
                  <a:pt x="207" y="66"/>
                </a:cubicBezTo>
                <a:cubicBezTo>
                  <a:pt x="239" y="132"/>
                  <a:pt x="242" y="473"/>
                  <a:pt x="222" y="589"/>
                </a:cubicBezTo>
                <a:cubicBezTo>
                  <a:pt x="202" y="705"/>
                  <a:pt x="118" y="771"/>
                  <a:pt x="85" y="763"/>
                </a:cubicBezTo>
                <a:cubicBezTo>
                  <a:pt x="52" y="755"/>
                  <a:pt x="37" y="589"/>
                  <a:pt x="25" y="543"/>
                </a:cubicBezTo>
              </a:path>
            </a:pathLst>
          </a:custGeom>
          <a:noFill/>
          <a:ln w="57150" cmpd="sng">
            <a:solidFill>
              <a:srgbClr val="FF0000"/>
            </a:solidFill>
            <a:round/>
            <a:headEnd type="none" w="med" len="med"/>
            <a:tailEnd type="triangle" w="med" len="me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0466">
                                            <p:txEl>
                                              <p:pRg st="1" end="1"/>
                                            </p:txEl>
                                          </p:spTgt>
                                        </p:tgtEl>
                                        <p:attrNameLst>
                                          <p:attrName>style.visibility</p:attrName>
                                        </p:attrNameLst>
                                      </p:cBhvr>
                                      <p:to>
                                        <p:strVal val="visible"/>
                                      </p:to>
                                    </p:set>
                                    <p:anim calcmode="lin" valueType="num">
                                      <p:cBhvr additive="base">
                                        <p:cTn id="7"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0466">
                                            <p:txEl>
                                              <p:pRg st="2" end="2"/>
                                            </p:txEl>
                                          </p:spTgt>
                                        </p:tgtEl>
                                        <p:attrNameLst>
                                          <p:attrName>style.visibility</p:attrName>
                                        </p:attrNameLst>
                                      </p:cBhvr>
                                      <p:to>
                                        <p:strVal val="visible"/>
                                      </p:to>
                                    </p:set>
                                    <p:anim calcmode="lin" valueType="num">
                                      <p:cBhvr additive="base">
                                        <p:cTn id="13" dur="500" fill="hold"/>
                                        <p:tgtEl>
                                          <p:spTgt spid="1904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0466">
                                            <p:txEl>
                                              <p:pRg st="3" end="3"/>
                                            </p:txEl>
                                          </p:spTgt>
                                        </p:tgtEl>
                                        <p:attrNameLst>
                                          <p:attrName>style.visibility</p:attrName>
                                        </p:attrNameLst>
                                      </p:cBhvr>
                                      <p:to>
                                        <p:strVal val="visible"/>
                                      </p:to>
                                    </p:set>
                                    <p:anim calcmode="lin" valueType="num">
                                      <p:cBhvr additive="base">
                                        <p:cTn id="19" dur="500" fill="hold"/>
                                        <p:tgtEl>
                                          <p:spTgt spid="1904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04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53" presetClass="entr" presetSubtype="0" fill="hold" nodeType="afterEffect">
                                  <p:stCondLst>
                                    <p:cond delay="0"/>
                                  </p:stCondLst>
                                  <p:childTnLst>
                                    <p:set>
                                      <p:cBhvr>
                                        <p:cTn id="23" dur="1" fill="hold">
                                          <p:stCondLst>
                                            <p:cond delay="0"/>
                                          </p:stCondLst>
                                        </p:cTn>
                                        <p:tgtEl>
                                          <p:spTgt spid="190467"/>
                                        </p:tgtEl>
                                        <p:attrNameLst>
                                          <p:attrName>style.visibility</p:attrName>
                                        </p:attrNameLst>
                                      </p:cBhvr>
                                      <p:to>
                                        <p:strVal val="visible"/>
                                      </p:to>
                                    </p:set>
                                    <p:anim calcmode="lin" valueType="num">
                                      <p:cBhvr>
                                        <p:cTn id="24" dur="500" fill="hold"/>
                                        <p:tgtEl>
                                          <p:spTgt spid="190467"/>
                                        </p:tgtEl>
                                        <p:attrNameLst>
                                          <p:attrName>ppt_w</p:attrName>
                                        </p:attrNameLst>
                                      </p:cBhvr>
                                      <p:tavLst>
                                        <p:tav tm="0">
                                          <p:val>
                                            <p:fltVal val="0"/>
                                          </p:val>
                                        </p:tav>
                                        <p:tav tm="100000">
                                          <p:val>
                                            <p:strVal val="#ppt_w"/>
                                          </p:val>
                                        </p:tav>
                                      </p:tavLst>
                                    </p:anim>
                                    <p:anim calcmode="lin" valueType="num">
                                      <p:cBhvr>
                                        <p:cTn id="25" dur="500" fill="hold"/>
                                        <p:tgtEl>
                                          <p:spTgt spid="190467"/>
                                        </p:tgtEl>
                                        <p:attrNameLst>
                                          <p:attrName>ppt_h</p:attrName>
                                        </p:attrNameLst>
                                      </p:cBhvr>
                                      <p:tavLst>
                                        <p:tav tm="0">
                                          <p:val>
                                            <p:fltVal val="0"/>
                                          </p:val>
                                        </p:tav>
                                        <p:tav tm="100000">
                                          <p:val>
                                            <p:strVal val="#ppt_h"/>
                                          </p:val>
                                        </p:tav>
                                      </p:tavLst>
                                    </p:anim>
                                    <p:animEffect transition="in" filter="fade">
                                      <p:cBhvr>
                                        <p:cTn id="26" dur="500"/>
                                        <p:tgtEl>
                                          <p:spTgt spid="190467"/>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0466">
                                            <p:txEl>
                                              <p:pRg st="4" end="4"/>
                                            </p:txEl>
                                          </p:spTgt>
                                        </p:tgtEl>
                                        <p:attrNameLst>
                                          <p:attrName>style.visibility</p:attrName>
                                        </p:attrNameLst>
                                      </p:cBhvr>
                                      <p:to>
                                        <p:strVal val="visible"/>
                                      </p:to>
                                    </p:set>
                                    <p:anim calcmode="lin" valueType="num">
                                      <p:cBhvr additive="base">
                                        <p:cTn id="31" dur="500" fill="hold"/>
                                        <p:tgtEl>
                                          <p:spTgt spid="1904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04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0466">
                                            <p:txEl>
                                              <p:pRg st="5" end="5"/>
                                            </p:txEl>
                                          </p:spTgt>
                                        </p:tgtEl>
                                        <p:attrNameLst>
                                          <p:attrName>style.visibility</p:attrName>
                                        </p:attrNameLst>
                                      </p:cBhvr>
                                      <p:to>
                                        <p:strVal val="visible"/>
                                      </p:to>
                                    </p:set>
                                    <p:anim calcmode="lin" valueType="num">
                                      <p:cBhvr additive="base">
                                        <p:cTn id="37" dur="500" fill="hold"/>
                                        <p:tgtEl>
                                          <p:spTgt spid="19046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04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90469"/>
                                        </p:tgtEl>
                                        <p:attrNameLst>
                                          <p:attrName>style.visibility</p:attrName>
                                        </p:attrNameLst>
                                      </p:cBhvr>
                                      <p:to>
                                        <p:strVal val="visible"/>
                                      </p:to>
                                    </p:set>
                                    <p:anim calcmode="lin" valueType="num">
                                      <p:cBhvr>
                                        <p:cTn id="43" dur="500" fill="hold"/>
                                        <p:tgtEl>
                                          <p:spTgt spid="190469"/>
                                        </p:tgtEl>
                                        <p:attrNameLst>
                                          <p:attrName>ppt_w</p:attrName>
                                        </p:attrNameLst>
                                      </p:cBhvr>
                                      <p:tavLst>
                                        <p:tav tm="0">
                                          <p:val>
                                            <p:fltVal val="0"/>
                                          </p:val>
                                        </p:tav>
                                        <p:tav tm="100000">
                                          <p:val>
                                            <p:strVal val="#ppt_w"/>
                                          </p:val>
                                        </p:tav>
                                      </p:tavLst>
                                    </p:anim>
                                    <p:anim calcmode="lin" valueType="num">
                                      <p:cBhvr>
                                        <p:cTn id="44" dur="500" fill="hold"/>
                                        <p:tgtEl>
                                          <p:spTgt spid="190469"/>
                                        </p:tgtEl>
                                        <p:attrNameLst>
                                          <p:attrName>ppt_h</p:attrName>
                                        </p:attrNameLst>
                                      </p:cBhvr>
                                      <p:tavLst>
                                        <p:tav tm="0">
                                          <p:val>
                                            <p:fltVal val="0"/>
                                          </p:val>
                                        </p:tav>
                                        <p:tav tm="100000">
                                          <p:val>
                                            <p:strVal val="#ppt_h"/>
                                          </p:val>
                                        </p:tav>
                                      </p:tavLst>
                                    </p:anim>
                                    <p:animEffect transition="in" filter="fade">
                                      <p:cBhvr>
                                        <p:cTn id="45" dur="500"/>
                                        <p:tgtEl>
                                          <p:spTgt spid="190469"/>
                                        </p:tgtEl>
                                      </p:cBhvr>
                                    </p:animEffect>
                                  </p:childTnLst>
                                  <p:subTnLst>
                                    <p:audio>
                                      <p:cMediaNode>
                                        <p:cTn display="0" masterRel="sameClick">
                                          <p:stCondLst>
                                            <p:cond evt="begin" delay="0">
                                              <p:tn val="41"/>
                                            </p:cond>
                                          </p:stCondLst>
                                          <p:endCondLst>
                                            <p:cond evt="onStopAudio" delay="0">
                                              <p:tgtEl>
                                                <p:sldTgt/>
                                              </p:tgtEl>
                                            </p:cond>
                                          </p:endCondLst>
                                        </p:cTn>
                                        <p:tgtEl>
                                          <p:sndTgt r:embed="rId5" name="suction.wav"/>
                                        </p:tgtEl>
                                      </p:cMediaNode>
                                    </p:audio>
                                  </p:subTnLst>
                                </p:cTn>
                              </p:par>
                              <p:par>
                                <p:cTn id="46" presetID="53" presetClass="entr" presetSubtype="0" fill="hold" grpId="0" nodeType="withEffect">
                                  <p:stCondLst>
                                    <p:cond delay="0"/>
                                  </p:stCondLst>
                                  <p:childTnLst>
                                    <p:set>
                                      <p:cBhvr>
                                        <p:cTn id="47" dur="1" fill="hold">
                                          <p:stCondLst>
                                            <p:cond delay="0"/>
                                          </p:stCondLst>
                                        </p:cTn>
                                        <p:tgtEl>
                                          <p:spTgt spid="190470"/>
                                        </p:tgtEl>
                                        <p:attrNameLst>
                                          <p:attrName>style.visibility</p:attrName>
                                        </p:attrNameLst>
                                      </p:cBhvr>
                                      <p:to>
                                        <p:strVal val="visible"/>
                                      </p:to>
                                    </p:set>
                                    <p:anim calcmode="lin" valueType="num">
                                      <p:cBhvr>
                                        <p:cTn id="48" dur="500" fill="hold"/>
                                        <p:tgtEl>
                                          <p:spTgt spid="190470"/>
                                        </p:tgtEl>
                                        <p:attrNameLst>
                                          <p:attrName>ppt_w</p:attrName>
                                        </p:attrNameLst>
                                      </p:cBhvr>
                                      <p:tavLst>
                                        <p:tav tm="0">
                                          <p:val>
                                            <p:fltVal val="0"/>
                                          </p:val>
                                        </p:tav>
                                        <p:tav tm="100000">
                                          <p:val>
                                            <p:strVal val="#ppt_w"/>
                                          </p:val>
                                        </p:tav>
                                      </p:tavLst>
                                    </p:anim>
                                    <p:anim calcmode="lin" valueType="num">
                                      <p:cBhvr>
                                        <p:cTn id="49" dur="500" fill="hold"/>
                                        <p:tgtEl>
                                          <p:spTgt spid="190470"/>
                                        </p:tgtEl>
                                        <p:attrNameLst>
                                          <p:attrName>ppt_h</p:attrName>
                                        </p:attrNameLst>
                                      </p:cBhvr>
                                      <p:tavLst>
                                        <p:tav tm="0">
                                          <p:val>
                                            <p:fltVal val="0"/>
                                          </p:val>
                                        </p:tav>
                                        <p:tav tm="100000">
                                          <p:val>
                                            <p:strVal val="#ppt_h"/>
                                          </p:val>
                                        </p:tav>
                                      </p:tavLst>
                                    </p:anim>
                                    <p:animEffect transition="in" filter="fade">
                                      <p:cBhvr>
                                        <p:cTn id="50" dur="500"/>
                                        <p:tgtEl>
                                          <p:spTgt spid="190470"/>
                                        </p:tgtEl>
                                      </p:cBhvr>
                                    </p:animEffect>
                                  </p:childTnLst>
                                  <p:subTnLst>
                                    <p:audio>
                                      <p:cMediaNode>
                                        <p:cTn display="0" masterRel="sameClick">
                                          <p:stCondLst>
                                            <p:cond evt="begin" delay="0">
                                              <p:tn val="46"/>
                                            </p:cond>
                                          </p:stCondLst>
                                          <p:endCondLst>
                                            <p:cond evt="onStopAudio" delay="0">
                                              <p:tgtEl>
                                                <p:sldTgt/>
                                              </p:tgtEl>
                                            </p:cond>
                                          </p:endCondLst>
                                        </p:cTn>
                                        <p:tgtEl>
                                          <p:sndTgt r:embed="rId5" name="suction.wav"/>
                                        </p:tgtEl>
                                      </p:cMediaNode>
                                    </p:audio>
                                  </p:subTnLst>
                                </p:cTn>
                              </p:par>
                            </p:childTnLst>
                          </p:cTn>
                        </p:par>
                      </p:childTnLst>
                    </p:cTn>
                  </p:par>
                  <p:par>
                    <p:cTn id="51" fill="hold">
                      <p:stCondLst>
                        <p:cond delay="indefinite"/>
                      </p:stCondLst>
                      <p:childTnLst>
                        <p:par>
                          <p:cTn id="52" fill="hold">
                            <p:stCondLst>
                              <p:cond delay="0"/>
                            </p:stCondLst>
                            <p:childTnLst>
                              <p:par>
                                <p:cTn id="53" presetID="21" presetClass="entr" presetSubtype="1" repeatCount="indefinite" fill="hold" grpId="0" nodeType="clickEffect">
                                  <p:stCondLst>
                                    <p:cond delay="0"/>
                                  </p:stCondLst>
                                  <p:endCondLst>
                                    <p:cond evt="onNext" delay="0">
                                      <p:tgtEl>
                                        <p:sldTgt/>
                                      </p:tgtEl>
                                    </p:cond>
                                  </p:endCondLst>
                                  <p:childTnLst>
                                    <p:set>
                                      <p:cBhvr>
                                        <p:cTn id="54" dur="1" fill="hold">
                                          <p:stCondLst>
                                            <p:cond delay="0"/>
                                          </p:stCondLst>
                                        </p:cTn>
                                        <p:tgtEl>
                                          <p:spTgt spid="190471"/>
                                        </p:tgtEl>
                                        <p:attrNameLst>
                                          <p:attrName>style.visibility</p:attrName>
                                        </p:attrNameLst>
                                      </p:cBhvr>
                                      <p:to>
                                        <p:strVal val="visible"/>
                                      </p:to>
                                    </p:set>
                                    <p:animEffect transition="in" filter="wheel(1)">
                                      <p:cBhvr>
                                        <p:cTn id="55" dur="2000"/>
                                        <p:tgtEl>
                                          <p:spTgt spid="19047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0.00139 0.0037 L 1.11111E-6 0.03333 " pathEditMode="relative" rAng="0" ptsTypes="AA">
                                      <p:cBhvr>
                                        <p:cTn id="59" dur="500" fill="hold"/>
                                        <p:tgtEl>
                                          <p:spTgt spid="190470"/>
                                        </p:tgtEl>
                                        <p:attrNameLst>
                                          <p:attrName>ppt_x</p:attrName>
                                          <p:attrName>ppt_y</p:attrName>
                                        </p:attrNameLst>
                                      </p:cBhvr>
                                      <p:rCtr x="100" y="1500"/>
                                    </p:animMotion>
                                  </p:childTnLst>
                                  <p:subTnLst>
                                    <p:audio>
                                      <p:cMediaNode>
                                        <p:cTn display="0" masterRel="sameClick">
                                          <p:stCondLst>
                                            <p:cond evt="begin" delay="0">
                                              <p:tn val="58"/>
                                            </p:cond>
                                          </p:stCondLst>
                                          <p:endCondLst>
                                            <p:cond evt="onStopAudio" delay="0">
                                              <p:tgtEl>
                                                <p:sldTgt/>
                                              </p:tgtEl>
                                            </p:cond>
                                          </p:endCondLst>
                                        </p:cTn>
                                        <p:tgtEl>
                                          <p:sndTgt r:embed="rId6" name="click.wav"/>
                                        </p:tgtEl>
                                      </p:cMediaNode>
                                    </p:audio>
                                  </p:subTnLst>
                                </p:cTn>
                              </p:par>
                              <p:par>
                                <p:cTn id="60" presetID="1" presetClass="exit" presetSubtype="0" fill="hold" grpId="1" nodeType="withEffect">
                                  <p:stCondLst>
                                    <p:cond delay="0"/>
                                  </p:stCondLst>
                                  <p:childTnLst>
                                    <p:set>
                                      <p:cBhvr>
                                        <p:cTn id="61" dur="1" fill="hold">
                                          <p:stCondLst>
                                            <p:cond delay="0"/>
                                          </p:stCondLst>
                                        </p:cTn>
                                        <p:tgtEl>
                                          <p:spTgt spid="1904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animBg="1"/>
      <p:bldP spid="190470" grpId="0" animBg="1"/>
      <p:bldP spid="190470" grpId="1" animBg="1"/>
      <p:bldP spid="190471" grpId="0" animBg="1"/>
      <p:bldP spid="19047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ChangeArrowheads="1"/>
          </p:cNvSpPr>
          <p:nvPr/>
        </p:nvSpPr>
        <p:spPr bwMode="auto">
          <a:xfrm>
            <a:off x="687388" y="1738313"/>
            <a:ext cx="7772400" cy="39925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63851"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150" y="1825625"/>
            <a:ext cx="7743825" cy="2486025"/>
          </a:xfrm>
          <a:prstGeom prst="rect">
            <a:avLst/>
          </a:prstGeom>
          <a:noFill/>
        </p:spPr>
      </p:pic>
      <p:sp>
        <p:nvSpPr>
          <p:cNvPr id="163846" name="Text Box 6"/>
          <p:cNvSpPr txBox="1">
            <a:spLocks noChangeArrowheads="1"/>
          </p:cNvSpPr>
          <p:nvPr/>
        </p:nvSpPr>
        <p:spPr bwMode="auto">
          <a:xfrm>
            <a:off x="738188" y="4430713"/>
            <a:ext cx="7629525" cy="822325"/>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For an ideal transformer there is no power loss between primary and secondary coils.</a:t>
            </a:r>
          </a:p>
        </p:txBody>
      </p:sp>
      <p:sp>
        <p:nvSpPr>
          <p:cNvPr id="163847" name="Text Box 7"/>
          <p:cNvSpPr txBox="1">
            <a:spLocks noChangeArrowheads="1"/>
          </p:cNvSpPr>
          <p:nvPr/>
        </p:nvSpPr>
        <p:spPr bwMode="auto">
          <a:xfrm>
            <a:off x="728663" y="5202238"/>
            <a:ext cx="7629525"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Thus </a:t>
            </a:r>
            <a:r>
              <a:rPr lang="en-US" i="1">
                <a:solidFill>
                  <a:schemeClr val="hlink"/>
                </a:solidFill>
                <a:sym typeface="Symbol" pitchFamily="18" charset="2"/>
              </a:rPr>
              <a:t>V</a:t>
            </a:r>
            <a:r>
              <a:rPr lang="en-US" baseline="-25000">
                <a:solidFill>
                  <a:schemeClr val="hlink"/>
                </a:solidFill>
                <a:sym typeface="Symbol" pitchFamily="18" charset="2"/>
              </a:rPr>
              <a:t>p</a:t>
            </a:r>
            <a:r>
              <a:rPr lang="en-US" i="1">
                <a:solidFill>
                  <a:schemeClr val="hlink"/>
                </a:solidFill>
                <a:sym typeface="Symbol" pitchFamily="18" charset="2"/>
              </a:rPr>
              <a:t>I</a:t>
            </a:r>
            <a:r>
              <a:rPr lang="en-US" baseline="-25000">
                <a:solidFill>
                  <a:schemeClr val="hlink"/>
                </a:solidFill>
                <a:sym typeface="Symbol" pitchFamily="18" charset="2"/>
              </a:rPr>
              <a:t>p</a:t>
            </a:r>
            <a:r>
              <a:rPr lang="en-US">
                <a:solidFill>
                  <a:schemeClr val="hlink"/>
                </a:solidFill>
                <a:sym typeface="Symbol" pitchFamily="18" charset="2"/>
              </a:rPr>
              <a:t> = </a:t>
            </a:r>
            <a:r>
              <a:rPr lang="en-US" i="1">
                <a:solidFill>
                  <a:schemeClr val="hlink"/>
                </a:solidFill>
                <a:sym typeface="Symbol" pitchFamily="18" charset="2"/>
              </a:rPr>
              <a:t>V</a:t>
            </a:r>
            <a:r>
              <a:rPr lang="en-US" baseline="-25000">
                <a:solidFill>
                  <a:schemeClr val="hlink"/>
                </a:solidFill>
                <a:sym typeface="Symbol" pitchFamily="18" charset="2"/>
              </a:rPr>
              <a:t>s</a:t>
            </a:r>
            <a:r>
              <a:rPr lang="en-US" i="1">
                <a:solidFill>
                  <a:schemeClr val="hlink"/>
                </a:solidFill>
                <a:sym typeface="Symbol" pitchFamily="18" charset="2"/>
              </a:rPr>
              <a:t>I</a:t>
            </a:r>
            <a:r>
              <a:rPr lang="en-US" baseline="-25000">
                <a:solidFill>
                  <a:schemeClr val="hlink"/>
                </a:solidFill>
                <a:sym typeface="Symbol" pitchFamily="18" charset="2"/>
              </a:rPr>
              <a:t>s</a:t>
            </a:r>
            <a:r>
              <a:rPr lang="en-US">
                <a:solidFill>
                  <a:schemeClr val="hlink"/>
                </a:solidFill>
                <a:sym typeface="Symbol" pitchFamily="18" charset="2"/>
              </a:rPr>
              <a:t>. </a:t>
            </a:r>
          </a:p>
        </p:txBody>
      </p:sp>
      <p:sp>
        <p:nvSpPr>
          <p:cNvPr id="163848" name="Oval 8"/>
          <p:cNvSpPr>
            <a:spLocks noChangeArrowheads="1"/>
          </p:cNvSpPr>
          <p:nvPr/>
        </p:nvSpPr>
        <p:spPr bwMode="auto">
          <a:xfrm>
            <a:off x="4460875" y="3594100"/>
            <a:ext cx="338138" cy="338138"/>
          </a:xfrm>
          <a:prstGeom prst="ellipse">
            <a:avLst/>
          </a:prstGeom>
          <a:noFill/>
          <a:ln w="19050">
            <a:solidFill>
              <a:srgbClr val="FF0000"/>
            </a:solidFill>
            <a:round/>
            <a:headEnd/>
            <a:tailEnd/>
          </a:ln>
          <a:effectLst/>
        </p:spPr>
        <p:txBody>
          <a:bodyPr wrap="none" anchor="ctr"/>
          <a:lstStyle/>
          <a:p>
            <a:endParaRPr lang="en-US"/>
          </a:p>
        </p:txBody>
      </p:sp>
      <p:sp>
        <p:nvSpPr>
          <p:cNvPr id="16385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63842" name="Rectangle 2"/>
          <p:cNvSpPr>
            <a:spLocks noChangeArrowheads="1"/>
          </p:cNvSpPr>
          <p:nvPr/>
        </p:nvSpPr>
        <p:spPr bwMode="auto">
          <a:xfrm>
            <a:off x="685800" y="1338263"/>
            <a:ext cx="7772400" cy="4572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ideal transformers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 calcmode="lin" valueType="num">
                                      <p:cBhvr additive="base">
                                        <p:cTn id="7" dur="500" fill="hold"/>
                                        <p:tgtEl>
                                          <p:spTgt spid="16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51"/>
                                        </p:tgtEl>
                                        <p:attrNameLst>
                                          <p:attrName>style.visibility</p:attrName>
                                        </p:attrNameLst>
                                      </p:cBhvr>
                                      <p:to>
                                        <p:strVal val="visible"/>
                                      </p:to>
                                    </p:set>
                                    <p:anim calcmode="lin" valueType="num">
                                      <p:cBhvr additive="base">
                                        <p:cTn id="13" dur="500" fill="hold"/>
                                        <p:tgtEl>
                                          <p:spTgt spid="163851"/>
                                        </p:tgtEl>
                                        <p:attrNameLst>
                                          <p:attrName>ppt_x</p:attrName>
                                        </p:attrNameLst>
                                      </p:cBhvr>
                                      <p:tavLst>
                                        <p:tav tm="0">
                                          <p:val>
                                            <p:strVal val="#ppt_x"/>
                                          </p:val>
                                        </p:tav>
                                        <p:tav tm="100000">
                                          <p:val>
                                            <p:strVal val="#ppt_x"/>
                                          </p:val>
                                        </p:tav>
                                      </p:tavLst>
                                    </p:anim>
                                    <p:anim calcmode="lin" valueType="num">
                                      <p:cBhvr additive="base">
                                        <p:cTn id="14" dur="500" fill="hold"/>
                                        <p:tgtEl>
                                          <p:spTgt spid="1638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46"/>
                                        </p:tgtEl>
                                        <p:attrNameLst>
                                          <p:attrName>style.visibility</p:attrName>
                                        </p:attrNameLst>
                                      </p:cBhvr>
                                      <p:to>
                                        <p:strVal val="visible"/>
                                      </p:to>
                                    </p:set>
                                    <p:anim calcmode="lin" valueType="num">
                                      <p:cBhvr additive="base">
                                        <p:cTn id="19" dur="500" fill="hold"/>
                                        <p:tgtEl>
                                          <p:spTgt spid="163846"/>
                                        </p:tgtEl>
                                        <p:attrNameLst>
                                          <p:attrName>ppt_x</p:attrName>
                                        </p:attrNameLst>
                                      </p:cBhvr>
                                      <p:tavLst>
                                        <p:tav tm="0">
                                          <p:val>
                                            <p:strVal val="#ppt_x"/>
                                          </p:val>
                                        </p:tav>
                                        <p:tav tm="100000">
                                          <p:val>
                                            <p:strVal val="#ppt_x"/>
                                          </p:val>
                                        </p:tav>
                                      </p:tavLst>
                                    </p:anim>
                                    <p:anim calcmode="lin" valueType="num">
                                      <p:cBhvr additive="base">
                                        <p:cTn id="20" dur="500" fill="hold"/>
                                        <p:tgtEl>
                                          <p:spTgt spid="1638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47"/>
                                        </p:tgtEl>
                                        <p:attrNameLst>
                                          <p:attrName>style.visibility</p:attrName>
                                        </p:attrNameLst>
                                      </p:cBhvr>
                                      <p:to>
                                        <p:strVal val="visible"/>
                                      </p:to>
                                    </p:set>
                                    <p:anim calcmode="lin" valueType="num">
                                      <p:cBhvr additive="base">
                                        <p:cTn id="25" dur="500" fill="hold"/>
                                        <p:tgtEl>
                                          <p:spTgt spid="163847"/>
                                        </p:tgtEl>
                                        <p:attrNameLst>
                                          <p:attrName>ppt_x</p:attrName>
                                        </p:attrNameLst>
                                      </p:cBhvr>
                                      <p:tavLst>
                                        <p:tav tm="0">
                                          <p:val>
                                            <p:strVal val="#ppt_x"/>
                                          </p:val>
                                        </p:tav>
                                        <p:tav tm="100000">
                                          <p:val>
                                            <p:strVal val="#ppt_x"/>
                                          </p:val>
                                        </p:tav>
                                      </p:tavLst>
                                    </p:anim>
                                    <p:anim calcmode="lin" valueType="num">
                                      <p:cBhvr additive="base">
                                        <p:cTn id="26" dur="500" fill="hold"/>
                                        <p:tgtEl>
                                          <p:spTgt spid="1638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63848"/>
                                        </p:tgtEl>
                                        <p:attrNameLst>
                                          <p:attrName>style.visibility</p:attrName>
                                        </p:attrNameLst>
                                      </p:cBhvr>
                                      <p:to>
                                        <p:strVal val="visible"/>
                                      </p:to>
                                    </p:set>
                                    <p:anim calcmode="lin" valueType="num">
                                      <p:cBhvr>
                                        <p:cTn id="31" dur="500" fill="hold"/>
                                        <p:tgtEl>
                                          <p:spTgt spid="163848"/>
                                        </p:tgtEl>
                                        <p:attrNameLst>
                                          <p:attrName>ppt_w</p:attrName>
                                        </p:attrNameLst>
                                      </p:cBhvr>
                                      <p:tavLst>
                                        <p:tav tm="0">
                                          <p:val>
                                            <p:fltVal val="0"/>
                                          </p:val>
                                        </p:tav>
                                        <p:tav tm="100000">
                                          <p:val>
                                            <p:strVal val="#ppt_w"/>
                                          </p:val>
                                        </p:tav>
                                      </p:tavLst>
                                    </p:anim>
                                    <p:anim calcmode="lin" valueType="num">
                                      <p:cBhvr>
                                        <p:cTn id="32" dur="500" fill="hold"/>
                                        <p:tgtEl>
                                          <p:spTgt spid="163848"/>
                                        </p:tgtEl>
                                        <p:attrNameLst>
                                          <p:attrName>ppt_h</p:attrName>
                                        </p:attrNameLst>
                                      </p:cBhvr>
                                      <p:tavLst>
                                        <p:tav tm="0">
                                          <p:val>
                                            <p:fltVal val="0"/>
                                          </p:val>
                                        </p:tav>
                                        <p:tav tm="100000">
                                          <p:val>
                                            <p:strVal val="#ppt_h"/>
                                          </p:val>
                                        </p:tav>
                                      </p:tavLst>
                                    </p:anim>
                                    <p:animEffect transition="in" filter="fade">
                                      <p:cBhvr>
                                        <p:cTn id="33" dur="500"/>
                                        <p:tgtEl>
                                          <p:spTgt spid="163848"/>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p:bldP spid="163847" grpId="0"/>
      <p:bldP spid="1638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ChangeArrowheads="1"/>
          </p:cNvSpPr>
          <p:nvPr/>
        </p:nvSpPr>
        <p:spPr bwMode="auto">
          <a:xfrm>
            <a:off x="687388" y="1770063"/>
            <a:ext cx="7772400" cy="5087937"/>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aseline="-25000">
              <a:latin typeface="Courier New" pitchFamily="49" charset="0"/>
              <a:sym typeface="Symbol" pitchFamily="18" charset="2"/>
            </a:endParaRPr>
          </a:p>
        </p:txBody>
      </p:sp>
      <p:pic>
        <p:nvPicPr>
          <p:cNvPr id="165905"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150" y="1785938"/>
            <a:ext cx="7729538" cy="5100637"/>
          </a:xfrm>
          <a:prstGeom prst="rect">
            <a:avLst/>
          </a:prstGeom>
          <a:noFill/>
        </p:spPr>
      </p:pic>
      <p:sp>
        <p:nvSpPr>
          <p:cNvPr id="165894" name="Text Box 6"/>
          <p:cNvSpPr txBox="1">
            <a:spLocks noChangeArrowheads="1"/>
          </p:cNvSpPr>
          <p:nvPr/>
        </p:nvSpPr>
        <p:spPr bwMode="auto">
          <a:xfrm>
            <a:off x="3748088" y="4171950"/>
            <a:ext cx="1711325" cy="822325"/>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V</a:t>
            </a:r>
            <a:r>
              <a:rPr lang="en-US">
                <a:solidFill>
                  <a:schemeClr val="hlink"/>
                </a:solidFill>
                <a:sym typeface="Symbol" pitchFamily="18" charset="2"/>
              </a:rPr>
              <a:t>  </a:t>
            </a:r>
            <a:r>
              <a:rPr lang="en-US" i="1">
                <a:solidFill>
                  <a:schemeClr val="hlink"/>
                </a:solidFill>
                <a:sym typeface="Symbol" pitchFamily="18" charset="2"/>
              </a:rPr>
              <a:t>N</a:t>
            </a:r>
            <a:r>
              <a:rPr lang="en-US">
                <a:solidFill>
                  <a:schemeClr val="hlink"/>
                </a:solidFill>
                <a:sym typeface="Symbol" pitchFamily="18" charset="2"/>
              </a:rPr>
              <a:t>  </a:t>
            </a:r>
            <a:r>
              <a:rPr lang="en-US" i="1">
                <a:solidFill>
                  <a:schemeClr val="hlink"/>
                </a:solidFill>
                <a:sym typeface="Symbol" pitchFamily="18" charset="2"/>
              </a:rPr>
              <a:t>V</a:t>
            </a:r>
            <a:r>
              <a:rPr lang="en-US" baseline="-25000">
                <a:solidFill>
                  <a:schemeClr val="hlink"/>
                </a:solidFill>
                <a:sym typeface="Symbol" pitchFamily="18" charset="2"/>
              </a:rPr>
              <a:t>s</a:t>
            </a:r>
            <a:r>
              <a:rPr lang="en-US">
                <a:solidFill>
                  <a:schemeClr val="hlink"/>
                </a:solidFill>
                <a:sym typeface="Symbol" pitchFamily="18" charset="2"/>
              </a:rPr>
              <a:t> = 2</a:t>
            </a:r>
            <a:r>
              <a:rPr lang="en-US" i="1">
                <a:solidFill>
                  <a:schemeClr val="hlink"/>
                </a:solidFill>
                <a:sym typeface="Symbol" pitchFamily="18" charset="2"/>
              </a:rPr>
              <a:t>V</a:t>
            </a:r>
            <a:r>
              <a:rPr lang="en-US" baseline="-25000">
                <a:solidFill>
                  <a:schemeClr val="hlink"/>
                </a:solidFill>
                <a:sym typeface="Symbol" pitchFamily="18" charset="2"/>
              </a:rPr>
              <a:t>p</a:t>
            </a:r>
            <a:r>
              <a:rPr lang="en-US">
                <a:solidFill>
                  <a:schemeClr val="hlink"/>
                </a:solidFill>
                <a:sym typeface="Symbol" pitchFamily="18" charset="2"/>
              </a:rPr>
              <a:t>.</a:t>
            </a:r>
          </a:p>
        </p:txBody>
      </p:sp>
      <p:sp>
        <p:nvSpPr>
          <p:cNvPr id="165895" name="Text Box 7"/>
          <p:cNvSpPr txBox="1">
            <a:spLocks noChangeArrowheads="1"/>
          </p:cNvSpPr>
          <p:nvPr/>
        </p:nvSpPr>
        <p:spPr bwMode="auto">
          <a:xfrm>
            <a:off x="3765550" y="4940300"/>
            <a:ext cx="1630363" cy="1552575"/>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f</a:t>
            </a:r>
            <a:r>
              <a:rPr lang="en-US">
                <a:solidFill>
                  <a:schemeClr val="hlink"/>
                </a:solidFill>
                <a:sym typeface="Symbol" pitchFamily="18" charset="2"/>
              </a:rPr>
              <a:t> is not changed in a trans- former.</a:t>
            </a:r>
          </a:p>
        </p:txBody>
      </p:sp>
      <p:sp>
        <p:nvSpPr>
          <p:cNvPr id="165896" name="Oval 8"/>
          <p:cNvSpPr>
            <a:spLocks noChangeArrowheads="1"/>
          </p:cNvSpPr>
          <p:nvPr/>
        </p:nvSpPr>
        <p:spPr bwMode="auto">
          <a:xfrm>
            <a:off x="5221288" y="4038600"/>
            <a:ext cx="338137" cy="338138"/>
          </a:xfrm>
          <a:prstGeom prst="ellipse">
            <a:avLst/>
          </a:prstGeom>
          <a:noFill/>
          <a:ln w="19050">
            <a:solidFill>
              <a:srgbClr val="FF0000"/>
            </a:solidFill>
            <a:round/>
            <a:headEnd/>
            <a:tailEnd/>
          </a:ln>
          <a:effectLst/>
        </p:spPr>
        <p:txBody>
          <a:bodyPr wrap="none" anchor="ctr"/>
          <a:lstStyle/>
          <a:p>
            <a:endParaRPr lang="en-US"/>
          </a:p>
        </p:txBody>
      </p:sp>
      <p:sp>
        <p:nvSpPr>
          <p:cNvPr id="165897" name="Line 9"/>
          <p:cNvSpPr>
            <a:spLocks noChangeShapeType="1"/>
          </p:cNvSpPr>
          <p:nvPr/>
        </p:nvSpPr>
        <p:spPr bwMode="auto">
          <a:xfrm>
            <a:off x="806450" y="4064000"/>
            <a:ext cx="2970213" cy="901700"/>
          </a:xfrm>
          <a:prstGeom prst="line">
            <a:avLst/>
          </a:prstGeom>
          <a:noFill/>
          <a:ln w="19050">
            <a:solidFill>
              <a:srgbClr val="FF0000"/>
            </a:solidFill>
            <a:round/>
            <a:headEnd/>
            <a:tailEnd/>
          </a:ln>
          <a:effectLst/>
        </p:spPr>
        <p:txBody>
          <a:bodyPr/>
          <a:lstStyle/>
          <a:p>
            <a:endParaRPr lang="en-US"/>
          </a:p>
        </p:txBody>
      </p:sp>
      <p:sp>
        <p:nvSpPr>
          <p:cNvPr id="165898" name="Line 10"/>
          <p:cNvSpPr>
            <a:spLocks noChangeShapeType="1"/>
          </p:cNvSpPr>
          <p:nvPr/>
        </p:nvSpPr>
        <p:spPr bwMode="auto">
          <a:xfrm>
            <a:off x="5249863" y="5910263"/>
            <a:ext cx="2970212" cy="896937"/>
          </a:xfrm>
          <a:prstGeom prst="line">
            <a:avLst/>
          </a:prstGeom>
          <a:noFill/>
          <a:ln w="19050">
            <a:solidFill>
              <a:srgbClr val="FF0000"/>
            </a:solidFill>
            <a:round/>
            <a:headEnd/>
            <a:tailEnd/>
          </a:ln>
          <a:effectLst/>
        </p:spPr>
        <p:txBody>
          <a:bodyPr/>
          <a:lstStyle/>
          <a:p>
            <a:endParaRPr lang="en-US"/>
          </a:p>
        </p:txBody>
      </p:sp>
      <p:sp>
        <p:nvSpPr>
          <p:cNvPr id="165899" name="Line 11"/>
          <p:cNvSpPr>
            <a:spLocks noChangeShapeType="1"/>
          </p:cNvSpPr>
          <p:nvPr/>
        </p:nvSpPr>
        <p:spPr bwMode="auto">
          <a:xfrm>
            <a:off x="784225" y="5024438"/>
            <a:ext cx="2984500" cy="1782762"/>
          </a:xfrm>
          <a:prstGeom prst="line">
            <a:avLst/>
          </a:prstGeom>
          <a:noFill/>
          <a:ln w="19050">
            <a:solidFill>
              <a:srgbClr val="FF0000"/>
            </a:solidFill>
            <a:round/>
            <a:headEnd/>
            <a:tailEnd/>
          </a:ln>
          <a:effectLst/>
        </p:spPr>
        <p:txBody>
          <a:bodyPr/>
          <a:lstStyle/>
          <a:p>
            <a:endParaRPr lang="en-US"/>
          </a:p>
        </p:txBody>
      </p:sp>
      <p:sp>
        <p:nvSpPr>
          <p:cNvPr id="165900" name="Line 12"/>
          <p:cNvSpPr>
            <a:spLocks noChangeShapeType="1"/>
          </p:cNvSpPr>
          <p:nvPr/>
        </p:nvSpPr>
        <p:spPr bwMode="auto">
          <a:xfrm flipV="1">
            <a:off x="795338" y="4056063"/>
            <a:ext cx="2947987" cy="889000"/>
          </a:xfrm>
          <a:prstGeom prst="line">
            <a:avLst/>
          </a:prstGeom>
          <a:noFill/>
          <a:ln w="19050">
            <a:solidFill>
              <a:srgbClr val="FF0000"/>
            </a:solidFill>
            <a:round/>
            <a:headEnd/>
            <a:tailEnd/>
          </a:ln>
          <a:effectLst/>
        </p:spPr>
        <p:txBody>
          <a:bodyPr/>
          <a:lstStyle/>
          <a:p>
            <a:endParaRPr lang="en-US"/>
          </a:p>
        </p:txBody>
      </p:sp>
      <p:sp>
        <p:nvSpPr>
          <p:cNvPr id="16590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65903" name="Rectangle 15"/>
          <p:cNvSpPr>
            <a:spLocks noChangeArrowheads="1"/>
          </p:cNvSpPr>
          <p:nvPr/>
        </p:nvSpPr>
        <p:spPr bwMode="auto">
          <a:xfrm>
            <a:off x="685800" y="1338263"/>
            <a:ext cx="7772400" cy="4572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ideal transformers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905"/>
                                        </p:tgtEl>
                                        <p:attrNameLst>
                                          <p:attrName>style.visibility</p:attrName>
                                        </p:attrNameLst>
                                      </p:cBhvr>
                                      <p:to>
                                        <p:strVal val="visible"/>
                                      </p:to>
                                    </p:set>
                                    <p:anim calcmode="lin" valueType="num">
                                      <p:cBhvr additive="base">
                                        <p:cTn id="7" dur="500" fill="hold"/>
                                        <p:tgtEl>
                                          <p:spTgt spid="165905"/>
                                        </p:tgtEl>
                                        <p:attrNameLst>
                                          <p:attrName>ppt_x</p:attrName>
                                        </p:attrNameLst>
                                      </p:cBhvr>
                                      <p:tavLst>
                                        <p:tav tm="0">
                                          <p:val>
                                            <p:strVal val="#ppt_x"/>
                                          </p:val>
                                        </p:tav>
                                        <p:tav tm="100000">
                                          <p:val>
                                            <p:strVal val="#ppt_x"/>
                                          </p:val>
                                        </p:tav>
                                      </p:tavLst>
                                    </p:anim>
                                    <p:anim calcmode="lin" valueType="num">
                                      <p:cBhvr additive="base">
                                        <p:cTn id="8" dur="500" fill="hold"/>
                                        <p:tgtEl>
                                          <p:spTgt spid="1659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5894"/>
                                        </p:tgtEl>
                                        <p:attrNameLst>
                                          <p:attrName>style.visibility</p:attrName>
                                        </p:attrNameLst>
                                      </p:cBhvr>
                                      <p:to>
                                        <p:strVal val="visible"/>
                                      </p:to>
                                    </p:set>
                                    <p:anim calcmode="lin" valueType="num">
                                      <p:cBhvr additive="base">
                                        <p:cTn id="13" dur="500" fill="hold"/>
                                        <p:tgtEl>
                                          <p:spTgt spid="165894"/>
                                        </p:tgtEl>
                                        <p:attrNameLst>
                                          <p:attrName>ppt_x</p:attrName>
                                        </p:attrNameLst>
                                      </p:cBhvr>
                                      <p:tavLst>
                                        <p:tav tm="0">
                                          <p:val>
                                            <p:strVal val="#ppt_x"/>
                                          </p:val>
                                        </p:tav>
                                        <p:tav tm="100000">
                                          <p:val>
                                            <p:strVal val="#ppt_x"/>
                                          </p:val>
                                        </p:tav>
                                      </p:tavLst>
                                    </p:anim>
                                    <p:anim calcmode="lin" valueType="num">
                                      <p:cBhvr additive="base">
                                        <p:cTn id="14" dur="500" fill="hold"/>
                                        <p:tgtEl>
                                          <p:spTgt spid="1658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5897"/>
                                        </p:tgtEl>
                                        <p:attrNameLst>
                                          <p:attrName>style.visibility</p:attrName>
                                        </p:attrNameLst>
                                      </p:cBhvr>
                                      <p:to>
                                        <p:strVal val="visible"/>
                                      </p:to>
                                    </p:set>
                                    <p:animEffect transition="in" filter="wipe(left)">
                                      <p:cBhvr>
                                        <p:cTn id="19" dur="500"/>
                                        <p:tgtEl>
                                          <p:spTgt spid="165897"/>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5898"/>
                                        </p:tgtEl>
                                        <p:attrNameLst>
                                          <p:attrName>style.visibility</p:attrName>
                                        </p:attrNameLst>
                                      </p:cBhvr>
                                      <p:to>
                                        <p:strVal val="visible"/>
                                      </p:to>
                                    </p:set>
                                    <p:animEffect transition="in" filter="wipe(left)">
                                      <p:cBhvr>
                                        <p:cTn id="24" dur="500"/>
                                        <p:tgtEl>
                                          <p:spTgt spid="165898"/>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5895"/>
                                        </p:tgtEl>
                                        <p:attrNameLst>
                                          <p:attrName>style.visibility</p:attrName>
                                        </p:attrNameLst>
                                      </p:cBhvr>
                                      <p:to>
                                        <p:strVal val="visible"/>
                                      </p:to>
                                    </p:set>
                                    <p:anim calcmode="lin" valueType="num">
                                      <p:cBhvr additive="base">
                                        <p:cTn id="29" dur="500" fill="hold"/>
                                        <p:tgtEl>
                                          <p:spTgt spid="165895"/>
                                        </p:tgtEl>
                                        <p:attrNameLst>
                                          <p:attrName>ppt_x</p:attrName>
                                        </p:attrNameLst>
                                      </p:cBhvr>
                                      <p:tavLst>
                                        <p:tav tm="0">
                                          <p:val>
                                            <p:strVal val="#ppt_x"/>
                                          </p:val>
                                        </p:tav>
                                        <p:tav tm="100000">
                                          <p:val>
                                            <p:strVal val="#ppt_x"/>
                                          </p:val>
                                        </p:tav>
                                      </p:tavLst>
                                    </p:anim>
                                    <p:anim calcmode="lin" valueType="num">
                                      <p:cBhvr additive="base">
                                        <p:cTn id="30" dur="500" fill="hold"/>
                                        <p:tgtEl>
                                          <p:spTgt spid="1658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5900"/>
                                        </p:tgtEl>
                                        <p:attrNameLst>
                                          <p:attrName>style.visibility</p:attrName>
                                        </p:attrNameLst>
                                      </p:cBhvr>
                                      <p:to>
                                        <p:strVal val="visible"/>
                                      </p:to>
                                    </p:set>
                                    <p:animEffect transition="in" filter="wipe(left)">
                                      <p:cBhvr>
                                        <p:cTn id="35" dur="500"/>
                                        <p:tgtEl>
                                          <p:spTgt spid="165900"/>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5899"/>
                                        </p:tgtEl>
                                        <p:attrNameLst>
                                          <p:attrName>style.visibility</p:attrName>
                                        </p:attrNameLst>
                                      </p:cBhvr>
                                      <p:to>
                                        <p:strVal val="visible"/>
                                      </p:to>
                                    </p:set>
                                    <p:animEffect transition="in" filter="wipe(left)">
                                      <p:cBhvr>
                                        <p:cTn id="40" dur="500"/>
                                        <p:tgtEl>
                                          <p:spTgt spid="165899"/>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65896"/>
                                        </p:tgtEl>
                                        <p:attrNameLst>
                                          <p:attrName>style.visibility</p:attrName>
                                        </p:attrNameLst>
                                      </p:cBhvr>
                                      <p:to>
                                        <p:strVal val="visible"/>
                                      </p:to>
                                    </p:set>
                                    <p:anim calcmode="lin" valueType="num">
                                      <p:cBhvr>
                                        <p:cTn id="45" dur="500" fill="hold"/>
                                        <p:tgtEl>
                                          <p:spTgt spid="165896"/>
                                        </p:tgtEl>
                                        <p:attrNameLst>
                                          <p:attrName>ppt_w</p:attrName>
                                        </p:attrNameLst>
                                      </p:cBhvr>
                                      <p:tavLst>
                                        <p:tav tm="0">
                                          <p:val>
                                            <p:fltVal val="0"/>
                                          </p:val>
                                        </p:tav>
                                        <p:tav tm="100000">
                                          <p:val>
                                            <p:strVal val="#ppt_w"/>
                                          </p:val>
                                        </p:tav>
                                      </p:tavLst>
                                    </p:anim>
                                    <p:anim calcmode="lin" valueType="num">
                                      <p:cBhvr>
                                        <p:cTn id="46" dur="500" fill="hold"/>
                                        <p:tgtEl>
                                          <p:spTgt spid="165896"/>
                                        </p:tgtEl>
                                        <p:attrNameLst>
                                          <p:attrName>ppt_h</p:attrName>
                                        </p:attrNameLst>
                                      </p:cBhvr>
                                      <p:tavLst>
                                        <p:tav tm="0">
                                          <p:val>
                                            <p:fltVal val="0"/>
                                          </p:val>
                                        </p:tav>
                                        <p:tav tm="100000">
                                          <p:val>
                                            <p:strVal val="#ppt_h"/>
                                          </p:val>
                                        </p:tav>
                                      </p:tavLst>
                                    </p:anim>
                                    <p:animEffect transition="in" filter="fade">
                                      <p:cBhvr>
                                        <p:cTn id="47" dur="500"/>
                                        <p:tgtEl>
                                          <p:spTgt spid="165896"/>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p:bldP spid="165895" grpId="0"/>
      <p:bldP spid="165896" grpId="0" animBg="1"/>
      <p:bldP spid="165897" grpId="0" animBg="1"/>
      <p:bldP spid="165898" grpId="0" animBg="1"/>
      <p:bldP spid="165899" grpId="0" animBg="1"/>
      <p:bldP spid="16590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695325" y="4975225"/>
            <a:ext cx="7764463" cy="1882775"/>
          </a:xfrm>
          <a:prstGeom prst="rect">
            <a:avLst/>
          </a:prstGeom>
          <a:solidFill>
            <a:srgbClr val="FFCCCC"/>
          </a:solidFill>
          <a:ln w="9525">
            <a:noFill/>
            <a:miter lim="800000"/>
            <a:headEnd/>
            <a:tailEnd/>
          </a:ln>
          <a:effectLst/>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Power is lost</a:t>
            </a:r>
            <a:r>
              <a:rPr lang="en-US" b="1" dirty="0">
                <a:sym typeface="Symbol" pitchFamily="18" charset="2"/>
              </a:rPr>
              <a:t> </a:t>
            </a:r>
            <a:r>
              <a:rPr lang="en-US" dirty="0">
                <a:sym typeface="Symbol" pitchFamily="18" charset="2"/>
              </a:rPr>
              <a:t>as heat</a:t>
            </a:r>
            <a:r>
              <a:rPr lang="en-US" b="1" dirty="0">
                <a:sym typeface="Symbol" pitchFamily="18" charset="2"/>
              </a:rPr>
              <a:t> </a:t>
            </a:r>
            <a:r>
              <a:rPr lang="en-US" dirty="0">
                <a:sym typeface="Symbol" pitchFamily="18" charset="2"/>
              </a:rPr>
              <a:t>during </a:t>
            </a:r>
            <a:r>
              <a:rPr lang="en-US" dirty="0">
                <a:solidFill>
                  <a:srgbClr val="FF0000"/>
                </a:solidFill>
                <a:sym typeface="Symbol" pitchFamily="18" charset="2"/>
              </a:rPr>
              <a:t>transformer</a:t>
            </a:r>
            <a:r>
              <a:rPr lang="en-US" dirty="0">
                <a:sym typeface="Symbol" pitchFamily="18" charset="2"/>
              </a:rPr>
              <a:t> step-up and -down of the voltage due to </a:t>
            </a:r>
            <a:r>
              <a:rPr lang="en-US" i="1" dirty="0">
                <a:sym typeface="Symbol" pitchFamily="18" charset="2"/>
              </a:rPr>
              <a:t>eddy currents (</a:t>
            </a:r>
            <a:r>
              <a:rPr lang="en-US" i="1" dirty="0" err="1">
                <a:sym typeface="Symbol" pitchFamily="18" charset="2"/>
              </a:rPr>
              <a:t>I</a:t>
            </a:r>
            <a:r>
              <a:rPr lang="en-US" baseline="-25000" dirty="0" err="1">
                <a:sym typeface="Symbol" pitchFamily="18" charset="2"/>
              </a:rPr>
              <a:t>eddy</a:t>
            </a:r>
            <a:r>
              <a:rPr lang="en-US" i="1" dirty="0">
                <a:sym typeface="Symbol" pitchFamily="18" charset="2"/>
              </a:rPr>
              <a:t> </a:t>
            </a:r>
            <a:r>
              <a:rPr lang="en-US" dirty="0">
                <a:sym typeface="Symbol" pitchFamily="18" charset="2"/>
              </a:rPr>
              <a:t> </a:t>
            </a:r>
            <a:r>
              <a:rPr lang="en-US" i="1" dirty="0">
                <a:sym typeface="Symbol" pitchFamily="18" charset="2"/>
              </a:rPr>
              <a:t>f</a:t>
            </a:r>
            <a:r>
              <a:rPr lang="en-US" baseline="30000" dirty="0">
                <a:sym typeface="Symbol" pitchFamily="18" charset="2"/>
              </a:rPr>
              <a:t> 2</a:t>
            </a:r>
            <a:r>
              <a:rPr lang="en-US" dirty="0">
                <a:sym typeface="Symbol" pitchFamily="18" charset="2"/>
              </a:rPr>
              <a:t>)</a:t>
            </a:r>
            <a:r>
              <a:rPr lang="en-US" i="1" dirty="0">
                <a:sym typeface="Symbol" pitchFamily="18" charset="2"/>
              </a:rPr>
              <a:t>.</a:t>
            </a:r>
          </a:p>
          <a:p>
            <a:pPr eaLnBrk="0" hangingPunct="0"/>
            <a:r>
              <a:rPr lang="en-US" b="1" dirty="0">
                <a:sym typeface="Symbol" pitchFamily="18" charset="2"/>
              </a:rPr>
              <a:t></a:t>
            </a:r>
            <a:r>
              <a:rPr lang="en-US" dirty="0">
                <a:sym typeface="Symbol" pitchFamily="18" charset="2"/>
              </a:rPr>
              <a:t>Power is lost as heat in the </a:t>
            </a:r>
            <a:r>
              <a:rPr lang="en-US" dirty="0">
                <a:solidFill>
                  <a:schemeClr val="accent2"/>
                </a:solidFill>
                <a:sym typeface="Symbol" pitchFamily="18" charset="2"/>
              </a:rPr>
              <a:t>lines</a:t>
            </a:r>
            <a:r>
              <a:rPr lang="en-US" dirty="0">
                <a:sym typeface="Symbol" pitchFamily="18" charset="2"/>
              </a:rPr>
              <a:t> during the current transmission due to internal </a:t>
            </a:r>
            <a:r>
              <a:rPr lang="en-US" i="1" dirty="0">
                <a:sym typeface="Symbol" pitchFamily="18" charset="2"/>
              </a:rPr>
              <a:t>resistance (P</a:t>
            </a:r>
            <a:r>
              <a:rPr lang="en-US" dirty="0">
                <a:sym typeface="Symbol" pitchFamily="18" charset="2"/>
              </a:rPr>
              <a:t> = </a:t>
            </a:r>
            <a:r>
              <a:rPr lang="en-US" i="1" dirty="0">
                <a:sym typeface="Symbol" pitchFamily="18" charset="2"/>
              </a:rPr>
              <a:t>I</a:t>
            </a:r>
            <a:r>
              <a:rPr lang="en-US" baseline="30000" dirty="0">
                <a:sym typeface="Symbol" pitchFamily="18" charset="2"/>
              </a:rPr>
              <a:t> 2</a:t>
            </a:r>
            <a:r>
              <a:rPr lang="en-US" i="1" dirty="0">
                <a:sym typeface="Symbol" pitchFamily="18" charset="2"/>
              </a:rPr>
              <a:t>R</a:t>
            </a:r>
            <a:r>
              <a:rPr lang="en-US" dirty="0">
                <a:sym typeface="Symbol" pitchFamily="18" charset="2"/>
              </a:rPr>
              <a:t>). </a:t>
            </a:r>
          </a:p>
        </p:txBody>
      </p:sp>
      <p:sp>
        <p:nvSpPr>
          <p:cNvPr id="169986" name="Rectangle 2"/>
          <p:cNvSpPr>
            <a:spLocks noChangeArrowheads="1"/>
          </p:cNvSpPr>
          <p:nvPr/>
        </p:nvSpPr>
        <p:spPr bwMode="auto">
          <a:xfrm>
            <a:off x="685800" y="1338263"/>
            <a:ext cx="7772400" cy="3675062"/>
          </a:xfrm>
          <a:prstGeom prst="rect">
            <a:avLst/>
          </a:prstGeom>
          <a:solidFill>
            <a:srgbClr val="EAEAEA"/>
          </a:solidFill>
          <a:ln w="9525">
            <a:noFill/>
            <a:miter lim="800000"/>
            <a:headEnd/>
            <a:tailEnd/>
          </a:ln>
          <a:effectLst/>
        </p:spPr>
        <p:txBody>
          <a:bodyPr/>
          <a:lstStyle/>
          <a:p>
            <a:r>
              <a:rPr lang="en-US" altLang="en-US" i="1">
                <a:solidFill>
                  <a:schemeClr val="accent2"/>
                </a:solidFill>
              </a:rPr>
              <a:t>Transformers in AC electrical power distribution </a:t>
            </a:r>
          </a:p>
          <a:p>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Observe the simplified electrical grid:	</a:t>
            </a:r>
          </a:p>
        </p:txBody>
      </p:sp>
      <p:pic>
        <p:nvPicPr>
          <p:cNvPr id="169988"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8663" y="1990725"/>
            <a:ext cx="6661150" cy="2682875"/>
          </a:xfrm>
          <a:prstGeom prst="rect">
            <a:avLst/>
          </a:prstGeom>
          <a:ln>
            <a:noFill/>
          </a:ln>
          <a:effectLst>
            <a:outerShdw blurRad="292100" dist="139700" dir="2700000" algn="tl" rotWithShape="0">
              <a:srgbClr val="333333">
                <a:alpha val="65000"/>
              </a:srgbClr>
            </a:outerShdw>
          </a:effectLst>
        </p:spPr>
      </p:pic>
      <p:pic>
        <p:nvPicPr>
          <p:cNvPr id="169990"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52475" y="4364038"/>
            <a:ext cx="1079500" cy="423862"/>
          </a:xfrm>
          <a:prstGeom prst="rect">
            <a:avLst/>
          </a:prstGeom>
          <a:noFill/>
          <a:ln w="9525">
            <a:noFill/>
            <a:miter lim="800000"/>
            <a:headEnd/>
            <a:tailEnd/>
          </a:ln>
        </p:spPr>
      </p:pic>
      <p:pic>
        <p:nvPicPr>
          <p:cNvPr id="169991"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828800" y="4397375"/>
            <a:ext cx="1143000" cy="622300"/>
          </a:xfrm>
          <a:prstGeom prst="rect">
            <a:avLst/>
          </a:prstGeom>
          <a:noFill/>
          <a:ln w="9525">
            <a:noFill/>
            <a:miter lim="800000"/>
            <a:headEnd/>
            <a:tailEnd/>
          </a:ln>
        </p:spPr>
      </p:pic>
      <p:pic>
        <p:nvPicPr>
          <p:cNvPr id="169992" name="Picture 8"/>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178175" y="4371975"/>
            <a:ext cx="1563688" cy="682625"/>
          </a:xfrm>
          <a:prstGeom prst="rect">
            <a:avLst/>
          </a:prstGeom>
          <a:noFill/>
          <a:ln w="9525">
            <a:noFill/>
            <a:miter lim="800000"/>
            <a:headEnd/>
            <a:tailEnd/>
          </a:ln>
        </p:spPr>
      </p:pic>
      <p:pic>
        <p:nvPicPr>
          <p:cNvPr id="169993" name="Picture 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211513" y="2139950"/>
            <a:ext cx="1468437" cy="866775"/>
          </a:xfrm>
          <a:prstGeom prst="rect">
            <a:avLst/>
          </a:prstGeom>
          <a:noFill/>
          <a:ln w="9525">
            <a:noFill/>
            <a:miter lim="800000"/>
            <a:headEnd/>
            <a:tailEnd/>
          </a:ln>
        </p:spPr>
      </p:pic>
      <p:pic>
        <p:nvPicPr>
          <p:cNvPr id="169994" name="Picture 10"/>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964113" y="3352800"/>
            <a:ext cx="1109662" cy="642938"/>
          </a:xfrm>
          <a:prstGeom prst="rect">
            <a:avLst/>
          </a:prstGeom>
          <a:noFill/>
          <a:ln w="9525">
            <a:noFill/>
            <a:miter lim="800000"/>
            <a:headEnd/>
            <a:tailEnd/>
          </a:ln>
        </p:spPr>
      </p:pic>
      <p:pic>
        <p:nvPicPr>
          <p:cNvPr id="169995" name="Picture 1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429500" y="2030413"/>
            <a:ext cx="1598613" cy="644525"/>
          </a:xfrm>
          <a:prstGeom prst="rect">
            <a:avLst/>
          </a:prstGeom>
          <a:noFill/>
          <a:ln w="9525">
            <a:noFill/>
            <a:miter lim="800000"/>
            <a:headEnd/>
            <a:tailEnd/>
          </a:ln>
        </p:spPr>
      </p:pic>
      <p:pic>
        <p:nvPicPr>
          <p:cNvPr id="169996" name="Picture 1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513638" y="2978150"/>
            <a:ext cx="1352550" cy="682625"/>
          </a:xfrm>
          <a:prstGeom prst="rect">
            <a:avLst/>
          </a:prstGeom>
          <a:noFill/>
          <a:ln w="9525">
            <a:noFill/>
            <a:miter lim="800000"/>
            <a:headEnd/>
            <a:tailEnd/>
          </a:ln>
        </p:spPr>
      </p:pic>
      <p:pic>
        <p:nvPicPr>
          <p:cNvPr id="169997" name="Picture 13"/>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437438" y="3992563"/>
            <a:ext cx="1495425" cy="644525"/>
          </a:xfrm>
          <a:prstGeom prst="rect">
            <a:avLst/>
          </a:prstGeom>
          <a:noFill/>
          <a:ln w="9525">
            <a:noFill/>
            <a:miter lim="800000"/>
            <a:headEnd/>
            <a:tailEnd/>
          </a:ln>
        </p:spPr>
      </p:pic>
      <p:pic>
        <p:nvPicPr>
          <p:cNvPr id="169998" name="Picture 14"/>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5708650" y="4678363"/>
            <a:ext cx="1336675" cy="661987"/>
          </a:xfrm>
          <a:prstGeom prst="rect">
            <a:avLst/>
          </a:prstGeom>
          <a:noFill/>
        </p:spPr>
      </p:pic>
      <p:pic>
        <p:nvPicPr>
          <p:cNvPr id="169999" name="Picture 15"/>
          <p:cNvPicPr>
            <a:picLocks noChangeAspect="1" noChangeArrowheads="1"/>
          </p:cNvPicPr>
          <p:nvPr/>
        </p:nvPicPr>
        <p:blipFill>
          <a:blip r:embed="rId18" cstate="print"/>
          <a:srcRect/>
          <a:stretch>
            <a:fillRect/>
          </a:stretch>
        </p:blipFill>
        <p:spPr bwMode="auto">
          <a:xfrm>
            <a:off x="774700" y="2159000"/>
            <a:ext cx="1990725" cy="890588"/>
          </a:xfrm>
          <a:prstGeom prst="rect">
            <a:avLst/>
          </a:prstGeom>
          <a:noFill/>
        </p:spPr>
      </p:pic>
      <p:sp>
        <p:nvSpPr>
          <p:cNvPr id="170000" name="Rectangle 16"/>
          <p:cNvSpPr>
            <a:spLocks noChangeArrowheads="1"/>
          </p:cNvSpPr>
          <p:nvPr/>
        </p:nvSpPr>
        <p:spPr bwMode="auto">
          <a:xfrm>
            <a:off x="2128838" y="3678238"/>
            <a:ext cx="506412" cy="612775"/>
          </a:xfrm>
          <a:prstGeom prst="rect">
            <a:avLst/>
          </a:prstGeom>
          <a:solidFill>
            <a:srgbClr val="FF0000">
              <a:alpha val="28000"/>
            </a:srgbClr>
          </a:solidFill>
          <a:ln w="9525">
            <a:noFill/>
            <a:miter lim="800000"/>
            <a:headEnd/>
            <a:tailEnd/>
          </a:ln>
          <a:effectLst/>
        </p:spPr>
        <p:txBody>
          <a:bodyPr wrap="none" anchor="ctr"/>
          <a:lstStyle/>
          <a:p>
            <a:endParaRPr lang="en-US"/>
          </a:p>
        </p:txBody>
      </p:sp>
      <p:sp>
        <p:nvSpPr>
          <p:cNvPr id="170001" name="Rectangle 17"/>
          <p:cNvSpPr>
            <a:spLocks noChangeArrowheads="1"/>
          </p:cNvSpPr>
          <p:nvPr/>
        </p:nvSpPr>
        <p:spPr bwMode="auto">
          <a:xfrm>
            <a:off x="5427663" y="2560638"/>
            <a:ext cx="506412" cy="612775"/>
          </a:xfrm>
          <a:prstGeom prst="rect">
            <a:avLst/>
          </a:prstGeom>
          <a:solidFill>
            <a:srgbClr val="FF0000">
              <a:alpha val="28000"/>
            </a:srgbClr>
          </a:solidFill>
          <a:ln w="9525">
            <a:noFill/>
            <a:miter lim="800000"/>
            <a:headEnd/>
            <a:tailEnd/>
          </a:ln>
          <a:effectLst/>
        </p:spPr>
        <p:txBody>
          <a:bodyPr wrap="none" anchor="ctr"/>
          <a:lstStyle/>
          <a:p>
            <a:endParaRPr lang="en-US"/>
          </a:p>
        </p:txBody>
      </p:sp>
      <p:sp>
        <p:nvSpPr>
          <p:cNvPr id="170002" name="Rectangle 18"/>
          <p:cNvSpPr>
            <a:spLocks noChangeArrowheads="1"/>
          </p:cNvSpPr>
          <p:nvPr/>
        </p:nvSpPr>
        <p:spPr bwMode="auto">
          <a:xfrm>
            <a:off x="6283325" y="4065588"/>
            <a:ext cx="268288" cy="384175"/>
          </a:xfrm>
          <a:prstGeom prst="rect">
            <a:avLst/>
          </a:prstGeom>
          <a:solidFill>
            <a:srgbClr val="FF0000">
              <a:alpha val="28000"/>
            </a:srgbClr>
          </a:solidFill>
          <a:ln w="9525">
            <a:noFill/>
            <a:miter lim="800000"/>
            <a:headEnd/>
            <a:tailEnd/>
          </a:ln>
          <a:effectLst/>
        </p:spPr>
        <p:txBody>
          <a:bodyPr wrap="none" anchor="ctr"/>
          <a:lstStyle/>
          <a:p>
            <a:endParaRPr lang="en-US"/>
          </a:p>
        </p:txBody>
      </p:sp>
      <p:sp>
        <p:nvSpPr>
          <p:cNvPr id="170003" name="Freeform 19"/>
          <p:cNvSpPr>
            <a:spLocks/>
          </p:cNvSpPr>
          <p:nvPr/>
        </p:nvSpPr>
        <p:spPr bwMode="auto">
          <a:xfrm>
            <a:off x="2560638" y="2389188"/>
            <a:ext cx="2936875" cy="1287462"/>
          </a:xfrm>
          <a:custGeom>
            <a:avLst/>
            <a:gdLst/>
            <a:ahLst/>
            <a:cxnLst>
              <a:cxn ang="0">
                <a:pos x="0" y="765"/>
              </a:cxn>
              <a:cxn ang="0">
                <a:pos x="190" y="402"/>
              </a:cxn>
              <a:cxn ang="0">
                <a:pos x="1569" y="402"/>
              </a:cxn>
              <a:cxn ang="0">
                <a:pos x="1569" y="0"/>
              </a:cxn>
              <a:cxn ang="0">
                <a:pos x="1774" y="0"/>
              </a:cxn>
              <a:cxn ang="0">
                <a:pos x="1827" y="76"/>
              </a:cxn>
              <a:cxn ang="0">
                <a:pos x="1728" y="182"/>
              </a:cxn>
              <a:cxn ang="0">
                <a:pos x="1728" y="561"/>
              </a:cxn>
              <a:cxn ang="0">
                <a:pos x="190" y="561"/>
              </a:cxn>
              <a:cxn ang="0">
                <a:pos x="0" y="765"/>
              </a:cxn>
            </a:cxnLst>
            <a:rect l="0" t="0" r="r" b="b"/>
            <a:pathLst>
              <a:path w="1827" h="765">
                <a:moveTo>
                  <a:pt x="0" y="765"/>
                </a:moveTo>
                <a:lnTo>
                  <a:pt x="190" y="402"/>
                </a:lnTo>
                <a:lnTo>
                  <a:pt x="1569" y="402"/>
                </a:lnTo>
                <a:lnTo>
                  <a:pt x="1569" y="0"/>
                </a:lnTo>
                <a:lnTo>
                  <a:pt x="1774" y="0"/>
                </a:lnTo>
                <a:lnTo>
                  <a:pt x="1827" y="76"/>
                </a:lnTo>
                <a:lnTo>
                  <a:pt x="1728" y="182"/>
                </a:lnTo>
                <a:lnTo>
                  <a:pt x="1728" y="561"/>
                </a:lnTo>
                <a:lnTo>
                  <a:pt x="190" y="561"/>
                </a:lnTo>
                <a:lnTo>
                  <a:pt x="0" y="765"/>
                </a:lnTo>
                <a:close/>
              </a:path>
            </a:pathLst>
          </a:custGeom>
          <a:solidFill>
            <a:schemeClr val="accent1">
              <a:alpha val="60001"/>
            </a:schemeClr>
          </a:solidFill>
          <a:ln w="9525">
            <a:noFill/>
            <a:round/>
            <a:headEnd/>
            <a:tailEnd/>
          </a:ln>
          <a:effectLst/>
        </p:spPr>
        <p:txBody>
          <a:bodyPr/>
          <a:lstStyle/>
          <a:p>
            <a:endParaRPr lang="en-US"/>
          </a:p>
        </p:txBody>
      </p:sp>
      <p:sp>
        <p:nvSpPr>
          <p:cNvPr id="170004" name="Freeform 20"/>
          <p:cNvSpPr>
            <a:spLocks/>
          </p:cNvSpPr>
          <p:nvPr/>
        </p:nvSpPr>
        <p:spPr bwMode="auto">
          <a:xfrm>
            <a:off x="5883275" y="2390775"/>
            <a:ext cx="769938" cy="1804988"/>
          </a:xfrm>
          <a:custGeom>
            <a:avLst/>
            <a:gdLst/>
            <a:ahLst/>
            <a:cxnLst>
              <a:cxn ang="0">
                <a:pos x="0" y="91"/>
              </a:cxn>
              <a:cxn ang="0">
                <a:pos x="83" y="0"/>
              </a:cxn>
              <a:cxn ang="0">
                <a:pos x="485" y="0"/>
              </a:cxn>
              <a:cxn ang="0">
                <a:pos x="485" y="166"/>
              </a:cxn>
              <a:cxn ang="0">
                <a:pos x="379" y="166"/>
              </a:cxn>
              <a:cxn ang="0">
                <a:pos x="379" y="583"/>
              </a:cxn>
              <a:cxn ang="0">
                <a:pos x="485" y="583"/>
              </a:cxn>
              <a:cxn ang="0">
                <a:pos x="485" y="758"/>
              </a:cxn>
              <a:cxn ang="0">
                <a:pos x="379" y="758"/>
              </a:cxn>
              <a:cxn ang="0">
                <a:pos x="379" y="970"/>
              </a:cxn>
              <a:cxn ang="0">
                <a:pos x="159" y="1137"/>
              </a:cxn>
              <a:cxn ang="0">
                <a:pos x="159" y="174"/>
              </a:cxn>
              <a:cxn ang="0">
                <a:pos x="68" y="174"/>
              </a:cxn>
              <a:cxn ang="0">
                <a:pos x="0" y="91"/>
              </a:cxn>
            </a:cxnLst>
            <a:rect l="0" t="0" r="r" b="b"/>
            <a:pathLst>
              <a:path w="485" h="1137">
                <a:moveTo>
                  <a:pt x="0" y="91"/>
                </a:moveTo>
                <a:lnTo>
                  <a:pt x="83" y="0"/>
                </a:lnTo>
                <a:lnTo>
                  <a:pt x="485" y="0"/>
                </a:lnTo>
                <a:lnTo>
                  <a:pt x="485" y="166"/>
                </a:lnTo>
                <a:lnTo>
                  <a:pt x="379" y="166"/>
                </a:lnTo>
                <a:lnTo>
                  <a:pt x="379" y="583"/>
                </a:lnTo>
                <a:lnTo>
                  <a:pt x="485" y="583"/>
                </a:lnTo>
                <a:lnTo>
                  <a:pt x="485" y="758"/>
                </a:lnTo>
                <a:lnTo>
                  <a:pt x="379" y="758"/>
                </a:lnTo>
                <a:lnTo>
                  <a:pt x="379" y="970"/>
                </a:lnTo>
                <a:lnTo>
                  <a:pt x="159" y="1137"/>
                </a:lnTo>
                <a:lnTo>
                  <a:pt x="159" y="174"/>
                </a:lnTo>
                <a:lnTo>
                  <a:pt x="68" y="174"/>
                </a:lnTo>
                <a:lnTo>
                  <a:pt x="0" y="91"/>
                </a:lnTo>
                <a:close/>
              </a:path>
            </a:pathLst>
          </a:custGeom>
          <a:solidFill>
            <a:srgbClr val="008000">
              <a:alpha val="13000"/>
            </a:srgbClr>
          </a:solidFill>
          <a:ln w="9525">
            <a:noFill/>
            <a:round/>
            <a:headEnd/>
            <a:tailEnd/>
          </a:ln>
          <a:effectLst/>
        </p:spPr>
        <p:txBody>
          <a:bodyPr/>
          <a:lstStyle/>
          <a:p>
            <a:endParaRPr lang="en-US"/>
          </a:p>
        </p:txBody>
      </p:sp>
      <p:sp>
        <p:nvSpPr>
          <p:cNvPr id="17000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 calcmode="lin" valueType="num">
                                      <p:cBhvr additive="base">
                                        <p:cTn id="7" dur="500" fill="hold"/>
                                        <p:tgtEl>
                                          <p:spTgt spid="169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6">
                                            <p:txEl>
                                              <p:pRg st="1" end="1"/>
                                            </p:txEl>
                                          </p:spTgt>
                                        </p:tgtEl>
                                        <p:attrNameLst>
                                          <p:attrName>style.visibility</p:attrName>
                                        </p:attrNameLst>
                                      </p:cBhvr>
                                      <p:to>
                                        <p:strVal val="visible"/>
                                      </p:to>
                                    </p:set>
                                    <p:anim calcmode="lin" valueType="num">
                                      <p:cBhvr additive="base">
                                        <p:cTn id="13" dur="500" fill="hold"/>
                                        <p:tgtEl>
                                          <p:spTgt spid="169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9988"/>
                                        </p:tgtEl>
                                        <p:attrNameLst>
                                          <p:attrName>style.visibility</p:attrName>
                                        </p:attrNameLst>
                                      </p:cBhvr>
                                      <p:to>
                                        <p:strVal val="visible"/>
                                      </p:to>
                                    </p:set>
                                    <p:animEffect transition="in" filter="wipe(left)">
                                      <p:cBhvr>
                                        <p:cTn id="19" dur="2000"/>
                                        <p:tgtEl>
                                          <p:spTgt spid="169988"/>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69999"/>
                                        </p:tgtEl>
                                        <p:attrNameLst>
                                          <p:attrName>style.visibility</p:attrName>
                                        </p:attrNameLst>
                                      </p:cBhvr>
                                      <p:to>
                                        <p:strVal val="visible"/>
                                      </p:to>
                                    </p:set>
                                    <p:animEffect transition="in" filter="diamond(in)">
                                      <p:cBhvr>
                                        <p:cTn id="24" dur="2000"/>
                                        <p:tgtEl>
                                          <p:spTgt spid="169999"/>
                                        </p:tgtEl>
                                      </p:cBhvr>
                                    </p:animEffect>
                                  </p:childTnLst>
                                  <p:subTnLst>
                                    <p:audio>
                                      <p:cMediaNode>
                                        <p:cTn display="0" masterRel="sameClick">
                                          <p:stCondLst>
                                            <p:cond evt="begin" delay="0">
                                              <p:tn val="22"/>
                                            </p:cond>
                                          </p:stCondLst>
                                          <p:endCondLst>
                                            <p:cond evt="onStopAudio" delay="0">
                                              <p:tgtEl>
                                                <p:sldTgt/>
                                              </p:tgtEl>
                                            </p:cond>
                                          </p:endCondLst>
                                        </p:cTn>
                                        <p:tgtEl>
                                          <p:sndTgt r:embed="rId6" name="chimes.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69990"/>
                                        </p:tgtEl>
                                        <p:attrNameLst>
                                          <p:attrName>style.visibility</p:attrName>
                                        </p:attrNameLst>
                                      </p:cBhvr>
                                      <p:to>
                                        <p:strVal val="visible"/>
                                      </p:to>
                                    </p:set>
                                    <p:anim calcmode="lin" valueType="num">
                                      <p:cBhvr>
                                        <p:cTn id="29" dur="500" fill="hold"/>
                                        <p:tgtEl>
                                          <p:spTgt spid="169990"/>
                                        </p:tgtEl>
                                        <p:attrNameLst>
                                          <p:attrName>ppt_w</p:attrName>
                                        </p:attrNameLst>
                                      </p:cBhvr>
                                      <p:tavLst>
                                        <p:tav tm="0">
                                          <p:val>
                                            <p:fltVal val="0"/>
                                          </p:val>
                                        </p:tav>
                                        <p:tav tm="100000">
                                          <p:val>
                                            <p:strVal val="#ppt_w"/>
                                          </p:val>
                                        </p:tav>
                                      </p:tavLst>
                                    </p:anim>
                                    <p:anim calcmode="lin" valueType="num">
                                      <p:cBhvr>
                                        <p:cTn id="30" dur="500" fill="hold"/>
                                        <p:tgtEl>
                                          <p:spTgt spid="169990"/>
                                        </p:tgtEl>
                                        <p:attrNameLst>
                                          <p:attrName>ppt_h</p:attrName>
                                        </p:attrNameLst>
                                      </p:cBhvr>
                                      <p:tavLst>
                                        <p:tav tm="0">
                                          <p:val>
                                            <p:fltVal val="0"/>
                                          </p:val>
                                        </p:tav>
                                        <p:tav tm="100000">
                                          <p:val>
                                            <p:strVal val="#ppt_h"/>
                                          </p:val>
                                        </p:tav>
                                      </p:tavLst>
                                    </p:anim>
                                    <p:animEffect transition="in" filter="fade">
                                      <p:cBhvr>
                                        <p:cTn id="31" dur="500"/>
                                        <p:tgtEl>
                                          <p:spTgt spid="169990"/>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69991"/>
                                        </p:tgtEl>
                                        <p:attrNameLst>
                                          <p:attrName>style.visibility</p:attrName>
                                        </p:attrNameLst>
                                      </p:cBhvr>
                                      <p:to>
                                        <p:strVal val="visible"/>
                                      </p:to>
                                    </p:set>
                                    <p:anim calcmode="lin" valueType="num">
                                      <p:cBhvr>
                                        <p:cTn id="36" dur="500" fill="hold"/>
                                        <p:tgtEl>
                                          <p:spTgt spid="169991"/>
                                        </p:tgtEl>
                                        <p:attrNameLst>
                                          <p:attrName>ppt_w</p:attrName>
                                        </p:attrNameLst>
                                      </p:cBhvr>
                                      <p:tavLst>
                                        <p:tav tm="0">
                                          <p:val>
                                            <p:fltVal val="0"/>
                                          </p:val>
                                        </p:tav>
                                        <p:tav tm="100000">
                                          <p:val>
                                            <p:strVal val="#ppt_w"/>
                                          </p:val>
                                        </p:tav>
                                      </p:tavLst>
                                    </p:anim>
                                    <p:anim calcmode="lin" valueType="num">
                                      <p:cBhvr>
                                        <p:cTn id="37" dur="500" fill="hold"/>
                                        <p:tgtEl>
                                          <p:spTgt spid="169991"/>
                                        </p:tgtEl>
                                        <p:attrNameLst>
                                          <p:attrName>ppt_h</p:attrName>
                                        </p:attrNameLst>
                                      </p:cBhvr>
                                      <p:tavLst>
                                        <p:tav tm="0">
                                          <p:val>
                                            <p:fltVal val="0"/>
                                          </p:val>
                                        </p:tav>
                                        <p:tav tm="100000">
                                          <p:val>
                                            <p:strVal val="#ppt_h"/>
                                          </p:val>
                                        </p:tav>
                                      </p:tavLst>
                                    </p:anim>
                                    <p:animEffect transition="in" filter="fade">
                                      <p:cBhvr>
                                        <p:cTn id="38" dur="500"/>
                                        <p:tgtEl>
                                          <p:spTgt spid="169991"/>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69993"/>
                                        </p:tgtEl>
                                        <p:attrNameLst>
                                          <p:attrName>style.visibility</p:attrName>
                                        </p:attrNameLst>
                                      </p:cBhvr>
                                      <p:to>
                                        <p:strVal val="visible"/>
                                      </p:to>
                                    </p:set>
                                    <p:anim calcmode="lin" valueType="num">
                                      <p:cBhvr>
                                        <p:cTn id="43" dur="500" fill="hold"/>
                                        <p:tgtEl>
                                          <p:spTgt spid="169993"/>
                                        </p:tgtEl>
                                        <p:attrNameLst>
                                          <p:attrName>ppt_w</p:attrName>
                                        </p:attrNameLst>
                                      </p:cBhvr>
                                      <p:tavLst>
                                        <p:tav tm="0">
                                          <p:val>
                                            <p:fltVal val="0"/>
                                          </p:val>
                                        </p:tav>
                                        <p:tav tm="100000">
                                          <p:val>
                                            <p:strVal val="#ppt_w"/>
                                          </p:val>
                                        </p:tav>
                                      </p:tavLst>
                                    </p:anim>
                                    <p:anim calcmode="lin" valueType="num">
                                      <p:cBhvr>
                                        <p:cTn id="44" dur="500" fill="hold"/>
                                        <p:tgtEl>
                                          <p:spTgt spid="169993"/>
                                        </p:tgtEl>
                                        <p:attrNameLst>
                                          <p:attrName>ppt_h</p:attrName>
                                        </p:attrNameLst>
                                      </p:cBhvr>
                                      <p:tavLst>
                                        <p:tav tm="0">
                                          <p:val>
                                            <p:fltVal val="0"/>
                                          </p:val>
                                        </p:tav>
                                        <p:tav tm="100000">
                                          <p:val>
                                            <p:strVal val="#ppt_h"/>
                                          </p:val>
                                        </p:tav>
                                      </p:tavLst>
                                    </p:anim>
                                    <p:animEffect transition="in" filter="fade">
                                      <p:cBhvr>
                                        <p:cTn id="45" dur="500"/>
                                        <p:tgtEl>
                                          <p:spTgt spid="169993"/>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69992"/>
                                        </p:tgtEl>
                                        <p:attrNameLst>
                                          <p:attrName>style.visibility</p:attrName>
                                        </p:attrNameLst>
                                      </p:cBhvr>
                                      <p:to>
                                        <p:strVal val="visible"/>
                                      </p:to>
                                    </p:set>
                                    <p:anim calcmode="lin" valueType="num">
                                      <p:cBhvr>
                                        <p:cTn id="50" dur="500" fill="hold"/>
                                        <p:tgtEl>
                                          <p:spTgt spid="169992"/>
                                        </p:tgtEl>
                                        <p:attrNameLst>
                                          <p:attrName>ppt_w</p:attrName>
                                        </p:attrNameLst>
                                      </p:cBhvr>
                                      <p:tavLst>
                                        <p:tav tm="0">
                                          <p:val>
                                            <p:fltVal val="0"/>
                                          </p:val>
                                        </p:tav>
                                        <p:tav tm="100000">
                                          <p:val>
                                            <p:strVal val="#ppt_w"/>
                                          </p:val>
                                        </p:tav>
                                      </p:tavLst>
                                    </p:anim>
                                    <p:anim calcmode="lin" valueType="num">
                                      <p:cBhvr>
                                        <p:cTn id="51" dur="500" fill="hold"/>
                                        <p:tgtEl>
                                          <p:spTgt spid="169992"/>
                                        </p:tgtEl>
                                        <p:attrNameLst>
                                          <p:attrName>ppt_h</p:attrName>
                                        </p:attrNameLst>
                                      </p:cBhvr>
                                      <p:tavLst>
                                        <p:tav tm="0">
                                          <p:val>
                                            <p:fltVal val="0"/>
                                          </p:val>
                                        </p:tav>
                                        <p:tav tm="100000">
                                          <p:val>
                                            <p:strVal val="#ppt_h"/>
                                          </p:val>
                                        </p:tav>
                                      </p:tavLst>
                                    </p:anim>
                                    <p:animEffect transition="in" filter="fade">
                                      <p:cBhvr>
                                        <p:cTn id="52" dur="500"/>
                                        <p:tgtEl>
                                          <p:spTgt spid="169992"/>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69994"/>
                                        </p:tgtEl>
                                        <p:attrNameLst>
                                          <p:attrName>style.visibility</p:attrName>
                                        </p:attrNameLst>
                                      </p:cBhvr>
                                      <p:to>
                                        <p:strVal val="visible"/>
                                      </p:to>
                                    </p:set>
                                    <p:anim calcmode="lin" valueType="num">
                                      <p:cBhvr>
                                        <p:cTn id="57" dur="500" fill="hold"/>
                                        <p:tgtEl>
                                          <p:spTgt spid="169994"/>
                                        </p:tgtEl>
                                        <p:attrNameLst>
                                          <p:attrName>ppt_w</p:attrName>
                                        </p:attrNameLst>
                                      </p:cBhvr>
                                      <p:tavLst>
                                        <p:tav tm="0">
                                          <p:val>
                                            <p:fltVal val="0"/>
                                          </p:val>
                                        </p:tav>
                                        <p:tav tm="100000">
                                          <p:val>
                                            <p:strVal val="#ppt_w"/>
                                          </p:val>
                                        </p:tav>
                                      </p:tavLst>
                                    </p:anim>
                                    <p:anim calcmode="lin" valueType="num">
                                      <p:cBhvr>
                                        <p:cTn id="58" dur="500" fill="hold"/>
                                        <p:tgtEl>
                                          <p:spTgt spid="169994"/>
                                        </p:tgtEl>
                                        <p:attrNameLst>
                                          <p:attrName>ppt_h</p:attrName>
                                        </p:attrNameLst>
                                      </p:cBhvr>
                                      <p:tavLst>
                                        <p:tav tm="0">
                                          <p:val>
                                            <p:fltVal val="0"/>
                                          </p:val>
                                        </p:tav>
                                        <p:tav tm="100000">
                                          <p:val>
                                            <p:strVal val="#ppt_h"/>
                                          </p:val>
                                        </p:tav>
                                      </p:tavLst>
                                    </p:anim>
                                    <p:animEffect transition="in" filter="fade">
                                      <p:cBhvr>
                                        <p:cTn id="59" dur="500"/>
                                        <p:tgtEl>
                                          <p:spTgt spid="169994"/>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169995"/>
                                        </p:tgtEl>
                                        <p:attrNameLst>
                                          <p:attrName>style.visibility</p:attrName>
                                        </p:attrNameLst>
                                      </p:cBhvr>
                                      <p:to>
                                        <p:strVal val="visible"/>
                                      </p:to>
                                    </p:set>
                                    <p:anim calcmode="lin" valueType="num">
                                      <p:cBhvr>
                                        <p:cTn id="64" dur="500" fill="hold"/>
                                        <p:tgtEl>
                                          <p:spTgt spid="169995"/>
                                        </p:tgtEl>
                                        <p:attrNameLst>
                                          <p:attrName>ppt_w</p:attrName>
                                        </p:attrNameLst>
                                      </p:cBhvr>
                                      <p:tavLst>
                                        <p:tav tm="0">
                                          <p:val>
                                            <p:fltVal val="0"/>
                                          </p:val>
                                        </p:tav>
                                        <p:tav tm="100000">
                                          <p:val>
                                            <p:strVal val="#ppt_w"/>
                                          </p:val>
                                        </p:tav>
                                      </p:tavLst>
                                    </p:anim>
                                    <p:anim calcmode="lin" valueType="num">
                                      <p:cBhvr>
                                        <p:cTn id="65" dur="500" fill="hold"/>
                                        <p:tgtEl>
                                          <p:spTgt spid="169995"/>
                                        </p:tgtEl>
                                        <p:attrNameLst>
                                          <p:attrName>ppt_h</p:attrName>
                                        </p:attrNameLst>
                                      </p:cBhvr>
                                      <p:tavLst>
                                        <p:tav tm="0">
                                          <p:val>
                                            <p:fltVal val="0"/>
                                          </p:val>
                                        </p:tav>
                                        <p:tav tm="100000">
                                          <p:val>
                                            <p:strVal val="#ppt_h"/>
                                          </p:val>
                                        </p:tav>
                                      </p:tavLst>
                                    </p:anim>
                                    <p:animEffect transition="in" filter="fade">
                                      <p:cBhvr>
                                        <p:cTn id="66" dur="500"/>
                                        <p:tgtEl>
                                          <p:spTgt spid="169995"/>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169996"/>
                                        </p:tgtEl>
                                        <p:attrNameLst>
                                          <p:attrName>style.visibility</p:attrName>
                                        </p:attrNameLst>
                                      </p:cBhvr>
                                      <p:to>
                                        <p:strVal val="visible"/>
                                      </p:to>
                                    </p:set>
                                    <p:anim calcmode="lin" valueType="num">
                                      <p:cBhvr>
                                        <p:cTn id="71" dur="500" fill="hold"/>
                                        <p:tgtEl>
                                          <p:spTgt spid="169996"/>
                                        </p:tgtEl>
                                        <p:attrNameLst>
                                          <p:attrName>ppt_w</p:attrName>
                                        </p:attrNameLst>
                                      </p:cBhvr>
                                      <p:tavLst>
                                        <p:tav tm="0">
                                          <p:val>
                                            <p:fltVal val="0"/>
                                          </p:val>
                                        </p:tav>
                                        <p:tav tm="100000">
                                          <p:val>
                                            <p:strVal val="#ppt_w"/>
                                          </p:val>
                                        </p:tav>
                                      </p:tavLst>
                                    </p:anim>
                                    <p:anim calcmode="lin" valueType="num">
                                      <p:cBhvr>
                                        <p:cTn id="72" dur="500" fill="hold"/>
                                        <p:tgtEl>
                                          <p:spTgt spid="169996"/>
                                        </p:tgtEl>
                                        <p:attrNameLst>
                                          <p:attrName>ppt_h</p:attrName>
                                        </p:attrNameLst>
                                      </p:cBhvr>
                                      <p:tavLst>
                                        <p:tav tm="0">
                                          <p:val>
                                            <p:fltVal val="0"/>
                                          </p:val>
                                        </p:tav>
                                        <p:tav tm="100000">
                                          <p:val>
                                            <p:strVal val="#ppt_h"/>
                                          </p:val>
                                        </p:tav>
                                      </p:tavLst>
                                    </p:anim>
                                    <p:animEffect transition="in" filter="fade">
                                      <p:cBhvr>
                                        <p:cTn id="73" dur="500"/>
                                        <p:tgtEl>
                                          <p:spTgt spid="169996"/>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169998"/>
                                        </p:tgtEl>
                                        <p:attrNameLst>
                                          <p:attrName>style.visibility</p:attrName>
                                        </p:attrNameLst>
                                      </p:cBhvr>
                                      <p:to>
                                        <p:strVal val="visible"/>
                                      </p:to>
                                    </p:set>
                                    <p:anim calcmode="lin" valueType="num">
                                      <p:cBhvr>
                                        <p:cTn id="78" dur="500" fill="hold"/>
                                        <p:tgtEl>
                                          <p:spTgt spid="169998"/>
                                        </p:tgtEl>
                                        <p:attrNameLst>
                                          <p:attrName>ppt_w</p:attrName>
                                        </p:attrNameLst>
                                      </p:cBhvr>
                                      <p:tavLst>
                                        <p:tav tm="0">
                                          <p:val>
                                            <p:fltVal val="0"/>
                                          </p:val>
                                        </p:tav>
                                        <p:tav tm="100000">
                                          <p:val>
                                            <p:strVal val="#ppt_w"/>
                                          </p:val>
                                        </p:tav>
                                      </p:tavLst>
                                    </p:anim>
                                    <p:anim calcmode="lin" valueType="num">
                                      <p:cBhvr>
                                        <p:cTn id="79" dur="500" fill="hold"/>
                                        <p:tgtEl>
                                          <p:spTgt spid="169998"/>
                                        </p:tgtEl>
                                        <p:attrNameLst>
                                          <p:attrName>ppt_h</p:attrName>
                                        </p:attrNameLst>
                                      </p:cBhvr>
                                      <p:tavLst>
                                        <p:tav tm="0">
                                          <p:val>
                                            <p:fltVal val="0"/>
                                          </p:val>
                                        </p:tav>
                                        <p:tav tm="100000">
                                          <p:val>
                                            <p:strVal val="#ppt_h"/>
                                          </p:val>
                                        </p:tav>
                                      </p:tavLst>
                                    </p:anim>
                                    <p:animEffect transition="in" filter="fade">
                                      <p:cBhvr>
                                        <p:cTn id="80" dur="500"/>
                                        <p:tgtEl>
                                          <p:spTgt spid="169998"/>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169997"/>
                                        </p:tgtEl>
                                        <p:attrNameLst>
                                          <p:attrName>style.visibility</p:attrName>
                                        </p:attrNameLst>
                                      </p:cBhvr>
                                      <p:to>
                                        <p:strVal val="visible"/>
                                      </p:to>
                                    </p:set>
                                    <p:anim calcmode="lin" valueType="num">
                                      <p:cBhvr>
                                        <p:cTn id="85" dur="500" fill="hold"/>
                                        <p:tgtEl>
                                          <p:spTgt spid="169997"/>
                                        </p:tgtEl>
                                        <p:attrNameLst>
                                          <p:attrName>ppt_w</p:attrName>
                                        </p:attrNameLst>
                                      </p:cBhvr>
                                      <p:tavLst>
                                        <p:tav tm="0">
                                          <p:val>
                                            <p:fltVal val="0"/>
                                          </p:val>
                                        </p:tav>
                                        <p:tav tm="100000">
                                          <p:val>
                                            <p:strVal val="#ppt_w"/>
                                          </p:val>
                                        </p:tav>
                                      </p:tavLst>
                                    </p:anim>
                                    <p:anim calcmode="lin" valueType="num">
                                      <p:cBhvr>
                                        <p:cTn id="86" dur="500" fill="hold"/>
                                        <p:tgtEl>
                                          <p:spTgt spid="169997"/>
                                        </p:tgtEl>
                                        <p:attrNameLst>
                                          <p:attrName>ppt_h</p:attrName>
                                        </p:attrNameLst>
                                      </p:cBhvr>
                                      <p:tavLst>
                                        <p:tav tm="0">
                                          <p:val>
                                            <p:fltVal val="0"/>
                                          </p:val>
                                        </p:tav>
                                        <p:tav tm="100000">
                                          <p:val>
                                            <p:strVal val="#ppt_h"/>
                                          </p:val>
                                        </p:tav>
                                      </p:tavLst>
                                    </p:anim>
                                    <p:animEffect transition="in" filter="fade">
                                      <p:cBhvr>
                                        <p:cTn id="87" dur="500"/>
                                        <p:tgtEl>
                                          <p:spTgt spid="169997"/>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69987">
                                            <p:txEl>
                                              <p:pRg st="1" end="1"/>
                                            </p:txEl>
                                          </p:spTgt>
                                        </p:tgtEl>
                                        <p:attrNameLst>
                                          <p:attrName>style.visibility</p:attrName>
                                        </p:attrNameLst>
                                      </p:cBhvr>
                                      <p:to>
                                        <p:strVal val="visible"/>
                                      </p:to>
                                    </p:set>
                                    <p:anim calcmode="lin" valueType="num">
                                      <p:cBhvr additive="base">
                                        <p:cTn id="92" dur="5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699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p:stCondLst>
                        <p:cond delay="indefinite"/>
                      </p:stCondLst>
                      <p:childTnLst>
                        <p:par>
                          <p:cTn id="95" fill="hold">
                            <p:stCondLst>
                              <p:cond delay="0"/>
                            </p:stCondLst>
                            <p:childTnLst>
                              <p:par>
                                <p:cTn id="96" presetID="8" presetClass="entr" presetSubtype="32" fill="hold" grpId="0" nodeType="clickEffect">
                                  <p:stCondLst>
                                    <p:cond delay="0"/>
                                  </p:stCondLst>
                                  <p:childTnLst>
                                    <p:set>
                                      <p:cBhvr>
                                        <p:cTn id="97" dur="1" fill="hold">
                                          <p:stCondLst>
                                            <p:cond delay="0"/>
                                          </p:stCondLst>
                                        </p:cTn>
                                        <p:tgtEl>
                                          <p:spTgt spid="170000"/>
                                        </p:tgtEl>
                                        <p:attrNameLst>
                                          <p:attrName>style.visibility</p:attrName>
                                        </p:attrNameLst>
                                      </p:cBhvr>
                                      <p:to>
                                        <p:strVal val="visible"/>
                                      </p:to>
                                    </p:set>
                                    <p:animEffect transition="in" filter="diamond(out)">
                                      <p:cBhvr>
                                        <p:cTn id="98" dur="500"/>
                                        <p:tgtEl>
                                          <p:spTgt spid="170000"/>
                                        </p:tgtEl>
                                      </p:cBhvr>
                                    </p:animEffect>
                                  </p:childTnLst>
                                  <p:subTnLst>
                                    <p:audio>
                                      <p:cMediaNode>
                                        <p:cTn display="0" masterRel="sameClick">
                                          <p:stCondLst>
                                            <p:cond evt="begin" delay="0">
                                              <p:tn val="96"/>
                                            </p:cond>
                                          </p:stCondLst>
                                          <p:endCondLst>
                                            <p:cond evt="onStopAudio" delay="0">
                                              <p:tgtEl>
                                                <p:sldTgt/>
                                              </p:tgtEl>
                                            </p:cond>
                                          </p:endCondLst>
                                        </p:cTn>
                                        <p:tgtEl>
                                          <p:sndTgt r:embed="rId7" name="voltage.wav"/>
                                        </p:tgtEl>
                                      </p:cMediaNode>
                                    </p:audio>
                                  </p:subTnLst>
                                </p:cTn>
                              </p:par>
                            </p:childTnLst>
                          </p:cTn>
                        </p:par>
                      </p:childTnLst>
                    </p:cTn>
                  </p:par>
                  <p:par>
                    <p:cTn id="99" fill="hold">
                      <p:stCondLst>
                        <p:cond delay="indefinite"/>
                      </p:stCondLst>
                      <p:childTnLst>
                        <p:par>
                          <p:cTn id="100" fill="hold">
                            <p:stCondLst>
                              <p:cond delay="0"/>
                            </p:stCondLst>
                            <p:childTnLst>
                              <p:par>
                                <p:cTn id="101" presetID="8" presetClass="entr" presetSubtype="32" fill="hold" grpId="0" nodeType="clickEffect">
                                  <p:stCondLst>
                                    <p:cond delay="0"/>
                                  </p:stCondLst>
                                  <p:childTnLst>
                                    <p:set>
                                      <p:cBhvr>
                                        <p:cTn id="102" dur="1" fill="hold">
                                          <p:stCondLst>
                                            <p:cond delay="0"/>
                                          </p:stCondLst>
                                        </p:cTn>
                                        <p:tgtEl>
                                          <p:spTgt spid="170001"/>
                                        </p:tgtEl>
                                        <p:attrNameLst>
                                          <p:attrName>style.visibility</p:attrName>
                                        </p:attrNameLst>
                                      </p:cBhvr>
                                      <p:to>
                                        <p:strVal val="visible"/>
                                      </p:to>
                                    </p:set>
                                    <p:animEffect transition="in" filter="diamond(out)">
                                      <p:cBhvr>
                                        <p:cTn id="103" dur="500"/>
                                        <p:tgtEl>
                                          <p:spTgt spid="170001"/>
                                        </p:tgtEl>
                                      </p:cBhvr>
                                    </p:animEffect>
                                  </p:childTnLst>
                                  <p:subTnLst>
                                    <p:audio>
                                      <p:cMediaNode>
                                        <p:cTn display="0" masterRel="sameClick">
                                          <p:stCondLst>
                                            <p:cond evt="begin" delay="0">
                                              <p:tn val="101"/>
                                            </p:cond>
                                          </p:stCondLst>
                                          <p:endCondLst>
                                            <p:cond evt="onStopAudio" delay="0">
                                              <p:tgtEl>
                                                <p:sldTgt/>
                                              </p:tgtEl>
                                            </p:cond>
                                          </p:endCondLst>
                                        </p:cTn>
                                        <p:tgtEl>
                                          <p:sndTgt r:embed="rId7" name="voltage.wav"/>
                                        </p:tgtEl>
                                      </p:cMediaNode>
                                    </p:audio>
                                  </p:subTnLst>
                                </p:cTn>
                              </p:par>
                            </p:childTnLst>
                          </p:cTn>
                        </p:par>
                      </p:childTnLst>
                    </p:cTn>
                  </p:par>
                  <p:par>
                    <p:cTn id="104" fill="hold">
                      <p:stCondLst>
                        <p:cond delay="indefinite"/>
                      </p:stCondLst>
                      <p:childTnLst>
                        <p:par>
                          <p:cTn id="105" fill="hold">
                            <p:stCondLst>
                              <p:cond delay="0"/>
                            </p:stCondLst>
                            <p:childTnLst>
                              <p:par>
                                <p:cTn id="106" presetID="8" presetClass="entr" presetSubtype="32" fill="hold" grpId="0" nodeType="clickEffect">
                                  <p:stCondLst>
                                    <p:cond delay="0"/>
                                  </p:stCondLst>
                                  <p:childTnLst>
                                    <p:set>
                                      <p:cBhvr>
                                        <p:cTn id="107" dur="1" fill="hold">
                                          <p:stCondLst>
                                            <p:cond delay="0"/>
                                          </p:stCondLst>
                                        </p:cTn>
                                        <p:tgtEl>
                                          <p:spTgt spid="170002"/>
                                        </p:tgtEl>
                                        <p:attrNameLst>
                                          <p:attrName>style.visibility</p:attrName>
                                        </p:attrNameLst>
                                      </p:cBhvr>
                                      <p:to>
                                        <p:strVal val="visible"/>
                                      </p:to>
                                    </p:set>
                                    <p:animEffect transition="in" filter="diamond(out)">
                                      <p:cBhvr>
                                        <p:cTn id="108" dur="500"/>
                                        <p:tgtEl>
                                          <p:spTgt spid="170002"/>
                                        </p:tgtEl>
                                      </p:cBhvr>
                                    </p:animEffect>
                                  </p:childTnLst>
                                  <p:subTnLst>
                                    <p:audio>
                                      <p:cMediaNode>
                                        <p:cTn display="0" masterRel="sameClick">
                                          <p:stCondLst>
                                            <p:cond evt="begin" delay="0">
                                              <p:tn val="106"/>
                                            </p:cond>
                                          </p:stCondLst>
                                          <p:endCondLst>
                                            <p:cond evt="onStopAudio" delay="0">
                                              <p:tgtEl>
                                                <p:sldTgt/>
                                              </p:tgtEl>
                                            </p:cond>
                                          </p:endCondLst>
                                        </p:cTn>
                                        <p:tgtEl>
                                          <p:sndTgt r:embed="rId7" name="voltage.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69987">
                                            <p:txEl>
                                              <p:pRg st="2" end="2"/>
                                            </p:txEl>
                                          </p:spTgt>
                                        </p:tgtEl>
                                        <p:attrNameLst>
                                          <p:attrName>style.visibility</p:attrName>
                                        </p:attrNameLst>
                                      </p:cBhvr>
                                      <p:to>
                                        <p:strVal val="visible"/>
                                      </p:to>
                                    </p:set>
                                    <p:anim calcmode="lin" valueType="num">
                                      <p:cBhvr additive="base">
                                        <p:cTn id="113" dur="5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699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170003"/>
                                        </p:tgtEl>
                                        <p:attrNameLst>
                                          <p:attrName>style.visibility</p:attrName>
                                        </p:attrNameLst>
                                      </p:cBhvr>
                                      <p:to>
                                        <p:strVal val="visible"/>
                                      </p:to>
                                    </p:set>
                                    <p:animEffect transition="in" filter="wipe(left)">
                                      <p:cBhvr>
                                        <p:cTn id="119" dur="1000"/>
                                        <p:tgtEl>
                                          <p:spTgt spid="170003"/>
                                        </p:tgtEl>
                                      </p:cBhvr>
                                    </p:animEffect>
                                  </p:childTnLst>
                                  <p:subTnLst>
                                    <p:audio>
                                      <p:cMediaNode>
                                        <p:cTn display="0" masterRel="sameClick">
                                          <p:stCondLst>
                                            <p:cond evt="begin" delay="0">
                                              <p:tn val="117"/>
                                            </p:cond>
                                          </p:stCondLst>
                                          <p:endCondLst>
                                            <p:cond evt="onStopAudio" delay="0">
                                              <p:tgtEl>
                                                <p:sldTgt/>
                                              </p:tgtEl>
                                            </p:cond>
                                          </p:endCondLst>
                                        </p:cTn>
                                        <p:tgtEl>
                                          <p:sndTgt r:embed="rId7" name="voltage.wav"/>
                                        </p:tgtEl>
                                      </p:cMediaNode>
                                    </p:audio>
                                  </p:sub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170004"/>
                                        </p:tgtEl>
                                        <p:attrNameLst>
                                          <p:attrName>style.visibility</p:attrName>
                                        </p:attrNameLst>
                                      </p:cBhvr>
                                      <p:to>
                                        <p:strVal val="visible"/>
                                      </p:to>
                                    </p:set>
                                    <p:animEffect transition="in" filter="wipe(up)">
                                      <p:cBhvr>
                                        <p:cTn id="124" dur="1000"/>
                                        <p:tgtEl>
                                          <p:spTgt spid="170004"/>
                                        </p:tgtEl>
                                      </p:cBhvr>
                                    </p:animEffect>
                                  </p:childTnLst>
                                  <p:subTnLst>
                                    <p:audio>
                                      <p:cMediaNode>
                                        <p:cTn display="0" masterRel="sameClick">
                                          <p:stCondLst>
                                            <p:cond evt="begin" delay="0">
                                              <p:tn val="122"/>
                                            </p:cond>
                                          </p:stCondLst>
                                          <p:endCondLst>
                                            <p:cond evt="onStopAudio" delay="0">
                                              <p:tgtEl>
                                                <p:sldTgt/>
                                              </p:tgtEl>
                                            </p:cond>
                                          </p:endCondLst>
                                        </p:cTn>
                                        <p:tgtEl>
                                          <p:sndTgt r:embed="rId7"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00" grpId="0" animBg="1"/>
      <p:bldP spid="170001" grpId="0" animBg="1"/>
      <p:bldP spid="170002" grpId="0" animBg="1"/>
      <p:bldP spid="170003" grpId="0" animBg="1"/>
      <p:bldP spid="17000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ChangeArrowheads="1"/>
          </p:cNvSpPr>
          <p:nvPr/>
        </p:nvSpPr>
        <p:spPr bwMode="auto">
          <a:xfrm>
            <a:off x="674688" y="3662363"/>
            <a:ext cx="7764462" cy="3195637"/>
          </a:xfrm>
          <a:prstGeom prst="rect">
            <a:avLst/>
          </a:prstGeom>
          <a:solidFill>
            <a:srgbClr val="FFFFCC"/>
          </a:solidFill>
          <a:ln w="9525">
            <a:noFill/>
            <a:miter lim="800000"/>
            <a:headEnd/>
            <a:tailEnd/>
          </a:ln>
          <a:effectLst/>
        </p:spPr>
        <p:txBody>
          <a:bodyPr/>
          <a:lstStyle/>
          <a:p>
            <a:pPr eaLnBrk="0" hangingPunct="0">
              <a:spcBef>
                <a:spcPct val="10000"/>
              </a:spcBef>
            </a:pPr>
            <a:r>
              <a:rPr lang="en-US" dirty="0">
                <a:sym typeface="Symbol" pitchFamily="18" charset="2"/>
              </a:rPr>
              <a:t>EXAMPLE: Many transmission lines are made of aluminum (having a resistivity of 5.210</a:t>
            </a:r>
            <a:r>
              <a:rPr lang="en-US" baseline="30000" dirty="0">
                <a:sym typeface="Symbol" pitchFamily="18" charset="2"/>
              </a:rPr>
              <a:t>-8</a:t>
            </a:r>
            <a:r>
              <a:rPr lang="en-US" dirty="0">
                <a:sym typeface="Symbol" pitchFamily="18" charset="2"/>
              </a:rPr>
              <a:t> </a:t>
            </a:r>
            <a:r>
              <a:rPr lang="en-US" baseline="-25000" dirty="0">
                <a:sym typeface="Symbol" pitchFamily="18" charset="2"/>
              </a:rPr>
              <a:t> </a:t>
            </a:r>
            <a:r>
              <a:rPr lang="en-US" dirty="0">
                <a:sym typeface="Symbol" pitchFamily="18" charset="2"/>
              </a:rPr>
              <a:t>m) reinforced with steel (see picture). </a:t>
            </a:r>
          </a:p>
          <a:p>
            <a:pPr eaLnBrk="0" hangingPunct="0">
              <a:spcBef>
                <a:spcPct val="10000"/>
              </a:spcBef>
            </a:pPr>
            <a:r>
              <a:rPr lang="en-US" dirty="0">
                <a:sym typeface="Symbol" pitchFamily="18" charset="2"/>
              </a:rPr>
              <a:t>(a) What is the cross-sectional area of the cable?</a:t>
            </a:r>
          </a:p>
          <a:p>
            <a:pPr eaLnBrk="0" hangingPunct="0">
              <a:spcBef>
                <a:spcPct val="10000"/>
              </a:spcBef>
            </a:pPr>
            <a:r>
              <a:rPr lang="en-US" dirty="0">
                <a:sym typeface="Symbol" pitchFamily="18" charset="2"/>
              </a:rPr>
              <a:t>SOLUTION: The diameter is </a:t>
            </a:r>
          </a:p>
          <a:p>
            <a:pPr algn="ctr" eaLnBrk="0" hangingPunct="0">
              <a:spcBef>
                <a:spcPct val="10000"/>
              </a:spcBef>
            </a:pPr>
            <a:r>
              <a:rPr lang="en-US" i="1" dirty="0">
                <a:sym typeface="Symbol" pitchFamily="18" charset="2"/>
              </a:rPr>
              <a:t>d</a:t>
            </a:r>
            <a:r>
              <a:rPr lang="en-US" dirty="0">
                <a:sym typeface="Symbol" pitchFamily="18" charset="2"/>
              </a:rPr>
              <a:t> = (4 in )(2.54 cm in</a:t>
            </a:r>
            <a:r>
              <a:rPr lang="en-US" baseline="30000" dirty="0">
                <a:sym typeface="Symbol" pitchFamily="18" charset="2"/>
              </a:rPr>
              <a:t>-1</a:t>
            </a:r>
            <a:r>
              <a:rPr lang="en-US" dirty="0">
                <a:sym typeface="Symbol" pitchFamily="18" charset="2"/>
              </a:rPr>
              <a:t>) = 10 cm = 0.1 m.</a:t>
            </a:r>
          </a:p>
          <a:p>
            <a:pPr eaLnBrk="0" hangingPunct="0">
              <a:spcBef>
                <a:spcPct val="10000"/>
              </a:spcBef>
            </a:pPr>
            <a:r>
              <a:rPr lang="en-US" dirty="0">
                <a:sym typeface="Symbol" pitchFamily="18" charset="2"/>
              </a:rPr>
              <a:t>The area is then</a:t>
            </a:r>
          </a:p>
          <a:p>
            <a:pPr algn="ctr" eaLnBrk="0" hangingPunct="0">
              <a:spcBef>
                <a:spcPct val="10000"/>
              </a:spcBef>
            </a:pPr>
            <a:r>
              <a:rPr lang="en-US" i="1" dirty="0">
                <a:sym typeface="Symbol" pitchFamily="18" charset="2"/>
              </a:rPr>
              <a:t>A</a:t>
            </a:r>
            <a:r>
              <a:rPr lang="en-US" dirty="0">
                <a:sym typeface="Symbol" pitchFamily="18" charset="2"/>
              </a:rPr>
              <a:t> = </a:t>
            </a:r>
            <a:r>
              <a:rPr lang="en-US" i="1" dirty="0" smtClean="0">
                <a:sym typeface="Symbol" pitchFamily="18" charset="2"/>
              </a:rPr>
              <a:t>d</a:t>
            </a:r>
            <a:r>
              <a:rPr lang="en-US" baseline="30000" dirty="0" smtClean="0">
                <a:sym typeface="Symbol" pitchFamily="18" charset="2"/>
              </a:rPr>
              <a:t> 2 </a:t>
            </a:r>
            <a:r>
              <a:rPr lang="en-US" i="1" dirty="0" smtClean="0">
                <a:sym typeface="Symbol" pitchFamily="18" charset="2"/>
              </a:rPr>
              <a:t>/ </a:t>
            </a:r>
            <a:r>
              <a:rPr lang="en-US" dirty="0" smtClean="0">
                <a:sym typeface="Symbol" pitchFamily="18" charset="2"/>
              </a:rPr>
              <a:t>4 </a:t>
            </a:r>
            <a:r>
              <a:rPr lang="en-US" dirty="0">
                <a:sym typeface="Symbol" pitchFamily="18" charset="2"/>
              </a:rPr>
              <a:t>= (</a:t>
            </a:r>
            <a:r>
              <a:rPr lang="en-US" dirty="0" smtClean="0">
                <a:sym typeface="Symbol" pitchFamily="18" charset="2"/>
              </a:rPr>
              <a:t>0.1)</a:t>
            </a:r>
            <a:r>
              <a:rPr lang="en-US" baseline="30000" dirty="0" smtClean="0">
                <a:sym typeface="Symbol" pitchFamily="18" charset="2"/>
              </a:rPr>
              <a:t>2 </a:t>
            </a:r>
            <a:r>
              <a:rPr lang="en-US" i="1" dirty="0" smtClean="0">
                <a:sym typeface="Symbol" pitchFamily="18" charset="2"/>
              </a:rPr>
              <a:t>/ </a:t>
            </a:r>
            <a:r>
              <a:rPr lang="en-US" dirty="0" smtClean="0">
                <a:sym typeface="Symbol" pitchFamily="18" charset="2"/>
              </a:rPr>
              <a:t>4 </a:t>
            </a:r>
            <a:r>
              <a:rPr lang="en-US" dirty="0">
                <a:sym typeface="Symbol" pitchFamily="18" charset="2"/>
              </a:rPr>
              <a:t>= 0.008 m</a:t>
            </a:r>
            <a:r>
              <a:rPr lang="en-US" baseline="30000" dirty="0">
                <a:sym typeface="Symbol" pitchFamily="18" charset="2"/>
              </a:rPr>
              <a:t>2</a:t>
            </a:r>
            <a:r>
              <a:rPr lang="en-US" dirty="0">
                <a:sym typeface="Symbol" pitchFamily="18" charset="2"/>
              </a:rPr>
              <a:t>. </a:t>
            </a:r>
          </a:p>
        </p:txBody>
      </p:sp>
      <p:sp>
        <p:nvSpPr>
          <p:cNvPr id="172034" name="Rectangle 2"/>
          <p:cNvSpPr>
            <a:spLocks noChangeArrowheads="1"/>
          </p:cNvSpPr>
          <p:nvPr/>
        </p:nvSpPr>
        <p:spPr bwMode="auto">
          <a:xfrm>
            <a:off x="685800" y="1338263"/>
            <a:ext cx="7772400" cy="2339975"/>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power transmission</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For </a:t>
            </a:r>
            <a:r>
              <a:rPr lang="en-US" i="1">
                <a:solidFill>
                  <a:srgbClr val="000000"/>
                </a:solidFill>
                <a:cs typeface="Times New Roman" pitchFamily="18" charset="0"/>
              </a:rPr>
              <a:t>transmission lines</a:t>
            </a:r>
            <a:r>
              <a:rPr lang="en-US">
                <a:solidFill>
                  <a:srgbClr val="000000"/>
                </a:solidFill>
                <a:cs typeface="Times New Roman" pitchFamily="18" charset="0"/>
              </a:rPr>
              <a:t>, the gauge of wire is     determined in a trade-off between the cost of                        large-diameter (low resistance) wire, and the                    cost of power lost due to low-diameter (high                      resistance) wire.	</a:t>
            </a:r>
          </a:p>
        </p:txBody>
      </p:sp>
      <p:pic>
        <p:nvPicPr>
          <p:cNvPr id="172037" name="Picture 5" descr="220px-Sample_cross-section_of_high_tension_power_%28pylon%29_line">
            <a:hlinkClick r:id="rId6"/>
          </p:cNvPr>
          <p:cNvPicPr>
            <a:picLocks noChangeAspect="1" noChangeArrowheads="1"/>
          </p:cNvPicPr>
          <p:nvPr/>
        </p:nvPicPr>
        <p:blipFill>
          <a:blip r:embed="rId7" cstate="print"/>
          <a:srcRect/>
          <a:stretch>
            <a:fillRect/>
          </a:stretch>
        </p:blipFill>
        <p:spPr bwMode="auto">
          <a:xfrm>
            <a:off x="7094538" y="1357313"/>
            <a:ext cx="1990725" cy="2262187"/>
          </a:xfrm>
          <a:prstGeom prst="rect">
            <a:avLst/>
          </a:prstGeom>
          <a:ln>
            <a:noFill/>
          </a:ln>
          <a:effectLst>
            <a:outerShdw blurRad="292100" dist="139700" dir="2700000" algn="tl" rotWithShape="0">
              <a:srgbClr val="333333">
                <a:alpha val="65000"/>
              </a:srgbClr>
            </a:outerShdw>
          </a:effectLst>
        </p:spPr>
      </p:pic>
      <p:sp>
        <p:nvSpPr>
          <p:cNvPr id="172042" name="Freeform 10"/>
          <p:cNvSpPr>
            <a:spLocks/>
          </p:cNvSpPr>
          <p:nvPr/>
        </p:nvSpPr>
        <p:spPr bwMode="auto">
          <a:xfrm>
            <a:off x="7123113" y="3136900"/>
            <a:ext cx="349250" cy="228600"/>
          </a:xfrm>
          <a:custGeom>
            <a:avLst/>
            <a:gdLst/>
            <a:ahLst/>
            <a:cxnLst>
              <a:cxn ang="0">
                <a:pos x="83" y="0"/>
              </a:cxn>
              <a:cxn ang="0">
                <a:pos x="0" y="144"/>
              </a:cxn>
              <a:cxn ang="0">
                <a:pos x="220" y="144"/>
              </a:cxn>
            </a:cxnLst>
            <a:rect l="0" t="0" r="r" b="b"/>
            <a:pathLst>
              <a:path w="220" h="144">
                <a:moveTo>
                  <a:pt x="83" y="0"/>
                </a:moveTo>
                <a:lnTo>
                  <a:pt x="0" y="144"/>
                </a:lnTo>
                <a:lnTo>
                  <a:pt x="220" y="144"/>
                </a:lnTo>
              </a:path>
            </a:pathLst>
          </a:custGeom>
          <a:noFill/>
          <a:ln w="38100" cmpd="sng">
            <a:solidFill>
              <a:srgbClr val="FF0000"/>
            </a:solidFill>
            <a:round/>
            <a:headEnd/>
            <a:tailEnd/>
          </a:ln>
          <a:effectLst/>
        </p:spPr>
        <p:txBody>
          <a:bodyPr/>
          <a:lstStyle/>
          <a:p>
            <a:endParaRPr lang="en-US"/>
          </a:p>
        </p:txBody>
      </p:sp>
      <p:sp>
        <p:nvSpPr>
          <p:cNvPr id="172043" name="Line 11"/>
          <p:cNvSpPr>
            <a:spLocks noChangeShapeType="1"/>
          </p:cNvSpPr>
          <p:nvPr/>
        </p:nvSpPr>
        <p:spPr bwMode="auto">
          <a:xfrm>
            <a:off x="7761288" y="3365500"/>
            <a:ext cx="71437" cy="0"/>
          </a:xfrm>
          <a:prstGeom prst="line">
            <a:avLst/>
          </a:prstGeom>
          <a:noFill/>
          <a:ln w="38100">
            <a:solidFill>
              <a:srgbClr val="FF0000"/>
            </a:solidFill>
            <a:round/>
            <a:headEnd/>
            <a:tailEnd/>
          </a:ln>
          <a:effectLst/>
        </p:spPr>
        <p:txBody>
          <a:bodyPr/>
          <a:lstStyle/>
          <a:p>
            <a:endParaRPr lang="en-US"/>
          </a:p>
        </p:txBody>
      </p:sp>
      <p:sp>
        <p:nvSpPr>
          <p:cNvPr id="172044" name="Freeform 12"/>
          <p:cNvSpPr>
            <a:spLocks/>
          </p:cNvSpPr>
          <p:nvPr/>
        </p:nvSpPr>
        <p:spPr bwMode="auto">
          <a:xfrm>
            <a:off x="8097838" y="3113088"/>
            <a:ext cx="588962" cy="252412"/>
          </a:xfrm>
          <a:custGeom>
            <a:avLst/>
            <a:gdLst/>
            <a:ahLst/>
            <a:cxnLst>
              <a:cxn ang="0">
                <a:pos x="0" y="159"/>
              </a:cxn>
              <a:cxn ang="0">
                <a:pos x="371" y="159"/>
              </a:cxn>
              <a:cxn ang="0">
                <a:pos x="371" y="0"/>
              </a:cxn>
            </a:cxnLst>
            <a:rect l="0" t="0" r="r" b="b"/>
            <a:pathLst>
              <a:path w="371" h="159">
                <a:moveTo>
                  <a:pt x="0" y="159"/>
                </a:moveTo>
                <a:lnTo>
                  <a:pt x="371" y="159"/>
                </a:lnTo>
                <a:lnTo>
                  <a:pt x="371" y="0"/>
                </a:lnTo>
              </a:path>
            </a:pathLst>
          </a:custGeom>
          <a:noFill/>
          <a:ln w="38100" cmpd="sng">
            <a:solidFill>
              <a:srgbClr val="FF0000"/>
            </a:solidFill>
            <a:round/>
            <a:headEnd/>
            <a:tailEnd/>
          </a:ln>
          <a:effectLst/>
        </p:spPr>
        <p:txBody>
          <a:bodyPr/>
          <a:lstStyle/>
          <a:p>
            <a:endParaRPr lang="en-US"/>
          </a:p>
        </p:txBody>
      </p:sp>
      <p:sp>
        <p:nvSpPr>
          <p:cNvPr id="17204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 calcmode="lin" valueType="num">
                                      <p:cBhvr additive="base">
                                        <p:cTn id="7" dur="500" fill="hold"/>
                                        <p:tgtEl>
                                          <p:spTgt spid="172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2034">
                                            <p:txEl>
                                              <p:pRg st="1" end="1"/>
                                            </p:txEl>
                                          </p:spTgt>
                                        </p:tgtEl>
                                        <p:attrNameLst>
                                          <p:attrName>style.visibility</p:attrName>
                                        </p:attrNameLst>
                                      </p:cBhvr>
                                      <p:to>
                                        <p:strVal val="visible"/>
                                      </p:to>
                                    </p:set>
                                    <p:anim calcmode="lin" valueType="num">
                                      <p:cBhvr additive="base">
                                        <p:cTn id="13" dur="500" fill="hold"/>
                                        <p:tgtEl>
                                          <p:spTgt spid="172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2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72037"/>
                                        </p:tgtEl>
                                        <p:attrNameLst>
                                          <p:attrName>style.visibility</p:attrName>
                                        </p:attrNameLst>
                                      </p:cBhvr>
                                      <p:to>
                                        <p:strVal val="visible"/>
                                      </p:to>
                                    </p:set>
                                    <p:anim calcmode="lin" valueType="num">
                                      <p:cBhvr>
                                        <p:cTn id="17" dur="500" fill="hold"/>
                                        <p:tgtEl>
                                          <p:spTgt spid="172037"/>
                                        </p:tgtEl>
                                        <p:attrNameLst>
                                          <p:attrName>ppt_w</p:attrName>
                                        </p:attrNameLst>
                                      </p:cBhvr>
                                      <p:tavLst>
                                        <p:tav tm="0">
                                          <p:val>
                                            <p:fltVal val="0"/>
                                          </p:val>
                                        </p:tav>
                                        <p:tav tm="100000">
                                          <p:val>
                                            <p:strVal val="#ppt_w"/>
                                          </p:val>
                                        </p:tav>
                                      </p:tavLst>
                                    </p:anim>
                                    <p:anim calcmode="lin" valueType="num">
                                      <p:cBhvr>
                                        <p:cTn id="18" dur="500" fill="hold"/>
                                        <p:tgtEl>
                                          <p:spTgt spid="172037"/>
                                        </p:tgtEl>
                                        <p:attrNameLst>
                                          <p:attrName>ppt_h</p:attrName>
                                        </p:attrNameLst>
                                      </p:cBhvr>
                                      <p:tavLst>
                                        <p:tav tm="0">
                                          <p:val>
                                            <p:fltVal val="0"/>
                                          </p:val>
                                        </p:tav>
                                        <p:tav tm="100000">
                                          <p:val>
                                            <p:strVal val="#ppt_h"/>
                                          </p:val>
                                        </p:tav>
                                      </p:tavLst>
                                    </p:anim>
                                    <p:animEffect transition="in" filter="fade">
                                      <p:cBhvr>
                                        <p:cTn id="19" dur="500"/>
                                        <p:tgtEl>
                                          <p:spTgt spid="17203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2036">
                                            <p:txEl>
                                              <p:pRg st="0" end="0"/>
                                            </p:txEl>
                                          </p:spTgt>
                                        </p:tgtEl>
                                        <p:attrNameLst>
                                          <p:attrName>style.visibility</p:attrName>
                                        </p:attrNameLst>
                                      </p:cBhvr>
                                      <p:to>
                                        <p:strVal val="visible"/>
                                      </p:to>
                                    </p:set>
                                    <p:anim calcmode="lin" valueType="num">
                                      <p:cBhvr additive="base">
                                        <p:cTn id="24" dur="500" fill="hold"/>
                                        <p:tgtEl>
                                          <p:spTgt spid="17203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20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2036">
                                            <p:txEl>
                                              <p:pRg st="1" end="1"/>
                                            </p:txEl>
                                          </p:spTgt>
                                        </p:tgtEl>
                                        <p:attrNameLst>
                                          <p:attrName>style.visibility</p:attrName>
                                        </p:attrNameLst>
                                      </p:cBhvr>
                                      <p:to>
                                        <p:strVal val="visible"/>
                                      </p:to>
                                    </p:set>
                                    <p:anim calcmode="lin" valueType="num">
                                      <p:cBhvr additive="base">
                                        <p:cTn id="30" dur="500" fill="hold"/>
                                        <p:tgtEl>
                                          <p:spTgt spid="17203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20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72036">
                                            <p:txEl>
                                              <p:pRg st="2" end="2"/>
                                            </p:txEl>
                                          </p:spTgt>
                                        </p:tgtEl>
                                        <p:attrNameLst>
                                          <p:attrName>style.visibility</p:attrName>
                                        </p:attrNameLst>
                                      </p:cBhvr>
                                      <p:to>
                                        <p:strVal val="visible"/>
                                      </p:to>
                                    </p:set>
                                    <p:anim calcmode="lin" valueType="num">
                                      <p:cBhvr additive="base">
                                        <p:cTn id="36" dur="500" fill="hold"/>
                                        <p:tgtEl>
                                          <p:spTgt spid="172036">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20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72042"/>
                                        </p:tgtEl>
                                        <p:attrNameLst>
                                          <p:attrName>style.visibility</p:attrName>
                                        </p:attrNameLst>
                                      </p:cBhvr>
                                      <p:to>
                                        <p:strVal val="visible"/>
                                      </p:to>
                                    </p:set>
                                    <p:animEffect transition="in" filter="wipe(left)">
                                      <p:cBhvr>
                                        <p:cTn id="41" dur="500"/>
                                        <p:tgtEl>
                                          <p:spTgt spid="172042"/>
                                        </p:tgtEl>
                                      </p:cBhvr>
                                    </p:animEffect>
                                  </p:childTnLst>
                                  <p:subTnLst>
                                    <p:audio>
                                      <p:cMediaNode>
                                        <p:cTn display="0" masterRel="sameClick">
                                          <p:stCondLst>
                                            <p:cond evt="begin" delay="0">
                                              <p:tn val="39"/>
                                            </p:cond>
                                          </p:stCondLst>
                                          <p:endCondLst>
                                            <p:cond evt="onStopAudio" delay="0">
                                              <p:tgtEl>
                                                <p:sldTgt/>
                                              </p:tgtEl>
                                            </p:cond>
                                          </p:endCondLst>
                                        </p:cTn>
                                        <p:tgtEl>
                                          <p:sndTgt r:embed="rId5" name="whoosh.wav"/>
                                        </p:tgtEl>
                                      </p:cMediaNode>
                                    </p:audio>
                                  </p:sub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72043"/>
                                        </p:tgtEl>
                                        <p:attrNameLst>
                                          <p:attrName>style.visibility</p:attrName>
                                        </p:attrNameLst>
                                      </p:cBhvr>
                                      <p:to>
                                        <p:strVal val="visible"/>
                                      </p:to>
                                    </p:set>
                                    <p:animEffect transition="in" filter="wipe(left)">
                                      <p:cBhvr>
                                        <p:cTn id="45" dur="500"/>
                                        <p:tgtEl>
                                          <p:spTgt spid="172043"/>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72044"/>
                                        </p:tgtEl>
                                        <p:attrNameLst>
                                          <p:attrName>style.visibility</p:attrName>
                                        </p:attrNameLst>
                                      </p:cBhvr>
                                      <p:to>
                                        <p:strVal val="visible"/>
                                      </p:to>
                                    </p:set>
                                    <p:animEffect transition="in" filter="wipe(left)">
                                      <p:cBhvr>
                                        <p:cTn id="49" dur="500"/>
                                        <p:tgtEl>
                                          <p:spTgt spid="172044"/>
                                        </p:tgtEl>
                                      </p:cBhvr>
                                    </p:animEffect>
                                  </p:childTnLst>
                                  <p:subTnLst>
                                    <p:audio>
                                      <p:cMediaNode>
                                        <p:cTn display="0" masterRel="sameClick">
                                          <p:stCondLst>
                                            <p:cond evt="begin" delay="0">
                                              <p:tn val="47"/>
                                            </p:cond>
                                          </p:stCondLst>
                                          <p:endCondLst>
                                            <p:cond evt="onStopAudio" delay="0">
                                              <p:tgtEl>
                                                <p:sldTgt/>
                                              </p:tgtEl>
                                            </p:cond>
                                          </p:endCondLst>
                                        </p:cTn>
                                        <p:tgtEl>
                                          <p:sndTgt r:embed="rId5"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72036">
                                            <p:txEl>
                                              <p:pRg st="3" end="3"/>
                                            </p:txEl>
                                          </p:spTgt>
                                        </p:tgtEl>
                                        <p:attrNameLst>
                                          <p:attrName>style.visibility</p:attrName>
                                        </p:attrNameLst>
                                      </p:cBhvr>
                                      <p:to>
                                        <p:strVal val="visible"/>
                                      </p:to>
                                    </p:set>
                                    <p:anim calcmode="lin" valueType="num">
                                      <p:cBhvr additive="base">
                                        <p:cTn id="54" dur="500" fill="hold"/>
                                        <p:tgtEl>
                                          <p:spTgt spid="172036">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720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72036">
                                            <p:txEl>
                                              <p:pRg st="4" end="4"/>
                                            </p:txEl>
                                          </p:spTgt>
                                        </p:tgtEl>
                                        <p:attrNameLst>
                                          <p:attrName>style.visibility</p:attrName>
                                        </p:attrNameLst>
                                      </p:cBhvr>
                                      <p:to>
                                        <p:strVal val="visible"/>
                                      </p:to>
                                    </p:set>
                                    <p:anim calcmode="lin" valueType="num">
                                      <p:cBhvr additive="base">
                                        <p:cTn id="60" dur="500" fill="hold"/>
                                        <p:tgtEl>
                                          <p:spTgt spid="172036">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720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2036">
                                            <p:txEl>
                                              <p:pRg st="5" end="5"/>
                                            </p:txEl>
                                          </p:spTgt>
                                        </p:tgtEl>
                                        <p:attrNameLst>
                                          <p:attrName>style.visibility</p:attrName>
                                        </p:attrNameLst>
                                      </p:cBhvr>
                                      <p:to>
                                        <p:strVal val="visible"/>
                                      </p:to>
                                    </p:set>
                                    <p:anim calcmode="lin" valueType="num">
                                      <p:cBhvr additive="base">
                                        <p:cTn id="66" dur="500" fill="hold"/>
                                        <p:tgtEl>
                                          <p:spTgt spid="172036">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720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2" grpId="0" animBg="1"/>
      <p:bldP spid="172043" grpId="0" animBg="1"/>
      <p:bldP spid="1720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674688" y="3662363"/>
            <a:ext cx="7764462" cy="3195637"/>
          </a:xfrm>
          <a:prstGeom prst="rect">
            <a:avLst/>
          </a:prstGeom>
          <a:solidFill>
            <a:srgbClr val="FFFFCC"/>
          </a:solidFill>
          <a:ln w="9525">
            <a:noFill/>
            <a:miter lim="800000"/>
            <a:headEnd/>
            <a:tailEnd/>
          </a:ln>
          <a:effectLst/>
        </p:spPr>
        <p:txBody>
          <a:bodyPr/>
          <a:lstStyle/>
          <a:p>
            <a:pPr eaLnBrk="0" hangingPunct="0">
              <a:spcBef>
                <a:spcPct val="10000"/>
              </a:spcBef>
            </a:pPr>
            <a:r>
              <a:rPr lang="en-US" dirty="0">
                <a:sym typeface="Symbol" pitchFamily="18" charset="2"/>
              </a:rPr>
              <a:t>EXAMPLE: Many transmission lines are made of aluminum (having a resistivity of 5.210</a:t>
            </a:r>
            <a:r>
              <a:rPr lang="en-US" baseline="30000" dirty="0">
                <a:sym typeface="Symbol" pitchFamily="18" charset="2"/>
              </a:rPr>
              <a:t>-8</a:t>
            </a:r>
            <a:r>
              <a:rPr lang="en-US" dirty="0">
                <a:sym typeface="Symbol" pitchFamily="18" charset="2"/>
              </a:rPr>
              <a:t> </a:t>
            </a:r>
            <a:r>
              <a:rPr lang="en-US" baseline="-25000" dirty="0">
                <a:sym typeface="Symbol" pitchFamily="18" charset="2"/>
              </a:rPr>
              <a:t> </a:t>
            </a:r>
            <a:r>
              <a:rPr lang="en-US" dirty="0">
                <a:sym typeface="Symbol" pitchFamily="18" charset="2"/>
              </a:rPr>
              <a:t>m) reinforced with steel (see picture). </a:t>
            </a:r>
          </a:p>
          <a:p>
            <a:pPr eaLnBrk="0" hangingPunct="0">
              <a:spcBef>
                <a:spcPct val="15000"/>
              </a:spcBef>
            </a:pPr>
            <a:r>
              <a:rPr lang="en-US" dirty="0">
                <a:sym typeface="Symbol" pitchFamily="18" charset="2"/>
              </a:rPr>
              <a:t>(b) Assuming the cable is all aluminum, find the resistance of a 150 km section.</a:t>
            </a:r>
          </a:p>
          <a:p>
            <a:pPr eaLnBrk="0" hangingPunct="0">
              <a:spcBef>
                <a:spcPct val="15000"/>
              </a:spcBef>
            </a:pPr>
            <a:r>
              <a:rPr lang="en-US" dirty="0">
                <a:sym typeface="Symbol" pitchFamily="18" charset="2"/>
              </a:rPr>
              <a:t>SOLUTION: Use </a:t>
            </a:r>
            <a:r>
              <a:rPr lang="en-US" i="1" dirty="0">
                <a:sym typeface="Symbol" pitchFamily="18" charset="2"/>
              </a:rPr>
              <a:t>R</a:t>
            </a:r>
            <a:r>
              <a:rPr lang="en-US" dirty="0">
                <a:sym typeface="Symbol" pitchFamily="18" charset="2"/>
              </a:rPr>
              <a:t> = </a:t>
            </a:r>
            <a:r>
              <a:rPr lang="en-US" i="1" dirty="0" smtClean="0">
                <a:sym typeface="Symbol" pitchFamily="18" charset="2"/>
              </a:rPr>
              <a:t>L / A</a:t>
            </a:r>
            <a:r>
              <a:rPr lang="en-US" dirty="0">
                <a:sym typeface="Symbol" pitchFamily="18" charset="2"/>
              </a:rPr>
              <a:t>:</a:t>
            </a:r>
          </a:p>
          <a:p>
            <a:pPr eaLnBrk="0" hangingPunct="0">
              <a:spcBef>
                <a:spcPct val="15000"/>
              </a:spcBef>
            </a:pPr>
            <a:r>
              <a:rPr lang="en-US" i="1" dirty="0">
                <a:sym typeface="Symbol" pitchFamily="18" charset="2"/>
              </a:rPr>
              <a:t>       	       R</a:t>
            </a:r>
            <a:r>
              <a:rPr lang="en-US" dirty="0">
                <a:sym typeface="Symbol" pitchFamily="18" charset="2"/>
              </a:rPr>
              <a:t> 	= </a:t>
            </a:r>
            <a:r>
              <a:rPr lang="en-US" i="1" dirty="0">
                <a:sym typeface="Symbol" pitchFamily="18" charset="2"/>
              </a:rPr>
              <a:t>L / A</a:t>
            </a:r>
            <a:r>
              <a:rPr lang="en-US" dirty="0">
                <a:sym typeface="Symbol" pitchFamily="18" charset="2"/>
              </a:rPr>
              <a:t> </a:t>
            </a:r>
          </a:p>
          <a:p>
            <a:pPr eaLnBrk="0" hangingPunct="0">
              <a:spcBef>
                <a:spcPct val="15000"/>
              </a:spcBef>
            </a:pPr>
            <a:r>
              <a:rPr lang="en-US" dirty="0">
                <a:sym typeface="Symbol" pitchFamily="18" charset="2"/>
              </a:rPr>
              <a:t>         		= (5.210</a:t>
            </a:r>
            <a:r>
              <a:rPr lang="en-US" baseline="30000" dirty="0">
                <a:sym typeface="Symbol" pitchFamily="18" charset="2"/>
              </a:rPr>
              <a:t>-8</a:t>
            </a:r>
            <a:r>
              <a:rPr lang="en-US" dirty="0">
                <a:sym typeface="Symbol" pitchFamily="18" charset="2"/>
              </a:rPr>
              <a:t>)150000 </a:t>
            </a:r>
            <a:r>
              <a:rPr lang="en-US" i="1" dirty="0">
                <a:sym typeface="Symbol" pitchFamily="18" charset="2"/>
              </a:rPr>
              <a:t>/ </a:t>
            </a:r>
            <a:r>
              <a:rPr lang="en-US" dirty="0">
                <a:sym typeface="Symbol" pitchFamily="18" charset="2"/>
              </a:rPr>
              <a:t>0.008 = 1 .</a:t>
            </a:r>
          </a:p>
        </p:txBody>
      </p:sp>
      <p:sp>
        <p:nvSpPr>
          <p:cNvPr id="194563" name="Rectangle 3"/>
          <p:cNvSpPr>
            <a:spLocks noChangeArrowheads="1"/>
          </p:cNvSpPr>
          <p:nvPr/>
        </p:nvSpPr>
        <p:spPr bwMode="auto">
          <a:xfrm>
            <a:off x="685800" y="1338263"/>
            <a:ext cx="7772400" cy="2339975"/>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power transmission</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For </a:t>
            </a:r>
            <a:r>
              <a:rPr lang="en-US" i="1">
                <a:solidFill>
                  <a:srgbClr val="000000"/>
                </a:solidFill>
                <a:cs typeface="Times New Roman" pitchFamily="18" charset="0"/>
              </a:rPr>
              <a:t>transmission lines</a:t>
            </a:r>
            <a:r>
              <a:rPr lang="en-US">
                <a:solidFill>
                  <a:srgbClr val="000000"/>
                </a:solidFill>
                <a:cs typeface="Times New Roman" pitchFamily="18" charset="0"/>
              </a:rPr>
              <a:t>, the gauge of wire is     determined in a trade-off between the cost of                        large-diameter (low resistance) wire, and the                    cost of power lost due to low-diameter (high                      resistance) wire.	</a:t>
            </a:r>
          </a:p>
        </p:txBody>
      </p:sp>
      <p:pic>
        <p:nvPicPr>
          <p:cNvPr id="194564" name="Picture 4" descr="220px-Sample_cross-section_of_high_tension_power_%28pylon%29_line">
            <a:hlinkClick r:id="rId5"/>
          </p:cNvPr>
          <p:cNvPicPr>
            <a:picLocks noChangeAspect="1" noChangeArrowheads="1"/>
          </p:cNvPicPr>
          <p:nvPr/>
        </p:nvPicPr>
        <p:blipFill>
          <a:blip r:embed="rId6" cstate="print"/>
          <a:srcRect/>
          <a:stretch>
            <a:fillRect/>
          </a:stretch>
        </p:blipFill>
        <p:spPr bwMode="auto">
          <a:xfrm>
            <a:off x="7094538" y="1357313"/>
            <a:ext cx="1990725" cy="2262187"/>
          </a:xfrm>
          <a:prstGeom prst="rect">
            <a:avLst/>
          </a:prstGeom>
          <a:ln>
            <a:noFill/>
          </a:ln>
          <a:effectLst>
            <a:outerShdw blurRad="292100" dist="139700" dir="2700000" algn="tl" rotWithShape="0">
              <a:srgbClr val="333333">
                <a:alpha val="65000"/>
              </a:srgbClr>
            </a:outerShdw>
          </a:effectLst>
        </p:spPr>
      </p:pic>
      <p:sp>
        <p:nvSpPr>
          <p:cNvPr id="194565" name="Freeform 5"/>
          <p:cNvSpPr>
            <a:spLocks/>
          </p:cNvSpPr>
          <p:nvPr/>
        </p:nvSpPr>
        <p:spPr bwMode="auto">
          <a:xfrm>
            <a:off x="7123113" y="3136900"/>
            <a:ext cx="349250" cy="228600"/>
          </a:xfrm>
          <a:custGeom>
            <a:avLst/>
            <a:gdLst/>
            <a:ahLst/>
            <a:cxnLst>
              <a:cxn ang="0">
                <a:pos x="83" y="0"/>
              </a:cxn>
              <a:cxn ang="0">
                <a:pos x="0" y="144"/>
              </a:cxn>
              <a:cxn ang="0">
                <a:pos x="220" y="144"/>
              </a:cxn>
            </a:cxnLst>
            <a:rect l="0" t="0" r="r" b="b"/>
            <a:pathLst>
              <a:path w="220" h="144">
                <a:moveTo>
                  <a:pt x="83" y="0"/>
                </a:moveTo>
                <a:lnTo>
                  <a:pt x="0" y="144"/>
                </a:lnTo>
                <a:lnTo>
                  <a:pt x="220" y="144"/>
                </a:lnTo>
              </a:path>
            </a:pathLst>
          </a:custGeom>
          <a:noFill/>
          <a:ln w="38100" cmpd="sng">
            <a:solidFill>
              <a:srgbClr val="FF0000"/>
            </a:solidFill>
            <a:round/>
            <a:headEnd/>
            <a:tailEnd/>
          </a:ln>
          <a:effectLst/>
        </p:spPr>
        <p:txBody>
          <a:bodyPr/>
          <a:lstStyle/>
          <a:p>
            <a:endParaRPr lang="en-US"/>
          </a:p>
        </p:txBody>
      </p:sp>
      <p:sp>
        <p:nvSpPr>
          <p:cNvPr id="194566" name="Line 6"/>
          <p:cNvSpPr>
            <a:spLocks noChangeShapeType="1"/>
          </p:cNvSpPr>
          <p:nvPr/>
        </p:nvSpPr>
        <p:spPr bwMode="auto">
          <a:xfrm>
            <a:off x="7761288" y="3365500"/>
            <a:ext cx="71437" cy="0"/>
          </a:xfrm>
          <a:prstGeom prst="line">
            <a:avLst/>
          </a:prstGeom>
          <a:noFill/>
          <a:ln w="38100">
            <a:solidFill>
              <a:srgbClr val="FF0000"/>
            </a:solidFill>
            <a:round/>
            <a:headEnd/>
            <a:tailEnd/>
          </a:ln>
          <a:effectLst/>
        </p:spPr>
        <p:txBody>
          <a:bodyPr/>
          <a:lstStyle/>
          <a:p>
            <a:endParaRPr lang="en-US"/>
          </a:p>
        </p:txBody>
      </p:sp>
      <p:sp>
        <p:nvSpPr>
          <p:cNvPr id="194567" name="Freeform 7"/>
          <p:cNvSpPr>
            <a:spLocks/>
          </p:cNvSpPr>
          <p:nvPr/>
        </p:nvSpPr>
        <p:spPr bwMode="auto">
          <a:xfrm>
            <a:off x="8097838" y="3113088"/>
            <a:ext cx="588962" cy="252412"/>
          </a:xfrm>
          <a:custGeom>
            <a:avLst/>
            <a:gdLst/>
            <a:ahLst/>
            <a:cxnLst>
              <a:cxn ang="0">
                <a:pos x="0" y="159"/>
              </a:cxn>
              <a:cxn ang="0">
                <a:pos x="371" y="159"/>
              </a:cxn>
              <a:cxn ang="0">
                <a:pos x="371" y="0"/>
              </a:cxn>
            </a:cxnLst>
            <a:rect l="0" t="0" r="r" b="b"/>
            <a:pathLst>
              <a:path w="371" h="159">
                <a:moveTo>
                  <a:pt x="0" y="159"/>
                </a:moveTo>
                <a:lnTo>
                  <a:pt x="371" y="159"/>
                </a:lnTo>
                <a:lnTo>
                  <a:pt x="371" y="0"/>
                </a:lnTo>
              </a:path>
            </a:pathLst>
          </a:custGeom>
          <a:noFill/>
          <a:ln w="38100" cmpd="sng">
            <a:solidFill>
              <a:srgbClr val="FF0000"/>
            </a:solidFill>
            <a:round/>
            <a:headEnd/>
            <a:tailEnd/>
          </a:ln>
          <a:effectLst/>
        </p:spPr>
        <p:txBody>
          <a:bodyPr/>
          <a:lstStyle/>
          <a:p>
            <a:endParaRPr lang="en-US"/>
          </a:p>
        </p:txBody>
      </p:sp>
      <p:sp>
        <p:nvSpPr>
          <p:cNvPr id="1945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62">
                                            <p:txEl>
                                              <p:pRg st="1" end="1"/>
                                            </p:txEl>
                                          </p:spTgt>
                                        </p:tgtEl>
                                        <p:attrNameLst>
                                          <p:attrName>style.visibility</p:attrName>
                                        </p:attrNameLst>
                                      </p:cBhvr>
                                      <p:to>
                                        <p:strVal val="visible"/>
                                      </p:to>
                                    </p:set>
                                    <p:anim calcmode="lin" valueType="num">
                                      <p:cBhvr additive="base">
                                        <p:cTn id="7" dur="500" fill="hold"/>
                                        <p:tgtEl>
                                          <p:spTgt spid="1945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62">
                                            <p:txEl>
                                              <p:pRg st="2" end="2"/>
                                            </p:txEl>
                                          </p:spTgt>
                                        </p:tgtEl>
                                        <p:attrNameLst>
                                          <p:attrName>style.visibility</p:attrName>
                                        </p:attrNameLst>
                                      </p:cBhvr>
                                      <p:to>
                                        <p:strVal val="visible"/>
                                      </p:to>
                                    </p:set>
                                    <p:anim calcmode="lin" valueType="num">
                                      <p:cBhvr additive="base">
                                        <p:cTn id="13" dur="500" fill="hold"/>
                                        <p:tgtEl>
                                          <p:spTgt spid="1945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62">
                                            <p:txEl>
                                              <p:pRg st="3" end="3"/>
                                            </p:txEl>
                                          </p:spTgt>
                                        </p:tgtEl>
                                        <p:attrNameLst>
                                          <p:attrName>style.visibility</p:attrName>
                                        </p:attrNameLst>
                                      </p:cBhvr>
                                      <p:to>
                                        <p:strVal val="visible"/>
                                      </p:to>
                                    </p:set>
                                    <p:anim calcmode="lin" valueType="num">
                                      <p:cBhvr additive="base">
                                        <p:cTn id="19" dur="500" fill="hold"/>
                                        <p:tgtEl>
                                          <p:spTgt spid="1945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62">
                                            <p:txEl>
                                              <p:pRg st="4" end="4"/>
                                            </p:txEl>
                                          </p:spTgt>
                                        </p:tgtEl>
                                        <p:attrNameLst>
                                          <p:attrName>style.visibility</p:attrName>
                                        </p:attrNameLst>
                                      </p:cBhvr>
                                      <p:to>
                                        <p:strVal val="visible"/>
                                      </p:to>
                                    </p:set>
                                    <p:anim calcmode="lin" valueType="num">
                                      <p:cBhvr additive="base">
                                        <p:cTn id="25" dur="500" fill="hold"/>
                                        <p:tgtEl>
                                          <p:spTgt spid="1945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r>
              <a:rPr lang="en-US" i="1">
                <a:solidFill>
                  <a:schemeClr val="accent2"/>
                </a:solidFill>
                <a:cs typeface="Times New Roman" pitchFamily="18" charset="0"/>
              </a:rPr>
              <a:t>Solve problems involving power transmission</a:t>
            </a:r>
            <a:r>
              <a:rPr lang="en-US" sz="2000">
                <a:solidFill>
                  <a:srgbClr val="000000"/>
                </a:solidFill>
                <a:latin typeface="Courier New" pitchFamily="49" charset="0"/>
                <a:cs typeface="Times New Roman" pitchFamily="18" charset="0"/>
              </a:rPr>
              <a:t> </a:t>
            </a:r>
          </a:p>
          <a:p>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Recall that heat loss is determined by </a:t>
            </a:r>
            <a:r>
              <a:rPr lang="en-US" i="1">
                <a:solidFill>
                  <a:srgbClr val="000000"/>
                </a:solidFill>
                <a:cs typeface="Times New Roman" pitchFamily="18" charset="0"/>
              </a:rPr>
              <a:t>P</a:t>
            </a:r>
            <a:r>
              <a:rPr lang="en-US">
                <a:solidFill>
                  <a:srgbClr val="000000"/>
                </a:solidFill>
                <a:cs typeface="Times New Roman" pitchFamily="18" charset="0"/>
              </a:rPr>
              <a:t> = </a:t>
            </a:r>
            <a:r>
              <a:rPr lang="en-US" i="1">
                <a:solidFill>
                  <a:srgbClr val="000000"/>
                </a:solidFill>
                <a:cs typeface="Times New Roman" pitchFamily="18" charset="0"/>
              </a:rPr>
              <a:t>I</a:t>
            </a:r>
            <a:r>
              <a:rPr lang="en-US" baseline="30000">
                <a:solidFill>
                  <a:srgbClr val="000000"/>
                </a:solidFill>
                <a:cs typeface="Times New Roman" pitchFamily="18" charset="0"/>
              </a:rPr>
              <a:t> 2</a:t>
            </a:r>
            <a:r>
              <a:rPr lang="en-US" i="1">
                <a:solidFill>
                  <a:srgbClr val="000000"/>
                </a:solidFill>
                <a:cs typeface="Times New Roman" pitchFamily="18" charset="0"/>
              </a:rPr>
              <a:t>R</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Since the resistance </a:t>
            </a:r>
            <a:r>
              <a:rPr lang="en-US" i="1">
                <a:solidFill>
                  <a:srgbClr val="000000"/>
                </a:solidFill>
                <a:cs typeface="Times New Roman" pitchFamily="18" charset="0"/>
              </a:rPr>
              <a:t>R </a:t>
            </a:r>
            <a:r>
              <a:rPr lang="en-US">
                <a:solidFill>
                  <a:srgbClr val="000000"/>
                </a:solidFill>
                <a:cs typeface="Times New Roman" pitchFamily="18" charset="0"/>
              </a:rPr>
              <a:t>of the transmission cable is fixed once its diameter has been chosen, the only other way to reduce power loss is to reduce the current </a:t>
            </a:r>
            <a:r>
              <a:rPr lang="en-US" i="1">
                <a:solidFill>
                  <a:srgbClr val="000000"/>
                </a:solidFill>
                <a:cs typeface="Times New Roman" pitchFamily="18" charset="0"/>
              </a:rPr>
              <a:t>I</a:t>
            </a:r>
            <a:r>
              <a:rPr lang="en-US">
                <a:solidFill>
                  <a:srgbClr val="000000"/>
                </a:solidFill>
                <a:cs typeface="Times New Roman" pitchFamily="18" charset="0"/>
              </a:rPr>
              <a:t> going through the cable.</a:t>
            </a:r>
          </a:p>
          <a:p>
            <a:pPr eaLnBrk="0" hangingPunct="0">
              <a:spcBef>
                <a:spcPct val="20000"/>
              </a:spcBef>
            </a:pPr>
            <a:r>
              <a:rPr lang="en-US">
                <a:solidFill>
                  <a:srgbClr val="000000"/>
                </a:solidFill>
                <a:cs typeface="Times New Roman" pitchFamily="18" charset="0"/>
                <a:sym typeface="Symbol" pitchFamily="18" charset="2"/>
              </a:rPr>
              <a:t>Since </a:t>
            </a:r>
            <a:r>
              <a:rPr lang="en-US" i="1">
                <a:solidFill>
                  <a:srgbClr val="000000"/>
                </a:solidFill>
                <a:cs typeface="Times New Roman" pitchFamily="18" charset="0"/>
                <a:sym typeface="Symbol" pitchFamily="18" charset="2"/>
              </a:rPr>
              <a:t>P</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VI</a:t>
            </a:r>
            <a:r>
              <a:rPr lang="en-US">
                <a:solidFill>
                  <a:srgbClr val="000000"/>
                </a:solidFill>
                <a:cs typeface="Times New Roman" pitchFamily="18" charset="0"/>
                <a:sym typeface="Symbol" pitchFamily="18" charset="2"/>
              </a:rPr>
              <a:t>, if we want to minimize </a:t>
            </a:r>
            <a:r>
              <a:rPr lang="en-US" i="1">
                <a:solidFill>
                  <a:srgbClr val="000000"/>
                </a:solidFill>
                <a:cs typeface="Times New Roman" pitchFamily="18" charset="0"/>
                <a:sym typeface="Symbol" pitchFamily="18" charset="2"/>
              </a:rPr>
              <a:t>I</a:t>
            </a:r>
            <a:r>
              <a:rPr lang="en-US">
                <a:solidFill>
                  <a:srgbClr val="000000"/>
                </a:solidFill>
                <a:cs typeface="Times New Roman" pitchFamily="18" charset="0"/>
                <a:sym typeface="Symbol" pitchFamily="18" charset="2"/>
              </a:rPr>
              <a:t> we can                   do so if we increase </a:t>
            </a:r>
            <a:r>
              <a:rPr lang="en-US" i="1">
                <a:solidFill>
                  <a:srgbClr val="000000"/>
                </a:solidFill>
                <a:cs typeface="Times New Roman" pitchFamily="18" charset="0"/>
                <a:sym typeface="Symbol" pitchFamily="18" charset="2"/>
              </a:rPr>
              <a:t>V</a:t>
            </a:r>
            <a:r>
              <a:rPr lang="en-US">
                <a:solidFill>
                  <a:srgbClr val="000000"/>
                </a:solidFill>
                <a:cs typeface="Times New Roman" pitchFamily="18" charset="0"/>
                <a:sym typeface="Symbol" pitchFamily="18" charset="2"/>
              </a:rPr>
              <a:t>, thus maintaining the                 power </a:t>
            </a:r>
            <a:r>
              <a:rPr lang="en-US" i="1">
                <a:solidFill>
                  <a:srgbClr val="000000"/>
                </a:solidFill>
                <a:cs typeface="Times New Roman" pitchFamily="18" charset="0"/>
                <a:sym typeface="Symbol" pitchFamily="18" charset="2"/>
              </a:rPr>
              <a:t>P</a:t>
            </a:r>
            <a:r>
              <a:rPr lang="en-US">
                <a:solidFill>
                  <a:srgbClr val="000000"/>
                </a:solidFill>
                <a:cs typeface="Times New Roman" pitchFamily="18" charset="0"/>
                <a:sym typeface="Symbol" pitchFamily="18" charset="2"/>
              </a:rPr>
              <a:t> that is to be delivered.</a:t>
            </a:r>
          </a:p>
          <a:p>
            <a:pPr eaLnBrk="0" hangingPunct="0">
              <a:spcBef>
                <a:spcPct val="20000"/>
              </a:spcBef>
            </a:pPr>
            <a:r>
              <a:rPr lang="en-US">
                <a:solidFill>
                  <a:srgbClr val="000000"/>
                </a:solidFill>
                <a:cs typeface="Times New Roman" pitchFamily="18" charset="0"/>
                <a:sym typeface="Symbol" pitchFamily="18" charset="2"/>
              </a:rPr>
              <a:t>This is the idea behind                                                     the use of the </a:t>
            </a:r>
            <a:r>
              <a:rPr lang="en-US" i="1">
                <a:solidFill>
                  <a:srgbClr val="000000"/>
                </a:solidFill>
                <a:cs typeface="Times New Roman" pitchFamily="18" charset="0"/>
                <a:sym typeface="Symbol" pitchFamily="18" charset="2"/>
              </a:rPr>
              <a:t>step-up                                             transformer</a:t>
            </a:r>
            <a:r>
              <a:rPr lang="en-US">
                <a:solidFill>
                  <a:srgbClr val="000000"/>
                </a:solidFill>
                <a:cs typeface="Times New Roman" pitchFamily="18" charset="0"/>
                <a:sym typeface="Symbol" pitchFamily="18" charset="2"/>
              </a:rPr>
              <a:t> at the                                                     generation side of the                                                   power grid.</a:t>
            </a:r>
          </a:p>
        </p:txBody>
      </p:sp>
      <p:pic>
        <p:nvPicPr>
          <p:cNvPr id="17818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92613" y="3743325"/>
            <a:ext cx="4454525" cy="2339975"/>
          </a:xfrm>
          <a:prstGeom prst="rect">
            <a:avLst/>
          </a:prstGeom>
          <a:ln>
            <a:noFill/>
          </a:ln>
          <a:effectLst>
            <a:outerShdw blurRad="292100" dist="139700" dir="2700000" algn="tl" rotWithShape="0">
              <a:srgbClr val="333333">
                <a:alpha val="65000"/>
              </a:srgbClr>
            </a:outerShdw>
          </a:effectLst>
        </p:spPr>
      </p:pic>
      <p:pic>
        <p:nvPicPr>
          <p:cNvPr id="17818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873625" y="6011863"/>
            <a:ext cx="1079500" cy="423862"/>
          </a:xfrm>
          <a:prstGeom prst="rect">
            <a:avLst/>
          </a:prstGeom>
          <a:noFill/>
          <a:ln w="9525">
            <a:noFill/>
            <a:miter lim="800000"/>
            <a:headEnd/>
            <a:tailEnd/>
          </a:ln>
        </p:spPr>
      </p:pic>
      <p:pic>
        <p:nvPicPr>
          <p:cNvPr id="178182"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86525" y="5969000"/>
            <a:ext cx="1143000" cy="622300"/>
          </a:xfrm>
          <a:prstGeom prst="rect">
            <a:avLst/>
          </a:prstGeom>
          <a:noFill/>
          <a:ln w="9525">
            <a:noFill/>
            <a:miter lim="800000"/>
            <a:headEnd/>
            <a:tailEnd/>
          </a:ln>
        </p:spPr>
      </p:pic>
      <p:pic>
        <p:nvPicPr>
          <p:cNvPr id="178183"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675563" y="5927725"/>
            <a:ext cx="1468437" cy="866775"/>
          </a:xfrm>
          <a:prstGeom prst="rect">
            <a:avLst/>
          </a:prstGeom>
          <a:noFill/>
          <a:ln w="9525">
            <a:noFill/>
            <a:miter lim="800000"/>
            <a:headEnd/>
            <a:tailEnd/>
          </a:ln>
        </p:spPr>
      </p:pic>
      <p:sp>
        <p:nvSpPr>
          <p:cNvPr id="17818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178">
                                            <p:txEl>
                                              <p:pRg st="1" end="1"/>
                                            </p:txEl>
                                          </p:spTgt>
                                        </p:tgtEl>
                                        <p:attrNameLst>
                                          <p:attrName>style.visibility</p:attrName>
                                        </p:attrNameLst>
                                      </p:cBhvr>
                                      <p:to>
                                        <p:strVal val="visible"/>
                                      </p:to>
                                    </p:set>
                                    <p:anim calcmode="lin" valueType="num">
                                      <p:cBhvr additive="base">
                                        <p:cTn id="7" dur="500" fill="hold"/>
                                        <p:tgtEl>
                                          <p:spTgt spid="178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178">
                                            <p:txEl>
                                              <p:pRg st="2" end="2"/>
                                            </p:txEl>
                                          </p:spTgt>
                                        </p:tgtEl>
                                        <p:attrNameLst>
                                          <p:attrName>style.visibility</p:attrName>
                                        </p:attrNameLst>
                                      </p:cBhvr>
                                      <p:to>
                                        <p:strVal val="visible"/>
                                      </p:to>
                                    </p:set>
                                    <p:anim calcmode="lin" valueType="num">
                                      <p:cBhvr additive="base">
                                        <p:cTn id="13" dur="500" fill="hold"/>
                                        <p:tgtEl>
                                          <p:spTgt spid="1781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1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8178">
                                            <p:txEl>
                                              <p:pRg st="3" end="3"/>
                                            </p:txEl>
                                          </p:spTgt>
                                        </p:tgtEl>
                                        <p:attrNameLst>
                                          <p:attrName>style.visibility</p:attrName>
                                        </p:attrNameLst>
                                      </p:cBhvr>
                                      <p:to>
                                        <p:strVal val="visible"/>
                                      </p:to>
                                    </p:set>
                                    <p:anim calcmode="lin" valueType="num">
                                      <p:cBhvr additive="base">
                                        <p:cTn id="19" dur="500" fill="hold"/>
                                        <p:tgtEl>
                                          <p:spTgt spid="1781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81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8178">
                                            <p:txEl>
                                              <p:pRg st="4" end="4"/>
                                            </p:txEl>
                                          </p:spTgt>
                                        </p:tgtEl>
                                        <p:attrNameLst>
                                          <p:attrName>style.visibility</p:attrName>
                                        </p:attrNameLst>
                                      </p:cBhvr>
                                      <p:to>
                                        <p:strVal val="visible"/>
                                      </p:to>
                                    </p:set>
                                    <p:anim calcmode="lin" valueType="num">
                                      <p:cBhvr additive="base">
                                        <p:cTn id="25" dur="500" fill="hold"/>
                                        <p:tgtEl>
                                          <p:spTgt spid="1781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81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78180"/>
                                        </p:tgtEl>
                                        <p:attrNameLst>
                                          <p:attrName>style.visibility</p:attrName>
                                        </p:attrNameLst>
                                      </p:cBhvr>
                                      <p:to>
                                        <p:strVal val="visible"/>
                                      </p:to>
                                    </p:set>
                                    <p:animEffect transition="in" filter="wipe(left)">
                                      <p:cBhvr>
                                        <p:cTn id="30" dur="2000"/>
                                        <p:tgtEl>
                                          <p:spTgt spid="178180"/>
                                        </p:tgtEl>
                                      </p:cBhvr>
                                    </p:animEffect>
                                  </p:childTnLst>
                                  <p:subTnLst>
                                    <p:audio>
                                      <p:cMediaNode>
                                        <p:cTn display="0" masterRel="sameClick">
                                          <p:stCondLst>
                                            <p:cond evt="begin" delay="0">
                                              <p:tn val="28"/>
                                            </p:cond>
                                          </p:stCondLst>
                                          <p:endCondLst>
                                            <p:cond evt="onStopAudio" delay="0">
                                              <p:tgtEl>
                                                <p:sldTgt/>
                                              </p:tgtEl>
                                            </p:cond>
                                          </p:endCondLst>
                                        </p:cTn>
                                        <p:tgtEl>
                                          <p:sndTgt r:embed="rId5" name="drumroll.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78181"/>
                                        </p:tgtEl>
                                        <p:attrNameLst>
                                          <p:attrName>style.visibility</p:attrName>
                                        </p:attrNameLst>
                                      </p:cBhvr>
                                      <p:to>
                                        <p:strVal val="visible"/>
                                      </p:to>
                                    </p:set>
                                    <p:anim calcmode="lin" valueType="num">
                                      <p:cBhvr>
                                        <p:cTn id="35" dur="500" fill="hold"/>
                                        <p:tgtEl>
                                          <p:spTgt spid="178181"/>
                                        </p:tgtEl>
                                        <p:attrNameLst>
                                          <p:attrName>ppt_w</p:attrName>
                                        </p:attrNameLst>
                                      </p:cBhvr>
                                      <p:tavLst>
                                        <p:tav tm="0">
                                          <p:val>
                                            <p:fltVal val="0"/>
                                          </p:val>
                                        </p:tav>
                                        <p:tav tm="100000">
                                          <p:val>
                                            <p:strVal val="#ppt_w"/>
                                          </p:val>
                                        </p:tav>
                                      </p:tavLst>
                                    </p:anim>
                                    <p:anim calcmode="lin" valueType="num">
                                      <p:cBhvr>
                                        <p:cTn id="36" dur="500" fill="hold"/>
                                        <p:tgtEl>
                                          <p:spTgt spid="178181"/>
                                        </p:tgtEl>
                                        <p:attrNameLst>
                                          <p:attrName>ppt_h</p:attrName>
                                        </p:attrNameLst>
                                      </p:cBhvr>
                                      <p:tavLst>
                                        <p:tav tm="0">
                                          <p:val>
                                            <p:fltVal val="0"/>
                                          </p:val>
                                        </p:tav>
                                        <p:tav tm="100000">
                                          <p:val>
                                            <p:strVal val="#ppt_h"/>
                                          </p:val>
                                        </p:tav>
                                      </p:tavLst>
                                    </p:anim>
                                    <p:animEffect transition="in" filter="fade">
                                      <p:cBhvr>
                                        <p:cTn id="37" dur="500"/>
                                        <p:tgtEl>
                                          <p:spTgt spid="178181"/>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78182"/>
                                        </p:tgtEl>
                                        <p:attrNameLst>
                                          <p:attrName>style.visibility</p:attrName>
                                        </p:attrNameLst>
                                      </p:cBhvr>
                                      <p:to>
                                        <p:strVal val="visible"/>
                                      </p:to>
                                    </p:set>
                                    <p:anim calcmode="lin" valueType="num">
                                      <p:cBhvr>
                                        <p:cTn id="42" dur="500" fill="hold"/>
                                        <p:tgtEl>
                                          <p:spTgt spid="178182"/>
                                        </p:tgtEl>
                                        <p:attrNameLst>
                                          <p:attrName>ppt_w</p:attrName>
                                        </p:attrNameLst>
                                      </p:cBhvr>
                                      <p:tavLst>
                                        <p:tav tm="0">
                                          <p:val>
                                            <p:fltVal val="0"/>
                                          </p:val>
                                        </p:tav>
                                        <p:tav tm="100000">
                                          <p:val>
                                            <p:strVal val="#ppt_w"/>
                                          </p:val>
                                        </p:tav>
                                      </p:tavLst>
                                    </p:anim>
                                    <p:anim calcmode="lin" valueType="num">
                                      <p:cBhvr>
                                        <p:cTn id="43" dur="500" fill="hold"/>
                                        <p:tgtEl>
                                          <p:spTgt spid="178182"/>
                                        </p:tgtEl>
                                        <p:attrNameLst>
                                          <p:attrName>ppt_h</p:attrName>
                                        </p:attrNameLst>
                                      </p:cBhvr>
                                      <p:tavLst>
                                        <p:tav tm="0">
                                          <p:val>
                                            <p:fltVal val="0"/>
                                          </p:val>
                                        </p:tav>
                                        <p:tav tm="100000">
                                          <p:val>
                                            <p:strVal val="#ppt_h"/>
                                          </p:val>
                                        </p:tav>
                                      </p:tavLst>
                                    </p:anim>
                                    <p:animEffect transition="in" filter="fade">
                                      <p:cBhvr>
                                        <p:cTn id="44" dur="500"/>
                                        <p:tgtEl>
                                          <p:spTgt spid="178182"/>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78183"/>
                                        </p:tgtEl>
                                        <p:attrNameLst>
                                          <p:attrName>style.visibility</p:attrName>
                                        </p:attrNameLst>
                                      </p:cBhvr>
                                      <p:to>
                                        <p:strVal val="visible"/>
                                      </p:to>
                                    </p:set>
                                    <p:anim calcmode="lin" valueType="num">
                                      <p:cBhvr>
                                        <p:cTn id="49" dur="500" fill="hold"/>
                                        <p:tgtEl>
                                          <p:spTgt spid="178183"/>
                                        </p:tgtEl>
                                        <p:attrNameLst>
                                          <p:attrName>ppt_w</p:attrName>
                                        </p:attrNameLst>
                                      </p:cBhvr>
                                      <p:tavLst>
                                        <p:tav tm="0">
                                          <p:val>
                                            <p:fltVal val="0"/>
                                          </p:val>
                                        </p:tav>
                                        <p:tav tm="100000">
                                          <p:val>
                                            <p:strVal val="#ppt_w"/>
                                          </p:val>
                                        </p:tav>
                                      </p:tavLst>
                                    </p:anim>
                                    <p:anim calcmode="lin" valueType="num">
                                      <p:cBhvr>
                                        <p:cTn id="50" dur="500" fill="hold"/>
                                        <p:tgtEl>
                                          <p:spTgt spid="178183"/>
                                        </p:tgtEl>
                                        <p:attrNameLst>
                                          <p:attrName>ppt_h</p:attrName>
                                        </p:attrNameLst>
                                      </p:cBhvr>
                                      <p:tavLst>
                                        <p:tav tm="0">
                                          <p:val>
                                            <p:fltVal val="0"/>
                                          </p:val>
                                        </p:tav>
                                        <p:tav tm="100000">
                                          <p:val>
                                            <p:strVal val="#ppt_h"/>
                                          </p:val>
                                        </p:tav>
                                      </p:tavLst>
                                    </p:anim>
                                    <p:animEffect transition="in" filter="fade">
                                      <p:cBhvr>
                                        <p:cTn id="51" dur="500"/>
                                        <p:tgtEl>
                                          <p:spTgt spid="178183"/>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power transmission</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Since the high voltage used for transmission is very dangerous, at the end of the transmission it is brought back down to a safer level through the use of a </a:t>
            </a:r>
            <a:r>
              <a:rPr lang="en-US" i="1">
                <a:solidFill>
                  <a:srgbClr val="000000"/>
                </a:solidFill>
                <a:cs typeface="Times New Roman" pitchFamily="18" charset="0"/>
              </a:rPr>
              <a:t>step-down transformer</a:t>
            </a:r>
            <a:r>
              <a:rPr lang="en-US">
                <a:solidFill>
                  <a:srgbClr val="000000"/>
                </a:solidFill>
                <a:cs typeface="Times New Roman" pitchFamily="18" charset="0"/>
              </a:rPr>
              <a:t>.</a:t>
            </a:r>
          </a:p>
        </p:txBody>
      </p:sp>
      <p:pic>
        <p:nvPicPr>
          <p:cNvPr id="180228"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2563" y="3236913"/>
            <a:ext cx="7651750" cy="2767012"/>
          </a:xfrm>
          <a:prstGeom prst="rect">
            <a:avLst/>
          </a:prstGeom>
          <a:ln>
            <a:noFill/>
          </a:ln>
          <a:effectLst>
            <a:outerShdw blurRad="292100" dist="139700" dir="2700000" algn="tl" rotWithShape="0">
              <a:srgbClr val="333333">
                <a:alpha val="65000"/>
              </a:srgbClr>
            </a:outerShdw>
          </a:effectLst>
        </p:spPr>
      </p:pic>
      <p:pic>
        <p:nvPicPr>
          <p:cNvPr id="18022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46113" y="6011863"/>
            <a:ext cx="1079500" cy="423862"/>
          </a:xfrm>
          <a:prstGeom prst="rect">
            <a:avLst/>
          </a:prstGeom>
          <a:noFill/>
          <a:ln w="9525">
            <a:noFill/>
            <a:miter lim="800000"/>
            <a:headEnd/>
            <a:tailEnd/>
          </a:ln>
        </p:spPr>
      </p:pic>
      <p:pic>
        <p:nvPicPr>
          <p:cNvPr id="180230"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46313" y="5953125"/>
            <a:ext cx="1143000" cy="622300"/>
          </a:xfrm>
          <a:prstGeom prst="rect">
            <a:avLst/>
          </a:prstGeom>
          <a:noFill/>
          <a:ln w="9525">
            <a:noFill/>
            <a:miter lim="800000"/>
            <a:headEnd/>
            <a:tailEnd/>
          </a:ln>
        </p:spPr>
      </p:pic>
      <p:pic>
        <p:nvPicPr>
          <p:cNvPr id="180231"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60750" y="5927725"/>
            <a:ext cx="1468438" cy="866775"/>
          </a:xfrm>
          <a:prstGeom prst="rect">
            <a:avLst/>
          </a:prstGeom>
          <a:noFill/>
          <a:ln w="9525">
            <a:noFill/>
            <a:miter lim="800000"/>
            <a:headEnd/>
            <a:tailEnd/>
          </a:ln>
        </p:spPr>
      </p:pic>
      <p:pic>
        <p:nvPicPr>
          <p:cNvPr id="180232"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559300" y="5110163"/>
            <a:ext cx="1109663" cy="642937"/>
          </a:xfrm>
          <a:prstGeom prst="rect">
            <a:avLst/>
          </a:prstGeom>
          <a:noFill/>
          <a:ln w="9525">
            <a:noFill/>
            <a:miter lim="800000"/>
            <a:headEnd/>
            <a:tailEnd/>
          </a:ln>
        </p:spPr>
      </p:pic>
      <p:pic>
        <p:nvPicPr>
          <p:cNvPr id="180233" name="Picture 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41950" y="5940425"/>
            <a:ext cx="1336675" cy="661988"/>
          </a:xfrm>
          <a:prstGeom prst="rect">
            <a:avLst/>
          </a:prstGeom>
          <a:noFill/>
        </p:spPr>
      </p:pic>
      <p:pic>
        <p:nvPicPr>
          <p:cNvPr id="180234" name="Picture 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791450" y="3760788"/>
            <a:ext cx="1352550" cy="682625"/>
          </a:xfrm>
          <a:prstGeom prst="rect">
            <a:avLst/>
          </a:prstGeom>
          <a:noFill/>
          <a:ln w="9525">
            <a:noFill/>
            <a:miter lim="800000"/>
            <a:headEnd/>
            <a:tailEnd/>
          </a:ln>
        </p:spPr>
      </p:pic>
      <p:pic>
        <p:nvPicPr>
          <p:cNvPr id="180235" name="Picture 1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48575" y="5022850"/>
            <a:ext cx="1495425" cy="644525"/>
          </a:xfrm>
          <a:prstGeom prst="rect">
            <a:avLst/>
          </a:prstGeom>
          <a:noFill/>
          <a:ln w="9525">
            <a:noFill/>
            <a:miter lim="800000"/>
            <a:headEnd/>
            <a:tailEnd/>
          </a:ln>
        </p:spPr>
      </p:pic>
      <p:sp>
        <p:nvSpPr>
          <p:cNvPr id="18023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226">
                                            <p:txEl>
                                              <p:pRg st="1" end="1"/>
                                            </p:txEl>
                                          </p:spTgt>
                                        </p:tgtEl>
                                        <p:attrNameLst>
                                          <p:attrName>style.visibility</p:attrName>
                                        </p:attrNameLst>
                                      </p:cBhvr>
                                      <p:to>
                                        <p:strVal val="visible"/>
                                      </p:to>
                                    </p:set>
                                    <p:anim calcmode="lin" valueType="num">
                                      <p:cBhvr additive="base">
                                        <p:cTn id="7" dur="500" fill="hold"/>
                                        <p:tgtEl>
                                          <p:spTgt spid="180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80228"/>
                                        </p:tgtEl>
                                        <p:attrNameLst>
                                          <p:attrName>style.visibility</p:attrName>
                                        </p:attrNameLst>
                                      </p:cBhvr>
                                      <p:to>
                                        <p:strVal val="visible"/>
                                      </p:to>
                                    </p:set>
                                    <p:animEffect transition="in" filter="wipe(left)">
                                      <p:cBhvr>
                                        <p:cTn id="13" dur="2000"/>
                                        <p:tgtEl>
                                          <p:spTgt spid="180228"/>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80229"/>
                                        </p:tgtEl>
                                        <p:attrNameLst>
                                          <p:attrName>style.visibility</p:attrName>
                                        </p:attrNameLst>
                                      </p:cBhvr>
                                      <p:to>
                                        <p:strVal val="visible"/>
                                      </p:to>
                                    </p:set>
                                    <p:anim calcmode="lin" valueType="num">
                                      <p:cBhvr>
                                        <p:cTn id="18" dur="500" fill="hold"/>
                                        <p:tgtEl>
                                          <p:spTgt spid="180229"/>
                                        </p:tgtEl>
                                        <p:attrNameLst>
                                          <p:attrName>ppt_w</p:attrName>
                                        </p:attrNameLst>
                                      </p:cBhvr>
                                      <p:tavLst>
                                        <p:tav tm="0">
                                          <p:val>
                                            <p:fltVal val="0"/>
                                          </p:val>
                                        </p:tav>
                                        <p:tav tm="100000">
                                          <p:val>
                                            <p:strVal val="#ppt_w"/>
                                          </p:val>
                                        </p:tav>
                                      </p:tavLst>
                                    </p:anim>
                                    <p:anim calcmode="lin" valueType="num">
                                      <p:cBhvr>
                                        <p:cTn id="19" dur="500" fill="hold"/>
                                        <p:tgtEl>
                                          <p:spTgt spid="180229"/>
                                        </p:tgtEl>
                                        <p:attrNameLst>
                                          <p:attrName>ppt_h</p:attrName>
                                        </p:attrNameLst>
                                      </p:cBhvr>
                                      <p:tavLst>
                                        <p:tav tm="0">
                                          <p:val>
                                            <p:fltVal val="0"/>
                                          </p:val>
                                        </p:tav>
                                        <p:tav tm="100000">
                                          <p:val>
                                            <p:strVal val="#ppt_h"/>
                                          </p:val>
                                        </p:tav>
                                      </p:tavLst>
                                    </p:anim>
                                    <p:animEffect transition="in" filter="fade">
                                      <p:cBhvr>
                                        <p:cTn id="20" dur="500"/>
                                        <p:tgtEl>
                                          <p:spTgt spid="180229"/>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80230"/>
                                        </p:tgtEl>
                                        <p:attrNameLst>
                                          <p:attrName>style.visibility</p:attrName>
                                        </p:attrNameLst>
                                      </p:cBhvr>
                                      <p:to>
                                        <p:strVal val="visible"/>
                                      </p:to>
                                    </p:set>
                                    <p:anim calcmode="lin" valueType="num">
                                      <p:cBhvr>
                                        <p:cTn id="25" dur="500" fill="hold"/>
                                        <p:tgtEl>
                                          <p:spTgt spid="180230"/>
                                        </p:tgtEl>
                                        <p:attrNameLst>
                                          <p:attrName>ppt_w</p:attrName>
                                        </p:attrNameLst>
                                      </p:cBhvr>
                                      <p:tavLst>
                                        <p:tav tm="0">
                                          <p:val>
                                            <p:fltVal val="0"/>
                                          </p:val>
                                        </p:tav>
                                        <p:tav tm="100000">
                                          <p:val>
                                            <p:strVal val="#ppt_w"/>
                                          </p:val>
                                        </p:tav>
                                      </p:tavLst>
                                    </p:anim>
                                    <p:anim calcmode="lin" valueType="num">
                                      <p:cBhvr>
                                        <p:cTn id="26" dur="500" fill="hold"/>
                                        <p:tgtEl>
                                          <p:spTgt spid="180230"/>
                                        </p:tgtEl>
                                        <p:attrNameLst>
                                          <p:attrName>ppt_h</p:attrName>
                                        </p:attrNameLst>
                                      </p:cBhvr>
                                      <p:tavLst>
                                        <p:tav tm="0">
                                          <p:val>
                                            <p:fltVal val="0"/>
                                          </p:val>
                                        </p:tav>
                                        <p:tav tm="100000">
                                          <p:val>
                                            <p:strVal val="#ppt_h"/>
                                          </p:val>
                                        </p:tav>
                                      </p:tavLst>
                                    </p:anim>
                                    <p:animEffect transition="in" filter="fade">
                                      <p:cBhvr>
                                        <p:cTn id="27" dur="500"/>
                                        <p:tgtEl>
                                          <p:spTgt spid="180230"/>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180231"/>
                                        </p:tgtEl>
                                        <p:attrNameLst>
                                          <p:attrName>style.visibility</p:attrName>
                                        </p:attrNameLst>
                                      </p:cBhvr>
                                      <p:to>
                                        <p:strVal val="visible"/>
                                      </p:to>
                                    </p:set>
                                    <p:anim calcmode="lin" valueType="num">
                                      <p:cBhvr>
                                        <p:cTn id="32" dur="500" fill="hold"/>
                                        <p:tgtEl>
                                          <p:spTgt spid="180231"/>
                                        </p:tgtEl>
                                        <p:attrNameLst>
                                          <p:attrName>ppt_w</p:attrName>
                                        </p:attrNameLst>
                                      </p:cBhvr>
                                      <p:tavLst>
                                        <p:tav tm="0">
                                          <p:val>
                                            <p:fltVal val="0"/>
                                          </p:val>
                                        </p:tav>
                                        <p:tav tm="100000">
                                          <p:val>
                                            <p:strVal val="#ppt_w"/>
                                          </p:val>
                                        </p:tav>
                                      </p:tavLst>
                                    </p:anim>
                                    <p:anim calcmode="lin" valueType="num">
                                      <p:cBhvr>
                                        <p:cTn id="33" dur="500" fill="hold"/>
                                        <p:tgtEl>
                                          <p:spTgt spid="180231"/>
                                        </p:tgtEl>
                                        <p:attrNameLst>
                                          <p:attrName>ppt_h</p:attrName>
                                        </p:attrNameLst>
                                      </p:cBhvr>
                                      <p:tavLst>
                                        <p:tav tm="0">
                                          <p:val>
                                            <p:fltVal val="0"/>
                                          </p:val>
                                        </p:tav>
                                        <p:tav tm="100000">
                                          <p:val>
                                            <p:strVal val="#ppt_h"/>
                                          </p:val>
                                        </p:tav>
                                      </p:tavLst>
                                    </p:anim>
                                    <p:animEffect transition="in" filter="fade">
                                      <p:cBhvr>
                                        <p:cTn id="34" dur="500"/>
                                        <p:tgtEl>
                                          <p:spTgt spid="180231"/>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180232"/>
                                        </p:tgtEl>
                                        <p:attrNameLst>
                                          <p:attrName>style.visibility</p:attrName>
                                        </p:attrNameLst>
                                      </p:cBhvr>
                                      <p:to>
                                        <p:strVal val="visible"/>
                                      </p:to>
                                    </p:set>
                                    <p:anim calcmode="lin" valueType="num">
                                      <p:cBhvr>
                                        <p:cTn id="39" dur="500" fill="hold"/>
                                        <p:tgtEl>
                                          <p:spTgt spid="180232"/>
                                        </p:tgtEl>
                                        <p:attrNameLst>
                                          <p:attrName>ppt_w</p:attrName>
                                        </p:attrNameLst>
                                      </p:cBhvr>
                                      <p:tavLst>
                                        <p:tav tm="0">
                                          <p:val>
                                            <p:fltVal val="0"/>
                                          </p:val>
                                        </p:tav>
                                        <p:tav tm="100000">
                                          <p:val>
                                            <p:strVal val="#ppt_w"/>
                                          </p:val>
                                        </p:tav>
                                      </p:tavLst>
                                    </p:anim>
                                    <p:anim calcmode="lin" valueType="num">
                                      <p:cBhvr>
                                        <p:cTn id="40" dur="500" fill="hold"/>
                                        <p:tgtEl>
                                          <p:spTgt spid="180232"/>
                                        </p:tgtEl>
                                        <p:attrNameLst>
                                          <p:attrName>ppt_h</p:attrName>
                                        </p:attrNameLst>
                                      </p:cBhvr>
                                      <p:tavLst>
                                        <p:tav tm="0">
                                          <p:val>
                                            <p:fltVal val="0"/>
                                          </p:val>
                                        </p:tav>
                                        <p:tav tm="100000">
                                          <p:val>
                                            <p:strVal val="#ppt_h"/>
                                          </p:val>
                                        </p:tav>
                                      </p:tavLst>
                                    </p:anim>
                                    <p:animEffect transition="in" filter="fade">
                                      <p:cBhvr>
                                        <p:cTn id="41" dur="500"/>
                                        <p:tgtEl>
                                          <p:spTgt spid="180232"/>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180234"/>
                                        </p:tgtEl>
                                        <p:attrNameLst>
                                          <p:attrName>style.visibility</p:attrName>
                                        </p:attrNameLst>
                                      </p:cBhvr>
                                      <p:to>
                                        <p:strVal val="visible"/>
                                      </p:to>
                                    </p:set>
                                    <p:anim calcmode="lin" valueType="num">
                                      <p:cBhvr>
                                        <p:cTn id="46" dur="500" fill="hold"/>
                                        <p:tgtEl>
                                          <p:spTgt spid="180234"/>
                                        </p:tgtEl>
                                        <p:attrNameLst>
                                          <p:attrName>ppt_w</p:attrName>
                                        </p:attrNameLst>
                                      </p:cBhvr>
                                      <p:tavLst>
                                        <p:tav tm="0">
                                          <p:val>
                                            <p:fltVal val="0"/>
                                          </p:val>
                                        </p:tav>
                                        <p:tav tm="100000">
                                          <p:val>
                                            <p:strVal val="#ppt_w"/>
                                          </p:val>
                                        </p:tav>
                                      </p:tavLst>
                                    </p:anim>
                                    <p:anim calcmode="lin" valueType="num">
                                      <p:cBhvr>
                                        <p:cTn id="47" dur="500" fill="hold"/>
                                        <p:tgtEl>
                                          <p:spTgt spid="180234"/>
                                        </p:tgtEl>
                                        <p:attrNameLst>
                                          <p:attrName>ppt_h</p:attrName>
                                        </p:attrNameLst>
                                      </p:cBhvr>
                                      <p:tavLst>
                                        <p:tav tm="0">
                                          <p:val>
                                            <p:fltVal val="0"/>
                                          </p:val>
                                        </p:tav>
                                        <p:tav tm="100000">
                                          <p:val>
                                            <p:strVal val="#ppt_h"/>
                                          </p:val>
                                        </p:tav>
                                      </p:tavLst>
                                    </p:anim>
                                    <p:animEffect transition="in" filter="fade">
                                      <p:cBhvr>
                                        <p:cTn id="48" dur="500"/>
                                        <p:tgtEl>
                                          <p:spTgt spid="180234"/>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180233"/>
                                        </p:tgtEl>
                                        <p:attrNameLst>
                                          <p:attrName>style.visibility</p:attrName>
                                        </p:attrNameLst>
                                      </p:cBhvr>
                                      <p:to>
                                        <p:strVal val="visible"/>
                                      </p:to>
                                    </p:set>
                                    <p:anim calcmode="lin" valueType="num">
                                      <p:cBhvr>
                                        <p:cTn id="53" dur="500" fill="hold"/>
                                        <p:tgtEl>
                                          <p:spTgt spid="180233"/>
                                        </p:tgtEl>
                                        <p:attrNameLst>
                                          <p:attrName>ppt_w</p:attrName>
                                        </p:attrNameLst>
                                      </p:cBhvr>
                                      <p:tavLst>
                                        <p:tav tm="0">
                                          <p:val>
                                            <p:fltVal val="0"/>
                                          </p:val>
                                        </p:tav>
                                        <p:tav tm="100000">
                                          <p:val>
                                            <p:strVal val="#ppt_w"/>
                                          </p:val>
                                        </p:tav>
                                      </p:tavLst>
                                    </p:anim>
                                    <p:anim calcmode="lin" valueType="num">
                                      <p:cBhvr>
                                        <p:cTn id="54" dur="500" fill="hold"/>
                                        <p:tgtEl>
                                          <p:spTgt spid="180233"/>
                                        </p:tgtEl>
                                        <p:attrNameLst>
                                          <p:attrName>ppt_h</p:attrName>
                                        </p:attrNameLst>
                                      </p:cBhvr>
                                      <p:tavLst>
                                        <p:tav tm="0">
                                          <p:val>
                                            <p:fltVal val="0"/>
                                          </p:val>
                                        </p:tav>
                                        <p:tav tm="100000">
                                          <p:val>
                                            <p:strVal val="#ppt_h"/>
                                          </p:val>
                                        </p:tav>
                                      </p:tavLst>
                                    </p:anim>
                                    <p:animEffect transition="in" filter="fade">
                                      <p:cBhvr>
                                        <p:cTn id="55" dur="500"/>
                                        <p:tgtEl>
                                          <p:spTgt spid="180233"/>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180235"/>
                                        </p:tgtEl>
                                        <p:attrNameLst>
                                          <p:attrName>style.visibility</p:attrName>
                                        </p:attrNameLst>
                                      </p:cBhvr>
                                      <p:to>
                                        <p:strVal val="visible"/>
                                      </p:to>
                                    </p:set>
                                    <p:anim calcmode="lin" valueType="num">
                                      <p:cBhvr>
                                        <p:cTn id="60" dur="500" fill="hold"/>
                                        <p:tgtEl>
                                          <p:spTgt spid="180235"/>
                                        </p:tgtEl>
                                        <p:attrNameLst>
                                          <p:attrName>ppt_w</p:attrName>
                                        </p:attrNameLst>
                                      </p:cBhvr>
                                      <p:tavLst>
                                        <p:tav tm="0">
                                          <p:val>
                                            <p:fltVal val="0"/>
                                          </p:val>
                                        </p:tav>
                                        <p:tav tm="100000">
                                          <p:val>
                                            <p:strVal val="#ppt_w"/>
                                          </p:val>
                                        </p:tav>
                                      </p:tavLst>
                                    </p:anim>
                                    <p:anim calcmode="lin" valueType="num">
                                      <p:cBhvr>
                                        <p:cTn id="61" dur="500" fill="hold"/>
                                        <p:tgtEl>
                                          <p:spTgt spid="180235"/>
                                        </p:tgtEl>
                                        <p:attrNameLst>
                                          <p:attrName>ppt_h</p:attrName>
                                        </p:attrNameLst>
                                      </p:cBhvr>
                                      <p:tavLst>
                                        <p:tav tm="0">
                                          <p:val>
                                            <p:fltVal val="0"/>
                                          </p:val>
                                        </p:tav>
                                        <p:tav tm="100000">
                                          <p:val>
                                            <p:strVal val="#ppt_h"/>
                                          </p:val>
                                        </p:tav>
                                      </p:tavLst>
                                    </p:anim>
                                    <p:animEffect transition="in" filter="fade">
                                      <p:cBhvr>
                                        <p:cTn id="62" dur="500"/>
                                        <p:tgtEl>
                                          <p:spTgt spid="180235"/>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pPr marL="633413" indent="-633413">
              <a:lnSpc>
                <a:spcPct val="95000"/>
              </a:lnSpc>
            </a:pPr>
            <a:r>
              <a:rPr lang="en-US" altLang="en-US" b="1">
                <a:solidFill>
                  <a:srgbClr val="000000"/>
                </a:solidFill>
              </a:rPr>
              <a:t>Guidance:</a:t>
            </a:r>
            <a:r>
              <a:rPr lang="en-US" altLang="en-US">
                <a:solidFill>
                  <a:srgbClr val="000000"/>
                </a:solidFill>
              </a:rPr>
              <a:t> </a:t>
            </a:r>
          </a:p>
          <a:p>
            <a:pPr marL="633413" indent="-633413">
              <a:lnSpc>
                <a:spcPct val="97000"/>
              </a:lnSpc>
            </a:pPr>
            <a:r>
              <a:rPr lang="en-US" altLang="en-US">
                <a:solidFill>
                  <a:srgbClr val="000000"/>
                </a:solidFill>
              </a:rPr>
              <a:t>• Calculations will be restricted to ideal transformers but students should be aware of some of the reasons why real transformers are not ideal (for example: flux leakage, joule heating, eddy current heating, magnetic hysteresis) </a:t>
            </a:r>
          </a:p>
          <a:p>
            <a:pPr marL="633413" indent="-633413">
              <a:lnSpc>
                <a:spcPct val="97000"/>
              </a:lnSpc>
            </a:pPr>
            <a:r>
              <a:rPr lang="en-US" altLang="en-US">
                <a:solidFill>
                  <a:srgbClr val="000000"/>
                </a:solidFill>
              </a:rPr>
              <a:t>• Proof of the relationship between the peak and rms values will not be expected</a:t>
            </a:r>
          </a:p>
          <a:p>
            <a:pPr marL="633413" indent="-633413"/>
            <a:r>
              <a:rPr lang="en-US" altLang="en-US" b="1">
                <a:solidFill>
                  <a:srgbClr val="FF0000"/>
                </a:solidFill>
              </a:rPr>
              <a:t>Data booklet reference: </a:t>
            </a:r>
            <a:endParaRPr lang="en-US" altLang="en-US">
              <a:solidFill>
                <a:srgbClr val="FF0000"/>
              </a:solidFill>
            </a:endParaRPr>
          </a:p>
          <a:p>
            <a:pPr marL="633413" indent="-633413"/>
            <a:r>
              <a:rPr lang="en-US" altLang="en-US">
                <a:solidFill>
                  <a:srgbClr val="FF0000"/>
                </a:solidFill>
              </a:rPr>
              <a:t>• </a:t>
            </a:r>
            <a:r>
              <a:rPr lang="en-US" i="1">
                <a:solidFill>
                  <a:srgbClr val="FF0000"/>
                </a:solidFill>
                <a:sym typeface="Symbol" pitchFamily="18" charset="2"/>
              </a:rPr>
              <a:t>I</a:t>
            </a:r>
            <a:r>
              <a:rPr lang="en-US" baseline="-25000">
                <a:solidFill>
                  <a:srgbClr val="FF0000"/>
                </a:solidFill>
                <a:sym typeface="Symbol" pitchFamily="18" charset="2"/>
              </a:rPr>
              <a:t>rms</a:t>
            </a:r>
            <a:r>
              <a:rPr lang="en-US">
                <a:solidFill>
                  <a:srgbClr val="FF0000"/>
                </a:solidFill>
              </a:rPr>
              <a:t> = </a:t>
            </a:r>
            <a:r>
              <a:rPr lang="en-US" i="1">
                <a:solidFill>
                  <a:srgbClr val="FF0000"/>
                </a:solidFill>
              </a:rPr>
              <a:t>I</a:t>
            </a:r>
            <a:r>
              <a:rPr lang="en-US" baseline="-25000">
                <a:solidFill>
                  <a:srgbClr val="FF0000"/>
                </a:solidFill>
              </a:rPr>
              <a:t>0</a:t>
            </a:r>
            <a:r>
              <a:rPr lang="en-US" i="1">
                <a:solidFill>
                  <a:srgbClr val="FF0000"/>
                </a:solidFill>
              </a:rPr>
              <a:t> /</a:t>
            </a:r>
            <a:r>
              <a:rPr lang="en-US" altLang="en-US">
                <a:solidFill>
                  <a:srgbClr val="FF0000"/>
                </a:solidFill>
              </a:rPr>
              <a:t>   2</a:t>
            </a:r>
          </a:p>
          <a:p>
            <a:pPr marL="633413" indent="-633413"/>
            <a:r>
              <a:rPr lang="en-US" altLang="en-US">
                <a:solidFill>
                  <a:srgbClr val="FF0000"/>
                </a:solidFill>
              </a:rPr>
              <a:t>• </a:t>
            </a:r>
            <a:r>
              <a:rPr lang="en-US" i="1">
                <a:solidFill>
                  <a:srgbClr val="FF0000"/>
                </a:solidFill>
                <a:sym typeface="Symbol" pitchFamily="18" charset="2"/>
              </a:rPr>
              <a:t>V</a:t>
            </a:r>
            <a:r>
              <a:rPr lang="en-US" baseline="-25000">
                <a:solidFill>
                  <a:srgbClr val="FF0000"/>
                </a:solidFill>
                <a:sym typeface="Symbol" pitchFamily="18" charset="2"/>
              </a:rPr>
              <a:t>rms</a:t>
            </a:r>
            <a:r>
              <a:rPr lang="en-US">
                <a:solidFill>
                  <a:srgbClr val="FF0000"/>
                </a:solidFill>
              </a:rPr>
              <a:t> = </a:t>
            </a:r>
            <a:r>
              <a:rPr lang="en-US" i="1">
                <a:solidFill>
                  <a:srgbClr val="FF0000"/>
                </a:solidFill>
              </a:rPr>
              <a:t>V</a:t>
            </a:r>
            <a:r>
              <a:rPr lang="en-US" baseline="-25000">
                <a:solidFill>
                  <a:srgbClr val="FF0000"/>
                </a:solidFill>
              </a:rPr>
              <a:t>0</a:t>
            </a:r>
            <a:r>
              <a:rPr lang="en-US" i="1">
                <a:solidFill>
                  <a:srgbClr val="FF0000"/>
                </a:solidFill>
              </a:rPr>
              <a:t> /</a:t>
            </a:r>
            <a:r>
              <a:rPr lang="en-US" altLang="en-US">
                <a:solidFill>
                  <a:srgbClr val="FF0000"/>
                </a:solidFill>
              </a:rPr>
              <a:t>   2 </a:t>
            </a:r>
          </a:p>
          <a:p>
            <a:pPr marL="633413" indent="-633413"/>
            <a:r>
              <a:rPr lang="en-US" altLang="en-US">
                <a:solidFill>
                  <a:srgbClr val="FF0000"/>
                </a:solidFill>
              </a:rPr>
              <a:t>• </a:t>
            </a:r>
            <a:r>
              <a:rPr lang="en-US" i="1">
                <a:solidFill>
                  <a:srgbClr val="FF0000"/>
                </a:solidFill>
                <a:sym typeface="Symbol" pitchFamily="18" charset="2"/>
              </a:rPr>
              <a:t>R</a:t>
            </a:r>
            <a:r>
              <a:rPr lang="en-US">
                <a:solidFill>
                  <a:srgbClr val="FF0000"/>
                </a:solidFill>
              </a:rPr>
              <a:t> = </a:t>
            </a:r>
            <a:r>
              <a:rPr lang="en-US" i="1">
                <a:solidFill>
                  <a:srgbClr val="FF0000"/>
                </a:solidFill>
              </a:rPr>
              <a:t>V</a:t>
            </a:r>
            <a:r>
              <a:rPr lang="en-US" baseline="-25000">
                <a:solidFill>
                  <a:srgbClr val="FF0000"/>
                </a:solidFill>
              </a:rPr>
              <a:t>0</a:t>
            </a:r>
            <a:r>
              <a:rPr lang="en-US" i="1">
                <a:solidFill>
                  <a:srgbClr val="FF0000"/>
                </a:solidFill>
              </a:rPr>
              <a:t> / I</a:t>
            </a:r>
            <a:r>
              <a:rPr lang="en-US" baseline="-25000">
                <a:solidFill>
                  <a:srgbClr val="FF0000"/>
                </a:solidFill>
              </a:rPr>
              <a:t>0</a:t>
            </a:r>
            <a:r>
              <a:rPr lang="en-US">
                <a:solidFill>
                  <a:srgbClr val="FF0000"/>
                </a:solidFill>
              </a:rPr>
              <a:t> = </a:t>
            </a:r>
            <a:r>
              <a:rPr lang="en-US" i="1">
                <a:solidFill>
                  <a:srgbClr val="FF0000"/>
                </a:solidFill>
              </a:rPr>
              <a:t>V</a:t>
            </a:r>
            <a:r>
              <a:rPr lang="en-US" baseline="-25000">
                <a:solidFill>
                  <a:srgbClr val="FF0000"/>
                </a:solidFill>
              </a:rPr>
              <a:t>rms</a:t>
            </a:r>
            <a:r>
              <a:rPr lang="en-US" i="1">
                <a:solidFill>
                  <a:srgbClr val="FF0000"/>
                </a:solidFill>
              </a:rPr>
              <a:t> / I</a:t>
            </a:r>
            <a:r>
              <a:rPr lang="en-US" baseline="-25000">
                <a:solidFill>
                  <a:srgbClr val="FF0000"/>
                </a:solidFill>
              </a:rPr>
              <a:t>rms</a:t>
            </a:r>
            <a:r>
              <a:rPr lang="en-US">
                <a:solidFill>
                  <a:srgbClr val="FF0000"/>
                </a:solidFill>
              </a:rPr>
              <a:t> </a:t>
            </a:r>
            <a:endParaRPr lang="en-US" i="1">
              <a:solidFill>
                <a:srgbClr val="FF0000"/>
              </a:solidFill>
              <a:sym typeface="Symbol" pitchFamily="18" charset="2"/>
            </a:endParaRPr>
          </a:p>
          <a:p>
            <a:pPr marL="633413" indent="-633413"/>
            <a:r>
              <a:rPr lang="en-US" altLang="en-US">
                <a:solidFill>
                  <a:srgbClr val="FF0000"/>
                </a:solidFill>
              </a:rPr>
              <a:t>• </a:t>
            </a:r>
            <a:r>
              <a:rPr lang="en-US" i="1">
                <a:solidFill>
                  <a:srgbClr val="FF0000"/>
                </a:solidFill>
                <a:sym typeface="Symbol" pitchFamily="18" charset="2"/>
              </a:rPr>
              <a:t>P</a:t>
            </a:r>
            <a:r>
              <a:rPr lang="en-US" baseline="-25000">
                <a:solidFill>
                  <a:srgbClr val="FF0000"/>
                </a:solidFill>
                <a:sym typeface="Symbol" pitchFamily="18" charset="2"/>
              </a:rPr>
              <a:t>max</a:t>
            </a:r>
            <a:r>
              <a:rPr lang="en-US">
                <a:solidFill>
                  <a:srgbClr val="FF0000"/>
                </a:solidFill>
              </a:rPr>
              <a:t> = </a:t>
            </a:r>
            <a:r>
              <a:rPr lang="en-US" i="1">
                <a:solidFill>
                  <a:srgbClr val="FF0000"/>
                </a:solidFill>
              </a:rPr>
              <a:t>I</a:t>
            </a:r>
            <a:r>
              <a:rPr lang="en-US" baseline="-25000">
                <a:solidFill>
                  <a:srgbClr val="FF0000"/>
                </a:solidFill>
              </a:rPr>
              <a:t>0</a:t>
            </a:r>
            <a:r>
              <a:rPr lang="en-US" i="1">
                <a:solidFill>
                  <a:srgbClr val="FF0000"/>
                </a:solidFill>
              </a:rPr>
              <a:t>V</a:t>
            </a:r>
            <a:r>
              <a:rPr lang="en-US" baseline="-25000">
                <a:solidFill>
                  <a:srgbClr val="FF0000"/>
                </a:solidFill>
              </a:rPr>
              <a:t>0</a:t>
            </a:r>
            <a:endParaRPr lang="en-US" i="1" baseline="-25000">
              <a:solidFill>
                <a:srgbClr val="FF0000"/>
              </a:solidFill>
              <a:sym typeface="Symbol" pitchFamily="18" charset="2"/>
            </a:endParaRPr>
          </a:p>
          <a:p>
            <a:pPr marL="633413" indent="-633413"/>
            <a:r>
              <a:rPr lang="en-US" altLang="en-US">
                <a:solidFill>
                  <a:srgbClr val="FF0000"/>
                </a:solidFill>
              </a:rPr>
              <a:t>• </a:t>
            </a:r>
            <a:r>
              <a:rPr lang="en-US" i="1">
                <a:solidFill>
                  <a:srgbClr val="FF0000"/>
                </a:solidFill>
                <a:sym typeface="Symbol" pitchFamily="18" charset="2"/>
              </a:rPr>
              <a:t>P</a:t>
            </a:r>
            <a:r>
              <a:rPr lang="en-US">
                <a:solidFill>
                  <a:srgbClr val="FF0000"/>
                </a:solidFill>
              </a:rPr>
              <a:t> = (1/2) </a:t>
            </a:r>
            <a:r>
              <a:rPr lang="en-US" i="1">
                <a:solidFill>
                  <a:srgbClr val="FF0000"/>
                </a:solidFill>
              </a:rPr>
              <a:t>I</a:t>
            </a:r>
            <a:r>
              <a:rPr lang="en-US" baseline="-25000">
                <a:solidFill>
                  <a:srgbClr val="FF0000"/>
                </a:solidFill>
              </a:rPr>
              <a:t>0</a:t>
            </a:r>
            <a:r>
              <a:rPr lang="en-US" i="1">
                <a:solidFill>
                  <a:srgbClr val="FF0000"/>
                </a:solidFill>
              </a:rPr>
              <a:t>V</a:t>
            </a:r>
            <a:r>
              <a:rPr lang="en-US" baseline="-25000">
                <a:solidFill>
                  <a:srgbClr val="FF0000"/>
                </a:solidFill>
              </a:rPr>
              <a:t>0</a:t>
            </a:r>
            <a:endParaRPr lang="en-US">
              <a:solidFill>
                <a:srgbClr val="FF0000"/>
              </a:solidFill>
              <a:sym typeface="Symbol" pitchFamily="18" charset="2"/>
            </a:endParaRPr>
          </a:p>
          <a:p>
            <a:pPr marL="633413" indent="-633413"/>
            <a:r>
              <a:rPr lang="en-US" altLang="en-US">
                <a:solidFill>
                  <a:srgbClr val="FF0000"/>
                </a:solidFill>
              </a:rPr>
              <a:t>• </a:t>
            </a:r>
            <a:r>
              <a:rPr lang="en-US">
                <a:solidFill>
                  <a:srgbClr val="FF0000"/>
                </a:solidFill>
                <a:sym typeface="Symbol" pitchFamily="18" charset="2"/>
              </a:rPr>
              <a:t></a:t>
            </a:r>
            <a:r>
              <a:rPr lang="en-US" baseline="-25000">
                <a:solidFill>
                  <a:srgbClr val="FF0000"/>
                </a:solidFill>
                <a:sym typeface="Symbol" pitchFamily="18" charset="2"/>
              </a:rPr>
              <a:t>p</a:t>
            </a:r>
            <a:r>
              <a:rPr lang="en-US">
                <a:solidFill>
                  <a:srgbClr val="FF0000"/>
                </a:solidFill>
                <a:sym typeface="Symbol" pitchFamily="18" charset="2"/>
              </a:rPr>
              <a:t> </a:t>
            </a:r>
            <a:r>
              <a:rPr lang="en-US" i="1">
                <a:solidFill>
                  <a:srgbClr val="FF0000"/>
                </a:solidFill>
                <a:sym typeface="Symbol" pitchFamily="18" charset="2"/>
              </a:rPr>
              <a:t>/ </a:t>
            </a:r>
            <a:r>
              <a:rPr lang="en-US">
                <a:solidFill>
                  <a:srgbClr val="FF0000"/>
                </a:solidFill>
                <a:sym typeface="Symbol" pitchFamily="18" charset="2"/>
              </a:rPr>
              <a:t></a:t>
            </a:r>
            <a:r>
              <a:rPr lang="en-US" baseline="-25000">
                <a:solidFill>
                  <a:srgbClr val="FF0000"/>
                </a:solidFill>
                <a:sym typeface="Symbol" pitchFamily="18" charset="2"/>
              </a:rPr>
              <a:t>s</a:t>
            </a:r>
            <a:r>
              <a:rPr lang="en-US">
                <a:sym typeface="Symbol" pitchFamily="18" charset="2"/>
              </a:rPr>
              <a:t> </a:t>
            </a:r>
            <a:r>
              <a:rPr lang="en-US">
                <a:solidFill>
                  <a:srgbClr val="FF0000"/>
                </a:solidFill>
              </a:rPr>
              <a:t>= </a:t>
            </a:r>
            <a:r>
              <a:rPr lang="en-US" i="1">
                <a:solidFill>
                  <a:srgbClr val="FF0000"/>
                </a:solidFill>
                <a:sym typeface="Symbol" pitchFamily="18" charset="2"/>
              </a:rPr>
              <a:t>N</a:t>
            </a:r>
            <a:r>
              <a:rPr lang="en-US" baseline="-25000">
                <a:solidFill>
                  <a:srgbClr val="FF0000"/>
                </a:solidFill>
                <a:sym typeface="Symbol" pitchFamily="18" charset="2"/>
              </a:rPr>
              <a:t>p</a:t>
            </a:r>
            <a:r>
              <a:rPr lang="en-US">
                <a:solidFill>
                  <a:srgbClr val="FF0000"/>
                </a:solidFill>
                <a:sym typeface="Symbol" pitchFamily="18" charset="2"/>
              </a:rPr>
              <a:t> </a:t>
            </a:r>
            <a:r>
              <a:rPr lang="en-US" i="1">
                <a:solidFill>
                  <a:srgbClr val="FF0000"/>
                </a:solidFill>
                <a:sym typeface="Symbol" pitchFamily="18" charset="2"/>
              </a:rPr>
              <a:t>/ N</a:t>
            </a:r>
            <a:r>
              <a:rPr lang="en-US" baseline="-25000">
                <a:solidFill>
                  <a:srgbClr val="FF0000"/>
                </a:solidFill>
                <a:sym typeface="Symbol" pitchFamily="18" charset="2"/>
              </a:rPr>
              <a:t>s</a:t>
            </a:r>
            <a:r>
              <a:rPr lang="en-US">
                <a:sym typeface="Symbol" pitchFamily="18" charset="2"/>
              </a:rPr>
              <a:t> </a:t>
            </a:r>
            <a:r>
              <a:rPr lang="en-US">
                <a:solidFill>
                  <a:srgbClr val="FF0000"/>
                </a:solidFill>
              </a:rPr>
              <a:t>= </a:t>
            </a:r>
            <a:r>
              <a:rPr lang="en-US" i="1">
                <a:solidFill>
                  <a:srgbClr val="FF0000"/>
                </a:solidFill>
                <a:sym typeface="Symbol" pitchFamily="18" charset="2"/>
              </a:rPr>
              <a:t>I</a:t>
            </a:r>
            <a:r>
              <a:rPr lang="en-US" baseline="-25000">
                <a:solidFill>
                  <a:srgbClr val="FF0000"/>
                </a:solidFill>
                <a:sym typeface="Symbol" pitchFamily="18" charset="2"/>
              </a:rPr>
              <a:t>s</a:t>
            </a:r>
            <a:r>
              <a:rPr lang="en-US">
                <a:solidFill>
                  <a:srgbClr val="FF0000"/>
                </a:solidFill>
                <a:sym typeface="Symbol" pitchFamily="18" charset="2"/>
              </a:rPr>
              <a:t> </a:t>
            </a:r>
            <a:r>
              <a:rPr lang="en-US" i="1">
                <a:solidFill>
                  <a:srgbClr val="FF0000"/>
                </a:solidFill>
                <a:sym typeface="Symbol" pitchFamily="18" charset="2"/>
              </a:rPr>
              <a:t>/ I</a:t>
            </a:r>
            <a:r>
              <a:rPr lang="en-US" baseline="-25000">
                <a:solidFill>
                  <a:srgbClr val="FF0000"/>
                </a:solidFill>
                <a:sym typeface="Symbol" pitchFamily="18" charset="2"/>
              </a:rPr>
              <a:t>p</a:t>
            </a:r>
            <a:endParaRPr lang="en-US" altLang="en-US">
              <a:solidFill>
                <a:srgbClr val="FF0000"/>
              </a:solidFill>
            </a:endParaRPr>
          </a:p>
        </p:txBody>
      </p:sp>
      <p:sp>
        <p:nvSpPr>
          <p:cNvPr id="100355"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
        <p:nvSpPr>
          <p:cNvPr id="100356" name="Freeform 4"/>
          <p:cNvSpPr>
            <a:spLocks/>
          </p:cNvSpPr>
          <p:nvPr/>
        </p:nvSpPr>
        <p:spPr bwMode="auto">
          <a:xfrm>
            <a:off x="2193925" y="4594225"/>
            <a:ext cx="360363" cy="296863"/>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rgbClr val="FF0000"/>
            </a:solidFill>
            <a:round/>
            <a:headEnd/>
            <a:tailEnd/>
          </a:ln>
          <a:effectLst/>
        </p:spPr>
        <p:txBody>
          <a:bodyPr/>
          <a:lstStyle/>
          <a:p>
            <a:endParaRPr lang="en-US"/>
          </a:p>
        </p:txBody>
      </p:sp>
      <p:sp>
        <p:nvSpPr>
          <p:cNvPr id="100359" name="Freeform 7"/>
          <p:cNvSpPr>
            <a:spLocks/>
          </p:cNvSpPr>
          <p:nvPr/>
        </p:nvSpPr>
        <p:spPr bwMode="auto">
          <a:xfrm>
            <a:off x="2432050" y="4956175"/>
            <a:ext cx="360363" cy="296863"/>
          </a:xfrm>
          <a:custGeom>
            <a:avLst/>
            <a:gdLst/>
            <a:ahLst/>
            <a:cxnLst>
              <a:cxn ang="0">
                <a:pos x="0" y="89"/>
              </a:cxn>
              <a:cxn ang="0">
                <a:pos x="30" y="141"/>
              </a:cxn>
              <a:cxn ang="0">
                <a:pos x="68" y="0"/>
              </a:cxn>
              <a:cxn ang="0">
                <a:pos x="189" y="0"/>
              </a:cxn>
            </a:cxnLst>
            <a:rect l="0" t="0" r="r" b="b"/>
            <a:pathLst>
              <a:path w="189" h="141">
                <a:moveTo>
                  <a:pt x="0" y="89"/>
                </a:moveTo>
                <a:lnTo>
                  <a:pt x="30" y="141"/>
                </a:lnTo>
                <a:lnTo>
                  <a:pt x="68" y="0"/>
                </a:lnTo>
                <a:lnTo>
                  <a:pt x="189" y="0"/>
                </a:lnTo>
              </a:path>
            </a:pathLst>
          </a:custGeom>
          <a:noFill/>
          <a:ln w="12700" cmpd="sng">
            <a:solidFill>
              <a:srgbClr val="FF0000"/>
            </a:solidFill>
            <a:round/>
            <a:headEnd/>
            <a:tailEnd/>
          </a:ln>
          <a:effectLst/>
        </p:spPr>
        <p:txBody>
          <a:bodyPr/>
          <a:lstStyle/>
          <a:p>
            <a:endParaRPr lang="en-US"/>
          </a:p>
        </p:txBody>
      </p:sp>
      <p:sp>
        <p:nvSpPr>
          <p:cNvPr id="100360" name="Line 8"/>
          <p:cNvSpPr>
            <a:spLocks noChangeShapeType="1"/>
          </p:cNvSpPr>
          <p:nvPr/>
        </p:nvSpPr>
        <p:spPr bwMode="auto">
          <a:xfrm>
            <a:off x="1009650" y="6070600"/>
            <a:ext cx="192088" cy="0"/>
          </a:xfrm>
          <a:prstGeom prst="line">
            <a:avLst/>
          </a:prstGeom>
          <a:noFill/>
          <a:ln w="19050">
            <a:solidFill>
              <a:srgbClr val="FF0000"/>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2" presetClass="entr" presetSubtype="4" fill="hold" grpId="0" nodeType="withEffect">
                                  <p:stCondLst>
                                    <p:cond delay="0"/>
                                  </p:stCondLst>
                                  <p:childTnLst>
                                    <p:set>
                                      <p:cBhvr>
                                        <p:cTn id="34" dur="1" fill="hold">
                                          <p:stCondLst>
                                            <p:cond delay="0"/>
                                          </p:stCondLst>
                                        </p:cTn>
                                        <p:tgtEl>
                                          <p:spTgt spid="100356"/>
                                        </p:tgtEl>
                                        <p:attrNameLst>
                                          <p:attrName>style.visibility</p:attrName>
                                        </p:attrNameLst>
                                      </p:cBhvr>
                                      <p:to>
                                        <p:strVal val="visible"/>
                                      </p:to>
                                    </p:set>
                                    <p:anim calcmode="lin" valueType="num">
                                      <p:cBhvr additive="base">
                                        <p:cTn id="35" dur="500" fill="hold"/>
                                        <p:tgtEl>
                                          <p:spTgt spid="100356"/>
                                        </p:tgtEl>
                                        <p:attrNameLst>
                                          <p:attrName>ppt_x</p:attrName>
                                        </p:attrNameLst>
                                      </p:cBhvr>
                                      <p:tavLst>
                                        <p:tav tm="0">
                                          <p:val>
                                            <p:strVal val="#ppt_x"/>
                                          </p:val>
                                        </p:tav>
                                        <p:tav tm="100000">
                                          <p:val>
                                            <p:strVal val="#ppt_x"/>
                                          </p:val>
                                        </p:tav>
                                      </p:tavLst>
                                    </p:anim>
                                    <p:anim calcmode="lin" valueType="num">
                                      <p:cBhvr additive="base">
                                        <p:cTn id="36"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3187">
                                            <p:txEl>
                                              <p:pRg st="5" end="5"/>
                                            </p:txEl>
                                          </p:spTgt>
                                        </p:tgtEl>
                                        <p:attrNameLst>
                                          <p:attrName>style.visibility</p:attrName>
                                        </p:attrNameLst>
                                      </p:cBhvr>
                                      <p:to>
                                        <p:strVal val="visible"/>
                                      </p:to>
                                    </p:set>
                                    <p:anim calcmode="lin" valueType="num">
                                      <p:cBhvr additive="base">
                                        <p:cTn id="4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par>
                                <p:cTn id="43" presetID="2" presetClass="entr" presetSubtype="4" fill="hold" grpId="0" nodeType="withEffect">
                                  <p:stCondLst>
                                    <p:cond delay="0"/>
                                  </p:stCondLst>
                                  <p:childTnLst>
                                    <p:set>
                                      <p:cBhvr>
                                        <p:cTn id="44" dur="1" fill="hold">
                                          <p:stCondLst>
                                            <p:cond delay="0"/>
                                          </p:stCondLst>
                                        </p:cTn>
                                        <p:tgtEl>
                                          <p:spTgt spid="100359"/>
                                        </p:tgtEl>
                                        <p:attrNameLst>
                                          <p:attrName>style.visibility</p:attrName>
                                        </p:attrNameLst>
                                      </p:cBhvr>
                                      <p:to>
                                        <p:strVal val="visible"/>
                                      </p:to>
                                    </p:set>
                                    <p:anim calcmode="lin" valueType="num">
                                      <p:cBhvr additive="base">
                                        <p:cTn id="45" dur="500" fill="hold"/>
                                        <p:tgtEl>
                                          <p:spTgt spid="100359"/>
                                        </p:tgtEl>
                                        <p:attrNameLst>
                                          <p:attrName>ppt_x</p:attrName>
                                        </p:attrNameLst>
                                      </p:cBhvr>
                                      <p:tavLst>
                                        <p:tav tm="0">
                                          <p:val>
                                            <p:strVal val="#ppt_x"/>
                                          </p:val>
                                        </p:tav>
                                        <p:tav tm="100000">
                                          <p:val>
                                            <p:strVal val="#ppt_x"/>
                                          </p:val>
                                        </p:tav>
                                      </p:tavLst>
                                    </p:anim>
                                    <p:anim calcmode="lin" valueType="num">
                                      <p:cBhvr additive="base">
                                        <p:cTn id="46" dur="500" fill="hold"/>
                                        <p:tgtEl>
                                          <p:spTgt spid="10035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3187">
                                            <p:txEl>
                                              <p:pRg st="6" end="6"/>
                                            </p:txEl>
                                          </p:spTgt>
                                        </p:tgtEl>
                                        <p:attrNameLst>
                                          <p:attrName>style.visibility</p:attrName>
                                        </p:attrNameLst>
                                      </p:cBhvr>
                                      <p:to>
                                        <p:strVal val="visible"/>
                                      </p:to>
                                    </p:set>
                                    <p:anim calcmode="lin" valueType="num">
                                      <p:cBhvr additive="base">
                                        <p:cTn id="5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3187">
                                            <p:txEl>
                                              <p:pRg st="7" end="7"/>
                                            </p:txEl>
                                          </p:spTgt>
                                        </p:tgtEl>
                                        <p:attrNameLst>
                                          <p:attrName>style.visibility</p:attrName>
                                        </p:attrNameLst>
                                      </p:cBhvr>
                                      <p:to>
                                        <p:strVal val="visible"/>
                                      </p:to>
                                    </p:set>
                                    <p:anim calcmode="lin" valueType="num">
                                      <p:cBhvr additive="base">
                                        <p:cTn id="57"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3187">
                                            <p:txEl>
                                              <p:pRg st="8" end="8"/>
                                            </p:txEl>
                                          </p:spTgt>
                                        </p:tgtEl>
                                        <p:attrNameLst>
                                          <p:attrName>style.visibility</p:attrName>
                                        </p:attrNameLst>
                                      </p:cBhvr>
                                      <p:to>
                                        <p:strVal val="visible"/>
                                      </p:to>
                                    </p:set>
                                    <p:anim calcmode="lin" valueType="num">
                                      <p:cBhvr additive="base">
                                        <p:cTn id="63"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par>
                                <p:cTn id="65" presetID="2" presetClass="entr" presetSubtype="4" fill="hold" grpId="0" nodeType="withEffect">
                                  <p:stCondLst>
                                    <p:cond delay="0"/>
                                  </p:stCondLst>
                                  <p:childTnLst>
                                    <p:set>
                                      <p:cBhvr>
                                        <p:cTn id="66" dur="1" fill="hold">
                                          <p:stCondLst>
                                            <p:cond delay="0"/>
                                          </p:stCondLst>
                                        </p:cTn>
                                        <p:tgtEl>
                                          <p:spTgt spid="100360"/>
                                        </p:tgtEl>
                                        <p:attrNameLst>
                                          <p:attrName>style.visibility</p:attrName>
                                        </p:attrNameLst>
                                      </p:cBhvr>
                                      <p:to>
                                        <p:strVal val="visible"/>
                                      </p:to>
                                    </p:set>
                                    <p:anim calcmode="lin" valueType="num">
                                      <p:cBhvr additive="base">
                                        <p:cTn id="67" dur="500" fill="hold"/>
                                        <p:tgtEl>
                                          <p:spTgt spid="100360"/>
                                        </p:tgtEl>
                                        <p:attrNameLst>
                                          <p:attrName>ppt_x</p:attrName>
                                        </p:attrNameLst>
                                      </p:cBhvr>
                                      <p:tavLst>
                                        <p:tav tm="0">
                                          <p:val>
                                            <p:strVal val="#ppt_x"/>
                                          </p:val>
                                        </p:tav>
                                        <p:tav tm="100000">
                                          <p:val>
                                            <p:strVal val="#ppt_x"/>
                                          </p:val>
                                        </p:tav>
                                      </p:tavLst>
                                    </p:anim>
                                    <p:anim calcmode="lin" valueType="num">
                                      <p:cBhvr additive="base">
                                        <p:cTn id="68" dur="500" fill="hold"/>
                                        <p:tgtEl>
                                          <p:spTgt spid="10036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3187">
                                            <p:txEl>
                                              <p:pRg st="9" end="9"/>
                                            </p:txEl>
                                          </p:spTgt>
                                        </p:tgtEl>
                                        <p:attrNameLst>
                                          <p:attrName>style.visibility</p:attrName>
                                        </p:attrNameLst>
                                      </p:cBhvr>
                                      <p:to>
                                        <p:strVal val="visible"/>
                                      </p:to>
                                    </p:set>
                                    <p:anim calcmode="lin" valueType="num">
                                      <p:cBhvr additive="base">
                                        <p:cTn id="73"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9" grpId="0" animBg="1"/>
      <p:bldP spid="10036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ChangeArrowheads="1"/>
          </p:cNvSpPr>
          <p:nvPr/>
        </p:nvSpPr>
        <p:spPr bwMode="auto">
          <a:xfrm>
            <a:off x="687388" y="1770063"/>
            <a:ext cx="7772400" cy="5087937"/>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The 150 km cable whose resistance was calculated previously to be 1  is designed to deliver 270 MW to a community.</a:t>
            </a:r>
          </a:p>
          <a:p>
            <a:pPr eaLnBrk="0" hangingPunct="0">
              <a:spcBef>
                <a:spcPct val="20000"/>
              </a:spcBef>
            </a:pPr>
            <a:r>
              <a:rPr lang="en-US">
                <a:sym typeface="Symbol" pitchFamily="18" charset="2"/>
              </a:rPr>
              <a:t>(a) If the transmission                                                   occurs at 138 kV, what                                                          is the current and what                                                       is the heat loss?</a:t>
            </a:r>
          </a:p>
          <a:p>
            <a:pPr eaLnBrk="0" hangingPunct="0">
              <a:spcBef>
                <a:spcPct val="20000"/>
              </a:spcBef>
            </a:pPr>
            <a:r>
              <a:rPr lang="en-US">
                <a:sym typeface="Symbol" pitchFamily="18" charset="2"/>
              </a:rPr>
              <a:t>SOLUTION: </a:t>
            </a:r>
          </a:p>
          <a:p>
            <a:pPr eaLnBrk="0" hangingPunct="0">
              <a:spcBef>
                <a:spcPct val="20000"/>
              </a:spcBef>
            </a:pPr>
            <a:r>
              <a:rPr lang="en-US">
                <a:solidFill>
                  <a:srgbClr val="000000"/>
                </a:solidFill>
                <a:cs typeface="Times New Roman" pitchFamily="18" charset="0"/>
                <a:sym typeface="Symbol" pitchFamily="18" charset="2"/>
              </a:rPr>
              <a:t></a:t>
            </a:r>
            <a:r>
              <a:rPr lang="en-US">
                <a:sym typeface="Symbol" pitchFamily="18" charset="2"/>
              </a:rPr>
              <a:t>Use </a:t>
            </a:r>
            <a:r>
              <a:rPr lang="en-US" i="1">
                <a:sym typeface="Symbol" pitchFamily="18" charset="2"/>
              </a:rPr>
              <a:t>P</a:t>
            </a:r>
            <a:r>
              <a:rPr lang="en-US">
                <a:sym typeface="Symbol" pitchFamily="18" charset="2"/>
              </a:rPr>
              <a:t> = </a:t>
            </a:r>
            <a:r>
              <a:rPr lang="en-US" i="1">
                <a:sym typeface="Symbol" pitchFamily="18" charset="2"/>
              </a:rPr>
              <a:t>VI</a:t>
            </a:r>
            <a:r>
              <a:rPr lang="en-US">
                <a:sym typeface="Symbol" pitchFamily="18" charset="2"/>
              </a:rPr>
              <a:t> ( or </a:t>
            </a:r>
            <a:r>
              <a:rPr lang="en-US" i="1">
                <a:sym typeface="Symbol" pitchFamily="18" charset="2"/>
              </a:rPr>
              <a:t>I</a:t>
            </a:r>
            <a:r>
              <a:rPr lang="en-US">
                <a:sym typeface="Symbol" pitchFamily="18" charset="2"/>
              </a:rPr>
              <a:t> = </a:t>
            </a:r>
            <a:r>
              <a:rPr lang="en-US" i="1">
                <a:sym typeface="Symbol" pitchFamily="18" charset="2"/>
              </a:rPr>
              <a:t>P / V </a:t>
            </a:r>
            <a:r>
              <a:rPr lang="en-US">
                <a:sym typeface="Symbol" pitchFamily="18" charset="2"/>
              </a:rPr>
              <a:t>) and </a:t>
            </a:r>
            <a:r>
              <a:rPr lang="en-US" i="1">
                <a:sym typeface="Symbol" pitchFamily="18" charset="2"/>
              </a:rPr>
              <a:t>P</a:t>
            </a:r>
            <a:r>
              <a:rPr lang="en-US">
                <a:sym typeface="Symbol" pitchFamily="18" charset="2"/>
              </a:rPr>
              <a:t> = </a:t>
            </a:r>
            <a:r>
              <a:rPr lang="en-US" i="1">
                <a:sym typeface="Symbol" pitchFamily="18" charset="2"/>
              </a:rPr>
              <a:t>I</a:t>
            </a:r>
            <a:r>
              <a:rPr lang="en-US" baseline="30000">
                <a:sym typeface="Symbol" pitchFamily="18" charset="2"/>
              </a:rPr>
              <a:t> 2</a:t>
            </a:r>
            <a:r>
              <a:rPr lang="en-US" i="1">
                <a:sym typeface="Symbol" pitchFamily="18" charset="2"/>
              </a:rPr>
              <a:t>R</a:t>
            </a:r>
            <a:r>
              <a:rPr lang="en-US">
                <a:sym typeface="Symbol" pitchFamily="18" charset="2"/>
              </a:rPr>
              <a:t>.</a:t>
            </a:r>
          </a:p>
          <a:p>
            <a:pPr eaLnBrk="0" hangingPunct="0">
              <a:spcBef>
                <a:spcPct val="20000"/>
              </a:spcBef>
            </a:pPr>
            <a:r>
              <a:rPr lang="en-US">
                <a:sym typeface="Symbol" pitchFamily="18" charset="2"/>
              </a:rPr>
              <a:t>(a) </a:t>
            </a:r>
            <a:r>
              <a:rPr lang="en-US" i="1">
                <a:sym typeface="Symbol" pitchFamily="18" charset="2"/>
              </a:rPr>
              <a:t>I</a:t>
            </a:r>
            <a:r>
              <a:rPr lang="en-US">
                <a:sym typeface="Symbol" pitchFamily="18" charset="2"/>
              </a:rPr>
              <a:t> = </a:t>
            </a:r>
            <a:r>
              <a:rPr lang="en-US" i="1">
                <a:sym typeface="Symbol" pitchFamily="18" charset="2"/>
              </a:rPr>
              <a:t>P / V</a:t>
            </a:r>
            <a:r>
              <a:rPr lang="en-US">
                <a:sym typeface="Symbol" pitchFamily="18" charset="2"/>
              </a:rPr>
              <a:t> = 27010</a:t>
            </a:r>
            <a:r>
              <a:rPr lang="en-US" baseline="30000">
                <a:sym typeface="Symbol" pitchFamily="18" charset="2"/>
              </a:rPr>
              <a:t>6 </a:t>
            </a:r>
            <a:r>
              <a:rPr lang="en-US" i="1">
                <a:sym typeface="Symbol" pitchFamily="18" charset="2"/>
              </a:rPr>
              <a:t>/</a:t>
            </a:r>
            <a:r>
              <a:rPr lang="en-US">
                <a:sym typeface="Symbol" pitchFamily="18" charset="2"/>
              </a:rPr>
              <a:t> 13810</a:t>
            </a:r>
            <a:r>
              <a:rPr lang="en-US" baseline="30000">
                <a:sym typeface="Symbol" pitchFamily="18" charset="2"/>
              </a:rPr>
              <a:t>3</a:t>
            </a:r>
            <a:r>
              <a:rPr lang="en-US">
                <a:sym typeface="Symbol" pitchFamily="18" charset="2"/>
              </a:rPr>
              <a:t> = 2000 A (</a:t>
            </a:r>
            <a:r>
              <a:rPr lang="en-US">
                <a:solidFill>
                  <a:schemeClr val="hlink"/>
                </a:solidFill>
                <a:sym typeface="Symbol" pitchFamily="18" charset="2"/>
              </a:rPr>
              <a:t>1957 A</a:t>
            </a:r>
            <a:r>
              <a:rPr lang="en-US">
                <a:sym typeface="Symbol" pitchFamily="18" charset="2"/>
              </a:rPr>
              <a:t>).</a:t>
            </a:r>
          </a:p>
          <a:p>
            <a:pPr algn="ctr" eaLnBrk="0" hangingPunct="0">
              <a:spcBef>
                <a:spcPct val="20000"/>
              </a:spcBef>
            </a:pPr>
            <a:r>
              <a:rPr lang="en-US" i="1">
                <a:sym typeface="Symbol" pitchFamily="18" charset="2"/>
              </a:rPr>
              <a:t>P</a:t>
            </a:r>
            <a:r>
              <a:rPr lang="en-US">
                <a:sym typeface="Symbol" pitchFamily="18" charset="2"/>
              </a:rPr>
              <a:t> = </a:t>
            </a:r>
            <a:r>
              <a:rPr lang="en-US" i="1">
                <a:sym typeface="Symbol" pitchFamily="18" charset="2"/>
              </a:rPr>
              <a:t>I</a:t>
            </a:r>
            <a:r>
              <a:rPr lang="en-US" baseline="30000">
                <a:sym typeface="Symbol" pitchFamily="18" charset="2"/>
              </a:rPr>
              <a:t> 2</a:t>
            </a:r>
            <a:r>
              <a:rPr lang="en-US" i="1">
                <a:sym typeface="Symbol" pitchFamily="18" charset="2"/>
              </a:rPr>
              <a:t>R</a:t>
            </a:r>
            <a:r>
              <a:rPr lang="en-US">
                <a:sym typeface="Symbol" pitchFamily="18" charset="2"/>
              </a:rPr>
              <a:t> = 1957</a:t>
            </a:r>
            <a:r>
              <a:rPr lang="en-US" baseline="30000">
                <a:sym typeface="Symbol" pitchFamily="18" charset="2"/>
              </a:rPr>
              <a:t>2</a:t>
            </a:r>
            <a:r>
              <a:rPr lang="en-US">
                <a:sym typeface="Symbol" pitchFamily="18" charset="2"/>
              </a:rPr>
              <a:t>(1) = 3.810</a:t>
            </a:r>
            <a:r>
              <a:rPr lang="en-US" baseline="30000">
                <a:sym typeface="Symbol" pitchFamily="18" charset="2"/>
              </a:rPr>
              <a:t>6</a:t>
            </a:r>
            <a:r>
              <a:rPr lang="en-US">
                <a:sym typeface="Symbol" pitchFamily="18" charset="2"/>
              </a:rPr>
              <a:t> W = 4 MW.</a:t>
            </a:r>
          </a:p>
          <a:p>
            <a:pPr algn="ctr" eaLnBrk="0" hangingPunct="0">
              <a:spcBef>
                <a:spcPct val="20000"/>
              </a:spcBef>
            </a:pPr>
            <a:r>
              <a:rPr lang="en-US" i="1">
                <a:solidFill>
                  <a:schemeClr val="hlink"/>
                </a:solidFill>
                <a:sym typeface="Symbol" pitchFamily="18" charset="2"/>
              </a:rPr>
              <a:t>This is a 4 / 270 = 0.01 = 1% heat loss.</a:t>
            </a:r>
          </a:p>
        </p:txBody>
      </p:sp>
      <p:sp>
        <p:nvSpPr>
          <p:cNvPr id="18227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82279" name="Rectangle 7"/>
          <p:cNvSpPr>
            <a:spLocks noChangeArrowheads="1"/>
          </p:cNvSpPr>
          <p:nvPr/>
        </p:nvSpPr>
        <p:spPr bwMode="auto">
          <a:xfrm>
            <a:off x="685800" y="1338263"/>
            <a:ext cx="7772400" cy="4572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power transmission</a:t>
            </a:r>
          </a:p>
        </p:txBody>
      </p:sp>
      <p:pic>
        <p:nvPicPr>
          <p:cNvPr id="182280"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25963" y="2352675"/>
            <a:ext cx="4618037" cy="24272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276">
                                            <p:txEl>
                                              <p:pRg st="0" end="0"/>
                                            </p:txEl>
                                          </p:spTgt>
                                        </p:tgtEl>
                                        <p:attrNameLst>
                                          <p:attrName>style.visibility</p:attrName>
                                        </p:attrNameLst>
                                      </p:cBhvr>
                                      <p:to>
                                        <p:strVal val="visible"/>
                                      </p:to>
                                    </p:set>
                                    <p:anim calcmode="lin" valueType="num">
                                      <p:cBhvr additive="base">
                                        <p:cTn id="7" dur="500" fill="hold"/>
                                        <p:tgtEl>
                                          <p:spTgt spid="1822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2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82280"/>
                                        </p:tgtEl>
                                        <p:attrNameLst>
                                          <p:attrName>style.visibility</p:attrName>
                                        </p:attrNameLst>
                                      </p:cBhvr>
                                      <p:to>
                                        <p:strVal val="visible"/>
                                      </p:to>
                                    </p:set>
                                    <p:animEffect transition="in" filter="wipe(left)">
                                      <p:cBhvr>
                                        <p:cTn id="12" dur="2000"/>
                                        <p:tgtEl>
                                          <p:spTgt spid="182280"/>
                                        </p:tgtEl>
                                      </p:cBhvr>
                                    </p:animEffect>
                                  </p:childTnLst>
                                  <p:subTnLst>
                                    <p:audio>
                                      <p:cMediaNode>
                                        <p:cTn display="0" masterRel="sameClick">
                                          <p:stCondLst>
                                            <p:cond evt="begin" delay="0">
                                              <p:tn val="10"/>
                                            </p:cond>
                                          </p:stCondLst>
                                          <p:endCondLst>
                                            <p:cond evt="onStopAudio" delay="0">
                                              <p:tgtEl>
                                                <p:sldTgt/>
                                              </p:tgtEl>
                                            </p:cond>
                                          </p:endCondLst>
                                        </p:cTn>
                                        <p:tgtEl>
                                          <p:sndTgt r:embed="rId5" name="drumroll.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2276">
                                            <p:txEl>
                                              <p:pRg st="1" end="1"/>
                                            </p:txEl>
                                          </p:spTgt>
                                        </p:tgtEl>
                                        <p:attrNameLst>
                                          <p:attrName>style.visibility</p:attrName>
                                        </p:attrNameLst>
                                      </p:cBhvr>
                                      <p:to>
                                        <p:strVal val="visible"/>
                                      </p:to>
                                    </p:set>
                                    <p:anim calcmode="lin" valueType="num">
                                      <p:cBhvr additive="base">
                                        <p:cTn id="17" dur="500" fill="hold"/>
                                        <p:tgtEl>
                                          <p:spTgt spid="18227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2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2276">
                                            <p:txEl>
                                              <p:pRg st="2" end="2"/>
                                            </p:txEl>
                                          </p:spTgt>
                                        </p:tgtEl>
                                        <p:attrNameLst>
                                          <p:attrName>style.visibility</p:attrName>
                                        </p:attrNameLst>
                                      </p:cBhvr>
                                      <p:to>
                                        <p:strVal val="visible"/>
                                      </p:to>
                                    </p:set>
                                    <p:anim calcmode="lin" valueType="num">
                                      <p:cBhvr additive="base">
                                        <p:cTn id="23" dur="500" fill="hold"/>
                                        <p:tgtEl>
                                          <p:spTgt spid="18227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2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2276">
                                            <p:txEl>
                                              <p:pRg st="3" end="3"/>
                                            </p:txEl>
                                          </p:spTgt>
                                        </p:tgtEl>
                                        <p:attrNameLst>
                                          <p:attrName>style.visibility</p:attrName>
                                        </p:attrNameLst>
                                      </p:cBhvr>
                                      <p:to>
                                        <p:strVal val="visible"/>
                                      </p:to>
                                    </p:set>
                                    <p:anim calcmode="lin" valueType="num">
                                      <p:cBhvr additive="base">
                                        <p:cTn id="29" dur="500" fill="hold"/>
                                        <p:tgtEl>
                                          <p:spTgt spid="18227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2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2276">
                                            <p:txEl>
                                              <p:pRg st="4" end="4"/>
                                            </p:txEl>
                                          </p:spTgt>
                                        </p:tgtEl>
                                        <p:attrNameLst>
                                          <p:attrName>style.visibility</p:attrName>
                                        </p:attrNameLst>
                                      </p:cBhvr>
                                      <p:to>
                                        <p:strVal val="visible"/>
                                      </p:to>
                                    </p:set>
                                    <p:anim calcmode="lin" valueType="num">
                                      <p:cBhvr additive="base">
                                        <p:cTn id="35" dur="500" fill="hold"/>
                                        <p:tgtEl>
                                          <p:spTgt spid="18227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2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2276">
                                            <p:txEl>
                                              <p:pRg st="5" end="5"/>
                                            </p:txEl>
                                          </p:spTgt>
                                        </p:tgtEl>
                                        <p:attrNameLst>
                                          <p:attrName>style.visibility</p:attrName>
                                        </p:attrNameLst>
                                      </p:cBhvr>
                                      <p:to>
                                        <p:strVal val="visible"/>
                                      </p:to>
                                    </p:set>
                                    <p:anim calcmode="lin" valueType="num">
                                      <p:cBhvr additive="base">
                                        <p:cTn id="41" dur="500" fill="hold"/>
                                        <p:tgtEl>
                                          <p:spTgt spid="18227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22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2276">
                                            <p:txEl>
                                              <p:pRg st="6" end="6"/>
                                            </p:txEl>
                                          </p:spTgt>
                                        </p:tgtEl>
                                        <p:attrNameLst>
                                          <p:attrName>style.visibility</p:attrName>
                                        </p:attrNameLst>
                                      </p:cBhvr>
                                      <p:to>
                                        <p:strVal val="visible"/>
                                      </p:to>
                                    </p:set>
                                    <p:anim calcmode="lin" valueType="num">
                                      <p:cBhvr additive="base">
                                        <p:cTn id="47" dur="500" fill="hold"/>
                                        <p:tgtEl>
                                          <p:spTgt spid="18227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22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87388" y="1770063"/>
            <a:ext cx="7772400" cy="5087937"/>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The 150 km cable whose resistance was calculated previously to be 1  is designed to deliver 270 MW to a community.</a:t>
            </a:r>
          </a:p>
          <a:p>
            <a:pPr eaLnBrk="0" hangingPunct="0">
              <a:spcBef>
                <a:spcPct val="20000"/>
              </a:spcBef>
            </a:pPr>
            <a:r>
              <a:rPr lang="en-US">
                <a:sym typeface="Symbol" pitchFamily="18" charset="2"/>
              </a:rPr>
              <a:t>(b) If the transmission                                                    occurs at 765 kV, what                                                       is the current and what                                                      is the heat loss?</a:t>
            </a:r>
          </a:p>
          <a:p>
            <a:pPr eaLnBrk="0" hangingPunct="0">
              <a:spcBef>
                <a:spcPct val="20000"/>
              </a:spcBef>
            </a:pPr>
            <a:r>
              <a:rPr lang="en-US">
                <a:sym typeface="Symbol" pitchFamily="18" charset="2"/>
              </a:rPr>
              <a:t>SOLUTION: </a:t>
            </a:r>
          </a:p>
          <a:p>
            <a:pPr eaLnBrk="0" hangingPunct="0">
              <a:spcBef>
                <a:spcPct val="20000"/>
              </a:spcBef>
            </a:pPr>
            <a:r>
              <a:rPr lang="en-US">
                <a:solidFill>
                  <a:srgbClr val="000000"/>
                </a:solidFill>
                <a:cs typeface="Times New Roman" pitchFamily="18" charset="0"/>
                <a:sym typeface="Symbol" pitchFamily="18" charset="2"/>
              </a:rPr>
              <a:t></a:t>
            </a:r>
            <a:r>
              <a:rPr lang="en-US">
                <a:sym typeface="Symbol" pitchFamily="18" charset="2"/>
              </a:rPr>
              <a:t>Use </a:t>
            </a:r>
            <a:r>
              <a:rPr lang="en-US" i="1">
                <a:sym typeface="Symbol" pitchFamily="18" charset="2"/>
              </a:rPr>
              <a:t>P</a:t>
            </a:r>
            <a:r>
              <a:rPr lang="en-US">
                <a:sym typeface="Symbol" pitchFamily="18" charset="2"/>
              </a:rPr>
              <a:t> = </a:t>
            </a:r>
            <a:r>
              <a:rPr lang="en-US" i="1">
                <a:sym typeface="Symbol" pitchFamily="18" charset="2"/>
              </a:rPr>
              <a:t>VI</a:t>
            </a:r>
            <a:r>
              <a:rPr lang="en-US">
                <a:sym typeface="Symbol" pitchFamily="18" charset="2"/>
              </a:rPr>
              <a:t> ( or </a:t>
            </a:r>
            <a:r>
              <a:rPr lang="en-US" i="1">
                <a:sym typeface="Symbol" pitchFamily="18" charset="2"/>
              </a:rPr>
              <a:t>I</a:t>
            </a:r>
            <a:r>
              <a:rPr lang="en-US">
                <a:sym typeface="Symbol" pitchFamily="18" charset="2"/>
              </a:rPr>
              <a:t> = </a:t>
            </a:r>
            <a:r>
              <a:rPr lang="en-US" i="1">
                <a:sym typeface="Symbol" pitchFamily="18" charset="2"/>
              </a:rPr>
              <a:t>P / V </a:t>
            </a:r>
            <a:r>
              <a:rPr lang="en-US">
                <a:sym typeface="Symbol" pitchFamily="18" charset="2"/>
              </a:rPr>
              <a:t>) and </a:t>
            </a:r>
            <a:r>
              <a:rPr lang="en-US" i="1">
                <a:sym typeface="Symbol" pitchFamily="18" charset="2"/>
              </a:rPr>
              <a:t>P</a:t>
            </a:r>
            <a:r>
              <a:rPr lang="en-US">
                <a:sym typeface="Symbol" pitchFamily="18" charset="2"/>
              </a:rPr>
              <a:t> = </a:t>
            </a:r>
            <a:r>
              <a:rPr lang="en-US" i="1">
                <a:sym typeface="Symbol" pitchFamily="18" charset="2"/>
              </a:rPr>
              <a:t>I</a:t>
            </a:r>
            <a:r>
              <a:rPr lang="en-US" baseline="30000">
                <a:sym typeface="Symbol" pitchFamily="18" charset="2"/>
              </a:rPr>
              <a:t> 2</a:t>
            </a:r>
            <a:r>
              <a:rPr lang="en-US" i="1">
                <a:sym typeface="Symbol" pitchFamily="18" charset="2"/>
              </a:rPr>
              <a:t>R</a:t>
            </a:r>
            <a:r>
              <a:rPr lang="en-US">
                <a:sym typeface="Symbol" pitchFamily="18" charset="2"/>
              </a:rPr>
              <a:t>.</a:t>
            </a:r>
          </a:p>
          <a:p>
            <a:pPr eaLnBrk="0" hangingPunct="0">
              <a:spcBef>
                <a:spcPct val="20000"/>
              </a:spcBef>
            </a:pPr>
            <a:r>
              <a:rPr lang="en-US">
                <a:sym typeface="Symbol" pitchFamily="18" charset="2"/>
              </a:rPr>
              <a:t>(b) </a:t>
            </a:r>
            <a:r>
              <a:rPr lang="en-US" i="1">
                <a:sym typeface="Symbol" pitchFamily="18" charset="2"/>
              </a:rPr>
              <a:t>I</a:t>
            </a:r>
            <a:r>
              <a:rPr lang="en-US">
                <a:sym typeface="Symbol" pitchFamily="18" charset="2"/>
              </a:rPr>
              <a:t> = </a:t>
            </a:r>
            <a:r>
              <a:rPr lang="en-US" i="1">
                <a:sym typeface="Symbol" pitchFamily="18" charset="2"/>
              </a:rPr>
              <a:t>P / V</a:t>
            </a:r>
            <a:r>
              <a:rPr lang="en-US">
                <a:sym typeface="Symbol" pitchFamily="18" charset="2"/>
              </a:rPr>
              <a:t> = 27010</a:t>
            </a:r>
            <a:r>
              <a:rPr lang="en-US" baseline="30000">
                <a:sym typeface="Symbol" pitchFamily="18" charset="2"/>
              </a:rPr>
              <a:t>6 </a:t>
            </a:r>
            <a:r>
              <a:rPr lang="en-US" i="1">
                <a:sym typeface="Symbol" pitchFamily="18" charset="2"/>
              </a:rPr>
              <a:t>/</a:t>
            </a:r>
            <a:r>
              <a:rPr lang="en-US">
                <a:sym typeface="Symbol" pitchFamily="18" charset="2"/>
              </a:rPr>
              <a:t> 76510</a:t>
            </a:r>
            <a:r>
              <a:rPr lang="en-US" baseline="30000">
                <a:sym typeface="Symbol" pitchFamily="18" charset="2"/>
              </a:rPr>
              <a:t>3</a:t>
            </a:r>
            <a:r>
              <a:rPr lang="en-US">
                <a:sym typeface="Symbol" pitchFamily="18" charset="2"/>
              </a:rPr>
              <a:t> = 350 A (</a:t>
            </a:r>
            <a:r>
              <a:rPr lang="en-US">
                <a:solidFill>
                  <a:schemeClr val="hlink"/>
                </a:solidFill>
                <a:sym typeface="Symbol" pitchFamily="18" charset="2"/>
              </a:rPr>
              <a:t>353 A</a:t>
            </a:r>
            <a:r>
              <a:rPr lang="en-US">
                <a:sym typeface="Symbol" pitchFamily="18" charset="2"/>
              </a:rPr>
              <a:t>).</a:t>
            </a:r>
          </a:p>
          <a:p>
            <a:pPr algn="ctr" eaLnBrk="0" hangingPunct="0">
              <a:spcBef>
                <a:spcPct val="20000"/>
              </a:spcBef>
            </a:pPr>
            <a:r>
              <a:rPr lang="en-US" i="1">
                <a:sym typeface="Symbol" pitchFamily="18" charset="2"/>
              </a:rPr>
              <a:t>P</a:t>
            </a:r>
            <a:r>
              <a:rPr lang="en-US">
                <a:sym typeface="Symbol" pitchFamily="18" charset="2"/>
              </a:rPr>
              <a:t> = </a:t>
            </a:r>
            <a:r>
              <a:rPr lang="en-US" i="1">
                <a:sym typeface="Symbol" pitchFamily="18" charset="2"/>
              </a:rPr>
              <a:t>I</a:t>
            </a:r>
            <a:r>
              <a:rPr lang="en-US" baseline="30000">
                <a:sym typeface="Symbol" pitchFamily="18" charset="2"/>
              </a:rPr>
              <a:t> 2</a:t>
            </a:r>
            <a:r>
              <a:rPr lang="en-US" i="1">
                <a:sym typeface="Symbol" pitchFamily="18" charset="2"/>
              </a:rPr>
              <a:t>R</a:t>
            </a:r>
            <a:r>
              <a:rPr lang="en-US">
                <a:sym typeface="Symbol" pitchFamily="18" charset="2"/>
              </a:rPr>
              <a:t> = 353</a:t>
            </a:r>
            <a:r>
              <a:rPr lang="en-US" baseline="30000">
                <a:sym typeface="Symbol" pitchFamily="18" charset="2"/>
              </a:rPr>
              <a:t>2</a:t>
            </a:r>
            <a:r>
              <a:rPr lang="en-US">
                <a:sym typeface="Symbol" pitchFamily="18" charset="2"/>
              </a:rPr>
              <a:t>(1) = 1.210</a:t>
            </a:r>
            <a:r>
              <a:rPr lang="en-US" baseline="30000">
                <a:sym typeface="Symbol" pitchFamily="18" charset="2"/>
              </a:rPr>
              <a:t>5</a:t>
            </a:r>
            <a:r>
              <a:rPr lang="en-US">
                <a:sym typeface="Symbol" pitchFamily="18" charset="2"/>
              </a:rPr>
              <a:t> W = 0.1 MW.</a:t>
            </a:r>
          </a:p>
          <a:p>
            <a:pPr algn="ctr" eaLnBrk="0" hangingPunct="0">
              <a:spcBef>
                <a:spcPct val="20000"/>
              </a:spcBef>
            </a:pPr>
            <a:r>
              <a:rPr lang="en-US" i="1">
                <a:solidFill>
                  <a:schemeClr val="hlink"/>
                </a:solidFill>
                <a:sym typeface="Symbol" pitchFamily="18" charset="2"/>
              </a:rPr>
              <a:t>This is 0.1 / 270 = 0.0004 = 0.04% heat loss.</a:t>
            </a:r>
          </a:p>
        </p:txBody>
      </p:sp>
      <p:sp>
        <p:nvSpPr>
          <p:cNvPr id="19661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96612" name="Rectangle 4"/>
          <p:cNvSpPr>
            <a:spLocks noChangeArrowheads="1"/>
          </p:cNvSpPr>
          <p:nvPr/>
        </p:nvSpPr>
        <p:spPr bwMode="auto">
          <a:xfrm>
            <a:off x="685800" y="1338263"/>
            <a:ext cx="7772400" cy="4572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power transmission</a:t>
            </a:r>
          </a:p>
        </p:txBody>
      </p:sp>
      <p:pic>
        <p:nvPicPr>
          <p:cNvPr id="196616"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25963" y="2352675"/>
            <a:ext cx="4618037" cy="24272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610">
                                            <p:txEl>
                                              <p:pRg st="1" end="1"/>
                                            </p:txEl>
                                          </p:spTgt>
                                        </p:tgtEl>
                                        <p:attrNameLst>
                                          <p:attrName>style.visibility</p:attrName>
                                        </p:attrNameLst>
                                      </p:cBhvr>
                                      <p:to>
                                        <p:strVal val="visible"/>
                                      </p:to>
                                    </p:set>
                                    <p:anim calcmode="lin" valueType="num">
                                      <p:cBhvr additive="base">
                                        <p:cTn id="7" dur="500" fill="hold"/>
                                        <p:tgtEl>
                                          <p:spTgt spid="1966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6610">
                                            <p:txEl>
                                              <p:pRg st="2" end="2"/>
                                            </p:txEl>
                                          </p:spTgt>
                                        </p:tgtEl>
                                        <p:attrNameLst>
                                          <p:attrName>style.visibility</p:attrName>
                                        </p:attrNameLst>
                                      </p:cBhvr>
                                      <p:to>
                                        <p:strVal val="visible"/>
                                      </p:to>
                                    </p:set>
                                    <p:anim calcmode="lin" valueType="num">
                                      <p:cBhvr additive="base">
                                        <p:cTn id="13" dur="500" fill="hold"/>
                                        <p:tgtEl>
                                          <p:spTgt spid="1966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66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6610">
                                            <p:txEl>
                                              <p:pRg st="3" end="3"/>
                                            </p:txEl>
                                          </p:spTgt>
                                        </p:tgtEl>
                                        <p:attrNameLst>
                                          <p:attrName>style.visibility</p:attrName>
                                        </p:attrNameLst>
                                      </p:cBhvr>
                                      <p:to>
                                        <p:strVal val="visible"/>
                                      </p:to>
                                    </p:set>
                                    <p:anim calcmode="lin" valueType="num">
                                      <p:cBhvr additive="base">
                                        <p:cTn id="19" dur="500" fill="hold"/>
                                        <p:tgtEl>
                                          <p:spTgt spid="1966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66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6610">
                                            <p:txEl>
                                              <p:pRg st="4" end="4"/>
                                            </p:txEl>
                                          </p:spTgt>
                                        </p:tgtEl>
                                        <p:attrNameLst>
                                          <p:attrName>style.visibility</p:attrName>
                                        </p:attrNameLst>
                                      </p:cBhvr>
                                      <p:to>
                                        <p:strVal val="visible"/>
                                      </p:to>
                                    </p:set>
                                    <p:anim calcmode="lin" valueType="num">
                                      <p:cBhvr additive="base">
                                        <p:cTn id="25" dur="500" fill="hold"/>
                                        <p:tgtEl>
                                          <p:spTgt spid="1966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66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6610">
                                            <p:txEl>
                                              <p:pRg st="5" end="5"/>
                                            </p:txEl>
                                          </p:spTgt>
                                        </p:tgtEl>
                                        <p:attrNameLst>
                                          <p:attrName>style.visibility</p:attrName>
                                        </p:attrNameLst>
                                      </p:cBhvr>
                                      <p:to>
                                        <p:strVal val="visible"/>
                                      </p:to>
                                    </p:set>
                                    <p:anim calcmode="lin" valueType="num">
                                      <p:cBhvr additive="base">
                                        <p:cTn id="31" dur="500" fill="hold"/>
                                        <p:tgtEl>
                                          <p:spTgt spid="1966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66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6610">
                                            <p:txEl>
                                              <p:pRg st="6" end="6"/>
                                            </p:txEl>
                                          </p:spTgt>
                                        </p:tgtEl>
                                        <p:attrNameLst>
                                          <p:attrName>style.visibility</p:attrName>
                                        </p:attrNameLst>
                                      </p:cBhvr>
                                      <p:to>
                                        <p:strVal val="visible"/>
                                      </p:to>
                                    </p:set>
                                    <p:anim calcmode="lin" valueType="num">
                                      <p:cBhvr additive="base">
                                        <p:cTn id="37" dur="500" fill="hold"/>
                                        <p:tgtEl>
                                          <p:spTgt spid="1966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66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ChangeArrowheads="1"/>
          </p:cNvSpPr>
          <p:nvPr/>
        </p:nvSpPr>
        <p:spPr bwMode="auto">
          <a:xfrm>
            <a:off x="687388" y="1771650"/>
            <a:ext cx="7772400" cy="4003675"/>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b="1" i="1">
              <a:solidFill>
                <a:schemeClr val="hlink"/>
              </a:solidFill>
              <a:latin typeface="Courier New" pitchFamily="49" charset="0"/>
              <a:sym typeface="Symbol" pitchFamily="18" charset="2"/>
            </a:endParaRPr>
          </a:p>
        </p:txBody>
      </p:sp>
      <p:pic>
        <p:nvPicPr>
          <p:cNvPr id="184330"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8025" y="1817688"/>
            <a:ext cx="7720013" cy="3870325"/>
          </a:xfrm>
          <a:prstGeom prst="rect">
            <a:avLst/>
          </a:prstGeom>
          <a:noFill/>
        </p:spPr>
      </p:pic>
      <p:sp>
        <p:nvSpPr>
          <p:cNvPr id="184326" name="Oval 6"/>
          <p:cNvSpPr>
            <a:spLocks noChangeArrowheads="1"/>
          </p:cNvSpPr>
          <p:nvPr/>
        </p:nvSpPr>
        <p:spPr bwMode="auto">
          <a:xfrm>
            <a:off x="4849813" y="5062538"/>
            <a:ext cx="373062" cy="373062"/>
          </a:xfrm>
          <a:prstGeom prst="ellipse">
            <a:avLst/>
          </a:prstGeom>
          <a:noFill/>
          <a:ln w="19050">
            <a:solidFill>
              <a:srgbClr val="FF0000"/>
            </a:solidFill>
            <a:round/>
            <a:headEnd/>
            <a:tailEnd/>
          </a:ln>
          <a:effectLst/>
        </p:spPr>
        <p:txBody>
          <a:bodyPr wrap="none" anchor="ctr"/>
          <a:lstStyle/>
          <a:p>
            <a:endParaRPr lang="en-US"/>
          </a:p>
        </p:txBody>
      </p:sp>
      <p:sp>
        <p:nvSpPr>
          <p:cNvPr id="18432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84329" name="Rectangle 9"/>
          <p:cNvSpPr>
            <a:spLocks noChangeArrowheads="1"/>
          </p:cNvSpPr>
          <p:nvPr/>
        </p:nvSpPr>
        <p:spPr bwMode="auto">
          <a:xfrm>
            <a:off x="685800" y="1338263"/>
            <a:ext cx="7772400" cy="4572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Solve problems involving power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30"/>
                                        </p:tgtEl>
                                        <p:attrNameLst>
                                          <p:attrName>style.visibility</p:attrName>
                                        </p:attrNameLst>
                                      </p:cBhvr>
                                      <p:to>
                                        <p:strVal val="visible"/>
                                      </p:to>
                                    </p:set>
                                    <p:anim calcmode="lin" valueType="num">
                                      <p:cBhvr additive="base">
                                        <p:cTn id="7" dur="500" fill="hold"/>
                                        <p:tgtEl>
                                          <p:spTgt spid="184330"/>
                                        </p:tgtEl>
                                        <p:attrNameLst>
                                          <p:attrName>ppt_x</p:attrName>
                                        </p:attrNameLst>
                                      </p:cBhvr>
                                      <p:tavLst>
                                        <p:tav tm="0">
                                          <p:val>
                                            <p:strVal val="#ppt_x"/>
                                          </p:val>
                                        </p:tav>
                                        <p:tav tm="100000">
                                          <p:val>
                                            <p:strVal val="#ppt_x"/>
                                          </p:val>
                                        </p:tav>
                                      </p:tavLst>
                                    </p:anim>
                                    <p:anim calcmode="lin" valueType="num">
                                      <p:cBhvr additive="base">
                                        <p:cTn id="8" dur="500" fill="hold"/>
                                        <p:tgtEl>
                                          <p:spTgt spid="1843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84326"/>
                                        </p:tgtEl>
                                        <p:attrNameLst>
                                          <p:attrName>style.visibility</p:attrName>
                                        </p:attrNameLst>
                                      </p:cBhvr>
                                      <p:to>
                                        <p:strVal val="visible"/>
                                      </p:to>
                                    </p:set>
                                    <p:anim calcmode="lin" valueType="num">
                                      <p:cBhvr>
                                        <p:cTn id="13" dur="500" fill="hold"/>
                                        <p:tgtEl>
                                          <p:spTgt spid="184326"/>
                                        </p:tgtEl>
                                        <p:attrNameLst>
                                          <p:attrName>ppt_w</p:attrName>
                                        </p:attrNameLst>
                                      </p:cBhvr>
                                      <p:tavLst>
                                        <p:tav tm="0">
                                          <p:val>
                                            <p:fltVal val="0"/>
                                          </p:val>
                                        </p:tav>
                                        <p:tav tm="100000">
                                          <p:val>
                                            <p:strVal val="#ppt_w"/>
                                          </p:val>
                                        </p:tav>
                                      </p:tavLst>
                                    </p:anim>
                                    <p:anim calcmode="lin" valueType="num">
                                      <p:cBhvr>
                                        <p:cTn id="14" dur="500" fill="hold"/>
                                        <p:tgtEl>
                                          <p:spTgt spid="184326"/>
                                        </p:tgtEl>
                                        <p:attrNameLst>
                                          <p:attrName>ppt_h</p:attrName>
                                        </p:attrNameLst>
                                      </p:cBhvr>
                                      <p:tavLst>
                                        <p:tav tm="0">
                                          <p:val>
                                            <p:fltVal val="0"/>
                                          </p:val>
                                        </p:tav>
                                        <p:tav tm="100000">
                                          <p:val>
                                            <p:strVal val="#ppt_h"/>
                                          </p:val>
                                        </p:tav>
                                      </p:tavLst>
                                    </p:anim>
                                    <p:animEffect transition="in" filter="fade">
                                      <p:cBhvr>
                                        <p:cTn id="15" dur="500"/>
                                        <p:tgtEl>
                                          <p:spTgt spid="184326"/>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r>
              <a:rPr lang="en-US" altLang="en-US" i="1">
                <a:solidFill>
                  <a:schemeClr val="accent2"/>
                </a:solidFill>
              </a:rPr>
              <a:t>The effect of electromagnetic waves on human health</a:t>
            </a:r>
          </a:p>
          <a:p>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frequency of transmitted and home-used power is about 60 Hz, which is considered to be an extremely low frequency (ELF).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photons emitted by such ELF radiation are not energetic enough to ionize living cells, and thus cannot harm cells via ionization in the ways that alpha, beta and gamma rays can.</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alternating field, however, </a:t>
            </a:r>
            <a:r>
              <a:rPr lang="en-US" i="1">
                <a:solidFill>
                  <a:srgbClr val="000000"/>
                </a:solidFill>
                <a:cs typeface="Times New Roman" pitchFamily="18" charset="0"/>
              </a:rPr>
              <a:t>can</a:t>
            </a:r>
            <a:r>
              <a:rPr lang="en-US">
                <a:solidFill>
                  <a:srgbClr val="000000"/>
                </a:solidFill>
                <a:cs typeface="Times New Roman" pitchFamily="18" charset="0"/>
              </a:rPr>
              <a:t> set up small alternating currents in the body. This is because there are both ions and polarized molecules in cellular structures which can respond to alternating electromagnetic fields according to Faraday’s law.</a:t>
            </a:r>
          </a:p>
        </p:txBody>
      </p:sp>
      <p:sp>
        <p:nvSpPr>
          <p:cNvPr id="1863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0" end="0"/>
                                            </p:txEl>
                                          </p:spTgt>
                                        </p:tgtEl>
                                        <p:attrNameLst>
                                          <p:attrName>style.visibility</p:attrName>
                                        </p:attrNameLst>
                                      </p:cBhvr>
                                      <p:to>
                                        <p:strVal val="visible"/>
                                      </p:to>
                                    </p:set>
                                    <p:anim calcmode="lin" valueType="num">
                                      <p:cBhvr additive="base">
                                        <p:cTn id="7" dur="500" fill="hold"/>
                                        <p:tgtEl>
                                          <p:spTgt spid="186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6370">
                                            <p:txEl>
                                              <p:pRg st="1" end="1"/>
                                            </p:txEl>
                                          </p:spTgt>
                                        </p:tgtEl>
                                        <p:attrNameLst>
                                          <p:attrName>style.visibility</p:attrName>
                                        </p:attrNameLst>
                                      </p:cBhvr>
                                      <p:to>
                                        <p:strVal val="visible"/>
                                      </p:to>
                                    </p:set>
                                    <p:anim calcmode="lin" valueType="num">
                                      <p:cBhvr additive="base">
                                        <p:cTn id="13"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6370">
                                            <p:txEl>
                                              <p:pRg st="2" end="2"/>
                                            </p:txEl>
                                          </p:spTgt>
                                        </p:tgtEl>
                                        <p:attrNameLst>
                                          <p:attrName>style.visibility</p:attrName>
                                        </p:attrNameLst>
                                      </p:cBhvr>
                                      <p:to>
                                        <p:strVal val="visible"/>
                                      </p:to>
                                    </p:set>
                                    <p:anim calcmode="lin" valueType="num">
                                      <p:cBhvr additive="base">
                                        <p:cTn id="19"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6370">
                                            <p:txEl>
                                              <p:pRg st="3" end="3"/>
                                            </p:txEl>
                                          </p:spTgt>
                                        </p:tgtEl>
                                        <p:attrNameLst>
                                          <p:attrName>style.visibility</p:attrName>
                                        </p:attrNameLst>
                                      </p:cBhvr>
                                      <p:to>
                                        <p:strVal val="visible"/>
                                      </p:to>
                                    </p:set>
                                    <p:anim calcmode="lin" valueType="num">
                                      <p:cBhvr additive="base">
                                        <p:cTn id="25" dur="500" fill="hold"/>
                                        <p:tgtEl>
                                          <p:spTgt spid="1863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rPr>
              <a:t>The effect of electromagnetic waves on human health</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Many studies have shown that ELF fields do not harm genetic material.</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Studies on the effect of ELF-induced currents in living cells are inconclusive, however.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Read the article                                                            </a:t>
            </a:r>
            <a:r>
              <a:rPr lang="en-US" dirty="0">
                <a:solidFill>
                  <a:srgbClr val="000000"/>
                </a:solidFill>
                <a:cs typeface="Times New Roman" pitchFamily="18" charset="0"/>
                <a:hlinkClick r:id="rId5"/>
              </a:rPr>
              <a:t>Power lines link to cancer</a:t>
            </a:r>
            <a:r>
              <a:rPr lang="en-US" dirty="0">
                <a:solidFill>
                  <a:srgbClr val="000000"/>
                </a:solidFill>
                <a:cs typeface="Times New Roman" pitchFamily="18" charset="0"/>
              </a:rPr>
              <a:t>                                                 to see evidence that induced                                      currents </a:t>
            </a:r>
            <a:r>
              <a:rPr lang="en-US" i="1" dirty="0">
                <a:solidFill>
                  <a:srgbClr val="000000"/>
                </a:solidFill>
                <a:cs typeface="Times New Roman" pitchFamily="18" charset="0"/>
              </a:rPr>
              <a:t>do</a:t>
            </a:r>
            <a:r>
              <a:rPr lang="en-US" dirty="0">
                <a:solidFill>
                  <a:srgbClr val="000000"/>
                </a:solidFill>
                <a:cs typeface="Times New Roman" pitchFamily="18" charset="0"/>
              </a:rPr>
              <a:t> increase the                                           incidence of childhood                                                leukemia.</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Another obvious risk is danger                                        of electrocution.	</a:t>
            </a:r>
          </a:p>
        </p:txBody>
      </p:sp>
      <p:pic>
        <p:nvPicPr>
          <p:cNvPr id="18842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67300" y="3022600"/>
            <a:ext cx="4076700" cy="3835400"/>
          </a:xfrm>
          <a:prstGeom prst="rect">
            <a:avLst/>
          </a:prstGeom>
          <a:noFill/>
        </p:spPr>
      </p:pic>
      <p:sp>
        <p:nvSpPr>
          <p:cNvPr id="18842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418">
                                            <p:txEl>
                                              <p:pRg st="1" end="1"/>
                                            </p:txEl>
                                          </p:spTgt>
                                        </p:tgtEl>
                                        <p:attrNameLst>
                                          <p:attrName>style.visibility</p:attrName>
                                        </p:attrNameLst>
                                      </p:cBhvr>
                                      <p:to>
                                        <p:strVal val="visible"/>
                                      </p:to>
                                    </p:set>
                                    <p:anim calcmode="lin" valueType="num">
                                      <p:cBhvr additive="base">
                                        <p:cTn id="7" dur="500" fill="hold"/>
                                        <p:tgtEl>
                                          <p:spTgt spid="1884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8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88420"/>
                                        </p:tgtEl>
                                        <p:attrNameLst>
                                          <p:attrName>style.visibility</p:attrName>
                                        </p:attrNameLst>
                                      </p:cBhvr>
                                      <p:to>
                                        <p:strVal val="visible"/>
                                      </p:to>
                                    </p:set>
                                    <p:animEffect transition="in" filter="fade">
                                      <p:cBhvr>
                                        <p:cTn id="11" dur="2000"/>
                                        <p:tgtEl>
                                          <p:spTgt spid="1884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8418">
                                            <p:txEl>
                                              <p:pRg st="2" end="2"/>
                                            </p:txEl>
                                          </p:spTgt>
                                        </p:tgtEl>
                                        <p:attrNameLst>
                                          <p:attrName>style.visibility</p:attrName>
                                        </p:attrNameLst>
                                      </p:cBhvr>
                                      <p:to>
                                        <p:strVal val="visible"/>
                                      </p:to>
                                    </p:set>
                                    <p:anim calcmode="lin" valueType="num">
                                      <p:cBhvr additive="base">
                                        <p:cTn id="16" dur="500" fill="hold"/>
                                        <p:tgtEl>
                                          <p:spTgt spid="18841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84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8418">
                                            <p:txEl>
                                              <p:pRg st="3" end="3"/>
                                            </p:txEl>
                                          </p:spTgt>
                                        </p:tgtEl>
                                        <p:attrNameLst>
                                          <p:attrName>style.visibility</p:attrName>
                                        </p:attrNameLst>
                                      </p:cBhvr>
                                      <p:to>
                                        <p:strVal val="visible"/>
                                      </p:to>
                                    </p:set>
                                    <p:anim calcmode="lin" valueType="num">
                                      <p:cBhvr additive="base">
                                        <p:cTn id="22" dur="500" fill="hold"/>
                                        <p:tgtEl>
                                          <p:spTgt spid="188418">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84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8418">
                                            <p:txEl>
                                              <p:pRg st="4" end="4"/>
                                            </p:txEl>
                                          </p:spTgt>
                                        </p:tgtEl>
                                        <p:attrNameLst>
                                          <p:attrName>style.visibility</p:attrName>
                                        </p:attrNameLst>
                                      </p:cBhvr>
                                      <p:to>
                                        <p:strVal val="visible"/>
                                      </p:to>
                                    </p:set>
                                    <p:anim calcmode="lin" valueType="num">
                                      <p:cBhvr additive="base">
                                        <p:cTn id="28" dur="500" fill="hold"/>
                                        <p:tgtEl>
                                          <p:spTgt spid="188418">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84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rPr>
              <a:t>The AC vs. DC argument</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When electricity became available for                       distribution to households, various                          arguments as to which form it should be                 transmitted in were put forth by Edison (DC),   Westinghouse (AC), and Tesla (AC).</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Power transmission today is exclusively </a:t>
            </a:r>
            <a:r>
              <a:rPr lang="en-US" dirty="0" smtClean="0">
                <a:solidFill>
                  <a:srgbClr val="000000"/>
                </a:solidFill>
                <a:cs typeface="Times New Roman" pitchFamily="18" charset="0"/>
              </a:rPr>
              <a:t>AC</a:t>
            </a:r>
            <a:r>
              <a:rPr lang="en-US" dirty="0">
                <a:solidFill>
                  <a:srgbClr val="000000"/>
                </a:solidFill>
                <a:cs typeface="Times New Roman" pitchFamily="18" charset="0"/>
              </a:rPr>
              <a:t>.</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Given that AC can be stepped up and down </a:t>
            </a:r>
            <a:r>
              <a:rPr lang="en-US" dirty="0" smtClean="0">
                <a:solidFill>
                  <a:srgbClr val="000000"/>
                </a:solidFill>
                <a:cs typeface="Times New Roman" pitchFamily="18" charset="0"/>
              </a:rPr>
              <a:t>                           via </a:t>
            </a:r>
            <a:r>
              <a:rPr lang="en-US" dirty="0">
                <a:solidFill>
                  <a:srgbClr val="000000"/>
                </a:solidFill>
                <a:cs typeface="Times New Roman" pitchFamily="18" charset="0"/>
              </a:rPr>
              <a:t>transformers (and DC can’t), we can see </a:t>
            </a:r>
            <a:r>
              <a:rPr lang="en-US" dirty="0" smtClean="0">
                <a:solidFill>
                  <a:srgbClr val="000000"/>
                </a:solidFill>
                <a:cs typeface="Times New Roman" pitchFamily="18" charset="0"/>
              </a:rPr>
              <a:t>                                      why </a:t>
            </a:r>
            <a:r>
              <a:rPr lang="en-US" dirty="0">
                <a:solidFill>
                  <a:srgbClr val="000000"/>
                </a:solidFill>
                <a:cs typeface="Times New Roman" pitchFamily="18" charset="0"/>
              </a:rPr>
              <a:t>it is preferable to DC for transmission.</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It is also easier to produce </a:t>
            </a:r>
            <a:r>
              <a:rPr lang="en-US" dirty="0" smtClean="0">
                <a:solidFill>
                  <a:srgbClr val="000000"/>
                </a:solidFill>
                <a:cs typeface="Times New Roman" pitchFamily="18" charset="0"/>
              </a:rPr>
              <a:t>AC in quantity.</a:t>
            </a: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However, most of the electronic devices we use today are of the DC variety. Thus there must be a means to convert AC to DC within these devices.</a:t>
            </a:r>
          </a:p>
        </p:txBody>
      </p:sp>
      <p:sp>
        <p:nvSpPr>
          <p:cNvPr id="19968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pic>
        <p:nvPicPr>
          <p:cNvPr id="199685" name="Picture 5" descr="tesla"/>
          <p:cNvPicPr>
            <a:picLocks noChangeAspect="1" noChangeArrowheads="1"/>
          </p:cNvPicPr>
          <p:nvPr/>
        </p:nvPicPr>
        <p:blipFill>
          <a:blip r:embed="rId5" cstate="print"/>
          <a:srcRect/>
          <a:stretch>
            <a:fillRect/>
          </a:stretch>
        </p:blipFill>
        <p:spPr bwMode="auto">
          <a:xfrm>
            <a:off x="7071786" y="3887890"/>
            <a:ext cx="1822053" cy="1790239"/>
          </a:xfrm>
          <a:prstGeom prst="rect">
            <a:avLst/>
          </a:prstGeom>
          <a:ln>
            <a:noFill/>
          </a:ln>
          <a:effectLst>
            <a:outerShdw blurRad="292100" dist="139700" dir="2700000" algn="tl" rotWithShape="0">
              <a:srgbClr val="333333">
                <a:alpha val="65000"/>
              </a:srgbClr>
            </a:outerShdw>
          </a:effectLst>
        </p:spPr>
      </p:pic>
      <p:pic>
        <p:nvPicPr>
          <p:cNvPr id="199686" name="Picture 6"/>
          <p:cNvPicPr>
            <a:picLocks noChangeAspect="1" noChangeArrowheads="1"/>
          </p:cNvPicPr>
          <p:nvPr/>
        </p:nvPicPr>
        <p:blipFill>
          <a:blip r:embed="rId6" cstate="print"/>
          <a:srcRect/>
          <a:stretch>
            <a:fillRect/>
          </a:stretch>
        </p:blipFill>
        <p:spPr bwMode="auto">
          <a:xfrm>
            <a:off x="7063596" y="1280829"/>
            <a:ext cx="1826764" cy="25242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682">
                                            <p:txEl>
                                              <p:pRg st="0" end="0"/>
                                            </p:txEl>
                                          </p:spTgt>
                                        </p:tgtEl>
                                        <p:attrNameLst>
                                          <p:attrName>style.visibility</p:attrName>
                                        </p:attrNameLst>
                                      </p:cBhvr>
                                      <p:to>
                                        <p:strVal val="visible"/>
                                      </p:to>
                                    </p:set>
                                    <p:anim calcmode="lin" valueType="num">
                                      <p:cBhvr additive="base">
                                        <p:cTn id="7" dur="500" fill="hold"/>
                                        <p:tgtEl>
                                          <p:spTgt spid="199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6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9682">
                                            <p:txEl>
                                              <p:pRg st="1" end="1"/>
                                            </p:txEl>
                                          </p:spTgt>
                                        </p:tgtEl>
                                        <p:attrNameLst>
                                          <p:attrName>style.visibility</p:attrName>
                                        </p:attrNameLst>
                                      </p:cBhvr>
                                      <p:to>
                                        <p:strVal val="visible"/>
                                      </p:to>
                                    </p:set>
                                    <p:anim calcmode="lin" valueType="num">
                                      <p:cBhvr additive="base">
                                        <p:cTn id="13" dur="500" fill="hold"/>
                                        <p:tgtEl>
                                          <p:spTgt spid="1996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9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99686"/>
                                        </p:tgtEl>
                                        <p:attrNameLst>
                                          <p:attrName>style.visibility</p:attrName>
                                        </p:attrNameLst>
                                      </p:cBhvr>
                                      <p:to>
                                        <p:strVal val="visible"/>
                                      </p:to>
                                    </p:set>
                                    <p:animEffect transition="in" filter="fade">
                                      <p:cBhvr>
                                        <p:cTn id="18" dur="2000"/>
                                        <p:tgtEl>
                                          <p:spTgt spid="199686"/>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99685"/>
                                        </p:tgtEl>
                                        <p:attrNameLst>
                                          <p:attrName>style.visibility</p:attrName>
                                        </p:attrNameLst>
                                      </p:cBhvr>
                                      <p:to>
                                        <p:strVal val="visible"/>
                                      </p:to>
                                    </p:set>
                                    <p:animEffect transition="in" filter="fade">
                                      <p:cBhvr>
                                        <p:cTn id="22" dur="2000"/>
                                        <p:tgtEl>
                                          <p:spTgt spid="19968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9682">
                                            <p:txEl>
                                              <p:pRg st="2" end="2"/>
                                            </p:txEl>
                                          </p:spTgt>
                                        </p:tgtEl>
                                        <p:attrNameLst>
                                          <p:attrName>style.visibility</p:attrName>
                                        </p:attrNameLst>
                                      </p:cBhvr>
                                      <p:to>
                                        <p:strVal val="visible"/>
                                      </p:to>
                                    </p:set>
                                    <p:anim calcmode="lin" valueType="num">
                                      <p:cBhvr additive="base">
                                        <p:cTn id="27" dur="500" fill="hold"/>
                                        <p:tgtEl>
                                          <p:spTgt spid="19968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9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9682">
                                            <p:txEl>
                                              <p:pRg st="3" end="3"/>
                                            </p:txEl>
                                          </p:spTgt>
                                        </p:tgtEl>
                                        <p:attrNameLst>
                                          <p:attrName>style.visibility</p:attrName>
                                        </p:attrNameLst>
                                      </p:cBhvr>
                                      <p:to>
                                        <p:strVal val="visible"/>
                                      </p:to>
                                    </p:set>
                                    <p:anim calcmode="lin" valueType="num">
                                      <p:cBhvr additive="base">
                                        <p:cTn id="33" dur="500" fill="hold"/>
                                        <p:tgtEl>
                                          <p:spTgt spid="19968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9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9682">
                                            <p:txEl>
                                              <p:pRg st="4" end="4"/>
                                            </p:txEl>
                                          </p:spTgt>
                                        </p:tgtEl>
                                        <p:attrNameLst>
                                          <p:attrName>style.visibility</p:attrName>
                                        </p:attrNameLst>
                                      </p:cBhvr>
                                      <p:to>
                                        <p:strVal val="visible"/>
                                      </p:to>
                                    </p:set>
                                    <p:anim calcmode="lin" valueType="num">
                                      <p:cBhvr additive="base">
                                        <p:cTn id="39" dur="500" fill="hold"/>
                                        <p:tgtEl>
                                          <p:spTgt spid="19968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9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9682">
                                            <p:txEl>
                                              <p:pRg st="5" end="5"/>
                                            </p:txEl>
                                          </p:spTgt>
                                        </p:tgtEl>
                                        <p:attrNameLst>
                                          <p:attrName>style.visibility</p:attrName>
                                        </p:attrNameLst>
                                      </p:cBhvr>
                                      <p:to>
                                        <p:strVal val="visible"/>
                                      </p:to>
                                    </p:set>
                                    <p:anim calcmode="lin" valueType="num">
                                      <p:cBhvr additive="base">
                                        <p:cTn id="45" dur="500" fill="hold"/>
                                        <p:tgtEl>
                                          <p:spTgt spid="19968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96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dirty="0">
                <a:solidFill>
                  <a:schemeClr val="accent2"/>
                </a:solidFill>
              </a:rPr>
              <a:t>The diode bridge rectifier</a:t>
            </a:r>
            <a:endParaRPr lang="en-US" sz="2000" dirty="0">
              <a:solidFill>
                <a:srgbClr val="000000"/>
              </a:solidFill>
              <a:latin typeface="Courier New" pitchFamily="49" charset="0"/>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 diode is a semiconductor that allows current to flow only one-way. Its schematic symbol shows the direction of the conventional (+) current flow.</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Thus, if we supply an                                                        AC input to the diode,                                                       only the positive lobes                                                         of the alternating input                                                       will be allowed to pass                                                      through.</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conversion from AC                                                    to DC is called </a:t>
            </a:r>
            <a:r>
              <a:rPr lang="en-US" b="1" dirty="0">
                <a:solidFill>
                  <a:srgbClr val="000000"/>
                </a:solidFill>
                <a:cs typeface="Times New Roman" pitchFamily="18" charset="0"/>
              </a:rPr>
              <a:t>rectification</a:t>
            </a:r>
            <a:r>
              <a:rPr lang="en-US" dirty="0">
                <a:solidFill>
                  <a:srgbClr val="000000"/>
                </a:solidFill>
                <a:cs typeface="Times New Roman" pitchFamily="18" charset="0"/>
              </a:rPr>
              <a:t>.</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This particular example is called a </a:t>
            </a:r>
            <a:r>
              <a:rPr lang="en-US" b="1" dirty="0">
                <a:solidFill>
                  <a:srgbClr val="000000"/>
                </a:solidFill>
                <a:cs typeface="Times New Roman" pitchFamily="18" charset="0"/>
              </a:rPr>
              <a:t>half-wave rectifier </a:t>
            </a:r>
            <a:r>
              <a:rPr lang="en-US" dirty="0">
                <a:solidFill>
                  <a:srgbClr val="000000"/>
                </a:solidFill>
                <a:cs typeface="Times New Roman" pitchFamily="18" charset="0"/>
              </a:rPr>
              <a:t>because we only “harvest” half the electrical energy.</a:t>
            </a:r>
          </a:p>
        </p:txBody>
      </p:sp>
      <p:sp>
        <p:nvSpPr>
          <p:cNvPr id="20173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pic>
        <p:nvPicPr>
          <p:cNvPr id="201733" name="Picture 5"/>
          <p:cNvPicPr>
            <a:picLocks noChangeAspect="1" noChangeArrowheads="1"/>
          </p:cNvPicPr>
          <p:nvPr/>
        </p:nvPicPr>
        <p:blipFill>
          <a:blip r:embed="rId6" cstate="print">
            <a:clrChange>
              <a:clrFrom>
                <a:srgbClr val="FF0000"/>
              </a:clrFrom>
              <a:clrTo>
                <a:srgbClr val="FF0000">
                  <a:alpha val="0"/>
                </a:srgbClr>
              </a:clrTo>
            </a:clrChange>
          </a:blip>
          <a:srcRect/>
          <a:stretch>
            <a:fillRect/>
          </a:stretch>
        </p:blipFill>
        <p:spPr bwMode="auto">
          <a:xfrm>
            <a:off x="6351588" y="1368425"/>
            <a:ext cx="1809750" cy="523875"/>
          </a:xfrm>
          <a:prstGeom prst="rect">
            <a:avLst/>
          </a:prstGeom>
          <a:ln>
            <a:noFill/>
          </a:ln>
          <a:effectLst>
            <a:outerShdw blurRad="292100" dist="139700" dir="2700000" algn="tl" rotWithShape="0">
              <a:srgbClr val="333333">
                <a:alpha val="65000"/>
              </a:srgbClr>
            </a:outerShdw>
          </a:effectLst>
        </p:spPr>
      </p:pic>
      <p:pic>
        <p:nvPicPr>
          <p:cNvPr id="201763" name="Picture 3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52950" y="3167063"/>
            <a:ext cx="4591050" cy="2724150"/>
          </a:xfrm>
          <a:prstGeom prst="rect">
            <a:avLst/>
          </a:prstGeom>
          <a:ln>
            <a:noFill/>
          </a:ln>
          <a:effectLst>
            <a:outerShdw blurRad="292100" dist="139700" dir="2700000" algn="tl" rotWithShape="0">
              <a:srgbClr val="333333">
                <a:alpha val="65000"/>
              </a:srgbClr>
            </a:outerShdw>
          </a:effectLst>
        </p:spPr>
      </p:pic>
      <p:sp>
        <p:nvSpPr>
          <p:cNvPr id="201764" name="Text Box 36"/>
          <p:cNvSpPr txBox="1">
            <a:spLocks noChangeArrowheads="1"/>
          </p:cNvSpPr>
          <p:nvPr/>
        </p:nvSpPr>
        <p:spPr bwMode="auto">
          <a:xfrm>
            <a:off x="6061075" y="3851275"/>
            <a:ext cx="938213" cy="641350"/>
          </a:xfrm>
          <a:prstGeom prst="rect">
            <a:avLst/>
          </a:prstGeom>
          <a:noFill/>
          <a:ln w="9525">
            <a:noFill/>
            <a:miter lim="800000"/>
            <a:headEnd/>
            <a:tailEnd/>
          </a:ln>
          <a:effectLst/>
        </p:spPr>
        <p:txBody>
          <a:bodyPr>
            <a:spAutoFit/>
          </a:bodyPr>
          <a:lstStyle/>
          <a:p>
            <a:pPr algn="ctr"/>
            <a:r>
              <a:rPr lang="en-US" sz="1800">
                <a:solidFill>
                  <a:schemeClr val="hlink"/>
                </a:solidFill>
              </a:rPr>
              <a:t>AC INPUT</a:t>
            </a:r>
          </a:p>
        </p:txBody>
      </p:sp>
      <p:sp>
        <p:nvSpPr>
          <p:cNvPr id="201765" name="Text Box 37"/>
          <p:cNvSpPr txBox="1">
            <a:spLocks noChangeArrowheads="1"/>
          </p:cNvSpPr>
          <p:nvPr/>
        </p:nvSpPr>
        <p:spPr bwMode="auto">
          <a:xfrm>
            <a:off x="6010275" y="5238750"/>
            <a:ext cx="1181100" cy="641350"/>
          </a:xfrm>
          <a:prstGeom prst="rect">
            <a:avLst/>
          </a:prstGeom>
          <a:noFill/>
          <a:ln w="9525">
            <a:noFill/>
            <a:miter lim="800000"/>
            <a:headEnd/>
            <a:tailEnd/>
          </a:ln>
          <a:effectLst/>
        </p:spPr>
        <p:txBody>
          <a:bodyPr>
            <a:spAutoFit/>
          </a:bodyPr>
          <a:lstStyle/>
          <a:p>
            <a:pPr algn="ctr"/>
            <a:r>
              <a:rPr lang="en-US" sz="1800">
                <a:solidFill>
                  <a:schemeClr val="hlink"/>
                </a:solidFill>
              </a:rPr>
              <a:t>DC OUTPUT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anim calcmode="lin" valueType="num">
                                      <p:cBhvr additive="base">
                                        <p:cTn id="7" dur="500" fill="hold"/>
                                        <p:tgtEl>
                                          <p:spTgt spid="201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1730">
                                            <p:txEl>
                                              <p:pRg st="1" end="1"/>
                                            </p:txEl>
                                          </p:spTgt>
                                        </p:tgtEl>
                                        <p:attrNameLst>
                                          <p:attrName>style.visibility</p:attrName>
                                        </p:attrNameLst>
                                      </p:cBhvr>
                                      <p:to>
                                        <p:strVal val="visible"/>
                                      </p:to>
                                    </p:set>
                                    <p:anim calcmode="lin" valueType="num">
                                      <p:cBhvr additive="base">
                                        <p:cTn id="13" dur="500" fill="hold"/>
                                        <p:tgtEl>
                                          <p:spTgt spid="2017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1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01733"/>
                                        </p:tgtEl>
                                        <p:attrNameLst>
                                          <p:attrName>style.visibility</p:attrName>
                                        </p:attrNameLst>
                                      </p:cBhvr>
                                      <p:to>
                                        <p:strVal val="visible"/>
                                      </p:to>
                                    </p:set>
                                    <p:animEffect transition="in" filter="fade">
                                      <p:cBhvr>
                                        <p:cTn id="17" dur="2000"/>
                                        <p:tgtEl>
                                          <p:spTgt spid="2017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1730">
                                            <p:txEl>
                                              <p:pRg st="2" end="2"/>
                                            </p:txEl>
                                          </p:spTgt>
                                        </p:tgtEl>
                                        <p:attrNameLst>
                                          <p:attrName>style.visibility</p:attrName>
                                        </p:attrNameLst>
                                      </p:cBhvr>
                                      <p:to>
                                        <p:strVal val="visible"/>
                                      </p:to>
                                    </p:set>
                                    <p:anim calcmode="lin" valueType="num">
                                      <p:cBhvr additive="base">
                                        <p:cTn id="22" dur="500" fill="hold"/>
                                        <p:tgtEl>
                                          <p:spTgt spid="20173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1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1763"/>
                                        </p:tgtEl>
                                        <p:attrNameLst>
                                          <p:attrName>style.visibility</p:attrName>
                                        </p:attrNameLst>
                                      </p:cBhvr>
                                      <p:to>
                                        <p:strVal val="visible"/>
                                      </p:to>
                                    </p:set>
                                    <p:animEffect transition="in" filter="wipe(left)">
                                      <p:cBhvr>
                                        <p:cTn id="28" dur="5000"/>
                                        <p:tgtEl>
                                          <p:spTgt spid="201763"/>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1730">
                                            <p:txEl>
                                              <p:pRg st="3" end="3"/>
                                            </p:txEl>
                                          </p:spTgt>
                                        </p:tgtEl>
                                        <p:attrNameLst>
                                          <p:attrName>style.visibility</p:attrName>
                                        </p:attrNameLst>
                                      </p:cBhvr>
                                      <p:to>
                                        <p:strVal val="visible"/>
                                      </p:to>
                                    </p:set>
                                    <p:anim calcmode="lin" valueType="num">
                                      <p:cBhvr additive="base">
                                        <p:cTn id="33" dur="500" fill="hold"/>
                                        <p:tgtEl>
                                          <p:spTgt spid="201730">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1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1764"/>
                                        </p:tgtEl>
                                        <p:attrNameLst>
                                          <p:attrName>style.visibility</p:attrName>
                                        </p:attrNameLst>
                                      </p:cBhvr>
                                      <p:to>
                                        <p:strVal val="visible"/>
                                      </p:to>
                                    </p:set>
                                    <p:anim calcmode="lin" valueType="num">
                                      <p:cBhvr additive="base">
                                        <p:cTn id="39" dur="500" fill="hold"/>
                                        <p:tgtEl>
                                          <p:spTgt spid="201764"/>
                                        </p:tgtEl>
                                        <p:attrNameLst>
                                          <p:attrName>ppt_x</p:attrName>
                                        </p:attrNameLst>
                                      </p:cBhvr>
                                      <p:tavLst>
                                        <p:tav tm="0">
                                          <p:val>
                                            <p:strVal val="#ppt_x"/>
                                          </p:val>
                                        </p:tav>
                                        <p:tav tm="100000">
                                          <p:val>
                                            <p:strVal val="#ppt_x"/>
                                          </p:val>
                                        </p:tav>
                                      </p:tavLst>
                                    </p:anim>
                                    <p:anim calcmode="lin" valueType="num">
                                      <p:cBhvr additive="base">
                                        <p:cTn id="40" dur="500" fill="hold"/>
                                        <p:tgtEl>
                                          <p:spTgt spid="2017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1765"/>
                                        </p:tgtEl>
                                        <p:attrNameLst>
                                          <p:attrName>style.visibility</p:attrName>
                                        </p:attrNameLst>
                                      </p:cBhvr>
                                      <p:to>
                                        <p:strVal val="visible"/>
                                      </p:to>
                                    </p:set>
                                    <p:anim calcmode="lin" valueType="num">
                                      <p:cBhvr additive="base">
                                        <p:cTn id="45" dur="500" fill="hold"/>
                                        <p:tgtEl>
                                          <p:spTgt spid="201765"/>
                                        </p:tgtEl>
                                        <p:attrNameLst>
                                          <p:attrName>ppt_x</p:attrName>
                                        </p:attrNameLst>
                                      </p:cBhvr>
                                      <p:tavLst>
                                        <p:tav tm="0">
                                          <p:val>
                                            <p:strVal val="#ppt_x"/>
                                          </p:val>
                                        </p:tav>
                                        <p:tav tm="100000">
                                          <p:val>
                                            <p:strVal val="#ppt_x"/>
                                          </p:val>
                                        </p:tav>
                                      </p:tavLst>
                                    </p:anim>
                                    <p:anim calcmode="lin" valueType="num">
                                      <p:cBhvr additive="base">
                                        <p:cTn id="46" dur="500" fill="hold"/>
                                        <p:tgtEl>
                                          <p:spTgt spid="2017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1730">
                                            <p:txEl>
                                              <p:pRg st="4" end="4"/>
                                            </p:txEl>
                                          </p:spTgt>
                                        </p:tgtEl>
                                        <p:attrNameLst>
                                          <p:attrName>style.visibility</p:attrName>
                                        </p:attrNameLst>
                                      </p:cBhvr>
                                      <p:to>
                                        <p:strVal val="visible"/>
                                      </p:to>
                                    </p:set>
                                    <p:anim calcmode="lin" valueType="num">
                                      <p:cBhvr additive="base">
                                        <p:cTn id="51" dur="500" fill="hold"/>
                                        <p:tgtEl>
                                          <p:spTgt spid="20173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1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64" grpId="0"/>
      <p:bldP spid="20176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The diode bridge rectifier</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If we are clever, we can                                            construct a </a:t>
            </a:r>
            <a:r>
              <a:rPr lang="en-US" b="1">
                <a:solidFill>
                  <a:srgbClr val="000000"/>
                </a:solidFill>
                <a:cs typeface="Times New Roman" pitchFamily="18" charset="0"/>
              </a:rPr>
              <a:t>full-wave                                                   bridge rectifier</a:t>
            </a:r>
            <a:r>
              <a:rPr lang="en-US">
                <a:solidFill>
                  <a:srgbClr val="000000"/>
                </a:solidFill>
                <a:cs typeface="Times New Roman" pitchFamily="18" charset="0"/>
              </a:rPr>
              <a:t> using                                                      four diodes and a resistor,                                                  as shown:</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Now if we supply an                                                        AC input to the diode                                                    “bridge” there will always                                                      be a path for a lobe to                                                      make it through and                                                     produce a DC voltage                                                      drop across the load                                                   resistor.</a:t>
            </a:r>
          </a:p>
        </p:txBody>
      </p:sp>
      <p:sp>
        <p:nvSpPr>
          <p:cNvPr id="20582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pic>
        <p:nvPicPr>
          <p:cNvPr id="20583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43425" y="3976688"/>
            <a:ext cx="4600575" cy="2762250"/>
          </a:xfrm>
          <a:prstGeom prst="rect">
            <a:avLst/>
          </a:prstGeom>
          <a:ln>
            <a:noFill/>
          </a:ln>
          <a:effectLst>
            <a:outerShdw blurRad="292100" dist="139700" dir="2700000" algn="tl" rotWithShape="0">
              <a:srgbClr val="333333">
                <a:alpha val="65000"/>
              </a:srgbClr>
            </a:outerShdw>
          </a:effectLst>
        </p:spPr>
      </p:pic>
      <p:sp>
        <p:nvSpPr>
          <p:cNvPr id="205830" name="Text Box 6"/>
          <p:cNvSpPr txBox="1">
            <a:spLocks noChangeArrowheads="1"/>
          </p:cNvSpPr>
          <p:nvPr/>
        </p:nvSpPr>
        <p:spPr bwMode="auto">
          <a:xfrm>
            <a:off x="6061075" y="4613275"/>
            <a:ext cx="938213" cy="641350"/>
          </a:xfrm>
          <a:prstGeom prst="rect">
            <a:avLst/>
          </a:prstGeom>
          <a:noFill/>
          <a:ln w="9525">
            <a:noFill/>
            <a:miter lim="800000"/>
            <a:headEnd/>
            <a:tailEnd/>
          </a:ln>
          <a:effectLst/>
        </p:spPr>
        <p:txBody>
          <a:bodyPr>
            <a:spAutoFit/>
          </a:bodyPr>
          <a:lstStyle/>
          <a:p>
            <a:pPr algn="ctr"/>
            <a:r>
              <a:rPr lang="en-US" sz="1800">
                <a:solidFill>
                  <a:schemeClr val="hlink"/>
                </a:solidFill>
              </a:rPr>
              <a:t>AC INPUT</a:t>
            </a:r>
          </a:p>
        </p:txBody>
      </p:sp>
      <p:sp>
        <p:nvSpPr>
          <p:cNvPr id="205831" name="Text Box 7"/>
          <p:cNvSpPr txBox="1">
            <a:spLocks noChangeArrowheads="1"/>
          </p:cNvSpPr>
          <p:nvPr/>
        </p:nvSpPr>
        <p:spPr bwMode="auto">
          <a:xfrm>
            <a:off x="5966031" y="6000750"/>
            <a:ext cx="1181100" cy="641350"/>
          </a:xfrm>
          <a:prstGeom prst="rect">
            <a:avLst/>
          </a:prstGeom>
          <a:noFill/>
          <a:ln w="9525">
            <a:noFill/>
            <a:miter lim="800000"/>
            <a:headEnd/>
            <a:tailEnd/>
          </a:ln>
          <a:effectLst/>
        </p:spPr>
        <p:txBody>
          <a:bodyPr>
            <a:spAutoFit/>
          </a:bodyPr>
          <a:lstStyle/>
          <a:p>
            <a:pPr algn="ctr"/>
            <a:r>
              <a:rPr lang="en-US" sz="1800" dirty="0">
                <a:solidFill>
                  <a:schemeClr val="hlink"/>
                </a:solidFill>
              </a:rPr>
              <a:t>DC OUTPUT</a:t>
            </a:r>
          </a:p>
        </p:txBody>
      </p:sp>
      <p:grpSp>
        <p:nvGrpSpPr>
          <p:cNvPr id="205855" name="Group 31"/>
          <p:cNvGrpSpPr>
            <a:grpSpLocks/>
          </p:cNvGrpSpPr>
          <p:nvPr/>
        </p:nvGrpSpPr>
        <p:grpSpPr bwMode="auto">
          <a:xfrm>
            <a:off x="4851400" y="1404938"/>
            <a:ext cx="2832100" cy="2536825"/>
            <a:chOff x="3571" y="900"/>
            <a:chExt cx="1784" cy="1598"/>
          </a:xfrm>
        </p:grpSpPr>
        <p:pic>
          <p:nvPicPr>
            <p:cNvPr id="205833"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13" y="2222"/>
              <a:ext cx="1398" cy="276"/>
            </a:xfrm>
            <a:prstGeom prst="rect">
              <a:avLst/>
            </a:prstGeom>
            <a:ln>
              <a:noFill/>
            </a:ln>
            <a:effectLst>
              <a:outerShdw blurRad="292100" dist="139700" dir="2700000" algn="tl" rotWithShape="0">
                <a:srgbClr val="333333">
                  <a:alpha val="65000"/>
                </a:srgbClr>
              </a:outerShdw>
            </a:effectLst>
          </p:spPr>
        </p:pic>
        <p:pic>
          <p:nvPicPr>
            <p:cNvPr id="205836" name="Picture 12"/>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a:off x="3571" y="1111"/>
              <a:ext cx="898" cy="260"/>
            </a:xfrm>
            <a:prstGeom prst="rect">
              <a:avLst/>
            </a:prstGeom>
            <a:ln>
              <a:noFill/>
            </a:ln>
            <a:effectLst>
              <a:outerShdw blurRad="292100" dist="139700" dir="2700000" algn="tl" rotWithShape="0">
                <a:srgbClr val="333333">
                  <a:alpha val="65000"/>
                </a:srgbClr>
              </a:outerShdw>
            </a:effectLst>
          </p:spPr>
        </p:pic>
        <p:pic>
          <p:nvPicPr>
            <p:cNvPr id="205838" name="Picture 14"/>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flipH="1">
              <a:off x="4196" y="1110"/>
              <a:ext cx="898" cy="260"/>
            </a:xfrm>
            <a:prstGeom prst="rect">
              <a:avLst/>
            </a:prstGeom>
            <a:ln>
              <a:noFill/>
            </a:ln>
            <a:effectLst>
              <a:outerShdw blurRad="292100" dist="139700" dir="2700000" algn="tl" rotWithShape="0">
                <a:srgbClr val="333333">
                  <a:alpha val="65000"/>
                </a:srgbClr>
              </a:outerShdw>
            </a:effectLst>
          </p:spPr>
        </p:pic>
        <p:pic>
          <p:nvPicPr>
            <p:cNvPr id="205839" name="Picture 15"/>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a:off x="4190" y="1738"/>
              <a:ext cx="898" cy="260"/>
            </a:xfrm>
            <a:prstGeom prst="rect">
              <a:avLst/>
            </a:prstGeom>
            <a:ln>
              <a:noFill/>
            </a:ln>
            <a:effectLst>
              <a:outerShdw blurRad="292100" dist="139700" dir="2700000" algn="tl" rotWithShape="0">
                <a:srgbClr val="333333">
                  <a:alpha val="65000"/>
                </a:srgbClr>
              </a:outerShdw>
            </a:effectLst>
          </p:spPr>
        </p:pic>
        <p:pic>
          <p:nvPicPr>
            <p:cNvPr id="205840" name="Picture 16"/>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flipH="1">
              <a:off x="3572" y="1738"/>
              <a:ext cx="898" cy="260"/>
            </a:xfrm>
            <a:prstGeom prst="rect">
              <a:avLst/>
            </a:prstGeom>
            <a:ln>
              <a:noFill/>
            </a:ln>
            <a:effectLst>
              <a:outerShdw blurRad="292100" dist="139700" dir="2700000" algn="tl" rotWithShape="0">
                <a:srgbClr val="333333">
                  <a:alpha val="65000"/>
                </a:srgbClr>
              </a:outerShdw>
            </a:effectLst>
          </p:spPr>
        </p:pic>
        <p:sp>
          <p:nvSpPr>
            <p:cNvPr id="205841" name="Rectangle 17"/>
            <p:cNvSpPr>
              <a:spLocks noChangeArrowheads="1"/>
            </p:cNvSpPr>
            <p:nvPr/>
          </p:nvSpPr>
          <p:spPr bwMode="auto">
            <a:xfrm>
              <a:off x="4259" y="1220"/>
              <a:ext cx="137" cy="629"/>
            </a:xfrm>
            <a:prstGeom prst="rect">
              <a:avLst/>
            </a:prstGeom>
            <a:noFill/>
            <a:ln w="19050">
              <a:solidFill>
                <a:srgbClr val="4D4D4D"/>
              </a:solidFill>
              <a:miter lim="800000"/>
              <a:headEnd/>
              <a:tailEnd/>
            </a:ln>
            <a:effectLst/>
          </p:spPr>
          <p:txBody>
            <a:bodyPr wrap="none" anchor="ctr"/>
            <a:lstStyle/>
            <a:p>
              <a:endParaRPr lang="en-US"/>
            </a:p>
          </p:txBody>
        </p:sp>
        <p:sp>
          <p:nvSpPr>
            <p:cNvPr id="205843" name="Line 19"/>
            <p:cNvSpPr>
              <a:spLocks noChangeShapeType="1"/>
            </p:cNvSpPr>
            <p:nvPr/>
          </p:nvSpPr>
          <p:spPr bwMode="auto">
            <a:xfrm>
              <a:off x="4328" y="925"/>
              <a:ext cx="0" cy="295"/>
            </a:xfrm>
            <a:prstGeom prst="line">
              <a:avLst/>
            </a:prstGeom>
            <a:noFill/>
            <a:ln w="19050">
              <a:solidFill>
                <a:srgbClr val="4D4D4D"/>
              </a:solidFill>
              <a:round/>
              <a:headEnd/>
              <a:tailEnd/>
            </a:ln>
            <a:effectLst/>
          </p:spPr>
          <p:txBody>
            <a:bodyPr/>
            <a:lstStyle/>
            <a:p>
              <a:endParaRPr lang="en-US"/>
            </a:p>
          </p:txBody>
        </p:sp>
        <p:sp>
          <p:nvSpPr>
            <p:cNvPr id="205844" name="Line 20"/>
            <p:cNvSpPr>
              <a:spLocks noChangeShapeType="1"/>
            </p:cNvSpPr>
            <p:nvPr/>
          </p:nvSpPr>
          <p:spPr bwMode="auto">
            <a:xfrm flipV="1">
              <a:off x="4328" y="1849"/>
              <a:ext cx="0" cy="326"/>
            </a:xfrm>
            <a:prstGeom prst="line">
              <a:avLst/>
            </a:prstGeom>
            <a:noFill/>
            <a:ln w="19050">
              <a:solidFill>
                <a:srgbClr val="4D4D4D"/>
              </a:solidFill>
              <a:round/>
              <a:headEnd/>
              <a:tailEnd/>
            </a:ln>
            <a:effectLst/>
          </p:spPr>
          <p:txBody>
            <a:bodyPr/>
            <a:lstStyle/>
            <a:p>
              <a:endParaRPr lang="en-US"/>
            </a:p>
          </p:txBody>
        </p:sp>
        <p:sp>
          <p:nvSpPr>
            <p:cNvPr id="205845" name="Line 21"/>
            <p:cNvSpPr>
              <a:spLocks noChangeShapeType="1"/>
            </p:cNvSpPr>
            <p:nvPr/>
          </p:nvSpPr>
          <p:spPr bwMode="auto">
            <a:xfrm>
              <a:off x="3715" y="1562"/>
              <a:ext cx="0" cy="788"/>
            </a:xfrm>
            <a:prstGeom prst="line">
              <a:avLst/>
            </a:prstGeom>
            <a:noFill/>
            <a:ln w="19050">
              <a:solidFill>
                <a:srgbClr val="4D4D4D"/>
              </a:solidFill>
              <a:round/>
              <a:headEnd/>
              <a:tailEnd/>
            </a:ln>
            <a:effectLst/>
          </p:spPr>
          <p:txBody>
            <a:bodyPr/>
            <a:lstStyle/>
            <a:p>
              <a:endParaRPr lang="en-US"/>
            </a:p>
          </p:txBody>
        </p:sp>
        <p:sp>
          <p:nvSpPr>
            <p:cNvPr id="205846" name="Line 22"/>
            <p:cNvSpPr>
              <a:spLocks noChangeShapeType="1"/>
            </p:cNvSpPr>
            <p:nvPr/>
          </p:nvSpPr>
          <p:spPr bwMode="auto">
            <a:xfrm>
              <a:off x="4947" y="1558"/>
              <a:ext cx="0" cy="788"/>
            </a:xfrm>
            <a:prstGeom prst="line">
              <a:avLst/>
            </a:prstGeom>
            <a:noFill/>
            <a:ln w="19050">
              <a:solidFill>
                <a:srgbClr val="4D4D4D"/>
              </a:solidFill>
              <a:round/>
              <a:headEnd/>
              <a:tailEnd/>
            </a:ln>
            <a:effectLst/>
          </p:spPr>
          <p:txBody>
            <a:bodyPr/>
            <a:lstStyle/>
            <a:p>
              <a:endParaRPr lang="en-US"/>
            </a:p>
          </p:txBody>
        </p:sp>
        <p:sp>
          <p:nvSpPr>
            <p:cNvPr id="205847" name="Line 23"/>
            <p:cNvSpPr>
              <a:spLocks noChangeShapeType="1"/>
            </p:cNvSpPr>
            <p:nvPr/>
          </p:nvSpPr>
          <p:spPr bwMode="auto">
            <a:xfrm>
              <a:off x="4328" y="2168"/>
              <a:ext cx="932" cy="0"/>
            </a:xfrm>
            <a:prstGeom prst="line">
              <a:avLst/>
            </a:prstGeom>
            <a:noFill/>
            <a:ln w="19050">
              <a:solidFill>
                <a:srgbClr val="4D4D4D"/>
              </a:solidFill>
              <a:round/>
              <a:headEnd/>
              <a:tailEnd/>
            </a:ln>
            <a:effectLst/>
          </p:spPr>
          <p:txBody>
            <a:bodyPr/>
            <a:lstStyle/>
            <a:p>
              <a:endParaRPr lang="en-US"/>
            </a:p>
          </p:txBody>
        </p:sp>
        <p:sp>
          <p:nvSpPr>
            <p:cNvPr id="205848" name="Oval 24"/>
            <p:cNvSpPr>
              <a:spLocks noChangeArrowheads="1"/>
            </p:cNvSpPr>
            <p:nvPr/>
          </p:nvSpPr>
          <p:spPr bwMode="auto">
            <a:xfrm>
              <a:off x="5268" y="2130"/>
              <a:ext cx="75" cy="75"/>
            </a:xfrm>
            <a:prstGeom prst="ellipse">
              <a:avLst/>
            </a:prstGeom>
            <a:noFill/>
            <a:ln w="19050">
              <a:solidFill>
                <a:srgbClr val="4D4D4D"/>
              </a:solidFill>
              <a:round/>
              <a:headEnd/>
              <a:tailEnd/>
            </a:ln>
            <a:effectLst/>
          </p:spPr>
          <p:txBody>
            <a:bodyPr wrap="none" anchor="ctr"/>
            <a:lstStyle/>
            <a:p>
              <a:endParaRPr lang="en-US"/>
            </a:p>
          </p:txBody>
        </p:sp>
        <p:sp>
          <p:nvSpPr>
            <p:cNvPr id="205849" name="Oval 25"/>
            <p:cNvSpPr>
              <a:spLocks noChangeAspect="1" noChangeArrowheads="1"/>
            </p:cNvSpPr>
            <p:nvPr/>
          </p:nvSpPr>
          <p:spPr bwMode="auto">
            <a:xfrm>
              <a:off x="4303" y="91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5850" name="Oval 26"/>
            <p:cNvSpPr>
              <a:spLocks noChangeAspect="1" noChangeArrowheads="1"/>
            </p:cNvSpPr>
            <p:nvPr/>
          </p:nvSpPr>
          <p:spPr bwMode="auto">
            <a:xfrm>
              <a:off x="3687" y="1540"/>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5851" name="Oval 27"/>
            <p:cNvSpPr>
              <a:spLocks noChangeAspect="1" noChangeArrowheads="1"/>
            </p:cNvSpPr>
            <p:nvPr/>
          </p:nvSpPr>
          <p:spPr bwMode="auto">
            <a:xfrm>
              <a:off x="4299" y="214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5852" name="Oval 28"/>
            <p:cNvSpPr>
              <a:spLocks noChangeAspect="1" noChangeArrowheads="1"/>
            </p:cNvSpPr>
            <p:nvPr/>
          </p:nvSpPr>
          <p:spPr bwMode="auto">
            <a:xfrm>
              <a:off x="4925" y="1527"/>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5853" name="Line 29"/>
            <p:cNvSpPr>
              <a:spLocks noChangeShapeType="1"/>
            </p:cNvSpPr>
            <p:nvPr/>
          </p:nvSpPr>
          <p:spPr bwMode="auto">
            <a:xfrm>
              <a:off x="4340" y="938"/>
              <a:ext cx="932" cy="0"/>
            </a:xfrm>
            <a:prstGeom prst="line">
              <a:avLst/>
            </a:prstGeom>
            <a:noFill/>
            <a:ln w="19050">
              <a:solidFill>
                <a:srgbClr val="4D4D4D"/>
              </a:solidFill>
              <a:round/>
              <a:headEnd/>
              <a:tailEnd/>
            </a:ln>
            <a:effectLst/>
          </p:spPr>
          <p:txBody>
            <a:bodyPr/>
            <a:lstStyle/>
            <a:p>
              <a:endParaRPr lang="en-US"/>
            </a:p>
          </p:txBody>
        </p:sp>
        <p:sp>
          <p:nvSpPr>
            <p:cNvPr id="205854" name="Oval 30"/>
            <p:cNvSpPr>
              <a:spLocks noChangeArrowheads="1"/>
            </p:cNvSpPr>
            <p:nvPr/>
          </p:nvSpPr>
          <p:spPr bwMode="auto">
            <a:xfrm>
              <a:off x="5280" y="900"/>
              <a:ext cx="75" cy="75"/>
            </a:xfrm>
            <a:prstGeom prst="ellipse">
              <a:avLst/>
            </a:prstGeom>
            <a:noFill/>
            <a:ln w="19050">
              <a:solidFill>
                <a:srgbClr val="4D4D4D"/>
              </a:solidFill>
              <a:round/>
              <a:headEnd/>
              <a:tailEnd/>
            </a:ln>
            <a:effectLst/>
          </p:spPr>
          <p:txBody>
            <a:bodyPr wrap="none" anchor="ctr"/>
            <a:lstStyle/>
            <a:p>
              <a:endParaRPr lang="en-US"/>
            </a:p>
          </p:txBody>
        </p:sp>
      </p:grpSp>
      <p:sp>
        <p:nvSpPr>
          <p:cNvPr id="205856" name="Text Box 32"/>
          <p:cNvSpPr txBox="1">
            <a:spLocks noChangeArrowheads="1"/>
          </p:cNvSpPr>
          <p:nvPr/>
        </p:nvSpPr>
        <p:spPr bwMode="auto">
          <a:xfrm rot="16200000">
            <a:off x="7145338" y="2074863"/>
            <a:ext cx="1181100" cy="641350"/>
          </a:xfrm>
          <a:prstGeom prst="rect">
            <a:avLst/>
          </a:prstGeom>
          <a:noFill/>
          <a:ln w="9525">
            <a:noFill/>
            <a:miter lim="800000"/>
            <a:headEnd/>
            <a:tailEnd/>
          </a:ln>
          <a:effectLst/>
        </p:spPr>
        <p:txBody>
          <a:bodyPr>
            <a:spAutoFit/>
          </a:bodyPr>
          <a:lstStyle/>
          <a:p>
            <a:pPr algn="ctr"/>
            <a:r>
              <a:rPr lang="en-US" sz="1800">
                <a:solidFill>
                  <a:schemeClr val="hlink"/>
                </a:solidFill>
              </a:rPr>
              <a:t>DC OUTPUT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826">
                                            <p:txEl>
                                              <p:pRg st="1" end="1"/>
                                            </p:txEl>
                                          </p:spTgt>
                                        </p:tgtEl>
                                        <p:attrNameLst>
                                          <p:attrName>style.visibility</p:attrName>
                                        </p:attrNameLst>
                                      </p:cBhvr>
                                      <p:to>
                                        <p:strVal val="visible"/>
                                      </p:to>
                                    </p:set>
                                    <p:anim calcmode="lin" valueType="num">
                                      <p:cBhvr additive="base">
                                        <p:cTn id="7" dur="500" fill="hold"/>
                                        <p:tgtEl>
                                          <p:spTgt spid="205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05855"/>
                                        </p:tgtEl>
                                        <p:attrNameLst>
                                          <p:attrName>style.visibility</p:attrName>
                                        </p:attrNameLst>
                                      </p:cBhvr>
                                      <p:to>
                                        <p:strVal val="visible"/>
                                      </p:to>
                                    </p:set>
                                    <p:animEffect transition="in" filter="fade">
                                      <p:cBhvr>
                                        <p:cTn id="11" dur="2000"/>
                                        <p:tgtEl>
                                          <p:spTgt spid="20585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5826">
                                            <p:txEl>
                                              <p:pRg st="2" end="2"/>
                                            </p:txEl>
                                          </p:spTgt>
                                        </p:tgtEl>
                                        <p:attrNameLst>
                                          <p:attrName>style.visibility</p:attrName>
                                        </p:attrNameLst>
                                      </p:cBhvr>
                                      <p:to>
                                        <p:strVal val="visible"/>
                                      </p:to>
                                    </p:set>
                                    <p:anim calcmode="lin" valueType="num">
                                      <p:cBhvr additive="base">
                                        <p:cTn id="16" dur="500" fill="hold"/>
                                        <p:tgtEl>
                                          <p:spTgt spid="205826">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05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5832"/>
                                        </p:tgtEl>
                                        <p:attrNameLst>
                                          <p:attrName>style.visibility</p:attrName>
                                        </p:attrNameLst>
                                      </p:cBhvr>
                                      <p:to>
                                        <p:strVal val="visible"/>
                                      </p:to>
                                    </p:set>
                                    <p:animEffect transition="in" filter="wipe(left)">
                                      <p:cBhvr>
                                        <p:cTn id="22" dur="5000"/>
                                        <p:tgtEl>
                                          <p:spTgt spid="205832"/>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5830"/>
                                        </p:tgtEl>
                                        <p:attrNameLst>
                                          <p:attrName>style.visibility</p:attrName>
                                        </p:attrNameLst>
                                      </p:cBhvr>
                                      <p:to>
                                        <p:strVal val="visible"/>
                                      </p:to>
                                    </p:set>
                                    <p:anim calcmode="lin" valueType="num">
                                      <p:cBhvr additive="base">
                                        <p:cTn id="27" dur="500" fill="hold"/>
                                        <p:tgtEl>
                                          <p:spTgt spid="205830"/>
                                        </p:tgtEl>
                                        <p:attrNameLst>
                                          <p:attrName>ppt_x</p:attrName>
                                        </p:attrNameLst>
                                      </p:cBhvr>
                                      <p:tavLst>
                                        <p:tav tm="0">
                                          <p:val>
                                            <p:strVal val="#ppt_x"/>
                                          </p:val>
                                        </p:tav>
                                        <p:tav tm="100000">
                                          <p:val>
                                            <p:strVal val="#ppt_x"/>
                                          </p:val>
                                        </p:tav>
                                      </p:tavLst>
                                    </p:anim>
                                    <p:anim calcmode="lin" valueType="num">
                                      <p:cBhvr additive="base">
                                        <p:cTn id="28" dur="500" fill="hold"/>
                                        <p:tgtEl>
                                          <p:spTgt spid="2058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5831"/>
                                        </p:tgtEl>
                                        <p:attrNameLst>
                                          <p:attrName>style.visibility</p:attrName>
                                        </p:attrNameLst>
                                      </p:cBhvr>
                                      <p:to>
                                        <p:strVal val="visible"/>
                                      </p:to>
                                    </p:set>
                                    <p:anim calcmode="lin" valueType="num">
                                      <p:cBhvr additive="base">
                                        <p:cTn id="33" dur="500" fill="hold"/>
                                        <p:tgtEl>
                                          <p:spTgt spid="205831"/>
                                        </p:tgtEl>
                                        <p:attrNameLst>
                                          <p:attrName>ppt_x</p:attrName>
                                        </p:attrNameLst>
                                      </p:cBhvr>
                                      <p:tavLst>
                                        <p:tav tm="0">
                                          <p:val>
                                            <p:strVal val="#ppt_x"/>
                                          </p:val>
                                        </p:tav>
                                        <p:tav tm="100000">
                                          <p:val>
                                            <p:strVal val="#ppt_x"/>
                                          </p:val>
                                        </p:tav>
                                      </p:tavLst>
                                    </p:anim>
                                    <p:anim calcmode="lin" valueType="num">
                                      <p:cBhvr additive="base">
                                        <p:cTn id="34" dur="500" fill="hold"/>
                                        <p:tgtEl>
                                          <p:spTgt spid="2058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05856"/>
                                        </p:tgtEl>
                                        <p:attrNameLst>
                                          <p:attrName>style.visibility</p:attrName>
                                        </p:attrNameLst>
                                      </p:cBhvr>
                                      <p:to>
                                        <p:strVal val="visible"/>
                                      </p:to>
                                    </p:set>
                                    <p:anim calcmode="lin" valueType="num">
                                      <p:cBhvr additive="base">
                                        <p:cTn id="39" dur="500" fill="hold"/>
                                        <p:tgtEl>
                                          <p:spTgt spid="205856"/>
                                        </p:tgtEl>
                                        <p:attrNameLst>
                                          <p:attrName>ppt_x</p:attrName>
                                        </p:attrNameLst>
                                      </p:cBhvr>
                                      <p:tavLst>
                                        <p:tav tm="0">
                                          <p:val>
                                            <p:strVal val="1+#ppt_w/2"/>
                                          </p:val>
                                        </p:tav>
                                        <p:tav tm="100000">
                                          <p:val>
                                            <p:strVal val="#ppt_x"/>
                                          </p:val>
                                        </p:tav>
                                      </p:tavLst>
                                    </p:anim>
                                    <p:anim calcmode="lin" valueType="num">
                                      <p:cBhvr additive="base">
                                        <p:cTn id="40" dur="500" fill="hold"/>
                                        <p:tgtEl>
                                          <p:spTgt spid="2058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0" grpId="0"/>
      <p:bldP spid="205831" grpId="0"/>
      <p:bldP spid="20585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The diode bridge rectifier</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Here is how it works: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At the instant shown, let us                                            say that the left terminal of                                                 the AC supply is </a:t>
            </a:r>
            <a:r>
              <a:rPr lang="en-US">
                <a:solidFill>
                  <a:srgbClr val="FF0000"/>
                </a:solidFill>
                <a:cs typeface="Times New Roman" pitchFamily="18" charset="0"/>
              </a:rPr>
              <a:t>(+)</a:t>
            </a:r>
            <a:r>
              <a:rPr lang="en-US">
                <a:solidFill>
                  <a:srgbClr val="000000"/>
                </a:solidFill>
                <a:cs typeface="Times New Roman" pitchFamily="18" charset="0"/>
              </a:rPr>
              <a:t> and the                                              right terminal is </a:t>
            </a:r>
            <a:r>
              <a:rPr lang="en-US">
                <a:solidFill>
                  <a:srgbClr val="008000"/>
                </a:solidFill>
                <a:cs typeface="Times New Roman" pitchFamily="18" charset="0"/>
              </a:rPr>
              <a:t>(–)</a:t>
            </a:r>
            <a:r>
              <a:rPr lang="en-US">
                <a:solidFill>
                  <a:srgbClr val="000000"/>
                </a:solidFill>
                <a:cs typeface="Times New Roman" pitchFamily="18" charset="0"/>
              </a:rPr>
              <a:t>.</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a:t>
            </a:r>
            <a:r>
              <a:rPr lang="en-US">
                <a:solidFill>
                  <a:srgbClr val="FF0000"/>
                </a:solidFill>
                <a:cs typeface="Times New Roman" pitchFamily="18" charset="0"/>
              </a:rPr>
              <a:t>(+)</a:t>
            </a:r>
            <a:r>
              <a:rPr lang="en-US">
                <a:solidFill>
                  <a:srgbClr val="000000"/>
                </a:solidFill>
                <a:cs typeface="Times New Roman" pitchFamily="18" charset="0"/>
              </a:rPr>
              <a:t> flows </a:t>
            </a:r>
            <a:r>
              <a:rPr lang="en-US" u="sng">
                <a:solidFill>
                  <a:srgbClr val="000000"/>
                </a:solidFill>
                <a:cs typeface="Times New Roman" pitchFamily="18" charset="0"/>
              </a:rPr>
              <a:t>with</a:t>
            </a:r>
            <a:r>
              <a:rPr lang="en-US">
                <a:solidFill>
                  <a:srgbClr val="000000"/>
                </a:solidFill>
                <a:cs typeface="Times New Roman" pitchFamily="18" charset="0"/>
              </a:rPr>
              <a:t> the diode                                          arrow, and the </a:t>
            </a:r>
            <a:r>
              <a:rPr lang="en-US">
                <a:solidFill>
                  <a:srgbClr val="008000"/>
                </a:solidFill>
                <a:cs typeface="Times New Roman" pitchFamily="18" charset="0"/>
              </a:rPr>
              <a:t>(–)</a:t>
            </a:r>
            <a:r>
              <a:rPr lang="en-US">
                <a:solidFill>
                  <a:srgbClr val="000000"/>
                </a:solidFill>
                <a:cs typeface="Times New Roman" pitchFamily="18" charset="0"/>
              </a:rPr>
              <a:t> flows </a:t>
            </a:r>
            <a:r>
              <a:rPr lang="en-US" u="sng">
                <a:solidFill>
                  <a:srgbClr val="000000"/>
                </a:solidFill>
                <a:cs typeface="Times New Roman" pitchFamily="18" charset="0"/>
              </a:rPr>
              <a:t>against</a:t>
            </a:r>
            <a:r>
              <a:rPr lang="en-US">
                <a:solidFill>
                  <a:srgbClr val="000000"/>
                </a:solidFill>
                <a:cs typeface="Times New Roman" pitchFamily="18" charset="0"/>
              </a:rPr>
              <a:t> the diode arrow:</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Now suppose the polarity switches at the supply terminals: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Note that no matter what the polarity of the supply terminals, the top output will be </a:t>
            </a:r>
            <a:r>
              <a:rPr lang="en-US">
                <a:solidFill>
                  <a:srgbClr val="FF0000"/>
                </a:solidFill>
                <a:cs typeface="Times New Roman" pitchFamily="18" charset="0"/>
              </a:rPr>
              <a:t>(+)</a:t>
            </a:r>
            <a:r>
              <a:rPr lang="en-US">
                <a:solidFill>
                  <a:srgbClr val="000000"/>
                </a:solidFill>
                <a:cs typeface="Times New Roman" pitchFamily="18" charset="0"/>
              </a:rPr>
              <a:t> and the bottom output will be </a:t>
            </a:r>
            <a:r>
              <a:rPr lang="en-US">
                <a:solidFill>
                  <a:srgbClr val="008000"/>
                </a:solidFill>
                <a:cs typeface="Times New Roman" pitchFamily="18" charset="0"/>
              </a:rPr>
              <a:t>(–)</a:t>
            </a:r>
            <a:r>
              <a:rPr lang="en-US">
                <a:solidFill>
                  <a:srgbClr val="000000"/>
                </a:solidFill>
                <a:cs typeface="Times New Roman" pitchFamily="18" charset="0"/>
              </a:rPr>
              <a:t>. Thus we have DC at the output.</a:t>
            </a:r>
          </a:p>
        </p:txBody>
      </p:sp>
      <p:sp>
        <p:nvSpPr>
          <p:cNvPr id="20787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207879" name="Group 7"/>
          <p:cNvGrpSpPr>
            <a:grpSpLocks/>
          </p:cNvGrpSpPr>
          <p:nvPr/>
        </p:nvGrpSpPr>
        <p:grpSpPr bwMode="auto">
          <a:xfrm>
            <a:off x="4851400" y="1404938"/>
            <a:ext cx="2832100" cy="2536825"/>
            <a:chOff x="3571" y="900"/>
            <a:chExt cx="1784" cy="1598"/>
          </a:xfrm>
        </p:grpSpPr>
        <p:pic>
          <p:nvPicPr>
            <p:cNvPr id="20788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13" y="2222"/>
              <a:ext cx="1398" cy="276"/>
            </a:xfrm>
            <a:prstGeom prst="rect">
              <a:avLst/>
            </a:prstGeom>
            <a:ln>
              <a:noFill/>
            </a:ln>
            <a:effectLst>
              <a:outerShdw blurRad="292100" dist="139700" dir="2700000" algn="tl" rotWithShape="0">
                <a:srgbClr val="333333">
                  <a:alpha val="65000"/>
                </a:srgbClr>
              </a:outerShdw>
            </a:effectLst>
          </p:spPr>
        </p:pic>
        <p:pic>
          <p:nvPicPr>
            <p:cNvPr id="207881" name="Picture 9"/>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a:off x="3571" y="1111"/>
              <a:ext cx="898" cy="260"/>
            </a:xfrm>
            <a:prstGeom prst="rect">
              <a:avLst/>
            </a:prstGeom>
            <a:ln>
              <a:noFill/>
            </a:ln>
            <a:effectLst>
              <a:outerShdw blurRad="292100" dist="139700" dir="2700000" algn="tl" rotWithShape="0">
                <a:srgbClr val="333333">
                  <a:alpha val="65000"/>
                </a:srgbClr>
              </a:outerShdw>
            </a:effectLst>
          </p:spPr>
        </p:pic>
        <p:pic>
          <p:nvPicPr>
            <p:cNvPr id="207882" name="Picture 10"/>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flipH="1">
              <a:off x="4196" y="1110"/>
              <a:ext cx="898" cy="260"/>
            </a:xfrm>
            <a:prstGeom prst="rect">
              <a:avLst/>
            </a:prstGeom>
            <a:ln>
              <a:noFill/>
            </a:ln>
            <a:effectLst>
              <a:outerShdw blurRad="292100" dist="139700" dir="2700000" algn="tl" rotWithShape="0">
                <a:srgbClr val="333333">
                  <a:alpha val="65000"/>
                </a:srgbClr>
              </a:outerShdw>
            </a:effectLst>
          </p:spPr>
        </p:pic>
        <p:pic>
          <p:nvPicPr>
            <p:cNvPr id="207883" name="Picture 11"/>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a:off x="4190" y="1738"/>
              <a:ext cx="898" cy="260"/>
            </a:xfrm>
            <a:prstGeom prst="rect">
              <a:avLst/>
            </a:prstGeom>
            <a:ln>
              <a:noFill/>
            </a:ln>
            <a:effectLst>
              <a:outerShdw blurRad="292100" dist="139700" dir="2700000" algn="tl" rotWithShape="0">
                <a:srgbClr val="333333">
                  <a:alpha val="65000"/>
                </a:srgbClr>
              </a:outerShdw>
            </a:effectLst>
          </p:spPr>
        </p:pic>
        <p:pic>
          <p:nvPicPr>
            <p:cNvPr id="207884" name="Picture 12"/>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rot="2700000" flipH="1">
              <a:off x="3572" y="1738"/>
              <a:ext cx="898" cy="260"/>
            </a:xfrm>
            <a:prstGeom prst="rect">
              <a:avLst/>
            </a:prstGeom>
            <a:ln>
              <a:noFill/>
            </a:ln>
            <a:effectLst>
              <a:outerShdw blurRad="292100" dist="139700" dir="2700000" algn="tl" rotWithShape="0">
                <a:srgbClr val="333333">
                  <a:alpha val="65000"/>
                </a:srgbClr>
              </a:outerShdw>
            </a:effectLst>
          </p:spPr>
        </p:pic>
        <p:sp>
          <p:nvSpPr>
            <p:cNvPr id="207885" name="Rectangle 13"/>
            <p:cNvSpPr>
              <a:spLocks noChangeArrowheads="1"/>
            </p:cNvSpPr>
            <p:nvPr/>
          </p:nvSpPr>
          <p:spPr bwMode="auto">
            <a:xfrm>
              <a:off x="4259" y="1220"/>
              <a:ext cx="137" cy="629"/>
            </a:xfrm>
            <a:prstGeom prst="rect">
              <a:avLst/>
            </a:prstGeom>
            <a:noFill/>
            <a:ln w="19050">
              <a:solidFill>
                <a:srgbClr val="4D4D4D"/>
              </a:solidFill>
              <a:miter lim="800000"/>
              <a:headEnd/>
              <a:tailEnd/>
            </a:ln>
            <a:effectLst/>
          </p:spPr>
          <p:txBody>
            <a:bodyPr wrap="none" anchor="ctr"/>
            <a:lstStyle/>
            <a:p>
              <a:endParaRPr lang="en-US"/>
            </a:p>
          </p:txBody>
        </p:sp>
        <p:sp>
          <p:nvSpPr>
            <p:cNvPr id="207886" name="Line 14"/>
            <p:cNvSpPr>
              <a:spLocks noChangeShapeType="1"/>
            </p:cNvSpPr>
            <p:nvPr/>
          </p:nvSpPr>
          <p:spPr bwMode="auto">
            <a:xfrm>
              <a:off x="4328" y="925"/>
              <a:ext cx="0" cy="295"/>
            </a:xfrm>
            <a:prstGeom prst="line">
              <a:avLst/>
            </a:prstGeom>
            <a:noFill/>
            <a:ln w="19050">
              <a:solidFill>
                <a:srgbClr val="4D4D4D"/>
              </a:solidFill>
              <a:round/>
              <a:headEnd/>
              <a:tailEnd/>
            </a:ln>
            <a:effectLst/>
          </p:spPr>
          <p:txBody>
            <a:bodyPr/>
            <a:lstStyle/>
            <a:p>
              <a:endParaRPr lang="en-US"/>
            </a:p>
          </p:txBody>
        </p:sp>
        <p:sp>
          <p:nvSpPr>
            <p:cNvPr id="207887" name="Line 15"/>
            <p:cNvSpPr>
              <a:spLocks noChangeShapeType="1"/>
            </p:cNvSpPr>
            <p:nvPr/>
          </p:nvSpPr>
          <p:spPr bwMode="auto">
            <a:xfrm flipV="1">
              <a:off x="4328" y="1849"/>
              <a:ext cx="0" cy="326"/>
            </a:xfrm>
            <a:prstGeom prst="line">
              <a:avLst/>
            </a:prstGeom>
            <a:noFill/>
            <a:ln w="19050">
              <a:solidFill>
                <a:srgbClr val="4D4D4D"/>
              </a:solidFill>
              <a:round/>
              <a:headEnd/>
              <a:tailEnd/>
            </a:ln>
            <a:effectLst/>
          </p:spPr>
          <p:txBody>
            <a:bodyPr/>
            <a:lstStyle/>
            <a:p>
              <a:endParaRPr lang="en-US"/>
            </a:p>
          </p:txBody>
        </p:sp>
        <p:sp>
          <p:nvSpPr>
            <p:cNvPr id="207888" name="Line 16"/>
            <p:cNvSpPr>
              <a:spLocks noChangeShapeType="1"/>
            </p:cNvSpPr>
            <p:nvPr/>
          </p:nvSpPr>
          <p:spPr bwMode="auto">
            <a:xfrm>
              <a:off x="3715" y="1562"/>
              <a:ext cx="0" cy="788"/>
            </a:xfrm>
            <a:prstGeom prst="line">
              <a:avLst/>
            </a:prstGeom>
            <a:noFill/>
            <a:ln w="19050">
              <a:solidFill>
                <a:srgbClr val="4D4D4D"/>
              </a:solidFill>
              <a:round/>
              <a:headEnd/>
              <a:tailEnd/>
            </a:ln>
            <a:effectLst/>
          </p:spPr>
          <p:txBody>
            <a:bodyPr/>
            <a:lstStyle/>
            <a:p>
              <a:endParaRPr lang="en-US"/>
            </a:p>
          </p:txBody>
        </p:sp>
        <p:sp>
          <p:nvSpPr>
            <p:cNvPr id="207889" name="Line 17"/>
            <p:cNvSpPr>
              <a:spLocks noChangeShapeType="1"/>
            </p:cNvSpPr>
            <p:nvPr/>
          </p:nvSpPr>
          <p:spPr bwMode="auto">
            <a:xfrm>
              <a:off x="4947" y="1558"/>
              <a:ext cx="0" cy="788"/>
            </a:xfrm>
            <a:prstGeom prst="line">
              <a:avLst/>
            </a:prstGeom>
            <a:noFill/>
            <a:ln w="19050">
              <a:solidFill>
                <a:srgbClr val="4D4D4D"/>
              </a:solidFill>
              <a:round/>
              <a:headEnd/>
              <a:tailEnd/>
            </a:ln>
            <a:effectLst/>
          </p:spPr>
          <p:txBody>
            <a:bodyPr/>
            <a:lstStyle/>
            <a:p>
              <a:endParaRPr lang="en-US"/>
            </a:p>
          </p:txBody>
        </p:sp>
        <p:sp>
          <p:nvSpPr>
            <p:cNvPr id="207890" name="Line 18"/>
            <p:cNvSpPr>
              <a:spLocks noChangeShapeType="1"/>
            </p:cNvSpPr>
            <p:nvPr/>
          </p:nvSpPr>
          <p:spPr bwMode="auto">
            <a:xfrm>
              <a:off x="4328" y="2168"/>
              <a:ext cx="932" cy="0"/>
            </a:xfrm>
            <a:prstGeom prst="line">
              <a:avLst/>
            </a:prstGeom>
            <a:noFill/>
            <a:ln w="19050">
              <a:solidFill>
                <a:srgbClr val="4D4D4D"/>
              </a:solidFill>
              <a:round/>
              <a:headEnd/>
              <a:tailEnd/>
            </a:ln>
            <a:effectLst/>
          </p:spPr>
          <p:txBody>
            <a:bodyPr/>
            <a:lstStyle/>
            <a:p>
              <a:endParaRPr lang="en-US"/>
            </a:p>
          </p:txBody>
        </p:sp>
        <p:sp>
          <p:nvSpPr>
            <p:cNvPr id="207891" name="Oval 19"/>
            <p:cNvSpPr>
              <a:spLocks noChangeArrowheads="1"/>
            </p:cNvSpPr>
            <p:nvPr/>
          </p:nvSpPr>
          <p:spPr bwMode="auto">
            <a:xfrm>
              <a:off x="5268" y="2130"/>
              <a:ext cx="75" cy="75"/>
            </a:xfrm>
            <a:prstGeom prst="ellipse">
              <a:avLst/>
            </a:prstGeom>
            <a:noFill/>
            <a:ln w="19050">
              <a:solidFill>
                <a:srgbClr val="4D4D4D"/>
              </a:solidFill>
              <a:round/>
              <a:headEnd/>
              <a:tailEnd/>
            </a:ln>
            <a:effectLst/>
          </p:spPr>
          <p:txBody>
            <a:bodyPr wrap="none" anchor="ctr"/>
            <a:lstStyle/>
            <a:p>
              <a:endParaRPr lang="en-US"/>
            </a:p>
          </p:txBody>
        </p:sp>
        <p:sp>
          <p:nvSpPr>
            <p:cNvPr id="207892" name="Oval 20"/>
            <p:cNvSpPr>
              <a:spLocks noChangeAspect="1" noChangeArrowheads="1"/>
            </p:cNvSpPr>
            <p:nvPr/>
          </p:nvSpPr>
          <p:spPr bwMode="auto">
            <a:xfrm>
              <a:off x="4303" y="91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7893" name="Oval 21"/>
            <p:cNvSpPr>
              <a:spLocks noChangeAspect="1" noChangeArrowheads="1"/>
            </p:cNvSpPr>
            <p:nvPr/>
          </p:nvSpPr>
          <p:spPr bwMode="auto">
            <a:xfrm>
              <a:off x="3687" y="1540"/>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7894" name="Oval 22"/>
            <p:cNvSpPr>
              <a:spLocks noChangeAspect="1" noChangeArrowheads="1"/>
            </p:cNvSpPr>
            <p:nvPr/>
          </p:nvSpPr>
          <p:spPr bwMode="auto">
            <a:xfrm>
              <a:off x="4299" y="214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7895" name="Oval 23"/>
            <p:cNvSpPr>
              <a:spLocks noChangeAspect="1" noChangeArrowheads="1"/>
            </p:cNvSpPr>
            <p:nvPr/>
          </p:nvSpPr>
          <p:spPr bwMode="auto">
            <a:xfrm>
              <a:off x="4925" y="1527"/>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7896" name="Line 24"/>
            <p:cNvSpPr>
              <a:spLocks noChangeShapeType="1"/>
            </p:cNvSpPr>
            <p:nvPr/>
          </p:nvSpPr>
          <p:spPr bwMode="auto">
            <a:xfrm>
              <a:off x="4340" y="938"/>
              <a:ext cx="932" cy="0"/>
            </a:xfrm>
            <a:prstGeom prst="line">
              <a:avLst/>
            </a:prstGeom>
            <a:noFill/>
            <a:ln w="19050">
              <a:solidFill>
                <a:srgbClr val="4D4D4D"/>
              </a:solidFill>
              <a:round/>
              <a:headEnd/>
              <a:tailEnd/>
            </a:ln>
            <a:effectLst/>
          </p:spPr>
          <p:txBody>
            <a:bodyPr/>
            <a:lstStyle/>
            <a:p>
              <a:endParaRPr lang="en-US"/>
            </a:p>
          </p:txBody>
        </p:sp>
        <p:sp>
          <p:nvSpPr>
            <p:cNvPr id="207897" name="Oval 25"/>
            <p:cNvSpPr>
              <a:spLocks noChangeArrowheads="1"/>
            </p:cNvSpPr>
            <p:nvPr/>
          </p:nvSpPr>
          <p:spPr bwMode="auto">
            <a:xfrm>
              <a:off x="5280" y="900"/>
              <a:ext cx="75" cy="75"/>
            </a:xfrm>
            <a:prstGeom prst="ellipse">
              <a:avLst/>
            </a:prstGeom>
            <a:noFill/>
            <a:ln w="19050">
              <a:solidFill>
                <a:srgbClr val="4D4D4D"/>
              </a:solidFill>
              <a:round/>
              <a:headEnd/>
              <a:tailEnd/>
            </a:ln>
            <a:effectLst/>
          </p:spPr>
          <p:txBody>
            <a:bodyPr wrap="none" anchor="ctr"/>
            <a:lstStyle/>
            <a:p>
              <a:endParaRPr lang="en-US"/>
            </a:p>
          </p:txBody>
        </p:sp>
      </p:grpSp>
      <p:sp>
        <p:nvSpPr>
          <p:cNvPr id="207898" name="Text Box 26"/>
          <p:cNvSpPr txBox="1">
            <a:spLocks noChangeArrowheads="1"/>
          </p:cNvSpPr>
          <p:nvPr/>
        </p:nvSpPr>
        <p:spPr bwMode="auto">
          <a:xfrm rot="16200000">
            <a:off x="7145338" y="2074863"/>
            <a:ext cx="1181100" cy="641350"/>
          </a:xfrm>
          <a:prstGeom prst="rect">
            <a:avLst/>
          </a:prstGeom>
          <a:noFill/>
          <a:ln w="9525">
            <a:noFill/>
            <a:miter lim="800000"/>
            <a:headEnd/>
            <a:tailEnd/>
          </a:ln>
          <a:effectLst/>
        </p:spPr>
        <p:txBody>
          <a:bodyPr>
            <a:spAutoFit/>
          </a:bodyPr>
          <a:lstStyle/>
          <a:p>
            <a:pPr algn="ctr"/>
            <a:r>
              <a:rPr lang="en-US" sz="1800">
                <a:solidFill>
                  <a:schemeClr val="hlink"/>
                </a:solidFill>
              </a:rPr>
              <a:t>DC OUTPUT</a:t>
            </a:r>
          </a:p>
        </p:txBody>
      </p:sp>
      <p:sp>
        <p:nvSpPr>
          <p:cNvPr id="207899" name="Oval 27"/>
          <p:cNvSpPr>
            <a:spLocks noChangeArrowheads="1"/>
          </p:cNvSpPr>
          <p:nvPr/>
        </p:nvSpPr>
        <p:spPr bwMode="auto">
          <a:xfrm>
            <a:off x="5657850" y="3619500"/>
            <a:ext cx="190500" cy="190500"/>
          </a:xfrm>
          <a:prstGeom prst="ellipse">
            <a:avLst/>
          </a:prstGeom>
          <a:solidFill>
            <a:srgbClr val="FF0000">
              <a:alpha val="50000"/>
            </a:srgbClr>
          </a:solidFill>
          <a:ln w="9525">
            <a:noFill/>
            <a:round/>
            <a:headEnd/>
            <a:tailEnd/>
          </a:ln>
          <a:effectLst/>
        </p:spPr>
        <p:txBody>
          <a:bodyPr wrap="none" anchor="ctr"/>
          <a:lstStyle/>
          <a:p>
            <a:endParaRPr lang="en-US"/>
          </a:p>
        </p:txBody>
      </p:sp>
      <p:sp>
        <p:nvSpPr>
          <p:cNvPr id="207900" name="Oval 28"/>
          <p:cNvSpPr>
            <a:spLocks noChangeArrowheads="1"/>
          </p:cNvSpPr>
          <p:nvPr/>
        </p:nvSpPr>
        <p:spPr bwMode="auto">
          <a:xfrm>
            <a:off x="6256338" y="3614738"/>
            <a:ext cx="190500" cy="190500"/>
          </a:xfrm>
          <a:prstGeom prst="ellipse">
            <a:avLst/>
          </a:prstGeom>
          <a:solidFill>
            <a:srgbClr val="008000">
              <a:alpha val="50000"/>
            </a:srgbClr>
          </a:solidFill>
          <a:ln w="9525">
            <a:noFill/>
            <a:round/>
            <a:headEnd/>
            <a:tailEnd/>
          </a:ln>
          <a:effectLst/>
        </p:spPr>
        <p:txBody>
          <a:bodyPr wrap="none" anchor="ctr"/>
          <a:lstStyle/>
          <a:p>
            <a:endParaRPr lang="en-US"/>
          </a:p>
        </p:txBody>
      </p:sp>
      <p:sp>
        <p:nvSpPr>
          <p:cNvPr id="207901" name="Line 29"/>
          <p:cNvSpPr>
            <a:spLocks noChangeShapeType="1"/>
          </p:cNvSpPr>
          <p:nvPr/>
        </p:nvSpPr>
        <p:spPr bwMode="auto">
          <a:xfrm flipH="1">
            <a:off x="5076825" y="3705225"/>
            <a:ext cx="674688" cy="0"/>
          </a:xfrm>
          <a:prstGeom prst="line">
            <a:avLst/>
          </a:prstGeom>
          <a:noFill/>
          <a:ln w="76200">
            <a:solidFill>
              <a:srgbClr val="FF0000">
                <a:alpha val="50000"/>
              </a:srgbClr>
            </a:solidFill>
            <a:round/>
            <a:headEnd/>
            <a:tailEnd/>
          </a:ln>
          <a:effectLst/>
        </p:spPr>
        <p:txBody>
          <a:bodyPr/>
          <a:lstStyle/>
          <a:p>
            <a:endParaRPr lang="en-US"/>
          </a:p>
        </p:txBody>
      </p:sp>
      <p:sp>
        <p:nvSpPr>
          <p:cNvPr id="207902" name="Line 30"/>
          <p:cNvSpPr>
            <a:spLocks noChangeShapeType="1"/>
          </p:cNvSpPr>
          <p:nvPr/>
        </p:nvSpPr>
        <p:spPr bwMode="auto">
          <a:xfrm flipV="1">
            <a:off x="5076825" y="2444750"/>
            <a:ext cx="0" cy="1298575"/>
          </a:xfrm>
          <a:prstGeom prst="line">
            <a:avLst/>
          </a:prstGeom>
          <a:noFill/>
          <a:ln w="76200">
            <a:solidFill>
              <a:srgbClr val="FF0000">
                <a:alpha val="50000"/>
              </a:srgbClr>
            </a:solidFill>
            <a:round/>
            <a:headEnd/>
            <a:tailEnd/>
          </a:ln>
          <a:effectLst/>
        </p:spPr>
        <p:txBody>
          <a:bodyPr/>
          <a:lstStyle/>
          <a:p>
            <a:endParaRPr lang="en-US"/>
          </a:p>
        </p:txBody>
      </p:sp>
      <p:sp>
        <p:nvSpPr>
          <p:cNvPr id="207903" name="Line 31"/>
          <p:cNvSpPr>
            <a:spLocks noChangeShapeType="1"/>
          </p:cNvSpPr>
          <p:nvPr/>
        </p:nvSpPr>
        <p:spPr bwMode="auto">
          <a:xfrm flipV="1">
            <a:off x="5073650" y="1455738"/>
            <a:ext cx="976313" cy="996950"/>
          </a:xfrm>
          <a:prstGeom prst="line">
            <a:avLst/>
          </a:prstGeom>
          <a:noFill/>
          <a:ln w="76200">
            <a:solidFill>
              <a:srgbClr val="FF0000">
                <a:alpha val="50000"/>
              </a:srgbClr>
            </a:solidFill>
            <a:round/>
            <a:headEnd/>
            <a:tailEnd/>
          </a:ln>
          <a:effectLst/>
        </p:spPr>
        <p:txBody>
          <a:bodyPr/>
          <a:lstStyle/>
          <a:p>
            <a:endParaRPr lang="en-US"/>
          </a:p>
        </p:txBody>
      </p:sp>
      <p:sp>
        <p:nvSpPr>
          <p:cNvPr id="207904" name="Line 32"/>
          <p:cNvSpPr>
            <a:spLocks noChangeShapeType="1"/>
          </p:cNvSpPr>
          <p:nvPr/>
        </p:nvSpPr>
        <p:spPr bwMode="auto">
          <a:xfrm flipV="1">
            <a:off x="6048375" y="1417638"/>
            <a:ext cx="0" cy="492125"/>
          </a:xfrm>
          <a:prstGeom prst="line">
            <a:avLst/>
          </a:prstGeom>
          <a:noFill/>
          <a:ln w="76200">
            <a:solidFill>
              <a:srgbClr val="FF0000">
                <a:alpha val="50000"/>
              </a:srgbClr>
            </a:solidFill>
            <a:round/>
            <a:headEnd/>
            <a:tailEnd/>
          </a:ln>
          <a:effectLst/>
        </p:spPr>
        <p:txBody>
          <a:bodyPr/>
          <a:lstStyle/>
          <a:p>
            <a:endParaRPr lang="en-US"/>
          </a:p>
        </p:txBody>
      </p:sp>
      <p:sp>
        <p:nvSpPr>
          <p:cNvPr id="207905" name="Line 33"/>
          <p:cNvSpPr>
            <a:spLocks noChangeShapeType="1"/>
          </p:cNvSpPr>
          <p:nvPr/>
        </p:nvSpPr>
        <p:spPr bwMode="auto">
          <a:xfrm>
            <a:off x="6048375" y="1465263"/>
            <a:ext cx="1516063" cy="1587"/>
          </a:xfrm>
          <a:prstGeom prst="line">
            <a:avLst/>
          </a:prstGeom>
          <a:noFill/>
          <a:ln w="76200">
            <a:solidFill>
              <a:srgbClr val="FF0000">
                <a:alpha val="50000"/>
              </a:srgbClr>
            </a:solidFill>
            <a:round/>
            <a:headEnd/>
            <a:tailEnd/>
          </a:ln>
          <a:effectLst/>
        </p:spPr>
        <p:txBody>
          <a:bodyPr/>
          <a:lstStyle/>
          <a:p>
            <a:endParaRPr lang="en-US"/>
          </a:p>
        </p:txBody>
      </p:sp>
      <p:sp>
        <p:nvSpPr>
          <p:cNvPr id="207906" name="Line 34"/>
          <p:cNvSpPr>
            <a:spLocks noChangeShapeType="1"/>
          </p:cNvSpPr>
          <p:nvPr/>
        </p:nvSpPr>
        <p:spPr bwMode="auto">
          <a:xfrm>
            <a:off x="6396038" y="3689350"/>
            <a:ext cx="674687" cy="0"/>
          </a:xfrm>
          <a:prstGeom prst="line">
            <a:avLst/>
          </a:prstGeom>
          <a:noFill/>
          <a:ln w="76200">
            <a:solidFill>
              <a:srgbClr val="008000">
                <a:alpha val="50000"/>
              </a:srgbClr>
            </a:solidFill>
            <a:round/>
            <a:headEnd/>
            <a:tailEnd/>
          </a:ln>
          <a:effectLst/>
        </p:spPr>
        <p:txBody>
          <a:bodyPr/>
          <a:lstStyle/>
          <a:p>
            <a:endParaRPr lang="en-US"/>
          </a:p>
        </p:txBody>
      </p:sp>
      <p:sp>
        <p:nvSpPr>
          <p:cNvPr id="207907" name="Line 35"/>
          <p:cNvSpPr>
            <a:spLocks noChangeShapeType="1"/>
          </p:cNvSpPr>
          <p:nvPr/>
        </p:nvSpPr>
        <p:spPr bwMode="auto">
          <a:xfrm flipH="1" flipV="1">
            <a:off x="7034213" y="2379663"/>
            <a:ext cx="0" cy="1298575"/>
          </a:xfrm>
          <a:prstGeom prst="line">
            <a:avLst/>
          </a:prstGeom>
          <a:noFill/>
          <a:ln w="76200">
            <a:solidFill>
              <a:srgbClr val="008000">
                <a:alpha val="50000"/>
              </a:srgbClr>
            </a:solidFill>
            <a:round/>
            <a:headEnd/>
            <a:tailEnd/>
          </a:ln>
          <a:effectLst/>
        </p:spPr>
        <p:txBody>
          <a:bodyPr/>
          <a:lstStyle/>
          <a:p>
            <a:endParaRPr lang="en-US"/>
          </a:p>
        </p:txBody>
      </p:sp>
      <p:sp>
        <p:nvSpPr>
          <p:cNvPr id="207908" name="Line 36"/>
          <p:cNvSpPr>
            <a:spLocks noChangeShapeType="1"/>
          </p:cNvSpPr>
          <p:nvPr/>
        </p:nvSpPr>
        <p:spPr bwMode="auto">
          <a:xfrm flipH="1">
            <a:off x="6043613" y="2413000"/>
            <a:ext cx="1000125" cy="1000125"/>
          </a:xfrm>
          <a:prstGeom prst="line">
            <a:avLst/>
          </a:prstGeom>
          <a:noFill/>
          <a:ln w="76200">
            <a:solidFill>
              <a:srgbClr val="008000">
                <a:alpha val="50000"/>
              </a:srgbClr>
            </a:solidFill>
            <a:round/>
            <a:headEnd/>
            <a:tailEnd/>
          </a:ln>
          <a:effectLst/>
        </p:spPr>
        <p:txBody>
          <a:bodyPr/>
          <a:lstStyle/>
          <a:p>
            <a:endParaRPr lang="en-US"/>
          </a:p>
        </p:txBody>
      </p:sp>
      <p:sp>
        <p:nvSpPr>
          <p:cNvPr id="207909" name="Line 37"/>
          <p:cNvSpPr>
            <a:spLocks noChangeShapeType="1"/>
          </p:cNvSpPr>
          <p:nvPr/>
        </p:nvSpPr>
        <p:spPr bwMode="auto">
          <a:xfrm flipH="1" flipV="1">
            <a:off x="6043613" y="2917825"/>
            <a:ext cx="0" cy="492125"/>
          </a:xfrm>
          <a:prstGeom prst="line">
            <a:avLst/>
          </a:prstGeom>
          <a:noFill/>
          <a:ln w="76200">
            <a:solidFill>
              <a:srgbClr val="008000">
                <a:alpha val="50000"/>
              </a:srgbClr>
            </a:solidFill>
            <a:round/>
            <a:headEnd/>
            <a:tailEnd/>
          </a:ln>
          <a:effectLst/>
        </p:spPr>
        <p:txBody>
          <a:bodyPr/>
          <a:lstStyle/>
          <a:p>
            <a:endParaRPr lang="en-US"/>
          </a:p>
        </p:txBody>
      </p:sp>
      <p:sp>
        <p:nvSpPr>
          <p:cNvPr id="207910" name="Line 38"/>
          <p:cNvSpPr>
            <a:spLocks noChangeShapeType="1"/>
          </p:cNvSpPr>
          <p:nvPr/>
        </p:nvSpPr>
        <p:spPr bwMode="auto">
          <a:xfrm flipH="1">
            <a:off x="6019800" y="3409950"/>
            <a:ext cx="1516063" cy="1588"/>
          </a:xfrm>
          <a:prstGeom prst="line">
            <a:avLst/>
          </a:prstGeom>
          <a:noFill/>
          <a:ln w="76200">
            <a:solidFill>
              <a:srgbClr val="008000">
                <a:alpha val="50000"/>
              </a:srgbClr>
            </a:solidFill>
            <a:round/>
            <a:headEnd/>
            <a:tailEnd/>
          </a:ln>
          <a:effectLst/>
        </p:spPr>
        <p:txBody>
          <a:bodyPr/>
          <a:lstStyle/>
          <a:p>
            <a:endParaRPr lang="en-US"/>
          </a:p>
        </p:txBody>
      </p:sp>
      <p:sp>
        <p:nvSpPr>
          <p:cNvPr id="207911" name="Text Box 39"/>
          <p:cNvSpPr txBox="1">
            <a:spLocks noChangeArrowheads="1"/>
          </p:cNvSpPr>
          <p:nvPr/>
        </p:nvSpPr>
        <p:spPr bwMode="auto">
          <a:xfrm>
            <a:off x="7643813" y="1209675"/>
            <a:ext cx="565150" cy="457200"/>
          </a:xfrm>
          <a:prstGeom prst="rect">
            <a:avLst/>
          </a:prstGeom>
          <a:noFill/>
          <a:ln w="9525">
            <a:noFill/>
            <a:miter lim="800000"/>
            <a:headEnd/>
            <a:tailEnd/>
          </a:ln>
          <a:effectLst/>
        </p:spPr>
        <p:txBody>
          <a:bodyPr wrap="none">
            <a:spAutoFit/>
          </a:bodyPr>
          <a:lstStyle/>
          <a:p>
            <a:r>
              <a:rPr lang="en-US">
                <a:solidFill>
                  <a:srgbClr val="FF0000"/>
                </a:solidFill>
              </a:rPr>
              <a:t>(+)</a:t>
            </a:r>
          </a:p>
        </p:txBody>
      </p:sp>
      <p:sp>
        <p:nvSpPr>
          <p:cNvPr id="207912" name="Text Box 40"/>
          <p:cNvSpPr txBox="1">
            <a:spLocks noChangeArrowheads="1"/>
          </p:cNvSpPr>
          <p:nvPr/>
        </p:nvSpPr>
        <p:spPr bwMode="auto">
          <a:xfrm>
            <a:off x="7627938" y="3216275"/>
            <a:ext cx="557212" cy="457200"/>
          </a:xfrm>
          <a:prstGeom prst="rect">
            <a:avLst/>
          </a:prstGeom>
          <a:noFill/>
          <a:ln w="9525">
            <a:noFill/>
            <a:miter lim="800000"/>
            <a:headEnd/>
            <a:tailEnd/>
          </a:ln>
          <a:effectLst/>
        </p:spPr>
        <p:txBody>
          <a:bodyPr wrap="none">
            <a:spAutoFit/>
          </a:bodyPr>
          <a:lstStyle/>
          <a:p>
            <a:r>
              <a:rPr lang="en-US">
                <a:solidFill>
                  <a:srgbClr val="008000"/>
                </a:solidFill>
              </a:rPr>
              <a:t>(–)</a:t>
            </a:r>
          </a:p>
        </p:txBody>
      </p:sp>
      <p:grpSp>
        <p:nvGrpSpPr>
          <p:cNvPr id="207923" name="Group 51"/>
          <p:cNvGrpSpPr>
            <a:grpSpLocks/>
          </p:cNvGrpSpPr>
          <p:nvPr/>
        </p:nvGrpSpPr>
        <p:grpSpPr bwMode="auto">
          <a:xfrm flipH="1">
            <a:off x="5032375" y="1425575"/>
            <a:ext cx="1997075" cy="2392363"/>
            <a:chOff x="3292" y="989"/>
            <a:chExt cx="1258" cy="1507"/>
          </a:xfrm>
        </p:grpSpPr>
        <p:sp>
          <p:nvSpPr>
            <p:cNvPr id="207913" name="Oval 41"/>
            <p:cNvSpPr>
              <a:spLocks noChangeArrowheads="1"/>
            </p:cNvSpPr>
            <p:nvPr/>
          </p:nvSpPr>
          <p:spPr bwMode="auto">
            <a:xfrm>
              <a:off x="3660" y="2376"/>
              <a:ext cx="120" cy="120"/>
            </a:xfrm>
            <a:prstGeom prst="ellipse">
              <a:avLst/>
            </a:prstGeom>
            <a:solidFill>
              <a:srgbClr val="FF0000">
                <a:alpha val="50000"/>
              </a:srgbClr>
            </a:solidFill>
            <a:ln w="9525">
              <a:noFill/>
              <a:round/>
              <a:headEnd/>
              <a:tailEnd/>
            </a:ln>
            <a:effectLst/>
          </p:spPr>
          <p:txBody>
            <a:bodyPr wrap="none" anchor="ctr"/>
            <a:lstStyle/>
            <a:p>
              <a:endParaRPr lang="en-US"/>
            </a:p>
          </p:txBody>
        </p:sp>
        <p:sp>
          <p:nvSpPr>
            <p:cNvPr id="207914" name="Oval 42"/>
            <p:cNvSpPr>
              <a:spLocks noChangeArrowheads="1"/>
            </p:cNvSpPr>
            <p:nvPr/>
          </p:nvSpPr>
          <p:spPr bwMode="auto">
            <a:xfrm>
              <a:off x="4037" y="2373"/>
              <a:ext cx="120" cy="120"/>
            </a:xfrm>
            <a:prstGeom prst="ellipse">
              <a:avLst/>
            </a:prstGeom>
            <a:solidFill>
              <a:srgbClr val="008000">
                <a:alpha val="50000"/>
              </a:srgbClr>
            </a:solidFill>
            <a:ln w="9525">
              <a:noFill/>
              <a:round/>
              <a:headEnd/>
              <a:tailEnd/>
            </a:ln>
            <a:effectLst/>
          </p:spPr>
          <p:txBody>
            <a:bodyPr wrap="none" anchor="ctr"/>
            <a:lstStyle/>
            <a:p>
              <a:endParaRPr lang="en-US"/>
            </a:p>
          </p:txBody>
        </p:sp>
        <p:sp>
          <p:nvSpPr>
            <p:cNvPr id="207915" name="Line 43"/>
            <p:cNvSpPr>
              <a:spLocks noChangeShapeType="1"/>
            </p:cNvSpPr>
            <p:nvPr/>
          </p:nvSpPr>
          <p:spPr bwMode="auto">
            <a:xfrm flipH="1">
              <a:off x="3294" y="2430"/>
              <a:ext cx="425" cy="0"/>
            </a:xfrm>
            <a:prstGeom prst="line">
              <a:avLst/>
            </a:prstGeom>
            <a:noFill/>
            <a:ln w="76200">
              <a:solidFill>
                <a:srgbClr val="FF0000">
                  <a:alpha val="50000"/>
                </a:srgbClr>
              </a:solidFill>
              <a:round/>
              <a:headEnd/>
              <a:tailEnd/>
            </a:ln>
            <a:effectLst/>
          </p:spPr>
          <p:txBody>
            <a:bodyPr/>
            <a:lstStyle/>
            <a:p>
              <a:endParaRPr lang="en-US"/>
            </a:p>
          </p:txBody>
        </p:sp>
        <p:sp>
          <p:nvSpPr>
            <p:cNvPr id="207916" name="Line 44"/>
            <p:cNvSpPr>
              <a:spLocks noChangeShapeType="1"/>
            </p:cNvSpPr>
            <p:nvPr/>
          </p:nvSpPr>
          <p:spPr bwMode="auto">
            <a:xfrm flipV="1">
              <a:off x="3294" y="1636"/>
              <a:ext cx="0" cy="818"/>
            </a:xfrm>
            <a:prstGeom prst="line">
              <a:avLst/>
            </a:prstGeom>
            <a:noFill/>
            <a:ln w="76200">
              <a:solidFill>
                <a:srgbClr val="FF0000">
                  <a:alpha val="50000"/>
                </a:srgbClr>
              </a:solidFill>
              <a:round/>
              <a:headEnd/>
              <a:tailEnd/>
            </a:ln>
            <a:effectLst/>
          </p:spPr>
          <p:txBody>
            <a:bodyPr/>
            <a:lstStyle/>
            <a:p>
              <a:endParaRPr lang="en-US"/>
            </a:p>
          </p:txBody>
        </p:sp>
        <p:sp>
          <p:nvSpPr>
            <p:cNvPr id="207917" name="Line 45"/>
            <p:cNvSpPr>
              <a:spLocks noChangeShapeType="1"/>
            </p:cNvSpPr>
            <p:nvPr/>
          </p:nvSpPr>
          <p:spPr bwMode="auto">
            <a:xfrm flipV="1">
              <a:off x="3292" y="1013"/>
              <a:ext cx="615" cy="628"/>
            </a:xfrm>
            <a:prstGeom prst="line">
              <a:avLst/>
            </a:prstGeom>
            <a:noFill/>
            <a:ln w="76200">
              <a:solidFill>
                <a:srgbClr val="FF0000">
                  <a:alpha val="50000"/>
                </a:srgbClr>
              </a:solidFill>
              <a:round/>
              <a:headEnd/>
              <a:tailEnd/>
            </a:ln>
            <a:effectLst/>
          </p:spPr>
          <p:txBody>
            <a:bodyPr/>
            <a:lstStyle/>
            <a:p>
              <a:endParaRPr lang="en-US"/>
            </a:p>
          </p:txBody>
        </p:sp>
        <p:sp>
          <p:nvSpPr>
            <p:cNvPr id="207918" name="Line 46"/>
            <p:cNvSpPr>
              <a:spLocks noChangeShapeType="1"/>
            </p:cNvSpPr>
            <p:nvPr/>
          </p:nvSpPr>
          <p:spPr bwMode="auto">
            <a:xfrm flipV="1">
              <a:off x="3906" y="989"/>
              <a:ext cx="0" cy="310"/>
            </a:xfrm>
            <a:prstGeom prst="line">
              <a:avLst/>
            </a:prstGeom>
            <a:noFill/>
            <a:ln w="76200">
              <a:solidFill>
                <a:srgbClr val="FF0000">
                  <a:alpha val="50000"/>
                </a:srgbClr>
              </a:solidFill>
              <a:round/>
              <a:headEnd/>
              <a:tailEnd/>
            </a:ln>
            <a:effectLst/>
          </p:spPr>
          <p:txBody>
            <a:bodyPr/>
            <a:lstStyle/>
            <a:p>
              <a:endParaRPr lang="en-US"/>
            </a:p>
          </p:txBody>
        </p:sp>
        <p:sp>
          <p:nvSpPr>
            <p:cNvPr id="207919" name="Line 47"/>
            <p:cNvSpPr>
              <a:spLocks noChangeShapeType="1"/>
            </p:cNvSpPr>
            <p:nvPr/>
          </p:nvSpPr>
          <p:spPr bwMode="auto">
            <a:xfrm>
              <a:off x="4125" y="2420"/>
              <a:ext cx="425" cy="0"/>
            </a:xfrm>
            <a:prstGeom prst="line">
              <a:avLst/>
            </a:prstGeom>
            <a:noFill/>
            <a:ln w="76200">
              <a:solidFill>
                <a:srgbClr val="008000">
                  <a:alpha val="50000"/>
                </a:srgbClr>
              </a:solidFill>
              <a:round/>
              <a:headEnd/>
              <a:tailEnd/>
            </a:ln>
            <a:effectLst/>
          </p:spPr>
          <p:txBody>
            <a:bodyPr/>
            <a:lstStyle/>
            <a:p>
              <a:endParaRPr lang="en-US"/>
            </a:p>
          </p:txBody>
        </p:sp>
        <p:sp>
          <p:nvSpPr>
            <p:cNvPr id="207920" name="Line 48"/>
            <p:cNvSpPr>
              <a:spLocks noChangeShapeType="1"/>
            </p:cNvSpPr>
            <p:nvPr/>
          </p:nvSpPr>
          <p:spPr bwMode="auto">
            <a:xfrm flipH="1" flipV="1">
              <a:off x="4527" y="1595"/>
              <a:ext cx="0" cy="818"/>
            </a:xfrm>
            <a:prstGeom prst="line">
              <a:avLst/>
            </a:prstGeom>
            <a:noFill/>
            <a:ln w="76200">
              <a:solidFill>
                <a:srgbClr val="008000">
                  <a:alpha val="50000"/>
                </a:srgbClr>
              </a:solidFill>
              <a:round/>
              <a:headEnd/>
              <a:tailEnd/>
            </a:ln>
            <a:effectLst/>
          </p:spPr>
          <p:txBody>
            <a:bodyPr/>
            <a:lstStyle/>
            <a:p>
              <a:endParaRPr lang="en-US"/>
            </a:p>
          </p:txBody>
        </p:sp>
        <p:sp>
          <p:nvSpPr>
            <p:cNvPr id="207921" name="Line 49"/>
            <p:cNvSpPr>
              <a:spLocks noChangeShapeType="1"/>
            </p:cNvSpPr>
            <p:nvPr/>
          </p:nvSpPr>
          <p:spPr bwMode="auto">
            <a:xfrm flipH="1">
              <a:off x="3903" y="1616"/>
              <a:ext cx="630" cy="630"/>
            </a:xfrm>
            <a:prstGeom prst="line">
              <a:avLst/>
            </a:prstGeom>
            <a:noFill/>
            <a:ln w="76200">
              <a:solidFill>
                <a:srgbClr val="008000">
                  <a:alpha val="50000"/>
                </a:srgbClr>
              </a:solidFill>
              <a:round/>
              <a:headEnd/>
              <a:tailEnd/>
            </a:ln>
            <a:effectLst/>
          </p:spPr>
          <p:txBody>
            <a:bodyPr/>
            <a:lstStyle/>
            <a:p>
              <a:endParaRPr lang="en-US"/>
            </a:p>
          </p:txBody>
        </p:sp>
        <p:sp>
          <p:nvSpPr>
            <p:cNvPr id="207922" name="Line 50"/>
            <p:cNvSpPr>
              <a:spLocks noChangeShapeType="1"/>
            </p:cNvSpPr>
            <p:nvPr/>
          </p:nvSpPr>
          <p:spPr bwMode="auto">
            <a:xfrm flipH="1" flipV="1">
              <a:off x="3903" y="1934"/>
              <a:ext cx="0" cy="310"/>
            </a:xfrm>
            <a:prstGeom prst="line">
              <a:avLst/>
            </a:prstGeom>
            <a:noFill/>
            <a:ln w="76200">
              <a:solidFill>
                <a:srgbClr val="008000">
                  <a:alpha val="50000"/>
                </a:srgbClr>
              </a:solidFill>
              <a:round/>
              <a:headEnd/>
              <a:tailEnd/>
            </a:ln>
            <a:effec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874">
                                            <p:txEl>
                                              <p:pRg st="1" end="1"/>
                                            </p:txEl>
                                          </p:spTgt>
                                        </p:tgtEl>
                                        <p:attrNameLst>
                                          <p:attrName>style.visibility</p:attrName>
                                        </p:attrNameLst>
                                      </p:cBhvr>
                                      <p:to>
                                        <p:strVal val="visible"/>
                                      </p:to>
                                    </p:set>
                                    <p:anim calcmode="lin" valueType="num">
                                      <p:cBhvr additive="base">
                                        <p:cTn id="7" dur="500" fill="hold"/>
                                        <p:tgtEl>
                                          <p:spTgt spid="207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7874">
                                            <p:txEl>
                                              <p:pRg st="2" end="2"/>
                                            </p:txEl>
                                          </p:spTgt>
                                        </p:tgtEl>
                                        <p:attrNameLst>
                                          <p:attrName>style.visibility</p:attrName>
                                        </p:attrNameLst>
                                      </p:cBhvr>
                                      <p:to>
                                        <p:strVal val="visible"/>
                                      </p:to>
                                    </p:set>
                                    <p:anim calcmode="lin" valueType="num">
                                      <p:cBhvr additive="base">
                                        <p:cTn id="13" dur="500" fill="hold"/>
                                        <p:tgtEl>
                                          <p:spTgt spid="2078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7899"/>
                                        </p:tgtEl>
                                        <p:attrNameLst>
                                          <p:attrName>style.visibility</p:attrName>
                                        </p:attrNameLst>
                                      </p:cBhvr>
                                      <p:to>
                                        <p:strVal val="visible"/>
                                      </p:to>
                                    </p:set>
                                    <p:anim calcmode="lin" valueType="num">
                                      <p:cBhvr>
                                        <p:cTn id="19" dur="500" fill="hold"/>
                                        <p:tgtEl>
                                          <p:spTgt spid="207899"/>
                                        </p:tgtEl>
                                        <p:attrNameLst>
                                          <p:attrName>ppt_w</p:attrName>
                                        </p:attrNameLst>
                                      </p:cBhvr>
                                      <p:tavLst>
                                        <p:tav tm="0">
                                          <p:val>
                                            <p:fltVal val="0"/>
                                          </p:val>
                                        </p:tav>
                                        <p:tav tm="100000">
                                          <p:val>
                                            <p:strVal val="#ppt_w"/>
                                          </p:val>
                                        </p:tav>
                                      </p:tavLst>
                                    </p:anim>
                                    <p:anim calcmode="lin" valueType="num">
                                      <p:cBhvr>
                                        <p:cTn id="20" dur="500" fill="hold"/>
                                        <p:tgtEl>
                                          <p:spTgt spid="207899"/>
                                        </p:tgtEl>
                                        <p:attrNameLst>
                                          <p:attrName>ppt_h</p:attrName>
                                        </p:attrNameLst>
                                      </p:cBhvr>
                                      <p:tavLst>
                                        <p:tav tm="0">
                                          <p:val>
                                            <p:fltVal val="0"/>
                                          </p:val>
                                        </p:tav>
                                        <p:tav tm="100000">
                                          <p:val>
                                            <p:strVal val="#ppt_h"/>
                                          </p:val>
                                        </p:tav>
                                      </p:tavLst>
                                    </p:anim>
                                    <p:animEffect transition="in" filter="fade">
                                      <p:cBhvr>
                                        <p:cTn id="21" dur="500"/>
                                        <p:tgtEl>
                                          <p:spTgt spid="207899"/>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07900"/>
                                        </p:tgtEl>
                                        <p:attrNameLst>
                                          <p:attrName>style.visibility</p:attrName>
                                        </p:attrNameLst>
                                      </p:cBhvr>
                                      <p:to>
                                        <p:strVal val="visible"/>
                                      </p:to>
                                    </p:set>
                                    <p:anim calcmode="lin" valueType="num">
                                      <p:cBhvr>
                                        <p:cTn id="26" dur="500" fill="hold"/>
                                        <p:tgtEl>
                                          <p:spTgt spid="207900"/>
                                        </p:tgtEl>
                                        <p:attrNameLst>
                                          <p:attrName>ppt_w</p:attrName>
                                        </p:attrNameLst>
                                      </p:cBhvr>
                                      <p:tavLst>
                                        <p:tav tm="0">
                                          <p:val>
                                            <p:fltVal val="0"/>
                                          </p:val>
                                        </p:tav>
                                        <p:tav tm="100000">
                                          <p:val>
                                            <p:strVal val="#ppt_w"/>
                                          </p:val>
                                        </p:tav>
                                      </p:tavLst>
                                    </p:anim>
                                    <p:anim calcmode="lin" valueType="num">
                                      <p:cBhvr>
                                        <p:cTn id="27" dur="500" fill="hold"/>
                                        <p:tgtEl>
                                          <p:spTgt spid="207900"/>
                                        </p:tgtEl>
                                        <p:attrNameLst>
                                          <p:attrName>ppt_h</p:attrName>
                                        </p:attrNameLst>
                                      </p:cBhvr>
                                      <p:tavLst>
                                        <p:tav tm="0">
                                          <p:val>
                                            <p:fltVal val="0"/>
                                          </p:val>
                                        </p:tav>
                                        <p:tav tm="100000">
                                          <p:val>
                                            <p:strVal val="#ppt_h"/>
                                          </p:val>
                                        </p:tav>
                                      </p:tavLst>
                                    </p:anim>
                                    <p:animEffect transition="in" filter="fade">
                                      <p:cBhvr>
                                        <p:cTn id="28" dur="500"/>
                                        <p:tgtEl>
                                          <p:spTgt spid="207900"/>
                                        </p:tgtEl>
                                      </p:cBhvr>
                                    </p:animEffect>
                                  </p:childTnLst>
                                  <p:subTnLst>
                                    <p:audio>
                                      <p:cMediaNode>
                                        <p:cTn display="0" masterRel="sameClick">
                                          <p:stCondLst>
                                            <p:cond evt="begin" delay="0">
                                              <p:tn val="24"/>
                                            </p:cond>
                                          </p:stCondLst>
                                          <p:endCondLst>
                                            <p:cond evt="onStopAudio" delay="0">
                                              <p:tgtEl>
                                                <p:sldTgt/>
                                              </p:tgtEl>
                                            </p:cond>
                                          </p:endCondLst>
                                        </p:cTn>
                                        <p:tgtEl>
                                          <p:sndTgt r:embed="rId5"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7874">
                                            <p:txEl>
                                              <p:pRg st="3" end="3"/>
                                            </p:txEl>
                                          </p:spTgt>
                                        </p:tgtEl>
                                        <p:attrNameLst>
                                          <p:attrName>style.visibility</p:attrName>
                                        </p:attrNameLst>
                                      </p:cBhvr>
                                      <p:to>
                                        <p:strVal val="visible"/>
                                      </p:to>
                                    </p:set>
                                    <p:anim calcmode="lin" valueType="num">
                                      <p:cBhvr additive="base">
                                        <p:cTn id="33" dur="500" fill="hold"/>
                                        <p:tgtEl>
                                          <p:spTgt spid="20787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7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07901"/>
                                        </p:tgtEl>
                                        <p:attrNameLst>
                                          <p:attrName>style.visibility</p:attrName>
                                        </p:attrNameLst>
                                      </p:cBhvr>
                                      <p:to>
                                        <p:strVal val="visible"/>
                                      </p:to>
                                    </p:set>
                                    <p:animEffect transition="in" filter="wipe(right)">
                                      <p:cBhvr>
                                        <p:cTn id="39" dur="500"/>
                                        <p:tgtEl>
                                          <p:spTgt spid="207901"/>
                                        </p:tgtEl>
                                      </p:cBhvr>
                                    </p:animEffect>
                                  </p:childTnLst>
                                  <p:subTnLst>
                                    <p:audio>
                                      <p:cMediaNode>
                                        <p:cTn display="0" masterRel="sameClick">
                                          <p:stCondLst>
                                            <p:cond evt="begin" delay="0">
                                              <p:tn val="37"/>
                                            </p:cond>
                                          </p:stCondLst>
                                          <p:endCondLst>
                                            <p:cond evt="onStopAudio" delay="0">
                                              <p:tgtEl>
                                                <p:sldTgt/>
                                              </p:tgtEl>
                                            </p:cond>
                                          </p:endCondLst>
                                        </p:cTn>
                                        <p:tgtEl>
                                          <p:sndTgt r:embed="rId6" name="voltage.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7902"/>
                                        </p:tgtEl>
                                        <p:attrNameLst>
                                          <p:attrName>style.visibility</p:attrName>
                                        </p:attrNameLst>
                                      </p:cBhvr>
                                      <p:to>
                                        <p:strVal val="visible"/>
                                      </p:to>
                                    </p:set>
                                    <p:animEffect transition="in" filter="wipe(down)">
                                      <p:cBhvr>
                                        <p:cTn id="44" dur="500"/>
                                        <p:tgtEl>
                                          <p:spTgt spid="207902"/>
                                        </p:tgtEl>
                                      </p:cBhvr>
                                    </p:animEffect>
                                  </p:childTnLst>
                                  <p:subTnLst>
                                    <p:audio>
                                      <p:cMediaNode>
                                        <p:cTn display="0" masterRel="sameClick">
                                          <p:stCondLst>
                                            <p:cond evt="begin" delay="0">
                                              <p:tn val="42"/>
                                            </p:cond>
                                          </p:stCondLst>
                                          <p:endCondLst>
                                            <p:cond evt="onStopAudio" delay="0">
                                              <p:tgtEl>
                                                <p:sldTgt/>
                                              </p:tgtEl>
                                            </p:cond>
                                          </p:endCondLst>
                                        </p:cTn>
                                        <p:tgtEl>
                                          <p:sndTgt r:embed="rId6" name="voltage.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07903"/>
                                        </p:tgtEl>
                                        <p:attrNameLst>
                                          <p:attrName>style.visibility</p:attrName>
                                        </p:attrNameLst>
                                      </p:cBhvr>
                                      <p:to>
                                        <p:strVal val="visible"/>
                                      </p:to>
                                    </p:set>
                                    <p:animEffect transition="in" filter="wipe(down)">
                                      <p:cBhvr>
                                        <p:cTn id="49" dur="500"/>
                                        <p:tgtEl>
                                          <p:spTgt spid="207903"/>
                                        </p:tgtEl>
                                      </p:cBhvr>
                                    </p:animEffect>
                                  </p:childTnLst>
                                  <p:subTnLst>
                                    <p:audio>
                                      <p:cMediaNode>
                                        <p:cTn display="0" masterRel="sameClick">
                                          <p:stCondLst>
                                            <p:cond evt="begin" delay="0">
                                              <p:tn val="47"/>
                                            </p:cond>
                                          </p:stCondLst>
                                          <p:endCondLst>
                                            <p:cond evt="onStopAudio" delay="0">
                                              <p:tgtEl>
                                                <p:sldTgt/>
                                              </p:tgtEl>
                                            </p:cond>
                                          </p:endCondLst>
                                        </p:cTn>
                                        <p:tgtEl>
                                          <p:sndTgt r:embed="rId6" name="voltage.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07904"/>
                                        </p:tgtEl>
                                        <p:attrNameLst>
                                          <p:attrName>style.visibility</p:attrName>
                                        </p:attrNameLst>
                                      </p:cBhvr>
                                      <p:to>
                                        <p:strVal val="visible"/>
                                      </p:to>
                                    </p:set>
                                    <p:animEffect transition="in" filter="wipe(up)">
                                      <p:cBhvr>
                                        <p:cTn id="54" dur="500"/>
                                        <p:tgtEl>
                                          <p:spTgt spid="207904"/>
                                        </p:tgtEl>
                                      </p:cBhvr>
                                    </p:animEffect>
                                  </p:childTnLst>
                                  <p:subTnLst>
                                    <p:audio>
                                      <p:cMediaNode>
                                        <p:cTn display="0" masterRel="sameClick">
                                          <p:stCondLst>
                                            <p:cond evt="begin" delay="0">
                                              <p:tn val="52"/>
                                            </p:cond>
                                          </p:stCondLst>
                                          <p:endCondLst>
                                            <p:cond evt="onStopAudio" delay="0">
                                              <p:tgtEl>
                                                <p:sldTgt/>
                                              </p:tgtEl>
                                            </p:cond>
                                          </p:endCondLst>
                                        </p:cTn>
                                        <p:tgtEl>
                                          <p:sndTgt r:embed="rId6" name="voltage.wav"/>
                                        </p:tgtEl>
                                      </p:cMediaNode>
                                    </p:audio>
                                  </p:subTnLst>
                                </p:cTn>
                              </p:par>
                              <p:par>
                                <p:cTn id="55" presetID="22" presetClass="entr" presetSubtype="8" fill="hold" grpId="0" nodeType="withEffect">
                                  <p:stCondLst>
                                    <p:cond delay="0"/>
                                  </p:stCondLst>
                                  <p:childTnLst>
                                    <p:set>
                                      <p:cBhvr>
                                        <p:cTn id="56" dur="1" fill="hold">
                                          <p:stCondLst>
                                            <p:cond delay="0"/>
                                          </p:stCondLst>
                                        </p:cTn>
                                        <p:tgtEl>
                                          <p:spTgt spid="207905"/>
                                        </p:tgtEl>
                                        <p:attrNameLst>
                                          <p:attrName>style.visibility</p:attrName>
                                        </p:attrNameLst>
                                      </p:cBhvr>
                                      <p:to>
                                        <p:strVal val="visible"/>
                                      </p:to>
                                    </p:set>
                                    <p:animEffect transition="in" filter="wipe(left)">
                                      <p:cBhvr>
                                        <p:cTn id="57" dur="500"/>
                                        <p:tgtEl>
                                          <p:spTgt spid="20790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207911"/>
                                        </p:tgtEl>
                                        <p:attrNameLst>
                                          <p:attrName>style.visibility</p:attrName>
                                        </p:attrNameLst>
                                      </p:cBhvr>
                                      <p:to>
                                        <p:strVal val="visible"/>
                                      </p:to>
                                    </p:set>
                                    <p:anim calcmode="lin" valueType="num">
                                      <p:cBhvr>
                                        <p:cTn id="62" dur="500" fill="hold"/>
                                        <p:tgtEl>
                                          <p:spTgt spid="207911"/>
                                        </p:tgtEl>
                                        <p:attrNameLst>
                                          <p:attrName>ppt_w</p:attrName>
                                        </p:attrNameLst>
                                      </p:cBhvr>
                                      <p:tavLst>
                                        <p:tav tm="0">
                                          <p:val>
                                            <p:fltVal val="0"/>
                                          </p:val>
                                        </p:tav>
                                        <p:tav tm="100000">
                                          <p:val>
                                            <p:strVal val="#ppt_w"/>
                                          </p:val>
                                        </p:tav>
                                      </p:tavLst>
                                    </p:anim>
                                    <p:anim calcmode="lin" valueType="num">
                                      <p:cBhvr>
                                        <p:cTn id="63" dur="500" fill="hold"/>
                                        <p:tgtEl>
                                          <p:spTgt spid="207911"/>
                                        </p:tgtEl>
                                        <p:attrNameLst>
                                          <p:attrName>ppt_h</p:attrName>
                                        </p:attrNameLst>
                                      </p:cBhvr>
                                      <p:tavLst>
                                        <p:tav tm="0">
                                          <p:val>
                                            <p:fltVal val="0"/>
                                          </p:val>
                                        </p:tav>
                                        <p:tav tm="100000">
                                          <p:val>
                                            <p:strVal val="#ppt_h"/>
                                          </p:val>
                                        </p:tav>
                                      </p:tavLst>
                                    </p:anim>
                                    <p:animEffect transition="in" filter="fade">
                                      <p:cBhvr>
                                        <p:cTn id="64" dur="500"/>
                                        <p:tgtEl>
                                          <p:spTgt spid="207911"/>
                                        </p:tgtEl>
                                      </p:cBhvr>
                                    </p:animEffect>
                                  </p:childTnLst>
                                  <p:subTnLst>
                                    <p:audio>
                                      <p:cMediaNode>
                                        <p:cTn display="0" masterRel="sameClick">
                                          <p:stCondLst>
                                            <p:cond evt="begin" delay="0">
                                              <p:tn val="60"/>
                                            </p:cond>
                                          </p:stCondLst>
                                          <p:endCondLst>
                                            <p:cond evt="onStopAudio" delay="0">
                                              <p:tgtEl>
                                                <p:sldTgt/>
                                              </p:tgtEl>
                                            </p:cond>
                                          </p:endCondLst>
                                        </p:cTn>
                                        <p:tgtEl>
                                          <p:sndTgt r:embed="rId5" name="cashreg.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07906"/>
                                        </p:tgtEl>
                                        <p:attrNameLst>
                                          <p:attrName>style.visibility</p:attrName>
                                        </p:attrNameLst>
                                      </p:cBhvr>
                                      <p:to>
                                        <p:strVal val="visible"/>
                                      </p:to>
                                    </p:set>
                                    <p:animEffect transition="in" filter="wipe(left)">
                                      <p:cBhvr>
                                        <p:cTn id="69" dur="500"/>
                                        <p:tgtEl>
                                          <p:spTgt spid="207906"/>
                                        </p:tgtEl>
                                      </p:cBhvr>
                                    </p:animEffect>
                                  </p:childTnLst>
                                  <p:subTnLst>
                                    <p:audio>
                                      <p:cMediaNode>
                                        <p:cTn display="0" masterRel="sameClick">
                                          <p:stCondLst>
                                            <p:cond evt="begin" delay="0">
                                              <p:tn val="67"/>
                                            </p:cond>
                                          </p:stCondLst>
                                          <p:endCondLst>
                                            <p:cond evt="onStopAudio" delay="0">
                                              <p:tgtEl>
                                                <p:sldTgt/>
                                              </p:tgtEl>
                                            </p:cond>
                                          </p:endCondLst>
                                        </p:cTn>
                                        <p:tgtEl>
                                          <p:sndTgt r:embed="rId6" name="voltage.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07907"/>
                                        </p:tgtEl>
                                        <p:attrNameLst>
                                          <p:attrName>style.visibility</p:attrName>
                                        </p:attrNameLst>
                                      </p:cBhvr>
                                      <p:to>
                                        <p:strVal val="visible"/>
                                      </p:to>
                                    </p:set>
                                    <p:animEffect transition="in" filter="wipe(down)">
                                      <p:cBhvr>
                                        <p:cTn id="74" dur="500"/>
                                        <p:tgtEl>
                                          <p:spTgt spid="207907"/>
                                        </p:tgtEl>
                                      </p:cBhvr>
                                    </p:animEffect>
                                  </p:childTnLst>
                                  <p:subTnLst>
                                    <p:audio>
                                      <p:cMediaNode>
                                        <p:cTn display="0" masterRel="sameClick">
                                          <p:stCondLst>
                                            <p:cond evt="begin" delay="0">
                                              <p:tn val="72"/>
                                            </p:cond>
                                          </p:stCondLst>
                                          <p:endCondLst>
                                            <p:cond evt="onStopAudio" delay="0">
                                              <p:tgtEl>
                                                <p:sldTgt/>
                                              </p:tgtEl>
                                            </p:cond>
                                          </p:endCondLst>
                                        </p:cTn>
                                        <p:tgtEl>
                                          <p:sndTgt r:embed="rId6" name="voltage.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207908"/>
                                        </p:tgtEl>
                                        <p:attrNameLst>
                                          <p:attrName>style.visibility</p:attrName>
                                        </p:attrNameLst>
                                      </p:cBhvr>
                                      <p:to>
                                        <p:strVal val="visible"/>
                                      </p:to>
                                    </p:set>
                                    <p:animEffect transition="in" filter="wipe(right)">
                                      <p:cBhvr>
                                        <p:cTn id="79" dur="500"/>
                                        <p:tgtEl>
                                          <p:spTgt spid="207908"/>
                                        </p:tgtEl>
                                      </p:cBhvr>
                                    </p:animEffect>
                                  </p:childTnLst>
                                  <p:subTnLst>
                                    <p:audio>
                                      <p:cMediaNode>
                                        <p:cTn display="0" masterRel="sameClick">
                                          <p:stCondLst>
                                            <p:cond evt="begin" delay="0">
                                              <p:tn val="77"/>
                                            </p:cond>
                                          </p:stCondLst>
                                          <p:endCondLst>
                                            <p:cond evt="onStopAudio" delay="0">
                                              <p:tgtEl>
                                                <p:sldTgt/>
                                              </p:tgtEl>
                                            </p:cond>
                                          </p:endCondLst>
                                        </p:cTn>
                                        <p:tgtEl>
                                          <p:sndTgt r:embed="rId6" name="voltage.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07909"/>
                                        </p:tgtEl>
                                        <p:attrNameLst>
                                          <p:attrName>style.visibility</p:attrName>
                                        </p:attrNameLst>
                                      </p:cBhvr>
                                      <p:to>
                                        <p:strVal val="visible"/>
                                      </p:to>
                                    </p:set>
                                    <p:animEffect transition="in" filter="wipe(down)">
                                      <p:cBhvr>
                                        <p:cTn id="84" dur="500"/>
                                        <p:tgtEl>
                                          <p:spTgt spid="207909"/>
                                        </p:tgtEl>
                                      </p:cBhvr>
                                    </p:animEffect>
                                  </p:childTnLst>
                                  <p:subTnLst>
                                    <p:audio>
                                      <p:cMediaNode>
                                        <p:cTn display="0" masterRel="sameClick">
                                          <p:stCondLst>
                                            <p:cond evt="begin" delay="0">
                                              <p:tn val="82"/>
                                            </p:cond>
                                          </p:stCondLst>
                                          <p:endCondLst>
                                            <p:cond evt="onStopAudio" delay="0">
                                              <p:tgtEl>
                                                <p:sldTgt/>
                                              </p:tgtEl>
                                            </p:cond>
                                          </p:endCondLst>
                                        </p:cTn>
                                        <p:tgtEl>
                                          <p:sndTgt r:embed="rId6" name="voltage.wav"/>
                                        </p:tgtEl>
                                      </p:cMediaNode>
                                    </p:audio>
                                  </p:subTnLst>
                                </p:cTn>
                              </p:par>
                              <p:par>
                                <p:cTn id="85" presetID="22" presetClass="entr" presetSubtype="8" fill="hold" grpId="0" nodeType="withEffect">
                                  <p:stCondLst>
                                    <p:cond delay="0"/>
                                  </p:stCondLst>
                                  <p:childTnLst>
                                    <p:set>
                                      <p:cBhvr>
                                        <p:cTn id="86" dur="1" fill="hold">
                                          <p:stCondLst>
                                            <p:cond delay="0"/>
                                          </p:stCondLst>
                                        </p:cTn>
                                        <p:tgtEl>
                                          <p:spTgt spid="207910"/>
                                        </p:tgtEl>
                                        <p:attrNameLst>
                                          <p:attrName>style.visibility</p:attrName>
                                        </p:attrNameLst>
                                      </p:cBhvr>
                                      <p:to>
                                        <p:strVal val="visible"/>
                                      </p:to>
                                    </p:set>
                                    <p:animEffect transition="in" filter="wipe(left)">
                                      <p:cBhvr>
                                        <p:cTn id="87" dur="500"/>
                                        <p:tgtEl>
                                          <p:spTgt spid="20791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207912"/>
                                        </p:tgtEl>
                                        <p:attrNameLst>
                                          <p:attrName>style.visibility</p:attrName>
                                        </p:attrNameLst>
                                      </p:cBhvr>
                                      <p:to>
                                        <p:strVal val="visible"/>
                                      </p:to>
                                    </p:set>
                                    <p:anim calcmode="lin" valueType="num">
                                      <p:cBhvr>
                                        <p:cTn id="92" dur="500" fill="hold"/>
                                        <p:tgtEl>
                                          <p:spTgt spid="207912"/>
                                        </p:tgtEl>
                                        <p:attrNameLst>
                                          <p:attrName>ppt_w</p:attrName>
                                        </p:attrNameLst>
                                      </p:cBhvr>
                                      <p:tavLst>
                                        <p:tav tm="0">
                                          <p:val>
                                            <p:fltVal val="0"/>
                                          </p:val>
                                        </p:tav>
                                        <p:tav tm="100000">
                                          <p:val>
                                            <p:strVal val="#ppt_w"/>
                                          </p:val>
                                        </p:tav>
                                      </p:tavLst>
                                    </p:anim>
                                    <p:anim calcmode="lin" valueType="num">
                                      <p:cBhvr>
                                        <p:cTn id="93" dur="500" fill="hold"/>
                                        <p:tgtEl>
                                          <p:spTgt spid="207912"/>
                                        </p:tgtEl>
                                        <p:attrNameLst>
                                          <p:attrName>ppt_h</p:attrName>
                                        </p:attrNameLst>
                                      </p:cBhvr>
                                      <p:tavLst>
                                        <p:tav tm="0">
                                          <p:val>
                                            <p:fltVal val="0"/>
                                          </p:val>
                                        </p:tav>
                                        <p:tav tm="100000">
                                          <p:val>
                                            <p:strVal val="#ppt_h"/>
                                          </p:val>
                                        </p:tav>
                                      </p:tavLst>
                                    </p:anim>
                                    <p:animEffect transition="in" filter="fade">
                                      <p:cBhvr>
                                        <p:cTn id="94" dur="500"/>
                                        <p:tgtEl>
                                          <p:spTgt spid="207912"/>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07874">
                                            <p:txEl>
                                              <p:pRg st="4" end="4"/>
                                            </p:txEl>
                                          </p:spTgt>
                                        </p:tgtEl>
                                        <p:attrNameLst>
                                          <p:attrName>style.visibility</p:attrName>
                                        </p:attrNameLst>
                                      </p:cBhvr>
                                      <p:to>
                                        <p:strVal val="visible"/>
                                      </p:to>
                                    </p:set>
                                    <p:anim calcmode="lin" valueType="num">
                                      <p:cBhvr additive="base">
                                        <p:cTn id="99" dur="500" fill="hold"/>
                                        <p:tgtEl>
                                          <p:spTgt spid="207874">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07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2000"/>
                                        <p:tgtEl>
                                          <p:spTgt spid="207899"/>
                                        </p:tgtEl>
                                      </p:cBhvr>
                                    </p:animEffect>
                                    <p:set>
                                      <p:cBhvr>
                                        <p:cTn id="105" dur="1" fill="hold">
                                          <p:stCondLst>
                                            <p:cond delay="1999"/>
                                          </p:stCondLst>
                                        </p:cTn>
                                        <p:tgtEl>
                                          <p:spTgt spid="20789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000"/>
                                        <p:tgtEl>
                                          <p:spTgt spid="207900"/>
                                        </p:tgtEl>
                                      </p:cBhvr>
                                    </p:animEffect>
                                    <p:set>
                                      <p:cBhvr>
                                        <p:cTn id="108" dur="1" fill="hold">
                                          <p:stCondLst>
                                            <p:cond delay="1999"/>
                                          </p:stCondLst>
                                        </p:cTn>
                                        <p:tgtEl>
                                          <p:spTgt spid="207900"/>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207901"/>
                                        </p:tgtEl>
                                      </p:cBhvr>
                                    </p:animEffect>
                                    <p:set>
                                      <p:cBhvr>
                                        <p:cTn id="111" dur="1" fill="hold">
                                          <p:stCondLst>
                                            <p:cond delay="1999"/>
                                          </p:stCondLst>
                                        </p:cTn>
                                        <p:tgtEl>
                                          <p:spTgt spid="207901"/>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000"/>
                                        <p:tgtEl>
                                          <p:spTgt spid="207902"/>
                                        </p:tgtEl>
                                      </p:cBhvr>
                                    </p:animEffect>
                                    <p:set>
                                      <p:cBhvr>
                                        <p:cTn id="114" dur="1" fill="hold">
                                          <p:stCondLst>
                                            <p:cond delay="1999"/>
                                          </p:stCondLst>
                                        </p:cTn>
                                        <p:tgtEl>
                                          <p:spTgt spid="207902"/>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207903"/>
                                        </p:tgtEl>
                                      </p:cBhvr>
                                    </p:animEffect>
                                    <p:set>
                                      <p:cBhvr>
                                        <p:cTn id="117" dur="1" fill="hold">
                                          <p:stCondLst>
                                            <p:cond delay="1999"/>
                                          </p:stCondLst>
                                        </p:cTn>
                                        <p:tgtEl>
                                          <p:spTgt spid="207903"/>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000"/>
                                        <p:tgtEl>
                                          <p:spTgt spid="207904"/>
                                        </p:tgtEl>
                                      </p:cBhvr>
                                    </p:animEffect>
                                    <p:set>
                                      <p:cBhvr>
                                        <p:cTn id="120" dur="1" fill="hold">
                                          <p:stCondLst>
                                            <p:cond delay="1999"/>
                                          </p:stCondLst>
                                        </p:cTn>
                                        <p:tgtEl>
                                          <p:spTgt spid="207904"/>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000"/>
                                        <p:tgtEl>
                                          <p:spTgt spid="207906"/>
                                        </p:tgtEl>
                                      </p:cBhvr>
                                    </p:animEffect>
                                    <p:set>
                                      <p:cBhvr>
                                        <p:cTn id="123" dur="1" fill="hold">
                                          <p:stCondLst>
                                            <p:cond delay="1999"/>
                                          </p:stCondLst>
                                        </p:cTn>
                                        <p:tgtEl>
                                          <p:spTgt spid="207906"/>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000"/>
                                        <p:tgtEl>
                                          <p:spTgt spid="207907"/>
                                        </p:tgtEl>
                                      </p:cBhvr>
                                    </p:animEffect>
                                    <p:set>
                                      <p:cBhvr>
                                        <p:cTn id="126" dur="1" fill="hold">
                                          <p:stCondLst>
                                            <p:cond delay="1999"/>
                                          </p:stCondLst>
                                        </p:cTn>
                                        <p:tgtEl>
                                          <p:spTgt spid="207907"/>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000"/>
                                        <p:tgtEl>
                                          <p:spTgt spid="207908"/>
                                        </p:tgtEl>
                                      </p:cBhvr>
                                    </p:animEffect>
                                    <p:set>
                                      <p:cBhvr>
                                        <p:cTn id="129" dur="1" fill="hold">
                                          <p:stCondLst>
                                            <p:cond delay="1999"/>
                                          </p:stCondLst>
                                        </p:cTn>
                                        <p:tgtEl>
                                          <p:spTgt spid="207908"/>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2000"/>
                                        <p:tgtEl>
                                          <p:spTgt spid="207909"/>
                                        </p:tgtEl>
                                      </p:cBhvr>
                                    </p:animEffect>
                                    <p:set>
                                      <p:cBhvr>
                                        <p:cTn id="132" dur="1" fill="hold">
                                          <p:stCondLst>
                                            <p:cond delay="1999"/>
                                          </p:stCondLst>
                                        </p:cTn>
                                        <p:tgtEl>
                                          <p:spTgt spid="207909"/>
                                        </p:tgtEl>
                                        <p:attrNameLst>
                                          <p:attrName>style.visibility</p:attrName>
                                        </p:attrNameLst>
                                      </p:cBhvr>
                                      <p:to>
                                        <p:strVal val="hidden"/>
                                      </p:to>
                                    </p:set>
                                  </p:childTnLst>
                                </p:cTn>
                              </p:par>
                              <p:par>
                                <p:cTn id="133" presetID="10" presetClass="entr" presetSubtype="0" fill="hold" nodeType="withEffect">
                                  <p:stCondLst>
                                    <p:cond delay="0"/>
                                  </p:stCondLst>
                                  <p:childTnLst>
                                    <p:set>
                                      <p:cBhvr>
                                        <p:cTn id="134" dur="1" fill="hold">
                                          <p:stCondLst>
                                            <p:cond delay="0"/>
                                          </p:stCondLst>
                                        </p:cTn>
                                        <p:tgtEl>
                                          <p:spTgt spid="207923"/>
                                        </p:tgtEl>
                                        <p:attrNameLst>
                                          <p:attrName>style.visibility</p:attrName>
                                        </p:attrNameLst>
                                      </p:cBhvr>
                                      <p:to>
                                        <p:strVal val="visible"/>
                                      </p:to>
                                    </p:set>
                                    <p:animEffect transition="in" filter="fade">
                                      <p:cBhvr>
                                        <p:cTn id="135" dur="2000"/>
                                        <p:tgtEl>
                                          <p:spTgt spid="207923"/>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207874">
                                            <p:txEl>
                                              <p:pRg st="5" end="5"/>
                                            </p:txEl>
                                          </p:spTgt>
                                        </p:tgtEl>
                                        <p:attrNameLst>
                                          <p:attrName>style.visibility</p:attrName>
                                        </p:attrNameLst>
                                      </p:cBhvr>
                                      <p:to>
                                        <p:strVal val="visible"/>
                                      </p:to>
                                    </p:set>
                                    <p:anim calcmode="lin" valueType="num">
                                      <p:cBhvr additive="base">
                                        <p:cTn id="140" dur="500" fill="hold"/>
                                        <p:tgtEl>
                                          <p:spTgt spid="207874">
                                            <p:txEl>
                                              <p:pRg st="5" end="5"/>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2078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99" grpId="0" animBg="1"/>
      <p:bldP spid="207899" grpId="1" animBg="1"/>
      <p:bldP spid="207900" grpId="0" animBg="1"/>
      <p:bldP spid="207900" grpId="1" animBg="1"/>
      <p:bldP spid="207901" grpId="0" animBg="1"/>
      <p:bldP spid="207901" grpId="1" animBg="1"/>
      <p:bldP spid="207902" grpId="0" animBg="1"/>
      <p:bldP spid="207902" grpId="1" animBg="1"/>
      <p:bldP spid="207903" grpId="0" animBg="1"/>
      <p:bldP spid="207903" grpId="1" animBg="1"/>
      <p:bldP spid="207904" grpId="0" animBg="1"/>
      <p:bldP spid="207904" grpId="1" animBg="1"/>
      <p:bldP spid="207905" grpId="0" animBg="1"/>
      <p:bldP spid="207906" grpId="0" animBg="1"/>
      <p:bldP spid="207906" grpId="1" animBg="1"/>
      <p:bldP spid="207907" grpId="0" animBg="1"/>
      <p:bldP spid="207907" grpId="1" animBg="1"/>
      <p:bldP spid="207908" grpId="0" animBg="1"/>
      <p:bldP spid="207908" grpId="1" animBg="1"/>
      <p:bldP spid="207909" grpId="0" animBg="1"/>
      <p:bldP spid="207909" grpId="1" animBg="1"/>
      <p:bldP spid="207910" grpId="0" animBg="1"/>
      <p:bldP spid="207911" grpId="0"/>
      <p:bldP spid="2079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The diode bridge rectifier</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Because the full-wave                                                rectifier simply converts                                                negative lobes to positive                                                ones, the voltage is not very                                         constant.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Note that although it is DC,                                                  it varies from 0 to </a:t>
            </a:r>
            <a:r>
              <a:rPr lang="en-US" i="1">
                <a:solidFill>
                  <a:srgbClr val="000000"/>
                </a:solidFill>
                <a:cs typeface="Times New Roman" pitchFamily="18" charset="0"/>
              </a:rPr>
              <a:t>V</a:t>
            </a:r>
            <a:r>
              <a:rPr lang="en-US" baseline="-25000">
                <a:solidFill>
                  <a:srgbClr val="000000"/>
                </a:solidFill>
                <a:cs typeface="Times New Roman" pitchFamily="18" charset="0"/>
              </a:rPr>
              <a:t>0</a:t>
            </a:r>
            <a:r>
              <a:rPr lang="en-US">
                <a:solidFill>
                  <a:srgbClr val="000000"/>
                </a:solidFill>
                <a:cs typeface="Times New Roman" pitchFamily="18" charset="0"/>
              </a:rPr>
              <a:t> twice                                              each period.</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This fluctuation is too great                                                for most electronic devices.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Luckily, this problem can be corrected simply by adding a large-valued capacitor across the output. Its storage capacity “smooths” out the resulting waveform.</a:t>
            </a:r>
          </a:p>
        </p:txBody>
      </p:sp>
      <p:sp>
        <p:nvSpPr>
          <p:cNvPr id="20992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209924" name="Group 4"/>
          <p:cNvGrpSpPr>
            <a:grpSpLocks/>
          </p:cNvGrpSpPr>
          <p:nvPr/>
        </p:nvGrpSpPr>
        <p:grpSpPr bwMode="auto">
          <a:xfrm>
            <a:off x="4851400" y="1404938"/>
            <a:ext cx="2832100" cy="2536825"/>
            <a:chOff x="3571" y="900"/>
            <a:chExt cx="1784" cy="1598"/>
          </a:xfrm>
        </p:grpSpPr>
        <p:pic>
          <p:nvPicPr>
            <p:cNvPr id="20992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13" y="2222"/>
              <a:ext cx="1398" cy="276"/>
            </a:xfrm>
            <a:prstGeom prst="rect">
              <a:avLst/>
            </a:prstGeom>
            <a:ln>
              <a:noFill/>
            </a:ln>
            <a:effectLst>
              <a:outerShdw blurRad="292100" dist="139700" dir="2700000" algn="tl" rotWithShape="0">
                <a:srgbClr val="333333">
                  <a:alpha val="65000"/>
                </a:srgbClr>
              </a:outerShdw>
            </a:effectLst>
          </p:spPr>
        </p:pic>
        <p:pic>
          <p:nvPicPr>
            <p:cNvPr id="209926" name="Picture 6"/>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rot="-2700000">
              <a:off x="3571" y="1111"/>
              <a:ext cx="898" cy="260"/>
            </a:xfrm>
            <a:prstGeom prst="rect">
              <a:avLst/>
            </a:prstGeom>
            <a:ln>
              <a:noFill/>
            </a:ln>
            <a:effectLst>
              <a:outerShdw blurRad="292100" dist="139700" dir="2700000" algn="tl" rotWithShape="0">
                <a:srgbClr val="333333">
                  <a:alpha val="65000"/>
                </a:srgbClr>
              </a:outerShdw>
            </a:effectLst>
          </p:spPr>
        </p:pic>
        <p:pic>
          <p:nvPicPr>
            <p:cNvPr id="209927" name="Picture 7"/>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rot="2700000" flipH="1">
              <a:off x="4196" y="1110"/>
              <a:ext cx="898" cy="260"/>
            </a:xfrm>
            <a:prstGeom prst="rect">
              <a:avLst/>
            </a:prstGeom>
            <a:ln>
              <a:noFill/>
            </a:ln>
            <a:effectLst>
              <a:outerShdw blurRad="292100" dist="139700" dir="2700000" algn="tl" rotWithShape="0">
                <a:srgbClr val="333333">
                  <a:alpha val="65000"/>
                </a:srgbClr>
              </a:outerShdw>
            </a:effectLst>
          </p:spPr>
        </p:pic>
        <p:pic>
          <p:nvPicPr>
            <p:cNvPr id="209928" name="Picture 8"/>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rot="-2700000">
              <a:off x="4190" y="1738"/>
              <a:ext cx="898" cy="260"/>
            </a:xfrm>
            <a:prstGeom prst="rect">
              <a:avLst/>
            </a:prstGeom>
            <a:ln>
              <a:noFill/>
            </a:ln>
            <a:effectLst>
              <a:outerShdw blurRad="292100" dist="139700" dir="2700000" algn="tl" rotWithShape="0">
                <a:srgbClr val="333333">
                  <a:alpha val="65000"/>
                </a:srgbClr>
              </a:outerShdw>
            </a:effectLst>
          </p:spPr>
        </p:pic>
        <p:pic>
          <p:nvPicPr>
            <p:cNvPr id="209929" name="Picture 9"/>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rot="2700000" flipH="1">
              <a:off x="3572" y="1738"/>
              <a:ext cx="898" cy="260"/>
            </a:xfrm>
            <a:prstGeom prst="rect">
              <a:avLst/>
            </a:prstGeom>
            <a:ln>
              <a:noFill/>
            </a:ln>
            <a:effectLst>
              <a:outerShdw blurRad="292100" dist="139700" dir="2700000" algn="tl" rotWithShape="0">
                <a:srgbClr val="333333">
                  <a:alpha val="65000"/>
                </a:srgbClr>
              </a:outerShdw>
            </a:effectLst>
          </p:spPr>
        </p:pic>
        <p:sp>
          <p:nvSpPr>
            <p:cNvPr id="209930" name="Rectangle 10"/>
            <p:cNvSpPr>
              <a:spLocks noChangeArrowheads="1"/>
            </p:cNvSpPr>
            <p:nvPr/>
          </p:nvSpPr>
          <p:spPr bwMode="auto">
            <a:xfrm>
              <a:off x="4259" y="1220"/>
              <a:ext cx="137" cy="629"/>
            </a:xfrm>
            <a:prstGeom prst="rect">
              <a:avLst/>
            </a:prstGeom>
            <a:noFill/>
            <a:ln w="19050">
              <a:solidFill>
                <a:srgbClr val="4D4D4D"/>
              </a:solidFill>
              <a:miter lim="800000"/>
              <a:headEnd/>
              <a:tailEnd/>
            </a:ln>
            <a:effectLst/>
          </p:spPr>
          <p:txBody>
            <a:bodyPr wrap="none" anchor="ctr"/>
            <a:lstStyle/>
            <a:p>
              <a:endParaRPr lang="en-US"/>
            </a:p>
          </p:txBody>
        </p:sp>
        <p:sp>
          <p:nvSpPr>
            <p:cNvPr id="209931" name="Line 11"/>
            <p:cNvSpPr>
              <a:spLocks noChangeShapeType="1"/>
            </p:cNvSpPr>
            <p:nvPr/>
          </p:nvSpPr>
          <p:spPr bwMode="auto">
            <a:xfrm>
              <a:off x="4328" y="925"/>
              <a:ext cx="0" cy="295"/>
            </a:xfrm>
            <a:prstGeom prst="line">
              <a:avLst/>
            </a:prstGeom>
            <a:noFill/>
            <a:ln w="19050">
              <a:solidFill>
                <a:srgbClr val="4D4D4D"/>
              </a:solidFill>
              <a:round/>
              <a:headEnd/>
              <a:tailEnd/>
            </a:ln>
            <a:effectLst/>
          </p:spPr>
          <p:txBody>
            <a:bodyPr/>
            <a:lstStyle/>
            <a:p>
              <a:endParaRPr lang="en-US"/>
            </a:p>
          </p:txBody>
        </p:sp>
        <p:sp>
          <p:nvSpPr>
            <p:cNvPr id="209932" name="Line 12"/>
            <p:cNvSpPr>
              <a:spLocks noChangeShapeType="1"/>
            </p:cNvSpPr>
            <p:nvPr/>
          </p:nvSpPr>
          <p:spPr bwMode="auto">
            <a:xfrm flipV="1">
              <a:off x="4328" y="1849"/>
              <a:ext cx="0" cy="326"/>
            </a:xfrm>
            <a:prstGeom prst="line">
              <a:avLst/>
            </a:prstGeom>
            <a:noFill/>
            <a:ln w="19050">
              <a:solidFill>
                <a:srgbClr val="4D4D4D"/>
              </a:solidFill>
              <a:round/>
              <a:headEnd/>
              <a:tailEnd/>
            </a:ln>
            <a:effectLst/>
          </p:spPr>
          <p:txBody>
            <a:bodyPr/>
            <a:lstStyle/>
            <a:p>
              <a:endParaRPr lang="en-US"/>
            </a:p>
          </p:txBody>
        </p:sp>
        <p:sp>
          <p:nvSpPr>
            <p:cNvPr id="209933" name="Line 13"/>
            <p:cNvSpPr>
              <a:spLocks noChangeShapeType="1"/>
            </p:cNvSpPr>
            <p:nvPr/>
          </p:nvSpPr>
          <p:spPr bwMode="auto">
            <a:xfrm>
              <a:off x="3715" y="1562"/>
              <a:ext cx="0" cy="788"/>
            </a:xfrm>
            <a:prstGeom prst="line">
              <a:avLst/>
            </a:prstGeom>
            <a:noFill/>
            <a:ln w="19050">
              <a:solidFill>
                <a:srgbClr val="4D4D4D"/>
              </a:solidFill>
              <a:round/>
              <a:headEnd/>
              <a:tailEnd/>
            </a:ln>
            <a:effectLst/>
          </p:spPr>
          <p:txBody>
            <a:bodyPr/>
            <a:lstStyle/>
            <a:p>
              <a:endParaRPr lang="en-US"/>
            </a:p>
          </p:txBody>
        </p:sp>
        <p:sp>
          <p:nvSpPr>
            <p:cNvPr id="209934" name="Line 14"/>
            <p:cNvSpPr>
              <a:spLocks noChangeShapeType="1"/>
            </p:cNvSpPr>
            <p:nvPr/>
          </p:nvSpPr>
          <p:spPr bwMode="auto">
            <a:xfrm>
              <a:off x="4947" y="1558"/>
              <a:ext cx="0" cy="788"/>
            </a:xfrm>
            <a:prstGeom prst="line">
              <a:avLst/>
            </a:prstGeom>
            <a:noFill/>
            <a:ln w="19050">
              <a:solidFill>
                <a:srgbClr val="4D4D4D"/>
              </a:solidFill>
              <a:round/>
              <a:headEnd/>
              <a:tailEnd/>
            </a:ln>
            <a:effectLst/>
          </p:spPr>
          <p:txBody>
            <a:bodyPr/>
            <a:lstStyle/>
            <a:p>
              <a:endParaRPr lang="en-US"/>
            </a:p>
          </p:txBody>
        </p:sp>
        <p:sp>
          <p:nvSpPr>
            <p:cNvPr id="209935" name="Line 15"/>
            <p:cNvSpPr>
              <a:spLocks noChangeShapeType="1"/>
            </p:cNvSpPr>
            <p:nvPr/>
          </p:nvSpPr>
          <p:spPr bwMode="auto">
            <a:xfrm>
              <a:off x="4328" y="2168"/>
              <a:ext cx="932" cy="0"/>
            </a:xfrm>
            <a:prstGeom prst="line">
              <a:avLst/>
            </a:prstGeom>
            <a:noFill/>
            <a:ln w="19050">
              <a:solidFill>
                <a:srgbClr val="4D4D4D"/>
              </a:solidFill>
              <a:round/>
              <a:headEnd/>
              <a:tailEnd/>
            </a:ln>
            <a:effectLst/>
          </p:spPr>
          <p:txBody>
            <a:bodyPr/>
            <a:lstStyle/>
            <a:p>
              <a:endParaRPr lang="en-US"/>
            </a:p>
          </p:txBody>
        </p:sp>
        <p:sp>
          <p:nvSpPr>
            <p:cNvPr id="209936" name="Oval 16"/>
            <p:cNvSpPr>
              <a:spLocks noChangeArrowheads="1"/>
            </p:cNvSpPr>
            <p:nvPr/>
          </p:nvSpPr>
          <p:spPr bwMode="auto">
            <a:xfrm>
              <a:off x="5268" y="2130"/>
              <a:ext cx="75" cy="75"/>
            </a:xfrm>
            <a:prstGeom prst="ellipse">
              <a:avLst/>
            </a:prstGeom>
            <a:noFill/>
            <a:ln w="19050">
              <a:solidFill>
                <a:srgbClr val="4D4D4D"/>
              </a:solidFill>
              <a:round/>
              <a:headEnd/>
              <a:tailEnd/>
            </a:ln>
            <a:effectLst/>
          </p:spPr>
          <p:txBody>
            <a:bodyPr wrap="none" anchor="ctr"/>
            <a:lstStyle/>
            <a:p>
              <a:endParaRPr lang="en-US"/>
            </a:p>
          </p:txBody>
        </p:sp>
        <p:sp>
          <p:nvSpPr>
            <p:cNvPr id="209937" name="Oval 17"/>
            <p:cNvSpPr>
              <a:spLocks noChangeAspect="1" noChangeArrowheads="1"/>
            </p:cNvSpPr>
            <p:nvPr/>
          </p:nvSpPr>
          <p:spPr bwMode="auto">
            <a:xfrm>
              <a:off x="4303" y="91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9938" name="Oval 18"/>
            <p:cNvSpPr>
              <a:spLocks noChangeAspect="1" noChangeArrowheads="1"/>
            </p:cNvSpPr>
            <p:nvPr/>
          </p:nvSpPr>
          <p:spPr bwMode="auto">
            <a:xfrm>
              <a:off x="3687" y="1540"/>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9939" name="Oval 19"/>
            <p:cNvSpPr>
              <a:spLocks noChangeAspect="1" noChangeArrowheads="1"/>
            </p:cNvSpPr>
            <p:nvPr/>
          </p:nvSpPr>
          <p:spPr bwMode="auto">
            <a:xfrm>
              <a:off x="4299" y="2144"/>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9940" name="Oval 20"/>
            <p:cNvSpPr>
              <a:spLocks noChangeAspect="1" noChangeArrowheads="1"/>
            </p:cNvSpPr>
            <p:nvPr/>
          </p:nvSpPr>
          <p:spPr bwMode="auto">
            <a:xfrm>
              <a:off x="4925" y="1527"/>
              <a:ext cx="52" cy="52"/>
            </a:xfrm>
            <a:prstGeom prst="ellipse">
              <a:avLst/>
            </a:prstGeom>
            <a:solidFill>
              <a:srgbClr val="4D4D4D"/>
            </a:solidFill>
            <a:ln w="19050">
              <a:solidFill>
                <a:srgbClr val="4D4D4D"/>
              </a:solidFill>
              <a:round/>
              <a:headEnd/>
              <a:tailEnd/>
            </a:ln>
            <a:effectLst/>
          </p:spPr>
          <p:txBody>
            <a:bodyPr wrap="none" anchor="ctr"/>
            <a:lstStyle/>
            <a:p>
              <a:endParaRPr lang="en-US"/>
            </a:p>
          </p:txBody>
        </p:sp>
        <p:sp>
          <p:nvSpPr>
            <p:cNvPr id="209941" name="Line 21"/>
            <p:cNvSpPr>
              <a:spLocks noChangeShapeType="1"/>
            </p:cNvSpPr>
            <p:nvPr/>
          </p:nvSpPr>
          <p:spPr bwMode="auto">
            <a:xfrm>
              <a:off x="4340" y="938"/>
              <a:ext cx="932" cy="0"/>
            </a:xfrm>
            <a:prstGeom prst="line">
              <a:avLst/>
            </a:prstGeom>
            <a:noFill/>
            <a:ln w="19050">
              <a:solidFill>
                <a:srgbClr val="4D4D4D"/>
              </a:solidFill>
              <a:round/>
              <a:headEnd/>
              <a:tailEnd/>
            </a:ln>
            <a:effectLst/>
          </p:spPr>
          <p:txBody>
            <a:bodyPr/>
            <a:lstStyle/>
            <a:p>
              <a:endParaRPr lang="en-US"/>
            </a:p>
          </p:txBody>
        </p:sp>
        <p:sp>
          <p:nvSpPr>
            <p:cNvPr id="209942" name="Oval 22"/>
            <p:cNvSpPr>
              <a:spLocks noChangeArrowheads="1"/>
            </p:cNvSpPr>
            <p:nvPr/>
          </p:nvSpPr>
          <p:spPr bwMode="auto">
            <a:xfrm>
              <a:off x="5280" y="900"/>
              <a:ext cx="75" cy="75"/>
            </a:xfrm>
            <a:prstGeom prst="ellipse">
              <a:avLst/>
            </a:prstGeom>
            <a:noFill/>
            <a:ln w="19050">
              <a:solidFill>
                <a:srgbClr val="4D4D4D"/>
              </a:solidFill>
              <a:round/>
              <a:headEnd/>
              <a:tailEnd/>
            </a:ln>
            <a:effectLst/>
          </p:spPr>
          <p:txBody>
            <a:bodyPr wrap="none" anchor="ctr"/>
            <a:lstStyle/>
            <a:p>
              <a:endParaRPr lang="en-US"/>
            </a:p>
          </p:txBody>
        </p:sp>
      </p:grpSp>
      <p:sp>
        <p:nvSpPr>
          <p:cNvPr id="209956" name="Text Box 36"/>
          <p:cNvSpPr txBox="1">
            <a:spLocks noChangeArrowheads="1"/>
          </p:cNvSpPr>
          <p:nvPr/>
        </p:nvSpPr>
        <p:spPr bwMode="auto">
          <a:xfrm>
            <a:off x="7643813" y="1209675"/>
            <a:ext cx="565150" cy="457200"/>
          </a:xfrm>
          <a:prstGeom prst="rect">
            <a:avLst/>
          </a:prstGeom>
          <a:noFill/>
          <a:ln w="9525">
            <a:noFill/>
            <a:miter lim="800000"/>
            <a:headEnd/>
            <a:tailEnd/>
          </a:ln>
          <a:effectLst/>
        </p:spPr>
        <p:txBody>
          <a:bodyPr wrap="none">
            <a:spAutoFit/>
          </a:bodyPr>
          <a:lstStyle/>
          <a:p>
            <a:r>
              <a:rPr lang="en-US">
                <a:solidFill>
                  <a:srgbClr val="FF0000"/>
                </a:solidFill>
              </a:rPr>
              <a:t>(+)</a:t>
            </a:r>
          </a:p>
        </p:txBody>
      </p:sp>
      <p:sp>
        <p:nvSpPr>
          <p:cNvPr id="209957" name="Text Box 37"/>
          <p:cNvSpPr txBox="1">
            <a:spLocks noChangeArrowheads="1"/>
          </p:cNvSpPr>
          <p:nvPr/>
        </p:nvSpPr>
        <p:spPr bwMode="auto">
          <a:xfrm>
            <a:off x="7627938" y="3216275"/>
            <a:ext cx="557212" cy="457200"/>
          </a:xfrm>
          <a:prstGeom prst="rect">
            <a:avLst/>
          </a:prstGeom>
          <a:noFill/>
          <a:ln w="9525">
            <a:noFill/>
            <a:miter lim="800000"/>
            <a:headEnd/>
            <a:tailEnd/>
          </a:ln>
          <a:effectLst/>
        </p:spPr>
        <p:txBody>
          <a:bodyPr wrap="none">
            <a:spAutoFit/>
          </a:bodyPr>
          <a:lstStyle/>
          <a:p>
            <a:r>
              <a:rPr lang="en-US">
                <a:solidFill>
                  <a:srgbClr val="008000"/>
                </a:solidFill>
              </a:rPr>
              <a:t>(–)</a:t>
            </a:r>
          </a:p>
        </p:txBody>
      </p:sp>
      <p:pic>
        <p:nvPicPr>
          <p:cNvPr id="209970" name="Picture 50"/>
          <p:cNvPicPr>
            <a:picLocks noChangeAspect="1" noChangeArrowheads="1"/>
          </p:cNvPicPr>
          <p:nvPr/>
        </p:nvPicPr>
        <p:blipFill>
          <a:blip r:embed="rId10" cstate="print">
            <a:clrChange>
              <a:clrFrom>
                <a:srgbClr val="FF0000"/>
              </a:clrFrom>
              <a:clrTo>
                <a:srgbClr val="FF0000">
                  <a:alpha val="0"/>
                </a:srgbClr>
              </a:clrTo>
            </a:clrChange>
          </a:blip>
          <a:srcRect/>
          <a:stretch>
            <a:fillRect/>
          </a:stretch>
        </p:blipFill>
        <p:spPr bwMode="auto">
          <a:xfrm>
            <a:off x="7178675" y="1463675"/>
            <a:ext cx="598488" cy="1955800"/>
          </a:xfrm>
          <a:prstGeom prst="rect">
            <a:avLst/>
          </a:prstGeom>
          <a:ln>
            <a:noFill/>
          </a:ln>
          <a:effectLst>
            <a:outerShdw blurRad="292100" dist="139700" dir="2700000" algn="tl" rotWithShape="0">
              <a:srgbClr val="333333">
                <a:alpha val="65000"/>
              </a:srgbClr>
            </a:outerShdw>
          </a:effectLst>
        </p:spPr>
      </p:pic>
      <p:pic>
        <p:nvPicPr>
          <p:cNvPr id="209971" name="Picture 5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610100" y="4227513"/>
            <a:ext cx="4533900" cy="1371600"/>
          </a:xfrm>
          <a:prstGeom prst="rect">
            <a:avLst/>
          </a:prstGeom>
          <a:ln>
            <a:noFill/>
          </a:ln>
          <a:effectLst>
            <a:outerShdw blurRad="292100" dist="139700" dir="2700000" algn="tl" rotWithShape="0">
              <a:srgbClr val="333333">
                <a:alpha val="65000"/>
              </a:srgbClr>
            </a:outerShdw>
          </a:effectLst>
        </p:spPr>
      </p:pic>
      <p:sp>
        <p:nvSpPr>
          <p:cNvPr id="209974" name="Freeform 54"/>
          <p:cNvSpPr>
            <a:spLocks/>
          </p:cNvSpPr>
          <p:nvPr/>
        </p:nvSpPr>
        <p:spPr bwMode="auto">
          <a:xfrm>
            <a:off x="4967288" y="4284663"/>
            <a:ext cx="3171825" cy="173037"/>
          </a:xfrm>
          <a:custGeom>
            <a:avLst/>
            <a:gdLst/>
            <a:ahLst/>
            <a:cxnLst>
              <a:cxn ang="0">
                <a:pos x="0" y="109"/>
              </a:cxn>
              <a:cxn ang="0">
                <a:pos x="204" y="1"/>
              </a:cxn>
              <a:cxn ang="0">
                <a:pos x="414" y="109"/>
              </a:cxn>
              <a:cxn ang="0">
                <a:pos x="618" y="1"/>
              </a:cxn>
              <a:cxn ang="0">
                <a:pos x="816" y="109"/>
              </a:cxn>
              <a:cxn ang="0">
                <a:pos x="1014" y="1"/>
              </a:cxn>
              <a:cxn ang="0">
                <a:pos x="1218" y="109"/>
              </a:cxn>
              <a:cxn ang="0">
                <a:pos x="1422" y="1"/>
              </a:cxn>
              <a:cxn ang="0">
                <a:pos x="1620" y="109"/>
              </a:cxn>
              <a:cxn ang="0">
                <a:pos x="1818" y="1"/>
              </a:cxn>
              <a:cxn ang="0">
                <a:pos x="1998" y="103"/>
              </a:cxn>
            </a:cxnLst>
            <a:rect l="0" t="0" r="r" b="b"/>
            <a:pathLst>
              <a:path w="1998" h="109">
                <a:moveTo>
                  <a:pt x="0" y="109"/>
                </a:moveTo>
                <a:cubicBezTo>
                  <a:pt x="67" y="55"/>
                  <a:pt x="135" y="1"/>
                  <a:pt x="204" y="1"/>
                </a:cubicBezTo>
                <a:cubicBezTo>
                  <a:pt x="273" y="1"/>
                  <a:pt x="345" y="109"/>
                  <a:pt x="414" y="109"/>
                </a:cubicBezTo>
                <a:cubicBezTo>
                  <a:pt x="483" y="109"/>
                  <a:pt x="551" y="1"/>
                  <a:pt x="618" y="1"/>
                </a:cubicBezTo>
                <a:cubicBezTo>
                  <a:pt x="685" y="1"/>
                  <a:pt x="750" y="109"/>
                  <a:pt x="816" y="109"/>
                </a:cubicBezTo>
                <a:cubicBezTo>
                  <a:pt x="882" y="109"/>
                  <a:pt x="947" y="1"/>
                  <a:pt x="1014" y="1"/>
                </a:cubicBezTo>
                <a:cubicBezTo>
                  <a:pt x="1081" y="1"/>
                  <a:pt x="1150" y="109"/>
                  <a:pt x="1218" y="109"/>
                </a:cubicBezTo>
                <a:cubicBezTo>
                  <a:pt x="1286" y="109"/>
                  <a:pt x="1355" y="1"/>
                  <a:pt x="1422" y="1"/>
                </a:cubicBezTo>
                <a:cubicBezTo>
                  <a:pt x="1489" y="1"/>
                  <a:pt x="1554" y="109"/>
                  <a:pt x="1620" y="109"/>
                </a:cubicBezTo>
                <a:cubicBezTo>
                  <a:pt x="1686" y="109"/>
                  <a:pt x="1755" y="2"/>
                  <a:pt x="1818" y="1"/>
                </a:cubicBezTo>
                <a:cubicBezTo>
                  <a:pt x="1881" y="0"/>
                  <a:pt x="1939" y="51"/>
                  <a:pt x="1998" y="103"/>
                </a:cubicBezTo>
              </a:path>
            </a:pathLst>
          </a:custGeom>
          <a:noFill/>
          <a:ln w="38100" cap="flat" cmpd="sng">
            <a:solidFill>
              <a:srgbClr val="CC0099"/>
            </a:solidFill>
            <a:prstDash val="sysDot"/>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922">
                                            <p:txEl>
                                              <p:pRg st="1" end="1"/>
                                            </p:txEl>
                                          </p:spTgt>
                                        </p:tgtEl>
                                        <p:attrNameLst>
                                          <p:attrName>style.visibility</p:attrName>
                                        </p:attrNameLst>
                                      </p:cBhvr>
                                      <p:to>
                                        <p:strVal val="visible"/>
                                      </p:to>
                                    </p:set>
                                    <p:anim calcmode="lin" valueType="num">
                                      <p:cBhvr additive="base">
                                        <p:cTn id="7" dur="500" fill="hold"/>
                                        <p:tgtEl>
                                          <p:spTgt spid="2099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99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09971"/>
                                        </p:tgtEl>
                                        <p:attrNameLst>
                                          <p:attrName>style.visibility</p:attrName>
                                        </p:attrNameLst>
                                      </p:cBhvr>
                                      <p:to>
                                        <p:strVal val="visible"/>
                                      </p:to>
                                    </p:set>
                                    <p:animEffect transition="in" filter="wipe(left)">
                                      <p:cBhvr>
                                        <p:cTn id="13" dur="5000"/>
                                        <p:tgtEl>
                                          <p:spTgt spid="209971"/>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9922">
                                            <p:txEl>
                                              <p:pRg st="2" end="2"/>
                                            </p:txEl>
                                          </p:spTgt>
                                        </p:tgtEl>
                                        <p:attrNameLst>
                                          <p:attrName>style.visibility</p:attrName>
                                        </p:attrNameLst>
                                      </p:cBhvr>
                                      <p:to>
                                        <p:strVal val="visible"/>
                                      </p:to>
                                    </p:set>
                                    <p:anim calcmode="lin" valueType="num">
                                      <p:cBhvr additive="base">
                                        <p:cTn id="18" dur="500" fill="hold"/>
                                        <p:tgtEl>
                                          <p:spTgt spid="20992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99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9922">
                                            <p:txEl>
                                              <p:pRg st="3" end="3"/>
                                            </p:txEl>
                                          </p:spTgt>
                                        </p:tgtEl>
                                        <p:attrNameLst>
                                          <p:attrName>style.visibility</p:attrName>
                                        </p:attrNameLst>
                                      </p:cBhvr>
                                      <p:to>
                                        <p:strVal val="visible"/>
                                      </p:to>
                                    </p:set>
                                    <p:anim calcmode="lin" valueType="num">
                                      <p:cBhvr additive="base">
                                        <p:cTn id="24" dur="500" fill="hold"/>
                                        <p:tgtEl>
                                          <p:spTgt spid="20992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99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9922">
                                            <p:txEl>
                                              <p:pRg st="4" end="4"/>
                                            </p:txEl>
                                          </p:spTgt>
                                        </p:tgtEl>
                                        <p:attrNameLst>
                                          <p:attrName>style.visibility</p:attrName>
                                        </p:attrNameLst>
                                      </p:cBhvr>
                                      <p:to>
                                        <p:strVal val="visible"/>
                                      </p:to>
                                    </p:set>
                                    <p:anim calcmode="lin" valueType="num">
                                      <p:cBhvr additive="base">
                                        <p:cTn id="30" dur="500" fill="hold"/>
                                        <p:tgtEl>
                                          <p:spTgt spid="20992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99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209970"/>
                                        </p:tgtEl>
                                        <p:attrNameLst>
                                          <p:attrName>style.visibility</p:attrName>
                                        </p:attrNameLst>
                                      </p:cBhvr>
                                      <p:to>
                                        <p:strVal val="visible"/>
                                      </p:to>
                                    </p:set>
                                    <p:anim calcmode="lin" valueType="num">
                                      <p:cBhvr additive="base">
                                        <p:cTn id="36" dur="500" fill="hold"/>
                                        <p:tgtEl>
                                          <p:spTgt spid="209970"/>
                                        </p:tgtEl>
                                        <p:attrNameLst>
                                          <p:attrName>ppt_x</p:attrName>
                                        </p:attrNameLst>
                                      </p:cBhvr>
                                      <p:tavLst>
                                        <p:tav tm="0">
                                          <p:val>
                                            <p:strVal val="0-#ppt_w/2"/>
                                          </p:val>
                                        </p:tav>
                                        <p:tav tm="100000">
                                          <p:val>
                                            <p:strVal val="#ppt_x"/>
                                          </p:val>
                                        </p:tav>
                                      </p:tavLst>
                                    </p:anim>
                                    <p:anim calcmode="lin" valueType="num">
                                      <p:cBhvr additive="base">
                                        <p:cTn id="37" dur="500" fill="hold"/>
                                        <p:tgtEl>
                                          <p:spTgt spid="2099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9974"/>
                                        </p:tgtEl>
                                        <p:attrNameLst>
                                          <p:attrName>style.visibility</p:attrName>
                                        </p:attrNameLst>
                                      </p:cBhvr>
                                      <p:to>
                                        <p:strVal val="visible"/>
                                      </p:to>
                                    </p:set>
                                    <p:animEffect transition="in" filter="wipe(left)">
                                      <p:cBhvr>
                                        <p:cTn id="42" dur="5000"/>
                                        <p:tgtEl>
                                          <p:spTgt spid="209974"/>
                                        </p:tgtEl>
                                      </p:cBhvr>
                                    </p:animEffect>
                                  </p:childTnLst>
                                  <p:subTnLst>
                                    <p:audio>
                                      <p:cMediaNode>
                                        <p:cTn display="0" masterRel="sameClick">
                                          <p:stCondLst>
                                            <p:cond evt="begin" delay="0">
                                              <p:tn val="40"/>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International-mindedness:</a:t>
            </a:r>
            <a:r>
              <a:rPr lang="en-US" altLang="en-US">
                <a:solidFill>
                  <a:srgbClr val="000000"/>
                </a:solidFill>
              </a:rPr>
              <a:t> </a:t>
            </a:r>
          </a:p>
          <a:p>
            <a:pPr marL="633413" indent="-633413"/>
            <a:r>
              <a:rPr lang="en-US" altLang="en-US">
                <a:solidFill>
                  <a:srgbClr val="000000"/>
                </a:solidFill>
              </a:rPr>
              <a:t>• The ability to maintain a reliable power grid has been the aim of all governments since the widespread use of electricity started </a:t>
            </a:r>
          </a:p>
          <a:p>
            <a:pPr marL="633413" indent="-633413"/>
            <a:r>
              <a:rPr lang="en-US" altLang="en-US" b="1">
                <a:solidFill>
                  <a:srgbClr val="000000"/>
                </a:solidFill>
              </a:rPr>
              <a:t>Theory of knowledge:</a:t>
            </a:r>
            <a:r>
              <a:rPr lang="en-US" altLang="en-US">
                <a:solidFill>
                  <a:srgbClr val="000000"/>
                </a:solidFill>
              </a:rPr>
              <a:t> </a:t>
            </a:r>
          </a:p>
          <a:p>
            <a:pPr marL="633413" indent="-633413"/>
            <a:r>
              <a:rPr lang="en-US" altLang="en-US">
                <a:solidFill>
                  <a:srgbClr val="000000"/>
                </a:solidFill>
              </a:rPr>
              <a:t>• There is continued debate of the effect of electromagnetic waves on the health of humans, especially children. Is it justifiable to make use of scientific advances even if we do not know what their long-term consequences may be?</a:t>
            </a:r>
          </a:p>
          <a:p>
            <a:pPr marL="633413" indent="-633413"/>
            <a:r>
              <a:rPr lang="en-US" altLang="en-US" b="1">
                <a:solidFill>
                  <a:srgbClr val="000000"/>
                </a:solidFill>
              </a:rPr>
              <a:t>Aims: </a:t>
            </a:r>
          </a:p>
          <a:p>
            <a:pPr marL="633413" indent="-633413"/>
            <a:r>
              <a:rPr lang="en-US" altLang="en-US" b="1">
                <a:solidFill>
                  <a:srgbClr val="000000"/>
                </a:solidFill>
              </a:rPr>
              <a:t>• Aim 6:</a:t>
            </a:r>
            <a:r>
              <a:rPr lang="en-US" altLang="en-US">
                <a:solidFill>
                  <a:srgbClr val="000000"/>
                </a:solidFill>
              </a:rPr>
              <a:t> experiments could include: construction of a basic ac generator; investigation of variation of input and output coils on a transformer; observing Wheatstone and Wien bridge circuits</a:t>
            </a:r>
          </a:p>
        </p:txBody>
      </p:sp>
      <p:sp>
        <p:nvSpPr>
          <p:cNvPr id="10240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7040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Aims: </a:t>
            </a:r>
          </a:p>
          <a:p>
            <a:pPr marL="633413" indent="-633413"/>
            <a:r>
              <a:rPr lang="en-US" altLang="en-US" b="1">
                <a:solidFill>
                  <a:srgbClr val="000000"/>
                </a:solidFill>
              </a:rPr>
              <a:t>• Aim 7:</a:t>
            </a:r>
            <a:r>
              <a:rPr lang="en-US" altLang="en-US">
                <a:solidFill>
                  <a:srgbClr val="000000"/>
                </a:solidFill>
              </a:rPr>
              <a:t> construction and observation of the adjustments made in very large electricity distribution systems is best carried out using computer-modeling software and websites </a:t>
            </a:r>
          </a:p>
          <a:p>
            <a:pPr marL="633413" indent="-633413"/>
            <a:r>
              <a:rPr lang="en-US" altLang="en-US" b="1">
                <a:solidFill>
                  <a:srgbClr val="000000"/>
                </a:solidFill>
              </a:rPr>
              <a:t>• Aim 9:</a:t>
            </a:r>
            <a:r>
              <a:rPr lang="en-US" altLang="en-US">
                <a:solidFill>
                  <a:srgbClr val="000000"/>
                </a:solidFill>
              </a:rPr>
              <a:t> power transmission is modeled using perfectly efficient systems but no such system truly exists. Although the model is imperfect, it renders the maximum power transmission. Recognition and ac-counting for the differences between the “perfect” system and the practical system is one of the main functions of professional scientists</a:t>
            </a:r>
          </a:p>
        </p:txBody>
      </p:sp>
      <p:sp>
        <p:nvSpPr>
          <p:cNvPr id="10445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2" name="Rectangle 8"/>
          <p:cNvSpPr>
            <a:spLocks noChangeArrowheads="1"/>
          </p:cNvSpPr>
          <p:nvPr/>
        </p:nvSpPr>
        <p:spPr bwMode="auto">
          <a:xfrm>
            <a:off x="682625" y="4775200"/>
            <a:ext cx="7764463" cy="1925638"/>
          </a:xfrm>
          <a:prstGeom prst="rect">
            <a:avLst/>
          </a:prstGeom>
          <a:solidFill>
            <a:srgbClr val="FFCCCC"/>
          </a:solidFill>
          <a:ln w="9525">
            <a:noFill/>
            <a:miter lim="800000"/>
            <a:headEnd/>
            <a:tailEnd/>
          </a:ln>
          <a:effectLst/>
        </p:spPr>
        <p:txBody>
          <a:bodyPr/>
          <a:lstStyle/>
          <a:p>
            <a:pPr eaLnBrk="0" hangingPunct="0"/>
            <a:r>
              <a:rPr lang="en-US" b="1" i="1"/>
              <a:t>FYI</a:t>
            </a:r>
          </a:p>
          <a:p>
            <a:pPr eaLnBrk="0" hangingPunct="0"/>
            <a:r>
              <a:rPr lang="en-US" b="1">
                <a:sym typeface="Symbol" pitchFamily="18" charset="2"/>
              </a:rPr>
              <a:t></a:t>
            </a:r>
            <a:r>
              <a:rPr lang="en-US">
                <a:sym typeface="Symbol" pitchFamily="18" charset="2"/>
              </a:rPr>
              <a:t>Recall that </a:t>
            </a:r>
            <a:r>
              <a:rPr lang="en-US">
                <a:solidFill>
                  <a:srgbClr val="000000"/>
                </a:solidFill>
                <a:sym typeface="Symbol" pitchFamily="18" charset="2"/>
              </a:rPr>
              <a:t> = </a:t>
            </a:r>
            <a:r>
              <a:rPr lang="en-US" i="1"/>
              <a:t>BA</a:t>
            </a:r>
            <a:r>
              <a:rPr lang="en-US" i="1" baseline="-25000"/>
              <a:t> </a:t>
            </a:r>
            <a:r>
              <a:rPr lang="en-US"/>
              <a:t>cos</a:t>
            </a:r>
            <a:r>
              <a:rPr lang="en-US" baseline="-25000"/>
              <a:t> </a:t>
            </a:r>
            <a:r>
              <a:rPr lang="en-US">
                <a:sym typeface="Symbol" pitchFamily="18" charset="2"/>
              </a:rPr>
              <a:t>.</a:t>
            </a:r>
            <a:r>
              <a:rPr lang="en-US" i="1">
                <a:sym typeface="Symbol" pitchFamily="18" charset="2"/>
              </a:rPr>
              <a:t> </a:t>
            </a:r>
            <a:r>
              <a:rPr lang="en-US">
                <a:sym typeface="Symbol" pitchFamily="18" charset="2"/>
              </a:rPr>
              <a:t>Given the </a:t>
            </a:r>
            <a:r>
              <a:rPr lang="en-US" i="1">
                <a:sym typeface="Symbol" pitchFamily="18" charset="2"/>
              </a:rPr>
              <a:t>uniform</a:t>
            </a:r>
            <a:r>
              <a:rPr lang="en-US">
                <a:sym typeface="Symbol" pitchFamily="18" charset="2"/>
              </a:rPr>
              <a:t> magnetic field and rotating </a:t>
            </a:r>
            <a:r>
              <a:rPr lang="en-US" i="1">
                <a:sym typeface="Symbol" pitchFamily="18" charset="2"/>
              </a:rPr>
              <a:t>coil</a:t>
            </a:r>
            <a:r>
              <a:rPr lang="en-US">
                <a:sym typeface="Symbol" pitchFamily="18" charset="2"/>
              </a:rPr>
              <a:t>, </a:t>
            </a:r>
            <a:r>
              <a:rPr lang="en-US" i="1">
                <a:sym typeface="Symbol" pitchFamily="18" charset="2"/>
              </a:rPr>
              <a:t>B</a:t>
            </a:r>
            <a:r>
              <a:rPr lang="en-US">
                <a:sym typeface="Symbol" pitchFamily="18" charset="2"/>
              </a:rPr>
              <a:t> and </a:t>
            </a:r>
            <a:r>
              <a:rPr lang="en-US" i="1">
                <a:sym typeface="Symbol" pitchFamily="18" charset="2"/>
              </a:rPr>
              <a:t>A</a:t>
            </a:r>
            <a:r>
              <a:rPr lang="en-US">
                <a:sym typeface="Symbol" pitchFamily="18" charset="2"/>
              </a:rPr>
              <a:t> are constant. Thus the flux change </a:t>
            </a:r>
            <a:r>
              <a:rPr lang="en-US">
                <a:solidFill>
                  <a:srgbClr val="000000"/>
                </a:solidFill>
                <a:cs typeface="Courier New" pitchFamily="49" charset="0"/>
                <a:sym typeface="Symbol" pitchFamily="18" charset="2"/>
              </a:rPr>
              <a:t></a:t>
            </a:r>
            <a:r>
              <a:rPr lang="en-US">
                <a:solidFill>
                  <a:srgbClr val="000000"/>
                </a:solidFill>
                <a:sym typeface="Symbol" pitchFamily="18" charset="2"/>
              </a:rPr>
              <a:t> will be due only to the change in the angle </a:t>
            </a:r>
            <a:r>
              <a:rPr lang="en-US">
                <a:solidFill>
                  <a:srgbClr val="000000"/>
                </a:solidFill>
                <a:cs typeface="Courier New" pitchFamily="49" charset="0"/>
                <a:sym typeface="Symbol" pitchFamily="18" charset="2"/>
              </a:rPr>
              <a:t></a:t>
            </a:r>
            <a:r>
              <a:rPr lang="en-US">
                <a:solidFill>
                  <a:srgbClr val="000000"/>
                </a:solidFill>
                <a:sym typeface="Symbol" pitchFamily="18" charset="2"/>
              </a:rPr>
              <a:t>.</a:t>
            </a:r>
          </a:p>
        </p:txBody>
      </p:sp>
      <p:sp>
        <p:nvSpPr>
          <p:cNvPr id="108546" name="Rectangle 2"/>
          <p:cNvSpPr>
            <a:spLocks noChangeArrowheads="1"/>
          </p:cNvSpPr>
          <p:nvPr/>
        </p:nvSpPr>
        <p:spPr bwMode="auto">
          <a:xfrm>
            <a:off x="685800" y="1338263"/>
            <a:ext cx="7772400" cy="3470275"/>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r>
              <a:rPr lang="en-US" altLang="en-US">
                <a:solidFill>
                  <a:srgbClr val="000000"/>
                </a:solidFill>
                <a:ea typeface="Segoe UI" pitchFamily="34" charset="0"/>
              </a:rPr>
              <a:t> </a:t>
            </a:r>
            <a:r>
              <a:rPr lang="en-US">
                <a:solidFill>
                  <a:srgbClr val="000000"/>
                </a:solidFill>
                <a:ea typeface="Segoe UI" pitchFamily="34" charset="0"/>
                <a:cs typeface="Times New Roman" pitchFamily="18" charset="0"/>
              </a:rPr>
              <a:t>	</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Recall Faraday’s law:	</a:t>
            </a:r>
          </a:p>
          <a:p>
            <a:pPr eaLnBrk="0" hangingPunct="0">
              <a:spcBef>
                <a:spcPct val="20000"/>
              </a:spcBef>
            </a:pPr>
            <a:endParaRPr lang="en-US">
              <a:solidFill>
                <a:srgbClr val="000000"/>
              </a:solidFill>
              <a:ea typeface="Segoe UI" pitchFamily="34" charset="0"/>
              <a:cs typeface="Times New Roman" pitchFamily="18" charset="0"/>
              <a:sym typeface="Symbol" pitchFamily="18" charset="2"/>
            </a:endParaRP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From the formula we see that there are three ways to increase the induced emf of a rotating coil:</a:t>
            </a:r>
          </a:p>
          <a:p>
            <a:pPr eaLnBrk="0" hangingPunct="0">
              <a:spcBef>
                <a:spcPct val="20000"/>
              </a:spcBef>
            </a:pPr>
            <a:r>
              <a:rPr lang="en-US">
                <a:solidFill>
                  <a:srgbClr val="000000"/>
                </a:solidFill>
                <a:ea typeface="Segoe UI" pitchFamily="34" charset="0"/>
                <a:cs typeface="Times New Roman" pitchFamily="18" charset="0"/>
              </a:rPr>
              <a:t>(1) Increase the number of turns </a:t>
            </a:r>
            <a:r>
              <a:rPr lang="en-US" i="1">
                <a:solidFill>
                  <a:srgbClr val="000000"/>
                </a:solidFill>
                <a:ea typeface="Segoe UI" pitchFamily="34" charset="0"/>
                <a:cs typeface="Times New Roman" pitchFamily="18" charset="0"/>
              </a:rPr>
              <a:t>N</a:t>
            </a:r>
            <a:r>
              <a:rPr lang="en-US">
                <a:solidFill>
                  <a:srgbClr val="000000"/>
                </a:solidFill>
                <a:ea typeface="Segoe UI" pitchFamily="34" charset="0"/>
                <a:cs typeface="Times New Roman" pitchFamily="18" charset="0"/>
              </a:rPr>
              <a:t> in coil.</a:t>
            </a:r>
          </a:p>
          <a:p>
            <a:pPr eaLnBrk="0" hangingPunct="0">
              <a:spcBef>
                <a:spcPct val="20000"/>
              </a:spcBef>
            </a:pPr>
            <a:r>
              <a:rPr lang="en-US">
                <a:solidFill>
                  <a:srgbClr val="000000"/>
                </a:solidFill>
                <a:ea typeface="Segoe UI" pitchFamily="34" charset="0"/>
                <a:cs typeface="Times New Roman" pitchFamily="18" charset="0"/>
              </a:rPr>
              <a:t>(2) Increase the flux change </a:t>
            </a:r>
            <a:r>
              <a:rPr lang="en-US">
                <a:solidFill>
                  <a:srgbClr val="000000"/>
                </a:solidFill>
                <a:ea typeface="Segoe UI" pitchFamily="34" charset="0"/>
                <a:cs typeface="Courier New" pitchFamily="49" charset="0"/>
                <a:sym typeface="Symbol" pitchFamily="18" charset="2"/>
              </a:rPr>
              <a:t>.</a:t>
            </a:r>
          </a:p>
          <a:p>
            <a:pPr eaLnBrk="0" hangingPunct="0">
              <a:spcBef>
                <a:spcPct val="20000"/>
              </a:spcBef>
            </a:pPr>
            <a:r>
              <a:rPr lang="en-US">
                <a:solidFill>
                  <a:srgbClr val="000000"/>
                </a:solidFill>
                <a:ea typeface="Segoe UI" pitchFamily="34" charset="0"/>
                <a:cs typeface="Courier New" pitchFamily="49" charset="0"/>
                <a:sym typeface="Symbol" pitchFamily="18" charset="2"/>
              </a:rPr>
              <a:t>(3) Decrease the time </a:t>
            </a:r>
            <a:r>
              <a:rPr lang="en-US" i="1">
                <a:solidFill>
                  <a:srgbClr val="000000"/>
                </a:solidFill>
                <a:ea typeface="Segoe UI" pitchFamily="34" charset="0"/>
                <a:cs typeface="Courier New" pitchFamily="49" charset="0"/>
                <a:sym typeface="Symbol" pitchFamily="18" charset="2"/>
              </a:rPr>
              <a:t>t</a:t>
            </a:r>
            <a:r>
              <a:rPr lang="en-US">
                <a:solidFill>
                  <a:srgbClr val="000000"/>
                </a:solidFill>
                <a:ea typeface="Segoe UI" pitchFamily="34" charset="0"/>
                <a:cs typeface="Courier New" pitchFamily="49" charset="0"/>
                <a:sym typeface="Symbol" pitchFamily="18" charset="2"/>
              </a:rPr>
              <a:t> over which the flux changes.</a:t>
            </a:r>
          </a:p>
        </p:txBody>
      </p:sp>
      <p:sp>
        <p:nvSpPr>
          <p:cNvPr id="10855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grpSp>
        <p:nvGrpSpPr>
          <p:cNvPr id="2" name="Group 15"/>
          <p:cNvGrpSpPr>
            <a:grpSpLocks/>
          </p:cNvGrpSpPr>
          <p:nvPr/>
        </p:nvGrpSpPr>
        <p:grpSpPr bwMode="auto">
          <a:xfrm>
            <a:off x="842963" y="2203450"/>
            <a:ext cx="7464425" cy="485775"/>
            <a:chOff x="515" y="1711"/>
            <a:chExt cx="4702" cy="306"/>
          </a:xfrm>
        </p:grpSpPr>
        <p:sp>
          <p:nvSpPr>
            <p:cNvPr id="108557" name="Text Box 5"/>
            <p:cNvSpPr txBox="1">
              <a:spLocks noChangeArrowheads="1"/>
            </p:cNvSpPr>
            <p:nvPr/>
          </p:nvSpPr>
          <p:spPr bwMode="auto">
            <a:xfrm>
              <a:off x="3797" y="1726"/>
              <a:ext cx="1420"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Faraday’s law</a:t>
              </a:r>
            </a:p>
          </p:txBody>
        </p:sp>
        <p:sp>
          <p:nvSpPr>
            <p:cNvPr id="108558" name="Rectangle 6"/>
            <p:cNvSpPr>
              <a:spLocks noChangeArrowheads="1"/>
            </p:cNvSpPr>
            <p:nvPr/>
          </p:nvSpPr>
          <p:spPr bwMode="auto">
            <a:xfrm>
              <a:off x="515" y="1728"/>
              <a:ext cx="4701" cy="289"/>
            </a:xfrm>
            <a:prstGeom prst="rect">
              <a:avLst/>
            </a:prstGeom>
            <a:noFill/>
            <a:ln w="12700">
              <a:solidFill>
                <a:schemeClr val="tx1"/>
              </a:solidFill>
              <a:miter lim="800000"/>
              <a:headEnd/>
              <a:tailEnd/>
            </a:ln>
          </p:spPr>
          <p:txBody>
            <a:bodyPr wrap="none" anchor="ctr"/>
            <a:lstStyle/>
            <a:p>
              <a:endParaRPr lang="en-US"/>
            </a:p>
          </p:txBody>
        </p:sp>
        <p:sp>
          <p:nvSpPr>
            <p:cNvPr id="108559" name="Text Box 7"/>
            <p:cNvSpPr txBox="1">
              <a:spLocks noChangeArrowheads="1"/>
            </p:cNvSpPr>
            <p:nvPr/>
          </p:nvSpPr>
          <p:spPr bwMode="auto">
            <a:xfrm>
              <a:off x="655" y="1711"/>
              <a:ext cx="3586" cy="288"/>
            </a:xfrm>
            <a:prstGeom prst="rect">
              <a:avLst/>
            </a:prstGeom>
            <a:noFill/>
            <a:ln w="9525">
              <a:noFill/>
              <a:miter lim="800000"/>
              <a:headEnd/>
              <a:tailEnd/>
            </a:ln>
          </p:spPr>
          <p:txBody>
            <a:bodyPr>
              <a:spAutoFit/>
            </a:bodyPr>
            <a:lstStyle/>
            <a:p>
              <a:pPr>
                <a:spcBef>
                  <a:spcPct val="50000"/>
                </a:spcBef>
              </a:pPr>
              <a:r>
                <a:rPr lang="en-US" i="1">
                  <a:solidFill>
                    <a:srgbClr val="000000"/>
                  </a:solidFill>
                  <a:sym typeface="Symbol" pitchFamily="18" charset="2"/>
                </a:rPr>
                <a:t></a:t>
              </a:r>
              <a:r>
                <a:rPr lang="en-US">
                  <a:solidFill>
                    <a:srgbClr val="000000"/>
                  </a:solidFill>
                  <a:sym typeface="Symbol" pitchFamily="18" charset="2"/>
                </a:rPr>
                <a:t> = – </a:t>
              </a:r>
              <a:r>
                <a:rPr lang="en-US" i="1">
                  <a:solidFill>
                    <a:srgbClr val="000000"/>
                  </a:solidFill>
                  <a:sym typeface="Symbol" pitchFamily="18" charset="2"/>
                </a:rPr>
                <a:t>N</a:t>
              </a:r>
              <a:r>
                <a:rPr lang="en-US" i="1" baseline="-25000">
                  <a:solidFill>
                    <a:srgbClr val="000000"/>
                  </a:solidFill>
                  <a:sym typeface="Symbol" pitchFamily="18" charset="2"/>
                </a:rPr>
                <a:t>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a:t>
              </a:r>
              <a:endParaRPr lang="en-US" i="1">
                <a:cs typeface="Courier New" pitchFamily="49"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additive="base">
                                        <p:cTn id="7" dur="500" fill="hold"/>
                                        <p:tgtEl>
                                          <p:spTgt spid="108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6">
                                            <p:txEl>
                                              <p:pRg st="1" end="1"/>
                                            </p:txEl>
                                          </p:spTgt>
                                        </p:tgtEl>
                                        <p:attrNameLst>
                                          <p:attrName>style.visibility</p:attrName>
                                        </p:attrNameLst>
                                      </p:cBhvr>
                                      <p:to>
                                        <p:strVal val="visible"/>
                                      </p:to>
                                    </p:set>
                                    <p:anim calcmode="lin" valueType="num">
                                      <p:cBhvr additive="base">
                                        <p:cTn id="13" dur="500" fill="hold"/>
                                        <p:tgtEl>
                                          <p:spTgt spid="1085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8546">
                                            <p:txEl>
                                              <p:pRg st="3" end="3"/>
                                            </p:txEl>
                                          </p:spTgt>
                                        </p:tgtEl>
                                        <p:attrNameLst>
                                          <p:attrName>style.visibility</p:attrName>
                                        </p:attrNameLst>
                                      </p:cBhvr>
                                      <p:to>
                                        <p:strVal val="visible"/>
                                      </p:to>
                                    </p:set>
                                    <p:anim calcmode="lin" valueType="num">
                                      <p:cBhvr additive="base">
                                        <p:cTn id="26" dur="500" fill="hold"/>
                                        <p:tgtEl>
                                          <p:spTgt spid="10854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85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8546">
                                            <p:txEl>
                                              <p:pRg st="4" end="4"/>
                                            </p:txEl>
                                          </p:spTgt>
                                        </p:tgtEl>
                                        <p:attrNameLst>
                                          <p:attrName>style.visibility</p:attrName>
                                        </p:attrNameLst>
                                      </p:cBhvr>
                                      <p:to>
                                        <p:strVal val="visible"/>
                                      </p:to>
                                    </p:set>
                                    <p:anim calcmode="lin" valueType="num">
                                      <p:cBhvr additive="base">
                                        <p:cTn id="32" dur="500" fill="hold"/>
                                        <p:tgtEl>
                                          <p:spTgt spid="10854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85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8546">
                                            <p:txEl>
                                              <p:pRg st="5" end="5"/>
                                            </p:txEl>
                                          </p:spTgt>
                                        </p:tgtEl>
                                        <p:attrNameLst>
                                          <p:attrName>style.visibility</p:attrName>
                                        </p:attrNameLst>
                                      </p:cBhvr>
                                      <p:to>
                                        <p:strVal val="visible"/>
                                      </p:to>
                                    </p:set>
                                    <p:anim calcmode="lin" valueType="num">
                                      <p:cBhvr additive="base">
                                        <p:cTn id="38" dur="500" fill="hold"/>
                                        <p:tgtEl>
                                          <p:spTgt spid="10854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85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8546">
                                            <p:txEl>
                                              <p:pRg st="6" end="6"/>
                                            </p:txEl>
                                          </p:spTgt>
                                        </p:tgtEl>
                                        <p:attrNameLst>
                                          <p:attrName>style.visibility</p:attrName>
                                        </p:attrNameLst>
                                      </p:cBhvr>
                                      <p:to>
                                        <p:strVal val="visible"/>
                                      </p:to>
                                    </p:set>
                                    <p:anim calcmode="lin" valueType="num">
                                      <p:cBhvr additive="base">
                                        <p:cTn id="44" dur="500" fill="hold"/>
                                        <p:tgtEl>
                                          <p:spTgt spid="108546">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85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8552">
                                            <p:txEl>
                                              <p:pRg st="1" end="1"/>
                                            </p:txEl>
                                          </p:spTgt>
                                        </p:tgtEl>
                                        <p:attrNameLst>
                                          <p:attrName>style.visibility</p:attrName>
                                        </p:attrNameLst>
                                      </p:cBhvr>
                                      <p:to>
                                        <p:strVal val="visible"/>
                                      </p:to>
                                    </p:set>
                                    <p:anim calcmode="lin" valueType="num">
                                      <p:cBhvr additive="base">
                                        <p:cTn id="50" dur="500" fill="hold"/>
                                        <p:tgtEl>
                                          <p:spTgt spid="108552">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85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687388" y="1757363"/>
            <a:ext cx="7772400" cy="4903787"/>
          </a:xfrm>
          <a:prstGeom prst="rect">
            <a:avLst/>
          </a:prstGeom>
          <a:solidFill>
            <a:srgbClr val="CCFFCC"/>
          </a:solidFill>
          <a:ln w="9525">
            <a:noFill/>
            <a:miter lim="800000"/>
            <a:headEnd/>
            <a:tailEnd/>
          </a:ln>
          <a:effectLst/>
        </p:spPr>
        <p:txBody>
          <a:bodyPr/>
          <a:lstStyle/>
          <a:p>
            <a:pPr eaLnBrk="0" hangingPunct="0">
              <a:spcBef>
                <a:spcPct val="20000"/>
              </a:spcBef>
            </a:pPr>
            <a:r>
              <a:rPr lang="en-US" dirty="0">
                <a:sym typeface="Symbol" pitchFamily="18" charset="2"/>
              </a:rPr>
              <a:t>PRACTICE: </a:t>
            </a:r>
          </a:p>
          <a:p>
            <a:pPr eaLnBrk="0" hangingPunct="0">
              <a:spcBef>
                <a:spcPct val="20000"/>
              </a:spcBef>
            </a:pPr>
            <a:r>
              <a:rPr lang="en-US" dirty="0">
                <a:sym typeface="Symbol" pitchFamily="18" charset="2"/>
              </a:rPr>
              <a:t>What is the effect of increasing the frequency of the generator on the induced </a:t>
            </a:r>
            <a:r>
              <a:rPr lang="en-US" dirty="0" err="1">
                <a:sym typeface="Symbol" pitchFamily="18" charset="2"/>
              </a:rPr>
              <a:t>emf</a:t>
            </a:r>
            <a:r>
              <a:rPr lang="en-US" dirty="0">
                <a:sym typeface="Symbol" pitchFamily="18" charset="2"/>
              </a:rPr>
              <a:t>?</a:t>
            </a:r>
          </a:p>
          <a:p>
            <a:pPr eaLnBrk="0" hangingPunct="0">
              <a:spcBef>
                <a:spcPct val="20000"/>
              </a:spcBef>
            </a:pPr>
            <a:r>
              <a:rPr lang="en-US" dirty="0">
                <a:sym typeface="Symbol" pitchFamily="18" charset="2"/>
              </a:rPr>
              <a:t>SOLUTION:</a:t>
            </a:r>
          </a:p>
          <a:p>
            <a:pPr eaLnBrk="0" hangingPunct="0">
              <a:spcBef>
                <a:spcPct val="20000"/>
              </a:spcBef>
            </a:pPr>
            <a:r>
              <a:rPr lang="en-US" dirty="0">
                <a:sym typeface="Symbol" pitchFamily="18" charset="2"/>
              </a:rPr>
              <a:t>From the previous slide (Point 3) we noted that if we </a:t>
            </a:r>
            <a:r>
              <a:rPr lang="en-US" i="1" dirty="0">
                <a:sym typeface="Symbol" pitchFamily="18" charset="2"/>
              </a:rPr>
              <a:t>decrease</a:t>
            </a:r>
            <a:r>
              <a:rPr lang="en-US" dirty="0">
                <a:sym typeface="Symbol" pitchFamily="18" charset="2"/>
              </a:rPr>
              <a:t> </a:t>
            </a:r>
            <a:r>
              <a:rPr lang="en-US" dirty="0">
                <a:solidFill>
                  <a:srgbClr val="000000"/>
                </a:solidFill>
                <a:cs typeface="Courier New" pitchFamily="49" charset="0"/>
                <a:sym typeface="Symbol" pitchFamily="18" charset="2"/>
              </a:rPr>
              <a:t></a:t>
            </a:r>
            <a:r>
              <a:rPr lang="en-US" i="1" dirty="0">
                <a:solidFill>
                  <a:srgbClr val="000000"/>
                </a:solidFill>
                <a:cs typeface="Courier New" pitchFamily="49" charset="0"/>
                <a:sym typeface="Symbol" pitchFamily="18" charset="2"/>
              </a:rPr>
              <a:t>t</a:t>
            </a:r>
            <a:r>
              <a:rPr lang="en-US" dirty="0">
                <a:solidFill>
                  <a:srgbClr val="000000"/>
                </a:solidFill>
                <a:cs typeface="Courier New" pitchFamily="49" charset="0"/>
                <a:sym typeface="Symbol" pitchFamily="18" charset="2"/>
              </a:rPr>
              <a:t> then we will increase the induced </a:t>
            </a:r>
            <a:r>
              <a:rPr lang="en-US" dirty="0" err="1">
                <a:solidFill>
                  <a:srgbClr val="000000"/>
                </a:solidFill>
                <a:cs typeface="Courier New" pitchFamily="49" charset="0"/>
                <a:sym typeface="Symbol" pitchFamily="18" charset="2"/>
              </a:rPr>
              <a:t>emf</a:t>
            </a:r>
            <a:r>
              <a:rPr lang="en-US" dirty="0">
                <a:solidFill>
                  <a:srgbClr val="000000"/>
                </a:solidFill>
                <a:cs typeface="Courier New" pitchFamily="49" charset="0"/>
                <a:sym typeface="Symbol" pitchFamily="18" charset="2"/>
              </a:rPr>
              <a:t>.</a:t>
            </a:r>
          </a:p>
          <a:p>
            <a:pPr eaLnBrk="0" hangingPunct="0">
              <a:spcBef>
                <a:spcPct val="20000"/>
              </a:spcBef>
            </a:pPr>
            <a:r>
              <a:rPr lang="en-US" dirty="0">
                <a:sym typeface="Symbol" pitchFamily="18" charset="2"/>
              </a:rPr>
              <a:t>But if we decrease </a:t>
            </a:r>
            <a:r>
              <a:rPr lang="en-US" dirty="0">
                <a:solidFill>
                  <a:srgbClr val="000000"/>
                </a:solidFill>
                <a:cs typeface="Courier New" pitchFamily="49" charset="0"/>
                <a:sym typeface="Symbol" pitchFamily="18" charset="2"/>
              </a:rPr>
              <a:t></a:t>
            </a:r>
            <a:r>
              <a:rPr lang="en-US" i="1" dirty="0">
                <a:solidFill>
                  <a:srgbClr val="000000"/>
                </a:solidFill>
                <a:cs typeface="Courier New" pitchFamily="49" charset="0"/>
                <a:sym typeface="Symbol" pitchFamily="18" charset="2"/>
              </a:rPr>
              <a:t>t</a:t>
            </a:r>
            <a:r>
              <a:rPr lang="en-US" dirty="0">
                <a:solidFill>
                  <a:srgbClr val="000000"/>
                </a:solidFill>
                <a:cs typeface="Courier New" pitchFamily="49" charset="0"/>
                <a:sym typeface="Symbol" pitchFamily="18" charset="2"/>
              </a:rPr>
              <a:t> then we </a:t>
            </a:r>
            <a:r>
              <a:rPr lang="en-US" dirty="0" err="1" smtClean="0">
                <a:solidFill>
                  <a:srgbClr val="000000"/>
                </a:solidFill>
                <a:cs typeface="Courier New" pitchFamily="49" charset="0"/>
                <a:sym typeface="Symbol" pitchFamily="18" charset="2"/>
              </a:rPr>
              <a:t>decrease</a:t>
            </a:r>
            <a:r>
              <a:rPr lang="en-US" i="1" dirty="0" err="1" smtClean="0">
                <a:solidFill>
                  <a:srgbClr val="000000"/>
                </a:solidFill>
                <a:cs typeface="Courier New" pitchFamily="49" charset="0"/>
                <a:sym typeface="Symbol" pitchFamily="18" charset="2"/>
              </a:rPr>
              <a:t>T</a:t>
            </a:r>
            <a:r>
              <a:rPr lang="en-US" dirty="0" smtClean="0">
                <a:solidFill>
                  <a:srgbClr val="000000"/>
                </a:solidFill>
                <a:cs typeface="Courier New" pitchFamily="49" charset="0"/>
                <a:sym typeface="Symbol" pitchFamily="18" charset="2"/>
              </a:rPr>
              <a:t> </a:t>
            </a:r>
            <a:r>
              <a:rPr lang="en-US" dirty="0">
                <a:solidFill>
                  <a:srgbClr val="000000"/>
                </a:solidFill>
                <a:cs typeface="Courier New" pitchFamily="49" charset="0"/>
                <a:sym typeface="Symbol" pitchFamily="18" charset="2"/>
              </a:rPr>
              <a:t>the period of rotation (time for each revolution).</a:t>
            </a:r>
          </a:p>
          <a:p>
            <a:pPr eaLnBrk="0" hangingPunct="0">
              <a:spcBef>
                <a:spcPct val="20000"/>
              </a:spcBef>
            </a:pPr>
            <a:r>
              <a:rPr lang="en-US" dirty="0">
                <a:sym typeface="Symbol" pitchFamily="18" charset="2"/>
              </a:rPr>
              <a:t>Recalling that frequency </a:t>
            </a:r>
            <a:r>
              <a:rPr lang="en-US" i="1" dirty="0">
                <a:sym typeface="Symbol" pitchFamily="18" charset="2"/>
              </a:rPr>
              <a:t>f</a:t>
            </a:r>
            <a:r>
              <a:rPr lang="en-US" dirty="0">
                <a:sym typeface="Symbol" pitchFamily="18" charset="2"/>
              </a:rPr>
              <a:t> = 1 </a:t>
            </a:r>
            <a:r>
              <a:rPr lang="en-US" i="1" dirty="0">
                <a:sym typeface="Symbol" pitchFamily="18" charset="2"/>
              </a:rPr>
              <a:t>/</a:t>
            </a:r>
            <a:r>
              <a:rPr lang="en-US" dirty="0">
                <a:sym typeface="Symbol" pitchFamily="18" charset="2"/>
              </a:rPr>
              <a:t> </a:t>
            </a:r>
            <a:r>
              <a:rPr lang="en-US" i="1" dirty="0">
                <a:sym typeface="Symbol" pitchFamily="18" charset="2"/>
              </a:rPr>
              <a:t>T</a:t>
            </a:r>
            <a:r>
              <a:rPr lang="en-US" dirty="0">
                <a:sym typeface="Symbol" pitchFamily="18" charset="2"/>
              </a:rPr>
              <a:t>, we see that as </a:t>
            </a:r>
            <a:r>
              <a:rPr lang="en-US" i="1" dirty="0">
                <a:sym typeface="Symbol" pitchFamily="18" charset="2"/>
              </a:rPr>
              <a:t>T</a:t>
            </a:r>
            <a:r>
              <a:rPr lang="en-US" dirty="0">
                <a:sym typeface="Symbol" pitchFamily="18" charset="2"/>
              </a:rPr>
              <a:t> decreases, </a:t>
            </a:r>
            <a:r>
              <a:rPr lang="en-US" i="1" dirty="0">
                <a:sym typeface="Symbol" pitchFamily="18" charset="2"/>
              </a:rPr>
              <a:t>f</a:t>
            </a:r>
            <a:r>
              <a:rPr lang="en-US" dirty="0">
                <a:sym typeface="Symbol" pitchFamily="18" charset="2"/>
              </a:rPr>
              <a:t> increases.</a:t>
            </a:r>
          </a:p>
          <a:p>
            <a:pPr eaLnBrk="0" hangingPunct="0">
              <a:spcBef>
                <a:spcPct val="20000"/>
              </a:spcBef>
            </a:pPr>
            <a:r>
              <a:rPr lang="en-US" dirty="0">
                <a:sym typeface="Symbol" pitchFamily="18" charset="2"/>
              </a:rPr>
              <a:t>Thus </a:t>
            </a:r>
            <a:r>
              <a:rPr lang="en-US" i="1" dirty="0">
                <a:sym typeface="Symbol" pitchFamily="18" charset="2"/>
              </a:rPr>
              <a:t>increasing the frequency of a generator increases the induced </a:t>
            </a:r>
            <a:r>
              <a:rPr lang="en-US" i="1" dirty="0" err="1">
                <a:sym typeface="Symbol" pitchFamily="18" charset="2"/>
              </a:rPr>
              <a:t>emf</a:t>
            </a:r>
            <a:r>
              <a:rPr lang="en-US" dirty="0">
                <a:sym typeface="Symbol" pitchFamily="18" charset="2"/>
              </a:rPr>
              <a:t>.</a:t>
            </a:r>
          </a:p>
        </p:txBody>
      </p:sp>
      <p:sp>
        <p:nvSpPr>
          <p:cNvPr id="110594" name="Rectangle 2"/>
          <p:cNvSpPr>
            <a:spLocks noChangeArrowheads="1"/>
          </p:cNvSpPr>
          <p:nvPr/>
        </p:nvSpPr>
        <p:spPr bwMode="auto">
          <a:xfrm>
            <a:off x="685800" y="1338263"/>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endParaRPr lang="en-US" i="1">
              <a:solidFill>
                <a:schemeClr val="accent2"/>
              </a:solidFill>
              <a:ea typeface="Segoe UI" pitchFamily="34" charset="0"/>
            </a:endParaRPr>
          </a:p>
        </p:txBody>
      </p:sp>
      <p:sp>
        <p:nvSpPr>
          <p:cNvPr id="11059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6">
                                            <p:txEl>
                                              <p:pRg st="0" end="0"/>
                                            </p:txEl>
                                          </p:spTgt>
                                        </p:tgtEl>
                                        <p:attrNameLst>
                                          <p:attrName>style.visibility</p:attrName>
                                        </p:attrNameLst>
                                      </p:cBhvr>
                                      <p:to>
                                        <p:strVal val="visible"/>
                                      </p:to>
                                    </p:set>
                                    <p:anim calcmode="lin" valueType="num">
                                      <p:cBhvr additive="base">
                                        <p:cTn id="7" dur="500" fill="hold"/>
                                        <p:tgtEl>
                                          <p:spTgt spid="1105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xEl>
                                              <p:pRg st="1" end="1"/>
                                            </p:txEl>
                                          </p:spTgt>
                                        </p:tgtEl>
                                        <p:attrNameLst>
                                          <p:attrName>style.visibility</p:attrName>
                                        </p:attrNameLst>
                                      </p:cBhvr>
                                      <p:to>
                                        <p:strVal val="visible"/>
                                      </p:to>
                                    </p:set>
                                    <p:anim calcmode="lin" valueType="num">
                                      <p:cBhvr additive="base">
                                        <p:cTn id="13" dur="500" fill="hold"/>
                                        <p:tgtEl>
                                          <p:spTgt spid="1105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596">
                                            <p:txEl>
                                              <p:pRg st="2" end="2"/>
                                            </p:txEl>
                                          </p:spTgt>
                                        </p:tgtEl>
                                        <p:attrNameLst>
                                          <p:attrName>style.visibility</p:attrName>
                                        </p:attrNameLst>
                                      </p:cBhvr>
                                      <p:to>
                                        <p:strVal val="visible"/>
                                      </p:to>
                                    </p:set>
                                    <p:anim calcmode="lin" valueType="num">
                                      <p:cBhvr additive="base">
                                        <p:cTn id="19" dur="500" fill="hold"/>
                                        <p:tgtEl>
                                          <p:spTgt spid="1105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596">
                                            <p:txEl>
                                              <p:pRg st="3" end="3"/>
                                            </p:txEl>
                                          </p:spTgt>
                                        </p:tgtEl>
                                        <p:attrNameLst>
                                          <p:attrName>style.visibility</p:attrName>
                                        </p:attrNameLst>
                                      </p:cBhvr>
                                      <p:to>
                                        <p:strVal val="visible"/>
                                      </p:to>
                                    </p:set>
                                    <p:anim calcmode="lin" valueType="num">
                                      <p:cBhvr additive="base">
                                        <p:cTn id="25" dur="500" fill="hold"/>
                                        <p:tgtEl>
                                          <p:spTgt spid="1105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596">
                                            <p:txEl>
                                              <p:pRg st="4" end="4"/>
                                            </p:txEl>
                                          </p:spTgt>
                                        </p:tgtEl>
                                        <p:attrNameLst>
                                          <p:attrName>style.visibility</p:attrName>
                                        </p:attrNameLst>
                                      </p:cBhvr>
                                      <p:to>
                                        <p:strVal val="visible"/>
                                      </p:to>
                                    </p:set>
                                    <p:anim calcmode="lin" valueType="num">
                                      <p:cBhvr additive="base">
                                        <p:cTn id="31" dur="500" fill="hold"/>
                                        <p:tgtEl>
                                          <p:spTgt spid="1105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596">
                                            <p:txEl>
                                              <p:pRg st="5" end="5"/>
                                            </p:txEl>
                                          </p:spTgt>
                                        </p:tgtEl>
                                        <p:attrNameLst>
                                          <p:attrName>style.visibility</p:attrName>
                                        </p:attrNameLst>
                                      </p:cBhvr>
                                      <p:to>
                                        <p:strVal val="visible"/>
                                      </p:to>
                                    </p:set>
                                    <p:anim calcmode="lin" valueType="num">
                                      <p:cBhvr additive="base">
                                        <p:cTn id="37" dur="500" fill="hold"/>
                                        <p:tgtEl>
                                          <p:spTgt spid="1105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0596">
                                            <p:txEl>
                                              <p:pRg st="6" end="6"/>
                                            </p:txEl>
                                          </p:spTgt>
                                        </p:tgtEl>
                                        <p:attrNameLst>
                                          <p:attrName>style.visibility</p:attrName>
                                        </p:attrNameLst>
                                      </p:cBhvr>
                                      <p:to>
                                        <p:strVal val="visible"/>
                                      </p:to>
                                    </p:set>
                                    <p:anim calcmode="lin" valueType="num">
                                      <p:cBhvr additive="base">
                                        <p:cTn id="43" dur="500" fill="hold"/>
                                        <p:tgtEl>
                                          <p:spTgt spid="11059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5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5800" y="1338263"/>
            <a:ext cx="7772400" cy="551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Segoe UI" pitchFamily="34" charset="0"/>
              </a:rPr>
              <a:t>Alternating current (ac) generators</a:t>
            </a:r>
            <a:endParaRPr lang="en-US" i="1">
              <a:solidFill>
                <a:schemeClr val="accent2"/>
              </a:solidFill>
              <a:ea typeface="Segoe UI" pitchFamily="34" charset="0"/>
            </a:endParaRP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Consider the rectangular loop                                          of wire made to rotate in the fixed                            magnetic field shown:	</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At this instant </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     = </a:t>
            </a:r>
            <a:r>
              <a:rPr lang="en-US" i="1">
                <a:ea typeface="Segoe UI" pitchFamily="34" charset="0"/>
                <a:cs typeface="Times New Roman" pitchFamily="18" charset="0"/>
              </a:rPr>
              <a:t>BA</a:t>
            </a:r>
            <a:r>
              <a:rPr lang="en-US" i="1" baseline="-25000">
                <a:ea typeface="Segoe UI" pitchFamily="34" charset="0"/>
                <a:cs typeface="Times New Roman" pitchFamily="18" charset="0"/>
              </a:rPr>
              <a:t> </a:t>
            </a:r>
            <a:r>
              <a:rPr lang="en-US">
                <a:ea typeface="Segoe UI" pitchFamily="34" charset="0"/>
                <a:cs typeface="Times New Roman" pitchFamily="18" charset="0"/>
              </a:rPr>
              <a:t>cos</a:t>
            </a:r>
            <a:r>
              <a:rPr lang="en-US" baseline="-25000">
                <a:ea typeface="Segoe UI" pitchFamily="34" charset="0"/>
                <a:cs typeface="Times New Roman" pitchFamily="18" charset="0"/>
              </a:rPr>
              <a:t> </a:t>
            </a:r>
            <a:r>
              <a:rPr lang="en-US">
                <a:ea typeface="Segoe UI" pitchFamily="34" charset="0"/>
                <a:cs typeface="Times New Roman" pitchFamily="18" charset="0"/>
                <a:sym typeface="Symbol" pitchFamily="18" charset="2"/>
              </a:rPr>
              <a:t>0</a:t>
            </a:r>
            <a:r>
              <a:rPr lang="en-US">
                <a:ea typeface="Segoe UI" pitchFamily="34" charset="0"/>
                <a:cs typeface="Courier New" pitchFamily="49" charset="0"/>
                <a:sym typeface="Symbol" pitchFamily="18" charset="2"/>
              </a:rPr>
              <a:t>º = </a:t>
            </a:r>
            <a:r>
              <a:rPr lang="en-US" baseline="30000">
                <a:ea typeface="Segoe UI" pitchFamily="34" charset="0"/>
                <a:cs typeface="Courier New" pitchFamily="49" charset="0"/>
                <a:sym typeface="Symbol" pitchFamily="18" charset="2"/>
              </a:rPr>
              <a:t>+</a:t>
            </a:r>
            <a:r>
              <a:rPr lang="en-US" i="1">
                <a:ea typeface="Segoe UI" pitchFamily="34" charset="0"/>
                <a:cs typeface="Courier New" pitchFamily="49" charset="0"/>
                <a:sym typeface="Symbol" pitchFamily="18" charset="2"/>
              </a:rPr>
              <a:t>BA</a:t>
            </a:r>
            <a:r>
              <a:rPr lang="en-US">
                <a:ea typeface="Segoe UI" pitchFamily="34" charset="0"/>
                <a:cs typeface="Courier New" pitchFamily="49" charset="0"/>
                <a:sym typeface="Symbol" pitchFamily="18" charset="2"/>
              </a:rPr>
              <a:t>.</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A bit later </a:t>
            </a: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 has changed:</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     = </a:t>
            </a:r>
            <a:r>
              <a:rPr lang="en-US" i="1">
                <a:ea typeface="Segoe UI" pitchFamily="34" charset="0"/>
                <a:cs typeface="Times New Roman" pitchFamily="18" charset="0"/>
              </a:rPr>
              <a:t>BA</a:t>
            </a:r>
            <a:r>
              <a:rPr lang="en-US" i="1" baseline="-25000">
                <a:ea typeface="Segoe UI" pitchFamily="34" charset="0"/>
                <a:cs typeface="Times New Roman" pitchFamily="18" charset="0"/>
              </a:rPr>
              <a:t> </a:t>
            </a:r>
            <a:r>
              <a:rPr lang="en-US">
                <a:ea typeface="Segoe UI" pitchFamily="34" charset="0"/>
                <a:cs typeface="Times New Roman" pitchFamily="18" charset="0"/>
              </a:rPr>
              <a:t>cos</a:t>
            </a:r>
            <a:r>
              <a:rPr lang="en-US" baseline="-25000">
                <a:ea typeface="Segoe UI" pitchFamily="34" charset="0"/>
                <a:cs typeface="Times New Roman" pitchFamily="18" charset="0"/>
              </a:rPr>
              <a:t> </a:t>
            </a:r>
            <a:r>
              <a:rPr lang="en-US">
                <a:ea typeface="Segoe UI" pitchFamily="34" charset="0"/>
                <a:cs typeface="Times New Roman" pitchFamily="18" charset="0"/>
                <a:sym typeface="Symbol" pitchFamily="18" charset="2"/>
              </a:rPr>
              <a:t>45</a:t>
            </a:r>
            <a:r>
              <a:rPr lang="en-US">
                <a:ea typeface="Segoe UI" pitchFamily="34" charset="0"/>
                <a:cs typeface="Courier New" pitchFamily="49" charset="0"/>
                <a:sym typeface="Symbol" pitchFamily="18" charset="2"/>
              </a:rPr>
              <a:t>º = </a:t>
            </a:r>
            <a:r>
              <a:rPr lang="en-US" baseline="30000">
                <a:ea typeface="Segoe UI" pitchFamily="34" charset="0"/>
                <a:cs typeface="Courier New" pitchFamily="49" charset="0"/>
                <a:sym typeface="Symbol" pitchFamily="18" charset="2"/>
              </a:rPr>
              <a:t>+</a:t>
            </a:r>
            <a:r>
              <a:rPr lang="en-US">
                <a:ea typeface="Segoe UI" pitchFamily="34" charset="0"/>
                <a:cs typeface="Courier New" pitchFamily="49" charset="0"/>
                <a:sym typeface="Symbol" pitchFamily="18" charset="2"/>
              </a:rPr>
              <a:t>0.7</a:t>
            </a:r>
            <a:r>
              <a:rPr lang="en-US" i="1">
                <a:ea typeface="Segoe UI" pitchFamily="34" charset="0"/>
                <a:cs typeface="Courier New" pitchFamily="49" charset="0"/>
                <a:sym typeface="Symbol" pitchFamily="18" charset="2"/>
              </a:rPr>
              <a:t>BA</a:t>
            </a:r>
            <a:r>
              <a:rPr lang="en-US">
                <a:ea typeface="Segoe UI" pitchFamily="34" charset="0"/>
                <a:cs typeface="Courier New" pitchFamily="49" charset="0"/>
                <a:sym typeface="Symbol" pitchFamily="18" charset="2"/>
              </a:rPr>
              <a:t>.</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When </a:t>
            </a: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 = </a:t>
            </a:r>
            <a:r>
              <a:rPr lang="en-US">
                <a:ea typeface="Segoe UI" pitchFamily="34" charset="0"/>
                <a:cs typeface="Times New Roman" pitchFamily="18" charset="0"/>
                <a:sym typeface="Symbol" pitchFamily="18" charset="2"/>
              </a:rPr>
              <a:t>90</a:t>
            </a:r>
            <a:r>
              <a:rPr lang="en-US">
                <a:ea typeface="Segoe UI" pitchFamily="34" charset="0"/>
                <a:cs typeface="Courier New" pitchFamily="49" charset="0"/>
                <a:sym typeface="Symbol" pitchFamily="18" charset="2"/>
              </a:rPr>
              <a:t>º</a:t>
            </a:r>
            <a:r>
              <a:rPr lang="en-US">
                <a:solidFill>
                  <a:srgbClr val="000000"/>
                </a:solidFill>
                <a:ea typeface="Segoe UI" pitchFamily="34" charset="0"/>
                <a:cs typeface="Times New Roman" pitchFamily="18" charset="0"/>
              </a:rPr>
              <a:t>:</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     = </a:t>
            </a:r>
            <a:r>
              <a:rPr lang="en-US" i="1">
                <a:ea typeface="Segoe UI" pitchFamily="34" charset="0"/>
                <a:cs typeface="Times New Roman" pitchFamily="18" charset="0"/>
              </a:rPr>
              <a:t>BA</a:t>
            </a:r>
            <a:r>
              <a:rPr lang="en-US" i="1" baseline="-25000">
                <a:ea typeface="Segoe UI" pitchFamily="34" charset="0"/>
                <a:cs typeface="Times New Roman" pitchFamily="18" charset="0"/>
              </a:rPr>
              <a:t> </a:t>
            </a:r>
            <a:r>
              <a:rPr lang="en-US">
                <a:ea typeface="Segoe UI" pitchFamily="34" charset="0"/>
                <a:cs typeface="Times New Roman" pitchFamily="18" charset="0"/>
              </a:rPr>
              <a:t>cos</a:t>
            </a:r>
            <a:r>
              <a:rPr lang="en-US" baseline="-25000">
                <a:ea typeface="Segoe UI" pitchFamily="34" charset="0"/>
                <a:cs typeface="Times New Roman" pitchFamily="18" charset="0"/>
              </a:rPr>
              <a:t> </a:t>
            </a:r>
            <a:r>
              <a:rPr lang="en-US">
                <a:ea typeface="Segoe UI" pitchFamily="34" charset="0"/>
                <a:cs typeface="Times New Roman" pitchFamily="18" charset="0"/>
                <a:sym typeface="Symbol" pitchFamily="18" charset="2"/>
              </a:rPr>
              <a:t>90</a:t>
            </a:r>
            <a:r>
              <a:rPr lang="en-US">
                <a:ea typeface="Segoe UI" pitchFamily="34" charset="0"/>
                <a:cs typeface="Courier New" pitchFamily="49" charset="0"/>
                <a:sym typeface="Symbol" pitchFamily="18" charset="2"/>
              </a:rPr>
              <a:t>º = 0.</a:t>
            </a:r>
            <a:endParaRPr lang="en-US">
              <a:solidFill>
                <a:srgbClr val="000000"/>
              </a:solidFill>
              <a:ea typeface="Segoe UI" pitchFamily="34" charset="0"/>
              <a:cs typeface="Times New Roman" pitchFamily="18" charset="0"/>
            </a:endParaRP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As </a:t>
            </a: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 continues to increase,                                              the flux </a:t>
            </a: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  becomes negative.</a:t>
            </a:r>
          </a:p>
          <a:p>
            <a:pPr eaLnBrk="0" hangingPunct="0">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A sinusoidal pattern emerges.</a:t>
            </a:r>
          </a:p>
        </p:txBody>
      </p:sp>
      <p:grpSp>
        <p:nvGrpSpPr>
          <p:cNvPr id="112643" name="Group 3"/>
          <p:cNvGrpSpPr>
            <a:grpSpLocks/>
          </p:cNvGrpSpPr>
          <p:nvPr/>
        </p:nvGrpSpPr>
        <p:grpSpPr bwMode="auto">
          <a:xfrm>
            <a:off x="5446713" y="1841500"/>
            <a:ext cx="3570287" cy="3570288"/>
            <a:chOff x="2964" y="1086"/>
            <a:chExt cx="2249" cy="2249"/>
          </a:xfrm>
        </p:grpSpPr>
        <p:grpSp>
          <p:nvGrpSpPr>
            <p:cNvPr id="112644" name="Group 4"/>
            <p:cNvGrpSpPr>
              <a:grpSpLocks/>
            </p:cNvGrpSpPr>
            <p:nvPr/>
          </p:nvGrpSpPr>
          <p:grpSpPr bwMode="auto">
            <a:xfrm>
              <a:off x="2964" y="1086"/>
              <a:ext cx="2249" cy="2249"/>
              <a:chOff x="294" y="1580"/>
              <a:chExt cx="2249" cy="2249"/>
            </a:xfrm>
          </p:grpSpPr>
          <p:sp>
            <p:nvSpPr>
              <p:cNvPr id="112645" name="Rectangle 5"/>
              <p:cNvSpPr>
                <a:spLocks noChangeArrowheads="1"/>
              </p:cNvSpPr>
              <p:nvPr/>
            </p:nvSpPr>
            <p:spPr bwMode="auto">
              <a:xfrm>
                <a:off x="294" y="1580"/>
                <a:ext cx="2249" cy="224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646" name="Freeform 6"/>
              <p:cNvSpPr>
                <a:spLocks/>
              </p:cNvSpPr>
              <p:nvPr/>
            </p:nvSpPr>
            <p:spPr bwMode="auto">
              <a:xfrm>
                <a:off x="695" y="1635"/>
                <a:ext cx="963" cy="1918"/>
              </a:xfrm>
              <a:custGeom>
                <a:avLst/>
                <a:gdLst/>
                <a:ahLst/>
                <a:cxnLst>
                  <a:cxn ang="0">
                    <a:pos x="0" y="79"/>
                  </a:cxn>
                  <a:cxn ang="0">
                    <a:pos x="371" y="450"/>
                  </a:cxn>
                  <a:cxn ang="0">
                    <a:pos x="371" y="0"/>
                  </a:cxn>
                  <a:cxn ang="0">
                    <a:pos x="963" y="592"/>
                  </a:cxn>
                  <a:cxn ang="0">
                    <a:pos x="963" y="1918"/>
                  </a:cxn>
                  <a:cxn ang="0">
                    <a:pos x="378" y="1333"/>
                  </a:cxn>
                  <a:cxn ang="0">
                    <a:pos x="378" y="837"/>
                  </a:cxn>
                  <a:cxn ang="0">
                    <a:pos x="23" y="482"/>
                  </a:cxn>
                </a:cxnLst>
                <a:rect l="0" t="0" r="r" b="b"/>
                <a:pathLst>
                  <a:path w="963" h="1918">
                    <a:moveTo>
                      <a:pt x="0" y="79"/>
                    </a:moveTo>
                    <a:lnTo>
                      <a:pt x="371" y="450"/>
                    </a:lnTo>
                    <a:lnTo>
                      <a:pt x="371" y="0"/>
                    </a:lnTo>
                    <a:lnTo>
                      <a:pt x="963" y="592"/>
                    </a:lnTo>
                    <a:lnTo>
                      <a:pt x="963" y="1918"/>
                    </a:lnTo>
                    <a:lnTo>
                      <a:pt x="378" y="1333"/>
                    </a:lnTo>
                    <a:lnTo>
                      <a:pt x="378" y="837"/>
                    </a:lnTo>
                    <a:lnTo>
                      <a:pt x="23" y="482"/>
                    </a:lnTo>
                  </a:path>
                </a:pathLst>
              </a:custGeom>
              <a:noFill/>
              <a:ln w="57150" cmpd="sng">
                <a:solidFill>
                  <a:srgbClr val="FF9900"/>
                </a:solidFill>
                <a:round/>
                <a:headEnd/>
                <a:tailEnd/>
              </a:ln>
              <a:effectLst/>
            </p:spPr>
            <p:txBody>
              <a:bodyPr/>
              <a:lstStyle/>
              <a:p>
                <a:endParaRPr lang="en-US"/>
              </a:p>
            </p:txBody>
          </p:sp>
          <p:grpSp>
            <p:nvGrpSpPr>
              <p:cNvPr id="112647" name="Group 7"/>
              <p:cNvGrpSpPr>
                <a:grpSpLocks/>
              </p:cNvGrpSpPr>
              <p:nvPr/>
            </p:nvGrpSpPr>
            <p:grpSpPr bwMode="auto">
              <a:xfrm>
                <a:off x="618" y="1921"/>
                <a:ext cx="1507" cy="576"/>
                <a:chOff x="618" y="1921"/>
                <a:chExt cx="1507" cy="576"/>
              </a:xfrm>
            </p:grpSpPr>
            <p:sp>
              <p:nvSpPr>
                <p:cNvPr id="112648" name="Line 8"/>
                <p:cNvSpPr>
                  <a:spLocks noChangeShapeType="1"/>
                </p:cNvSpPr>
                <p:nvPr/>
              </p:nvSpPr>
              <p:spPr bwMode="auto">
                <a:xfrm>
                  <a:off x="618" y="1921"/>
                  <a:ext cx="931" cy="0"/>
                </a:xfrm>
                <a:prstGeom prst="line">
                  <a:avLst/>
                </a:prstGeom>
                <a:noFill/>
                <a:ln w="28575">
                  <a:solidFill>
                    <a:srgbClr val="008000"/>
                  </a:solidFill>
                  <a:round/>
                  <a:headEnd/>
                  <a:tailEnd type="arrow" w="med" len="med"/>
                </a:ln>
                <a:effectLst/>
              </p:spPr>
              <p:txBody>
                <a:bodyPr/>
                <a:lstStyle/>
                <a:p>
                  <a:endParaRPr lang="en-US"/>
                </a:p>
              </p:txBody>
            </p:sp>
            <p:sp>
              <p:nvSpPr>
                <p:cNvPr id="112649" name="Line 9"/>
                <p:cNvSpPr>
                  <a:spLocks noChangeShapeType="1"/>
                </p:cNvSpPr>
                <p:nvPr/>
              </p:nvSpPr>
              <p:spPr bwMode="auto">
                <a:xfrm>
                  <a:off x="714" y="2017"/>
                  <a:ext cx="931" cy="0"/>
                </a:xfrm>
                <a:prstGeom prst="line">
                  <a:avLst/>
                </a:prstGeom>
                <a:noFill/>
                <a:ln w="28575">
                  <a:solidFill>
                    <a:srgbClr val="008000"/>
                  </a:solidFill>
                  <a:round/>
                  <a:headEnd/>
                  <a:tailEnd type="arrow" w="med" len="med"/>
                </a:ln>
                <a:effectLst/>
              </p:spPr>
              <p:txBody>
                <a:bodyPr/>
                <a:lstStyle/>
                <a:p>
                  <a:endParaRPr lang="en-US"/>
                </a:p>
              </p:txBody>
            </p:sp>
            <p:sp>
              <p:nvSpPr>
                <p:cNvPr id="112650" name="Line 10"/>
                <p:cNvSpPr>
                  <a:spLocks noChangeShapeType="1"/>
                </p:cNvSpPr>
                <p:nvPr/>
              </p:nvSpPr>
              <p:spPr bwMode="auto">
                <a:xfrm>
                  <a:off x="810" y="2113"/>
                  <a:ext cx="931" cy="0"/>
                </a:xfrm>
                <a:prstGeom prst="line">
                  <a:avLst/>
                </a:prstGeom>
                <a:noFill/>
                <a:ln w="28575">
                  <a:solidFill>
                    <a:srgbClr val="008000"/>
                  </a:solidFill>
                  <a:round/>
                  <a:headEnd/>
                  <a:tailEnd type="arrow" w="med" len="med"/>
                </a:ln>
                <a:effectLst/>
              </p:spPr>
              <p:txBody>
                <a:bodyPr/>
                <a:lstStyle/>
                <a:p>
                  <a:endParaRPr lang="en-US"/>
                </a:p>
              </p:txBody>
            </p:sp>
            <p:sp>
              <p:nvSpPr>
                <p:cNvPr id="112651" name="Line 11"/>
                <p:cNvSpPr>
                  <a:spLocks noChangeShapeType="1"/>
                </p:cNvSpPr>
                <p:nvPr/>
              </p:nvSpPr>
              <p:spPr bwMode="auto">
                <a:xfrm>
                  <a:off x="906" y="2209"/>
                  <a:ext cx="931" cy="0"/>
                </a:xfrm>
                <a:prstGeom prst="line">
                  <a:avLst/>
                </a:prstGeom>
                <a:noFill/>
                <a:ln w="28575">
                  <a:solidFill>
                    <a:srgbClr val="008000"/>
                  </a:solidFill>
                  <a:round/>
                  <a:headEnd/>
                  <a:tailEnd type="arrow" w="med" len="med"/>
                </a:ln>
                <a:effectLst/>
              </p:spPr>
              <p:txBody>
                <a:bodyPr/>
                <a:lstStyle/>
                <a:p>
                  <a:endParaRPr lang="en-US"/>
                </a:p>
              </p:txBody>
            </p:sp>
            <p:sp>
              <p:nvSpPr>
                <p:cNvPr id="112652" name="Line 12"/>
                <p:cNvSpPr>
                  <a:spLocks noChangeShapeType="1"/>
                </p:cNvSpPr>
                <p:nvPr/>
              </p:nvSpPr>
              <p:spPr bwMode="auto">
                <a:xfrm>
                  <a:off x="1002" y="2305"/>
                  <a:ext cx="931" cy="0"/>
                </a:xfrm>
                <a:prstGeom prst="line">
                  <a:avLst/>
                </a:prstGeom>
                <a:noFill/>
                <a:ln w="28575">
                  <a:solidFill>
                    <a:srgbClr val="008000"/>
                  </a:solidFill>
                  <a:round/>
                  <a:headEnd/>
                  <a:tailEnd type="arrow" w="med" len="med"/>
                </a:ln>
                <a:effectLst/>
              </p:spPr>
              <p:txBody>
                <a:bodyPr/>
                <a:lstStyle/>
                <a:p>
                  <a:endParaRPr lang="en-US"/>
                </a:p>
              </p:txBody>
            </p:sp>
            <p:sp>
              <p:nvSpPr>
                <p:cNvPr id="112653" name="Line 13"/>
                <p:cNvSpPr>
                  <a:spLocks noChangeShapeType="1"/>
                </p:cNvSpPr>
                <p:nvPr/>
              </p:nvSpPr>
              <p:spPr bwMode="auto">
                <a:xfrm>
                  <a:off x="1098" y="2401"/>
                  <a:ext cx="931" cy="0"/>
                </a:xfrm>
                <a:prstGeom prst="line">
                  <a:avLst/>
                </a:prstGeom>
                <a:noFill/>
                <a:ln w="28575">
                  <a:solidFill>
                    <a:srgbClr val="008000"/>
                  </a:solidFill>
                  <a:round/>
                  <a:headEnd/>
                  <a:tailEnd type="arrow" w="med" len="med"/>
                </a:ln>
                <a:effectLst/>
              </p:spPr>
              <p:txBody>
                <a:bodyPr/>
                <a:lstStyle/>
                <a:p>
                  <a:endParaRPr lang="en-US"/>
                </a:p>
              </p:txBody>
            </p:sp>
            <p:sp>
              <p:nvSpPr>
                <p:cNvPr id="112654" name="Line 14"/>
                <p:cNvSpPr>
                  <a:spLocks noChangeShapeType="1"/>
                </p:cNvSpPr>
                <p:nvPr/>
              </p:nvSpPr>
              <p:spPr bwMode="auto">
                <a:xfrm>
                  <a:off x="1194" y="2497"/>
                  <a:ext cx="931" cy="0"/>
                </a:xfrm>
                <a:prstGeom prst="line">
                  <a:avLst/>
                </a:prstGeom>
                <a:noFill/>
                <a:ln w="28575">
                  <a:solidFill>
                    <a:srgbClr val="008000"/>
                  </a:solidFill>
                  <a:round/>
                  <a:headEnd/>
                  <a:tailEnd type="arrow" w="med" len="med"/>
                </a:ln>
                <a:effectLst/>
              </p:spPr>
              <p:txBody>
                <a:bodyPr/>
                <a:lstStyle/>
                <a:p>
                  <a:endParaRPr lang="en-US"/>
                </a:p>
              </p:txBody>
            </p:sp>
          </p:grpSp>
          <p:grpSp>
            <p:nvGrpSpPr>
              <p:cNvPr id="112655" name="Group 15"/>
              <p:cNvGrpSpPr>
                <a:grpSpLocks/>
              </p:cNvGrpSpPr>
              <p:nvPr/>
            </p:nvGrpSpPr>
            <p:grpSpPr bwMode="auto">
              <a:xfrm>
                <a:off x="619" y="2246"/>
                <a:ext cx="1507" cy="576"/>
                <a:chOff x="619" y="2246"/>
                <a:chExt cx="1507" cy="576"/>
              </a:xfrm>
            </p:grpSpPr>
            <p:sp>
              <p:nvSpPr>
                <p:cNvPr id="112656" name="Line 16"/>
                <p:cNvSpPr>
                  <a:spLocks noChangeShapeType="1"/>
                </p:cNvSpPr>
                <p:nvPr/>
              </p:nvSpPr>
              <p:spPr bwMode="auto">
                <a:xfrm>
                  <a:off x="619" y="2246"/>
                  <a:ext cx="931" cy="0"/>
                </a:xfrm>
                <a:prstGeom prst="line">
                  <a:avLst/>
                </a:prstGeom>
                <a:noFill/>
                <a:ln w="28575">
                  <a:solidFill>
                    <a:srgbClr val="008000"/>
                  </a:solidFill>
                  <a:round/>
                  <a:headEnd/>
                  <a:tailEnd type="arrow" w="med" len="med"/>
                </a:ln>
                <a:effectLst/>
              </p:spPr>
              <p:txBody>
                <a:bodyPr/>
                <a:lstStyle/>
                <a:p>
                  <a:endParaRPr lang="en-US"/>
                </a:p>
              </p:txBody>
            </p:sp>
            <p:sp>
              <p:nvSpPr>
                <p:cNvPr id="112657" name="Line 17"/>
                <p:cNvSpPr>
                  <a:spLocks noChangeShapeType="1"/>
                </p:cNvSpPr>
                <p:nvPr/>
              </p:nvSpPr>
              <p:spPr bwMode="auto">
                <a:xfrm>
                  <a:off x="715" y="2342"/>
                  <a:ext cx="931" cy="0"/>
                </a:xfrm>
                <a:prstGeom prst="line">
                  <a:avLst/>
                </a:prstGeom>
                <a:noFill/>
                <a:ln w="28575">
                  <a:solidFill>
                    <a:srgbClr val="008000"/>
                  </a:solidFill>
                  <a:round/>
                  <a:headEnd/>
                  <a:tailEnd type="arrow" w="med" len="med"/>
                </a:ln>
                <a:effectLst/>
              </p:spPr>
              <p:txBody>
                <a:bodyPr/>
                <a:lstStyle/>
                <a:p>
                  <a:endParaRPr lang="en-US"/>
                </a:p>
              </p:txBody>
            </p:sp>
            <p:sp>
              <p:nvSpPr>
                <p:cNvPr id="112658" name="Line 18"/>
                <p:cNvSpPr>
                  <a:spLocks noChangeShapeType="1"/>
                </p:cNvSpPr>
                <p:nvPr/>
              </p:nvSpPr>
              <p:spPr bwMode="auto">
                <a:xfrm>
                  <a:off x="811" y="2438"/>
                  <a:ext cx="931" cy="0"/>
                </a:xfrm>
                <a:prstGeom prst="line">
                  <a:avLst/>
                </a:prstGeom>
                <a:noFill/>
                <a:ln w="28575">
                  <a:solidFill>
                    <a:srgbClr val="008000"/>
                  </a:solidFill>
                  <a:round/>
                  <a:headEnd/>
                  <a:tailEnd type="arrow" w="med" len="med"/>
                </a:ln>
                <a:effectLst/>
              </p:spPr>
              <p:txBody>
                <a:bodyPr/>
                <a:lstStyle/>
                <a:p>
                  <a:endParaRPr lang="en-US"/>
                </a:p>
              </p:txBody>
            </p:sp>
            <p:sp>
              <p:nvSpPr>
                <p:cNvPr id="112659" name="Line 19"/>
                <p:cNvSpPr>
                  <a:spLocks noChangeShapeType="1"/>
                </p:cNvSpPr>
                <p:nvPr/>
              </p:nvSpPr>
              <p:spPr bwMode="auto">
                <a:xfrm>
                  <a:off x="907" y="2534"/>
                  <a:ext cx="931" cy="0"/>
                </a:xfrm>
                <a:prstGeom prst="line">
                  <a:avLst/>
                </a:prstGeom>
                <a:noFill/>
                <a:ln w="28575">
                  <a:solidFill>
                    <a:srgbClr val="008000"/>
                  </a:solidFill>
                  <a:round/>
                  <a:headEnd/>
                  <a:tailEnd type="arrow" w="med" len="med"/>
                </a:ln>
                <a:effectLst/>
              </p:spPr>
              <p:txBody>
                <a:bodyPr/>
                <a:lstStyle/>
                <a:p>
                  <a:endParaRPr lang="en-US"/>
                </a:p>
              </p:txBody>
            </p:sp>
            <p:sp>
              <p:nvSpPr>
                <p:cNvPr id="112660" name="Line 20"/>
                <p:cNvSpPr>
                  <a:spLocks noChangeShapeType="1"/>
                </p:cNvSpPr>
                <p:nvPr/>
              </p:nvSpPr>
              <p:spPr bwMode="auto">
                <a:xfrm>
                  <a:off x="1003" y="2630"/>
                  <a:ext cx="931" cy="0"/>
                </a:xfrm>
                <a:prstGeom prst="line">
                  <a:avLst/>
                </a:prstGeom>
                <a:noFill/>
                <a:ln w="28575">
                  <a:solidFill>
                    <a:srgbClr val="008000"/>
                  </a:solidFill>
                  <a:round/>
                  <a:headEnd/>
                  <a:tailEnd type="arrow" w="med" len="med"/>
                </a:ln>
                <a:effectLst/>
              </p:spPr>
              <p:txBody>
                <a:bodyPr/>
                <a:lstStyle/>
                <a:p>
                  <a:endParaRPr lang="en-US"/>
                </a:p>
              </p:txBody>
            </p:sp>
            <p:sp>
              <p:nvSpPr>
                <p:cNvPr id="112661" name="Line 21"/>
                <p:cNvSpPr>
                  <a:spLocks noChangeShapeType="1"/>
                </p:cNvSpPr>
                <p:nvPr/>
              </p:nvSpPr>
              <p:spPr bwMode="auto">
                <a:xfrm>
                  <a:off x="1099" y="2726"/>
                  <a:ext cx="931" cy="0"/>
                </a:xfrm>
                <a:prstGeom prst="line">
                  <a:avLst/>
                </a:prstGeom>
                <a:noFill/>
                <a:ln w="28575">
                  <a:solidFill>
                    <a:srgbClr val="008000"/>
                  </a:solidFill>
                  <a:round/>
                  <a:headEnd/>
                  <a:tailEnd type="arrow" w="med" len="med"/>
                </a:ln>
                <a:effectLst/>
              </p:spPr>
              <p:txBody>
                <a:bodyPr/>
                <a:lstStyle/>
                <a:p>
                  <a:endParaRPr lang="en-US"/>
                </a:p>
              </p:txBody>
            </p:sp>
            <p:sp>
              <p:nvSpPr>
                <p:cNvPr id="112662" name="Line 22"/>
                <p:cNvSpPr>
                  <a:spLocks noChangeShapeType="1"/>
                </p:cNvSpPr>
                <p:nvPr/>
              </p:nvSpPr>
              <p:spPr bwMode="auto">
                <a:xfrm>
                  <a:off x="1195" y="2822"/>
                  <a:ext cx="931" cy="0"/>
                </a:xfrm>
                <a:prstGeom prst="line">
                  <a:avLst/>
                </a:prstGeom>
                <a:noFill/>
                <a:ln w="28575">
                  <a:solidFill>
                    <a:srgbClr val="008000"/>
                  </a:solidFill>
                  <a:round/>
                  <a:headEnd/>
                  <a:tailEnd type="arrow" w="med" len="med"/>
                </a:ln>
                <a:effectLst/>
              </p:spPr>
              <p:txBody>
                <a:bodyPr/>
                <a:lstStyle/>
                <a:p>
                  <a:endParaRPr lang="en-US"/>
                </a:p>
              </p:txBody>
            </p:sp>
          </p:grpSp>
          <p:grpSp>
            <p:nvGrpSpPr>
              <p:cNvPr id="112663" name="Group 23"/>
              <p:cNvGrpSpPr>
                <a:grpSpLocks/>
              </p:cNvGrpSpPr>
              <p:nvPr/>
            </p:nvGrpSpPr>
            <p:grpSpPr bwMode="auto">
              <a:xfrm>
                <a:off x="636" y="2562"/>
                <a:ext cx="1507" cy="576"/>
                <a:chOff x="636" y="2562"/>
                <a:chExt cx="1507" cy="576"/>
              </a:xfrm>
            </p:grpSpPr>
            <p:sp>
              <p:nvSpPr>
                <p:cNvPr id="112664" name="Line 24"/>
                <p:cNvSpPr>
                  <a:spLocks noChangeShapeType="1"/>
                </p:cNvSpPr>
                <p:nvPr/>
              </p:nvSpPr>
              <p:spPr bwMode="auto">
                <a:xfrm>
                  <a:off x="636" y="2562"/>
                  <a:ext cx="931" cy="0"/>
                </a:xfrm>
                <a:prstGeom prst="line">
                  <a:avLst/>
                </a:prstGeom>
                <a:noFill/>
                <a:ln w="28575">
                  <a:solidFill>
                    <a:srgbClr val="008000"/>
                  </a:solidFill>
                  <a:round/>
                  <a:headEnd/>
                  <a:tailEnd type="arrow" w="med" len="med"/>
                </a:ln>
                <a:effectLst/>
              </p:spPr>
              <p:txBody>
                <a:bodyPr/>
                <a:lstStyle/>
                <a:p>
                  <a:endParaRPr lang="en-US"/>
                </a:p>
              </p:txBody>
            </p:sp>
            <p:sp>
              <p:nvSpPr>
                <p:cNvPr id="112665" name="Line 25"/>
                <p:cNvSpPr>
                  <a:spLocks noChangeShapeType="1"/>
                </p:cNvSpPr>
                <p:nvPr/>
              </p:nvSpPr>
              <p:spPr bwMode="auto">
                <a:xfrm>
                  <a:off x="732" y="2658"/>
                  <a:ext cx="931" cy="0"/>
                </a:xfrm>
                <a:prstGeom prst="line">
                  <a:avLst/>
                </a:prstGeom>
                <a:noFill/>
                <a:ln w="28575">
                  <a:solidFill>
                    <a:srgbClr val="008000"/>
                  </a:solidFill>
                  <a:round/>
                  <a:headEnd/>
                  <a:tailEnd type="arrow" w="med" len="med"/>
                </a:ln>
                <a:effectLst/>
              </p:spPr>
              <p:txBody>
                <a:bodyPr/>
                <a:lstStyle/>
                <a:p>
                  <a:endParaRPr lang="en-US"/>
                </a:p>
              </p:txBody>
            </p:sp>
            <p:sp>
              <p:nvSpPr>
                <p:cNvPr id="112666" name="Line 26"/>
                <p:cNvSpPr>
                  <a:spLocks noChangeShapeType="1"/>
                </p:cNvSpPr>
                <p:nvPr/>
              </p:nvSpPr>
              <p:spPr bwMode="auto">
                <a:xfrm>
                  <a:off x="828" y="2754"/>
                  <a:ext cx="931" cy="0"/>
                </a:xfrm>
                <a:prstGeom prst="line">
                  <a:avLst/>
                </a:prstGeom>
                <a:noFill/>
                <a:ln w="28575">
                  <a:solidFill>
                    <a:srgbClr val="008000"/>
                  </a:solidFill>
                  <a:round/>
                  <a:headEnd/>
                  <a:tailEnd type="arrow" w="med" len="med"/>
                </a:ln>
                <a:effectLst/>
              </p:spPr>
              <p:txBody>
                <a:bodyPr/>
                <a:lstStyle/>
                <a:p>
                  <a:endParaRPr lang="en-US"/>
                </a:p>
              </p:txBody>
            </p:sp>
            <p:sp>
              <p:nvSpPr>
                <p:cNvPr id="112667" name="Line 27"/>
                <p:cNvSpPr>
                  <a:spLocks noChangeShapeType="1"/>
                </p:cNvSpPr>
                <p:nvPr/>
              </p:nvSpPr>
              <p:spPr bwMode="auto">
                <a:xfrm>
                  <a:off x="924" y="2850"/>
                  <a:ext cx="931" cy="0"/>
                </a:xfrm>
                <a:prstGeom prst="line">
                  <a:avLst/>
                </a:prstGeom>
                <a:noFill/>
                <a:ln w="28575">
                  <a:solidFill>
                    <a:srgbClr val="008000"/>
                  </a:solidFill>
                  <a:round/>
                  <a:headEnd/>
                  <a:tailEnd type="arrow" w="med" len="med"/>
                </a:ln>
                <a:effectLst/>
              </p:spPr>
              <p:txBody>
                <a:bodyPr/>
                <a:lstStyle/>
                <a:p>
                  <a:endParaRPr lang="en-US"/>
                </a:p>
              </p:txBody>
            </p:sp>
            <p:sp>
              <p:nvSpPr>
                <p:cNvPr id="112668" name="Line 28"/>
                <p:cNvSpPr>
                  <a:spLocks noChangeShapeType="1"/>
                </p:cNvSpPr>
                <p:nvPr/>
              </p:nvSpPr>
              <p:spPr bwMode="auto">
                <a:xfrm>
                  <a:off x="1020" y="2946"/>
                  <a:ext cx="931" cy="0"/>
                </a:xfrm>
                <a:prstGeom prst="line">
                  <a:avLst/>
                </a:prstGeom>
                <a:noFill/>
                <a:ln w="28575">
                  <a:solidFill>
                    <a:srgbClr val="008000"/>
                  </a:solidFill>
                  <a:round/>
                  <a:headEnd/>
                  <a:tailEnd type="arrow" w="med" len="med"/>
                </a:ln>
                <a:effectLst/>
              </p:spPr>
              <p:txBody>
                <a:bodyPr/>
                <a:lstStyle/>
                <a:p>
                  <a:endParaRPr lang="en-US"/>
                </a:p>
              </p:txBody>
            </p:sp>
            <p:sp>
              <p:nvSpPr>
                <p:cNvPr id="112669" name="Line 29"/>
                <p:cNvSpPr>
                  <a:spLocks noChangeShapeType="1"/>
                </p:cNvSpPr>
                <p:nvPr/>
              </p:nvSpPr>
              <p:spPr bwMode="auto">
                <a:xfrm>
                  <a:off x="1116" y="3042"/>
                  <a:ext cx="931" cy="0"/>
                </a:xfrm>
                <a:prstGeom prst="line">
                  <a:avLst/>
                </a:prstGeom>
                <a:noFill/>
                <a:ln w="28575">
                  <a:solidFill>
                    <a:srgbClr val="008000"/>
                  </a:solidFill>
                  <a:round/>
                  <a:headEnd/>
                  <a:tailEnd type="arrow" w="med" len="med"/>
                </a:ln>
                <a:effectLst/>
              </p:spPr>
              <p:txBody>
                <a:bodyPr/>
                <a:lstStyle/>
                <a:p>
                  <a:endParaRPr lang="en-US"/>
                </a:p>
              </p:txBody>
            </p:sp>
            <p:sp>
              <p:nvSpPr>
                <p:cNvPr id="112670" name="Line 30"/>
                <p:cNvSpPr>
                  <a:spLocks noChangeShapeType="1"/>
                </p:cNvSpPr>
                <p:nvPr/>
              </p:nvSpPr>
              <p:spPr bwMode="auto">
                <a:xfrm>
                  <a:off x="1212" y="3138"/>
                  <a:ext cx="931" cy="0"/>
                </a:xfrm>
                <a:prstGeom prst="line">
                  <a:avLst/>
                </a:prstGeom>
                <a:noFill/>
                <a:ln w="28575">
                  <a:solidFill>
                    <a:srgbClr val="008000"/>
                  </a:solidFill>
                  <a:round/>
                  <a:headEnd/>
                  <a:tailEnd type="arrow" w="med" len="med"/>
                </a:ln>
                <a:effectLst/>
              </p:spPr>
              <p:txBody>
                <a:bodyPr/>
                <a:lstStyle/>
                <a:p>
                  <a:endParaRPr lang="en-US"/>
                </a:p>
              </p:txBody>
            </p:sp>
          </p:grpSp>
          <p:grpSp>
            <p:nvGrpSpPr>
              <p:cNvPr id="112671" name="Group 31"/>
              <p:cNvGrpSpPr>
                <a:grpSpLocks/>
              </p:cNvGrpSpPr>
              <p:nvPr/>
            </p:nvGrpSpPr>
            <p:grpSpPr bwMode="auto">
              <a:xfrm>
                <a:off x="661" y="2879"/>
                <a:ext cx="1507" cy="576"/>
                <a:chOff x="661" y="2879"/>
                <a:chExt cx="1507" cy="576"/>
              </a:xfrm>
            </p:grpSpPr>
            <p:sp>
              <p:nvSpPr>
                <p:cNvPr id="112672" name="Line 32"/>
                <p:cNvSpPr>
                  <a:spLocks noChangeShapeType="1"/>
                </p:cNvSpPr>
                <p:nvPr/>
              </p:nvSpPr>
              <p:spPr bwMode="auto">
                <a:xfrm>
                  <a:off x="661" y="2879"/>
                  <a:ext cx="931" cy="0"/>
                </a:xfrm>
                <a:prstGeom prst="line">
                  <a:avLst/>
                </a:prstGeom>
                <a:noFill/>
                <a:ln w="28575">
                  <a:solidFill>
                    <a:srgbClr val="008000"/>
                  </a:solidFill>
                  <a:round/>
                  <a:headEnd/>
                  <a:tailEnd type="arrow" w="med" len="med"/>
                </a:ln>
                <a:effectLst/>
              </p:spPr>
              <p:txBody>
                <a:bodyPr/>
                <a:lstStyle/>
                <a:p>
                  <a:endParaRPr lang="en-US"/>
                </a:p>
              </p:txBody>
            </p:sp>
            <p:sp>
              <p:nvSpPr>
                <p:cNvPr id="112673" name="Line 33"/>
                <p:cNvSpPr>
                  <a:spLocks noChangeShapeType="1"/>
                </p:cNvSpPr>
                <p:nvPr/>
              </p:nvSpPr>
              <p:spPr bwMode="auto">
                <a:xfrm>
                  <a:off x="757" y="2975"/>
                  <a:ext cx="931" cy="0"/>
                </a:xfrm>
                <a:prstGeom prst="line">
                  <a:avLst/>
                </a:prstGeom>
                <a:noFill/>
                <a:ln w="28575">
                  <a:solidFill>
                    <a:srgbClr val="008000"/>
                  </a:solidFill>
                  <a:round/>
                  <a:headEnd/>
                  <a:tailEnd type="arrow" w="med" len="med"/>
                </a:ln>
                <a:effectLst/>
              </p:spPr>
              <p:txBody>
                <a:bodyPr/>
                <a:lstStyle/>
                <a:p>
                  <a:endParaRPr lang="en-US"/>
                </a:p>
              </p:txBody>
            </p:sp>
            <p:sp>
              <p:nvSpPr>
                <p:cNvPr id="112674" name="Line 34"/>
                <p:cNvSpPr>
                  <a:spLocks noChangeShapeType="1"/>
                </p:cNvSpPr>
                <p:nvPr/>
              </p:nvSpPr>
              <p:spPr bwMode="auto">
                <a:xfrm>
                  <a:off x="853" y="3071"/>
                  <a:ext cx="931" cy="0"/>
                </a:xfrm>
                <a:prstGeom prst="line">
                  <a:avLst/>
                </a:prstGeom>
                <a:noFill/>
                <a:ln w="28575">
                  <a:solidFill>
                    <a:srgbClr val="008000"/>
                  </a:solidFill>
                  <a:round/>
                  <a:headEnd/>
                  <a:tailEnd type="arrow" w="med" len="med"/>
                </a:ln>
                <a:effectLst/>
              </p:spPr>
              <p:txBody>
                <a:bodyPr/>
                <a:lstStyle/>
                <a:p>
                  <a:endParaRPr lang="en-US"/>
                </a:p>
              </p:txBody>
            </p:sp>
            <p:sp>
              <p:nvSpPr>
                <p:cNvPr id="112675" name="Line 35"/>
                <p:cNvSpPr>
                  <a:spLocks noChangeShapeType="1"/>
                </p:cNvSpPr>
                <p:nvPr/>
              </p:nvSpPr>
              <p:spPr bwMode="auto">
                <a:xfrm>
                  <a:off x="949" y="3167"/>
                  <a:ext cx="931" cy="0"/>
                </a:xfrm>
                <a:prstGeom prst="line">
                  <a:avLst/>
                </a:prstGeom>
                <a:noFill/>
                <a:ln w="28575">
                  <a:solidFill>
                    <a:srgbClr val="008000"/>
                  </a:solidFill>
                  <a:round/>
                  <a:headEnd/>
                  <a:tailEnd type="arrow" w="med" len="med"/>
                </a:ln>
                <a:effectLst/>
              </p:spPr>
              <p:txBody>
                <a:bodyPr/>
                <a:lstStyle/>
                <a:p>
                  <a:endParaRPr lang="en-US"/>
                </a:p>
              </p:txBody>
            </p:sp>
            <p:sp>
              <p:nvSpPr>
                <p:cNvPr id="112676" name="Line 36"/>
                <p:cNvSpPr>
                  <a:spLocks noChangeShapeType="1"/>
                </p:cNvSpPr>
                <p:nvPr/>
              </p:nvSpPr>
              <p:spPr bwMode="auto">
                <a:xfrm>
                  <a:off x="1045" y="3263"/>
                  <a:ext cx="931" cy="0"/>
                </a:xfrm>
                <a:prstGeom prst="line">
                  <a:avLst/>
                </a:prstGeom>
                <a:noFill/>
                <a:ln w="28575">
                  <a:solidFill>
                    <a:srgbClr val="008000"/>
                  </a:solidFill>
                  <a:round/>
                  <a:headEnd/>
                  <a:tailEnd type="arrow" w="med" len="med"/>
                </a:ln>
                <a:effectLst/>
              </p:spPr>
              <p:txBody>
                <a:bodyPr/>
                <a:lstStyle/>
                <a:p>
                  <a:endParaRPr lang="en-US"/>
                </a:p>
              </p:txBody>
            </p:sp>
            <p:sp>
              <p:nvSpPr>
                <p:cNvPr id="112677" name="Line 37"/>
                <p:cNvSpPr>
                  <a:spLocks noChangeShapeType="1"/>
                </p:cNvSpPr>
                <p:nvPr/>
              </p:nvSpPr>
              <p:spPr bwMode="auto">
                <a:xfrm>
                  <a:off x="1141" y="3359"/>
                  <a:ext cx="931" cy="0"/>
                </a:xfrm>
                <a:prstGeom prst="line">
                  <a:avLst/>
                </a:prstGeom>
                <a:noFill/>
                <a:ln w="28575">
                  <a:solidFill>
                    <a:srgbClr val="008000"/>
                  </a:solidFill>
                  <a:round/>
                  <a:headEnd/>
                  <a:tailEnd type="arrow" w="med" len="med"/>
                </a:ln>
                <a:effectLst/>
              </p:spPr>
              <p:txBody>
                <a:bodyPr/>
                <a:lstStyle/>
                <a:p>
                  <a:endParaRPr lang="en-US"/>
                </a:p>
              </p:txBody>
            </p:sp>
            <p:sp>
              <p:nvSpPr>
                <p:cNvPr id="112678" name="Line 38"/>
                <p:cNvSpPr>
                  <a:spLocks noChangeShapeType="1"/>
                </p:cNvSpPr>
                <p:nvPr/>
              </p:nvSpPr>
              <p:spPr bwMode="auto">
                <a:xfrm>
                  <a:off x="1237" y="3455"/>
                  <a:ext cx="931" cy="0"/>
                </a:xfrm>
                <a:prstGeom prst="line">
                  <a:avLst/>
                </a:prstGeom>
                <a:noFill/>
                <a:ln w="28575">
                  <a:solidFill>
                    <a:srgbClr val="008000"/>
                  </a:solidFill>
                  <a:round/>
                  <a:headEnd/>
                  <a:tailEnd type="arrow" w="med" len="med"/>
                </a:ln>
                <a:effectLst/>
              </p:spPr>
              <p:txBody>
                <a:bodyPr/>
                <a:lstStyle/>
                <a:p>
                  <a:endParaRPr lang="en-US"/>
                </a:p>
              </p:txBody>
            </p:sp>
          </p:grpSp>
        </p:grpSp>
        <p:sp>
          <p:nvSpPr>
            <p:cNvPr id="112679" name="Line 39"/>
            <p:cNvSpPr>
              <a:spLocks noChangeShapeType="1"/>
            </p:cNvSpPr>
            <p:nvPr/>
          </p:nvSpPr>
          <p:spPr bwMode="auto">
            <a:xfrm>
              <a:off x="4343" y="2103"/>
              <a:ext cx="631" cy="0"/>
            </a:xfrm>
            <a:prstGeom prst="line">
              <a:avLst/>
            </a:prstGeom>
            <a:noFill/>
            <a:ln w="57150">
              <a:solidFill>
                <a:srgbClr val="FF0000"/>
              </a:solidFill>
              <a:round/>
              <a:headEnd/>
              <a:tailEnd type="triangle" w="med" len="med"/>
            </a:ln>
            <a:effectLst/>
          </p:spPr>
          <p:txBody>
            <a:bodyPr/>
            <a:lstStyle/>
            <a:p>
              <a:endParaRPr lang="en-US"/>
            </a:p>
          </p:txBody>
        </p:sp>
        <p:sp>
          <p:nvSpPr>
            <p:cNvPr id="112680" name="Line 40"/>
            <p:cNvSpPr>
              <a:spLocks noChangeShapeType="1"/>
            </p:cNvSpPr>
            <p:nvPr/>
          </p:nvSpPr>
          <p:spPr bwMode="auto">
            <a:xfrm flipH="1">
              <a:off x="3968" y="2103"/>
              <a:ext cx="348" cy="0"/>
            </a:xfrm>
            <a:prstGeom prst="line">
              <a:avLst/>
            </a:prstGeom>
            <a:noFill/>
            <a:ln w="57150">
              <a:solidFill>
                <a:srgbClr val="FF0000"/>
              </a:solidFill>
              <a:round/>
              <a:headEnd/>
              <a:tailEnd/>
            </a:ln>
            <a:effectLst/>
          </p:spPr>
          <p:txBody>
            <a:bodyPr/>
            <a:lstStyle/>
            <a:p>
              <a:endParaRPr lang="en-US"/>
            </a:p>
          </p:txBody>
        </p:sp>
      </p:grpSp>
      <p:sp>
        <p:nvSpPr>
          <p:cNvPr id="112681" name="Text Box 41"/>
          <p:cNvSpPr txBox="1">
            <a:spLocks noChangeArrowheads="1"/>
          </p:cNvSpPr>
          <p:nvPr/>
        </p:nvSpPr>
        <p:spPr bwMode="auto">
          <a:xfrm>
            <a:off x="7905750" y="2627313"/>
            <a:ext cx="370614" cy="400110"/>
          </a:xfrm>
          <a:prstGeom prst="rect">
            <a:avLst/>
          </a:prstGeom>
          <a:noFill/>
          <a:ln w="9525">
            <a:noFill/>
            <a:miter lim="800000"/>
            <a:headEnd/>
            <a:tailEnd/>
          </a:ln>
          <a:effectLst/>
        </p:spPr>
        <p:txBody>
          <a:bodyPr wrap="none">
            <a:spAutoFit/>
          </a:bodyPr>
          <a:lstStyle/>
          <a:p>
            <a:r>
              <a:rPr lang="en-US" sz="2000" b="1">
                <a:solidFill>
                  <a:srgbClr val="008000"/>
                </a:solidFill>
                <a:latin typeface="+mn-lt"/>
              </a:rPr>
              <a:t>B</a:t>
            </a:r>
          </a:p>
        </p:txBody>
      </p:sp>
      <p:sp>
        <p:nvSpPr>
          <p:cNvPr id="112683" name="Text Box 43"/>
          <p:cNvSpPr txBox="1">
            <a:spLocks noChangeArrowheads="1"/>
          </p:cNvSpPr>
          <p:nvPr/>
        </p:nvSpPr>
        <p:spPr bwMode="auto">
          <a:xfrm>
            <a:off x="8566150" y="3263900"/>
            <a:ext cx="370614" cy="400110"/>
          </a:xfrm>
          <a:prstGeom prst="rect">
            <a:avLst/>
          </a:prstGeom>
          <a:noFill/>
          <a:ln w="9525">
            <a:noFill/>
            <a:miter lim="800000"/>
            <a:headEnd/>
            <a:tailEnd/>
          </a:ln>
          <a:effectLst/>
        </p:spPr>
        <p:txBody>
          <a:bodyPr wrap="none">
            <a:spAutoFit/>
          </a:bodyPr>
          <a:lstStyle/>
          <a:p>
            <a:r>
              <a:rPr lang="en-US" sz="2000" b="1">
                <a:solidFill>
                  <a:srgbClr val="FF0000"/>
                </a:solidFill>
                <a:latin typeface="+mn-lt"/>
              </a:rPr>
              <a:t>A</a:t>
            </a:r>
          </a:p>
        </p:txBody>
      </p:sp>
      <p:grpSp>
        <p:nvGrpSpPr>
          <p:cNvPr id="112740" name="Group 100"/>
          <p:cNvGrpSpPr>
            <a:grpSpLocks/>
          </p:cNvGrpSpPr>
          <p:nvPr/>
        </p:nvGrpSpPr>
        <p:grpSpPr bwMode="auto">
          <a:xfrm>
            <a:off x="5080000" y="5494338"/>
            <a:ext cx="4178300" cy="1377950"/>
            <a:chOff x="3200" y="3461"/>
            <a:chExt cx="2632" cy="868"/>
          </a:xfrm>
        </p:grpSpPr>
        <p:sp>
          <p:nvSpPr>
            <p:cNvPr id="112685" name="Rectangle 45"/>
            <p:cNvSpPr>
              <a:spLocks noChangeArrowheads="1"/>
            </p:cNvSpPr>
            <p:nvPr/>
          </p:nvSpPr>
          <p:spPr bwMode="auto">
            <a:xfrm>
              <a:off x="3522" y="3593"/>
              <a:ext cx="1824" cy="635"/>
            </a:xfrm>
            <a:prstGeom prst="rect">
              <a:avLst/>
            </a:prstGeom>
            <a:solidFill>
              <a:schemeClr val="accent1"/>
            </a:solidFill>
            <a:ln w="9525">
              <a:solidFill>
                <a:schemeClr val="hlink"/>
              </a:solidFill>
              <a:miter lim="800000"/>
              <a:headEnd/>
              <a:tailEnd/>
            </a:ln>
            <a:effectLst/>
          </p:spPr>
          <p:txBody>
            <a:bodyPr wrap="none" anchor="ctr"/>
            <a:lstStyle/>
            <a:p>
              <a:endParaRPr lang="en-US"/>
            </a:p>
          </p:txBody>
        </p:sp>
        <p:sp>
          <p:nvSpPr>
            <p:cNvPr id="112686" name="Line 46"/>
            <p:cNvSpPr>
              <a:spLocks noChangeShapeType="1"/>
            </p:cNvSpPr>
            <p:nvPr/>
          </p:nvSpPr>
          <p:spPr bwMode="auto">
            <a:xfrm>
              <a:off x="3514" y="3908"/>
              <a:ext cx="1907" cy="0"/>
            </a:xfrm>
            <a:prstGeom prst="line">
              <a:avLst/>
            </a:prstGeom>
            <a:noFill/>
            <a:ln w="9525">
              <a:solidFill>
                <a:schemeClr val="tx1"/>
              </a:solidFill>
              <a:round/>
              <a:headEnd/>
              <a:tailEnd type="triangle" w="med" len="med"/>
            </a:ln>
            <a:effectLst/>
          </p:spPr>
          <p:txBody>
            <a:bodyPr/>
            <a:lstStyle/>
            <a:p>
              <a:endParaRPr lang="en-US"/>
            </a:p>
          </p:txBody>
        </p:sp>
        <p:sp>
          <p:nvSpPr>
            <p:cNvPr id="112687" name="Text Box 47"/>
            <p:cNvSpPr txBox="1">
              <a:spLocks noChangeArrowheads="1"/>
            </p:cNvSpPr>
            <p:nvPr/>
          </p:nvSpPr>
          <p:spPr bwMode="auto">
            <a:xfrm>
              <a:off x="3220" y="3461"/>
              <a:ext cx="390" cy="231"/>
            </a:xfrm>
            <a:prstGeom prst="rect">
              <a:avLst/>
            </a:prstGeom>
            <a:noFill/>
            <a:ln w="9525">
              <a:noFill/>
              <a:miter lim="800000"/>
              <a:headEnd/>
              <a:tailEnd/>
            </a:ln>
            <a:effectLst/>
          </p:spPr>
          <p:txBody>
            <a:bodyPr>
              <a:spAutoFit/>
            </a:bodyPr>
            <a:lstStyle/>
            <a:p>
              <a:pPr>
                <a:spcBef>
                  <a:spcPct val="50000"/>
                </a:spcBef>
              </a:pPr>
              <a:r>
                <a:rPr lang="en-US" sz="1800">
                  <a:solidFill>
                    <a:schemeClr val="accent2"/>
                  </a:solidFill>
                </a:rPr>
                <a:t>BA</a:t>
              </a:r>
            </a:p>
          </p:txBody>
        </p:sp>
        <p:sp>
          <p:nvSpPr>
            <p:cNvPr id="112688" name="Rectangle 48"/>
            <p:cNvSpPr>
              <a:spLocks noChangeArrowheads="1"/>
            </p:cNvSpPr>
            <p:nvPr/>
          </p:nvSpPr>
          <p:spPr bwMode="auto">
            <a:xfrm rot="16200000">
              <a:off x="2927" y="3801"/>
              <a:ext cx="764" cy="213"/>
            </a:xfrm>
            <a:prstGeom prst="rect">
              <a:avLst/>
            </a:prstGeom>
            <a:noFill/>
            <a:ln w="9525">
              <a:noFill/>
              <a:miter lim="800000"/>
              <a:headEnd/>
              <a:tailEnd/>
            </a:ln>
            <a:effectLst/>
          </p:spPr>
          <p:txBody>
            <a:bodyPr/>
            <a:lstStyle/>
            <a:p>
              <a:pPr algn="ctr" eaLnBrk="0" hangingPunct="0">
                <a:lnSpc>
                  <a:spcPct val="90000"/>
                </a:lnSpc>
                <a:spcBef>
                  <a:spcPct val="20000"/>
                </a:spcBef>
              </a:pPr>
              <a:r>
                <a:rPr lang="en-US" sz="1800">
                  <a:sym typeface="Symbol" pitchFamily="18" charset="2"/>
                </a:rPr>
                <a:t>/ Wb</a:t>
              </a:r>
              <a:endParaRPr lang="en-US" sz="1800">
                <a:cs typeface="Courier New" pitchFamily="49" charset="0"/>
              </a:endParaRPr>
            </a:p>
          </p:txBody>
        </p:sp>
        <p:sp>
          <p:nvSpPr>
            <p:cNvPr id="112689" name="Rectangle 49"/>
            <p:cNvSpPr>
              <a:spLocks noChangeArrowheads="1"/>
            </p:cNvSpPr>
            <p:nvPr/>
          </p:nvSpPr>
          <p:spPr bwMode="auto">
            <a:xfrm>
              <a:off x="5353" y="3786"/>
              <a:ext cx="479" cy="239"/>
            </a:xfrm>
            <a:prstGeom prst="rect">
              <a:avLst/>
            </a:prstGeom>
            <a:noFill/>
            <a:ln w="9525">
              <a:noFill/>
              <a:miter lim="800000"/>
              <a:headEnd/>
              <a:tailEnd/>
            </a:ln>
            <a:effectLst/>
          </p:spPr>
          <p:txBody>
            <a:bodyPr/>
            <a:lstStyle/>
            <a:p>
              <a:pPr eaLnBrk="0" hangingPunct="0">
                <a:lnSpc>
                  <a:spcPct val="90000"/>
                </a:lnSpc>
                <a:spcBef>
                  <a:spcPct val="20000"/>
                </a:spcBef>
              </a:pPr>
              <a:r>
                <a:rPr lang="en-US" sz="2000" i="1">
                  <a:sym typeface="Symbol" pitchFamily="18" charset="2"/>
                </a:rPr>
                <a:t>t </a:t>
              </a:r>
              <a:r>
                <a:rPr lang="en-US" sz="2000">
                  <a:sym typeface="Symbol" pitchFamily="18" charset="2"/>
                </a:rPr>
                <a:t>/ s</a:t>
              </a:r>
              <a:endParaRPr lang="en-US" sz="2000">
                <a:cs typeface="Courier New" pitchFamily="49" charset="0"/>
              </a:endParaRPr>
            </a:p>
          </p:txBody>
        </p:sp>
        <p:sp>
          <p:nvSpPr>
            <p:cNvPr id="112690" name="Text Box 50"/>
            <p:cNvSpPr txBox="1">
              <a:spLocks noChangeArrowheads="1"/>
            </p:cNvSpPr>
            <p:nvPr/>
          </p:nvSpPr>
          <p:spPr bwMode="auto">
            <a:xfrm>
              <a:off x="3200" y="4098"/>
              <a:ext cx="390" cy="231"/>
            </a:xfrm>
            <a:prstGeom prst="rect">
              <a:avLst/>
            </a:prstGeom>
            <a:noFill/>
            <a:ln w="9525">
              <a:noFill/>
              <a:miter lim="800000"/>
              <a:headEnd/>
              <a:tailEnd/>
            </a:ln>
            <a:effectLst/>
          </p:spPr>
          <p:txBody>
            <a:bodyPr>
              <a:spAutoFit/>
            </a:bodyPr>
            <a:lstStyle/>
            <a:p>
              <a:pPr>
                <a:spcBef>
                  <a:spcPct val="50000"/>
                </a:spcBef>
              </a:pPr>
              <a:r>
                <a:rPr lang="en-US" sz="1800" baseline="30000">
                  <a:solidFill>
                    <a:schemeClr val="accent2"/>
                  </a:solidFill>
                </a:rPr>
                <a:t>-</a:t>
              </a:r>
              <a:r>
                <a:rPr lang="en-US" sz="1800">
                  <a:solidFill>
                    <a:schemeClr val="accent2"/>
                  </a:solidFill>
                </a:rPr>
                <a:t>BA</a:t>
              </a:r>
            </a:p>
          </p:txBody>
        </p:sp>
        <p:sp>
          <p:nvSpPr>
            <p:cNvPr id="112691" name="Line 51"/>
            <p:cNvSpPr>
              <a:spLocks noChangeShapeType="1"/>
            </p:cNvSpPr>
            <p:nvPr/>
          </p:nvSpPr>
          <p:spPr bwMode="auto">
            <a:xfrm flipV="1">
              <a:off x="3517" y="3592"/>
              <a:ext cx="0" cy="629"/>
            </a:xfrm>
            <a:prstGeom prst="line">
              <a:avLst/>
            </a:prstGeom>
            <a:noFill/>
            <a:ln w="9525">
              <a:solidFill>
                <a:schemeClr val="tx1"/>
              </a:solidFill>
              <a:round/>
              <a:headEnd/>
              <a:tailEnd type="triangle" w="med" len="med"/>
            </a:ln>
            <a:effectLst/>
          </p:spPr>
          <p:txBody>
            <a:bodyPr/>
            <a:lstStyle/>
            <a:p>
              <a:endParaRPr lang="en-US"/>
            </a:p>
          </p:txBody>
        </p:sp>
      </p:grpSp>
      <p:grpSp>
        <p:nvGrpSpPr>
          <p:cNvPr id="112692" name="Group 52"/>
          <p:cNvGrpSpPr>
            <a:grpSpLocks/>
          </p:cNvGrpSpPr>
          <p:nvPr/>
        </p:nvGrpSpPr>
        <p:grpSpPr bwMode="auto">
          <a:xfrm>
            <a:off x="5441950" y="1833563"/>
            <a:ext cx="3570288" cy="3570287"/>
            <a:chOff x="3332" y="2835"/>
            <a:chExt cx="2249" cy="2249"/>
          </a:xfrm>
        </p:grpSpPr>
        <p:grpSp>
          <p:nvGrpSpPr>
            <p:cNvPr id="112693" name="Group 53"/>
            <p:cNvGrpSpPr>
              <a:grpSpLocks/>
            </p:cNvGrpSpPr>
            <p:nvPr/>
          </p:nvGrpSpPr>
          <p:grpSpPr bwMode="auto">
            <a:xfrm>
              <a:off x="3332" y="2835"/>
              <a:ext cx="2249" cy="2249"/>
              <a:chOff x="292" y="1578"/>
              <a:chExt cx="2249" cy="2249"/>
            </a:xfrm>
          </p:grpSpPr>
          <p:sp>
            <p:nvSpPr>
              <p:cNvPr id="112694" name="Rectangle 54"/>
              <p:cNvSpPr>
                <a:spLocks noChangeArrowheads="1"/>
              </p:cNvSpPr>
              <p:nvPr/>
            </p:nvSpPr>
            <p:spPr bwMode="auto">
              <a:xfrm>
                <a:off x="292" y="1578"/>
                <a:ext cx="2249" cy="2249"/>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12695" name="Group 55"/>
              <p:cNvGrpSpPr>
                <a:grpSpLocks/>
              </p:cNvGrpSpPr>
              <p:nvPr/>
            </p:nvGrpSpPr>
            <p:grpSpPr bwMode="auto">
              <a:xfrm>
                <a:off x="620" y="1775"/>
                <a:ext cx="1594" cy="1571"/>
                <a:chOff x="2325" y="2091"/>
                <a:chExt cx="1594" cy="1571"/>
              </a:xfrm>
            </p:grpSpPr>
            <p:sp>
              <p:nvSpPr>
                <p:cNvPr id="112696" name="Line 56"/>
                <p:cNvSpPr>
                  <a:spLocks noChangeShapeType="1"/>
                </p:cNvSpPr>
                <p:nvPr/>
              </p:nvSpPr>
              <p:spPr bwMode="auto">
                <a:xfrm>
                  <a:off x="2805" y="3039"/>
                  <a:ext cx="931" cy="0"/>
                </a:xfrm>
                <a:prstGeom prst="line">
                  <a:avLst/>
                </a:prstGeom>
                <a:noFill/>
                <a:ln w="28575">
                  <a:solidFill>
                    <a:srgbClr val="008000"/>
                  </a:solidFill>
                  <a:round/>
                  <a:headEnd/>
                  <a:tailEnd type="arrow" w="med" len="med"/>
                </a:ln>
                <a:effectLst/>
              </p:spPr>
              <p:txBody>
                <a:bodyPr/>
                <a:lstStyle/>
                <a:p>
                  <a:endParaRPr lang="en-US"/>
                </a:p>
              </p:txBody>
            </p:sp>
            <p:sp>
              <p:nvSpPr>
                <p:cNvPr id="112697" name="Line 57"/>
                <p:cNvSpPr>
                  <a:spLocks noChangeShapeType="1"/>
                </p:cNvSpPr>
                <p:nvPr/>
              </p:nvSpPr>
              <p:spPr bwMode="auto">
                <a:xfrm>
                  <a:off x="2901" y="3135"/>
                  <a:ext cx="931" cy="0"/>
                </a:xfrm>
                <a:prstGeom prst="line">
                  <a:avLst/>
                </a:prstGeom>
                <a:noFill/>
                <a:ln w="28575">
                  <a:solidFill>
                    <a:srgbClr val="008000"/>
                  </a:solidFill>
                  <a:round/>
                  <a:headEnd/>
                  <a:tailEnd type="arrow" w="med" len="med"/>
                </a:ln>
                <a:effectLst/>
              </p:spPr>
              <p:txBody>
                <a:bodyPr/>
                <a:lstStyle/>
                <a:p>
                  <a:endParaRPr lang="en-US"/>
                </a:p>
              </p:txBody>
            </p:sp>
            <p:sp>
              <p:nvSpPr>
                <p:cNvPr id="112698" name="Line 58"/>
                <p:cNvSpPr>
                  <a:spLocks noChangeShapeType="1"/>
                </p:cNvSpPr>
                <p:nvPr/>
              </p:nvSpPr>
              <p:spPr bwMode="auto">
                <a:xfrm>
                  <a:off x="2638" y="3175"/>
                  <a:ext cx="931" cy="0"/>
                </a:xfrm>
                <a:prstGeom prst="line">
                  <a:avLst/>
                </a:prstGeom>
                <a:noFill/>
                <a:ln w="28575">
                  <a:solidFill>
                    <a:srgbClr val="008000"/>
                  </a:solidFill>
                  <a:round/>
                  <a:headEnd/>
                  <a:tailEnd type="arrow" w="med" len="med"/>
                </a:ln>
                <a:effectLst/>
              </p:spPr>
              <p:txBody>
                <a:bodyPr/>
                <a:lstStyle/>
                <a:p>
                  <a:endParaRPr lang="en-US"/>
                </a:p>
              </p:txBody>
            </p:sp>
            <p:sp>
              <p:nvSpPr>
                <p:cNvPr id="112699" name="Line 59"/>
                <p:cNvSpPr>
                  <a:spLocks noChangeShapeType="1"/>
                </p:cNvSpPr>
                <p:nvPr/>
              </p:nvSpPr>
              <p:spPr bwMode="auto">
                <a:xfrm>
                  <a:off x="2734" y="3271"/>
                  <a:ext cx="931" cy="0"/>
                </a:xfrm>
                <a:prstGeom prst="line">
                  <a:avLst/>
                </a:prstGeom>
                <a:noFill/>
                <a:ln w="28575">
                  <a:solidFill>
                    <a:srgbClr val="008000"/>
                  </a:solidFill>
                  <a:round/>
                  <a:headEnd/>
                  <a:tailEnd type="arrow" w="med" len="med"/>
                </a:ln>
                <a:effectLst/>
              </p:spPr>
              <p:txBody>
                <a:bodyPr/>
                <a:lstStyle/>
                <a:p>
                  <a:endParaRPr lang="en-US"/>
                </a:p>
              </p:txBody>
            </p:sp>
            <p:sp>
              <p:nvSpPr>
                <p:cNvPr id="112700" name="Line 60"/>
                <p:cNvSpPr>
                  <a:spLocks noChangeShapeType="1"/>
                </p:cNvSpPr>
                <p:nvPr/>
              </p:nvSpPr>
              <p:spPr bwMode="auto">
                <a:xfrm>
                  <a:off x="2830" y="3367"/>
                  <a:ext cx="931" cy="0"/>
                </a:xfrm>
                <a:prstGeom prst="line">
                  <a:avLst/>
                </a:prstGeom>
                <a:noFill/>
                <a:ln w="28575">
                  <a:solidFill>
                    <a:srgbClr val="008000"/>
                  </a:solidFill>
                  <a:round/>
                  <a:headEnd/>
                  <a:tailEnd type="arrow" w="med" len="med"/>
                </a:ln>
                <a:effectLst/>
              </p:spPr>
              <p:txBody>
                <a:bodyPr/>
                <a:lstStyle/>
                <a:p>
                  <a:endParaRPr lang="en-US"/>
                </a:p>
              </p:txBody>
            </p:sp>
            <p:sp>
              <p:nvSpPr>
                <p:cNvPr id="112701" name="Line 61"/>
                <p:cNvSpPr>
                  <a:spLocks noChangeShapeType="1"/>
                </p:cNvSpPr>
                <p:nvPr/>
              </p:nvSpPr>
              <p:spPr bwMode="auto">
                <a:xfrm>
                  <a:off x="2926" y="3463"/>
                  <a:ext cx="931" cy="0"/>
                </a:xfrm>
                <a:prstGeom prst="line">
                  <a:avLst/>
                </a:prstGeom>
                <a:noFill/>
                <a:ln w="28575">
                  <a:solidFill>
                    <a:srgbClr val="008000"/>
                  </a:solidFill>
                  <a:round/>
                  <a:headEnd/>
                  <a:tailEnd type="arrow" w="med" len="med"/>
                </a:ln>
                <a:effectLst/>
              </p:spPr>
              <p:txBody>
                <a:bodyPr/>
                <a:lstStyle/>
                <a:p>
                  <a:endParaRPr lang="en-US"/>
                </a:p>
              </p:txBody>
            </p:sp>
            <p:sp>
              <p:nvSpPr>
                <p:cNvPr id="112702" name="Freeform 62"/>
                <p:cNvSpPr>
                  <a:spLocks/>
                </p:cNvSpPr>
                <p:nvPr/>
              </p:nvSpPr>
              <p:spPr bwMode="auto">
                <a:xfrm>
                  <a:off x="2357" y="2091"/>
                  <a:ext cx="1562" cy="1571"/>
                </a:xfrm>
                <a:custGeom>
                  <a:avLst/>
                  <a:gdLst/>
                  <a:ahLst/>
                  <a:cxnLst>
                    <a:cxn ang="0">
                      <a:pos x="276" y="0"/>
                    </a:cxn>
                    <a:cxn ang="0">
                      <a:pos x="639" y="371"/>
                    </a:cxn>
                    <a:cxn ang="0">
                      <a:pos x="962" y="48"/>
                    </a:cxn>
                    <a:cxn ang="0">
                      <a:pos x="1562" y="624"/>
                    </a:cxn>
                    <a:cxn ang="0">
                      <a:pos x="623" y="1571"/>
                    </a:cxn>
                    <a:cxn ang="0">
                      <a:pos x="23" y="971"/>
                    </a:cxn>
                    <a:cxn ang="0">
                      <a:pos x="355" y="655"/>
                    </a:cxn>
                    <a:cxn ang="0">
                      <a:pos x="0" y="285"/>
                    </a:cxn>
                  </a:cxnLst>
                  <a:rect l="0" t="0" r="r" b="b"/>
                  <a:pathLst>
                    <a:path w="1562" h="1571">
                      <a:moveTo>
                        <a:pt x="276" y="0"/>
                      </a:moveTo>
                      <a:lnTo>
                        <a:pt x="639" y="371"/>
                      </a:lnTo>
                      <a:lnTo>
                        <a:pt x="962" y="48"/>
                      </a:lnTo>
                      <a:lnTo>
                        <a:pt x="1562" y="624"/>
                      </a:lnTo>
                      <a:lnTo>
                        <a:pt x="623" y="1571"/>
                      </a:lnTo>
                      <a:lnTo>
                        <a:pt x="23" y="971"/>
                      </a:lnTo>
                      <a:lnTo>
                        <a:pt x="355" y="655"/>
                      </a:lnTo>
                      <a:lnTo>
                        <a:pt x="0" y="285"/>
                      </a:lnTo>
                    </a:path>
                  </a:pathLst>
                </a:custGeom>
                <a:noFill/>
                <a:ln w="57150" cmpd="sng">
                  <a:solidFill>
                    <a:srgbClr val="FF9900"/>
                  </a:solidFill>
                  <a:round/>
                  <a:headEnd/>
                  <a:tailEnd/>
                </a:ln>
                <a:effectLst/>
              </p:spPr>
              <p:txBody>
                <a:bodyPr/>
                <a:lstStyle/>
                <a:p>
                  <a:endParaRPr lang="en-US"/>
                </a:p>
              </p:txBody>
            </p:sp>
            <p:sp>
              <p:nvSpPr>
                <p:cNvPr id="112703" name="Line 63"/>
                <p:cNvSpPr>
                  <a:spLocks noChangeShapeType="1"/>
                </p:cNvSpPr>
                <p:nvPr/>
              </p:nvSpPr>
              <p:spPr bwMode="auto">
                <a:xfrm>
                  <a:off x="2325" y="2559"/>
                  <a:ext cx="931" cy="0"/>
                </a:xfrm>
                <a:prstGeom prst="line">
                  <a:avLst/>
                </a:prstGeom>
                <a:noFill/>
                <a:ln w="28575">
                  <a:solidFill>
                    <a:srgbClr val="008000"/>
                  </a:solidFill>
                  <a:round/>
                  <a:headEnd/>
                  <a:tailEnd type="arrow" w="med" len="med"/>
                </a:ln>
                <a:effectLst/>
              </p:spPr>
              <p:txBody>
                <a:bodyPr/>
                <a:lstStyle/>
                <a:p>
                  <a:endParaRPr lang="en-US"/>
                </a:p>
              </p:txBody>
            </p:sp>
            <p:sp>
              <p:nvSpPr>
                <p:cNvPr id="112704" name="Line 64"/>
                <p:cNvSpPr>
                  <a:spLocks noChangeShapeType="1"/>
                </p:cNvSpPr>
                <p:nvPr/>
              </p:nvSpPr>
              <p:spPr bwMode="auto">
                <a:xfrm>
                  <a:off x="2421" y="2655"/>
                  <a:ext cx="931" cy="0"/>
                </a:xfrm>
                <a:prstGeom prst="line">
                  <a:avLst/>
                </a:prstGeom>
                <a:noFill/>
                <a:ln w="28575">
                  <a:solidFill>
                    <a:srgbClr val="008000"/>
                  </a:solidFill>
                  <a:round/>
                  <a:headEnd/>
                  <a:tailEnd type="arrow" w="med" len="med"/>
                </a:ln>
                <a:effectLst/>
              </p:spPr>
              <p:txBody>
                <a:bodyPr/>
                <a:lstStyle/>
                <a:p>
                  <a:endParaRPr lang="en-US"/>
                </a:p>
              </p:txBody>
            </p:sp>
            <p:sp>
              <p:nvSpPr>
                <p:cNvPr id="112705" name="Line 65"/>
                <p:cNvSpPr>
                  <a:spLocks noChangeShapeType="1"/>
                </p:cNvSpPr>
                <p:nvPr/>
              </p:nvSpPr>
              <p:spPr bwMode="auto">
                <a:xfrm>
                  <a:off x="2517" y="2751"/>
                  <a:ext cx="931" cy="0"/>
                </a:xfrm>
                <a:prstGeom prst="line">
                  <a:avLst/>
                </a:prstGeom>
                <a:noFill/>
                <a:ln w="28575">
                  <a:solidFill>
                    <a:srgbClr val="008000"/>
                  </a:solidFill>
                  <a:round/>
                  <a:headEnd/>
                  <a:tailEnd type="arrow" w="med" len="med"/>
                </a:ln>
                <a:effectLst/>
              </p:spPr>
              <p:txBody>
                <a:bodyPr/>
                <a:lstStyle/>
                <a:p>
                  <a:endParaRPr lang="en-US"/>
                </a:p>
              </p:txBody>
            </p:sp>
            <p:sp>
              <p:nvSpPr>
                <p:cNvPr id="112706" name="Line 66"/>
                <p:cNvSpPr>
                  <a:spLocks noChangeShapeType="1"/>
                </p:cNvSpPr>
                <p:nvPr/>
              </p:nvSpPr>
              <p:spPr bwMode="auto">
                <a:xfrm>
                  <a:off x="2613" y="2847"/>
                  <a:ext cx="931" cy="0"/>
                </a:xfrm>
                <a:prstGeom prst="line">
                  <a:avLst/>
                </a:prstGeom>
                <a:noFill/>
                <a:ln w="28575">
                  <a:solidFill>
                    <a:srgbClr val="008000"/>
                  </a:solidFill>
                  <a:round/>
                  <a:headEnd/>
                  <a:tailEnd type="arrow" w="med" len="med"/>
                </a:ln>
                <a:effectLst/>
              </p:spPr>
              <p:txBody>
                <a:bodyPr/>
                <a:lstStyle/>
                <a:p>
                  <a:endParaRPr lang="en-US"/>
                </a:p>
              </p:txBody>
            </p:sp>
            <p:sp>
              <p:nvSpPr>
                <p:cNvPr id="112707" name="Line 67"/>
                <p:cNvSpPr>
                  <a:spLocks noChangeShapeType="1"/>
                </p:cNvSpPr>
                <p:nvPr/>
              </p:nvSpPr>
              <p:spPr bwMode="auto">
                <a:xfrm>
                  <a:off x="2709" y="2943"/>
                  <a:ext cx="931" cy="0"/>
                </a:xfrm>
                <a:prstGeom prst="line">
                  <a:avLst/>
                </a:prstGeom>
                <a:noFill/>
                <a:ln w="28575">
                  <a:solidFill>
                    <a:srgbClr val="008000"/>
                  </a:solidFill>
                  <a:round/>
                  <a:headEnd/>
                  <a:tailEnd type="arrow" w="med" len="med"/>
                </a:ln>
                <a:effectLst/>
              </p:spPr>
              <p:txBody>
                <a:bodyPr/>
                <a:lstStyle/>
                <a:p>
                  <a:endParaRPr lang="en-US"/>
                </a:p>
              </p:txBody>
            </p:sp>
            <p:sp>
              <p:nvSpPr>
                <p:cNvPr id="112708" name="Line 68"/>
                <p:cNvSpPr>
                  <a:spLocks noChangeShapeType="1"/>
                </p:cNvSpPr>
                <p:nvPr/>
              </p:nvSpPr>
              <p:spPr bwMode="auto">
                <a:xfrm>
                  <a:off x="2350" y="2887"/>
                  <a:ext cx="931" cy="0"/>
                </a:xfrm>
                <a:prstGeom prst="line">
                  <a:avLst/>
                </a:prstGeom>
                <a:noFill/>
                <a:ln w="28575">
                  <a:solidFill>
                    <a:srgbClr val="008000"/>
                  </a:solidFill>
                  <a:round/>
                  <a:headEnd/>
                  <a:tailEnd type="arrow" w="med" len="med"/>
                </a:ln>
                <a:effectLst/>
              </p:spPr>
              <p:txBody>
                <a:bodyPr/>
                <a:lstStyle/>
                <a:p>
                  <a:endParaRPr lang="en-US"/>
                </a:p>
              </p:txBody>
            </p:sp>
            <p:sp>
              <p:nvSpPr>
                <p:cNvPr id="112709" name="Line 69"/>
                <p:cNvSpPr>
                  <a:spLocks noChangeShapeType="1"/>
                </p:cNvSpPr>
                <p:nvPr/>
              </p:nvSpPr>
              <p:spPr bwMode="auto">
                <a:xfrm>
                  <a:off x="2446" y="2983"/>
                  <a:ext cx="931" cy="0"/>
                </a:xfrm>
                <a:prstGeom prst="line">
                  <a:avLst/>
                </a:prstGeom>
                <a:noFill/>
                <a:ln w="28575">
                  <a:solidFill>
                    <a:srgbClr val="008000"/>
                  </a:solidFill>
                  <a:round/>
                  <a:headEnd/>
                  <a:tailEnd type="arrow" w="med" len="med"/>
                </a:ln>
                <a:effectLst/>
              </p:spPr>
              <p:txBody>
                <a:bodyPr/>
                <a:lstStyle/>
                <a:p>
                  <a:endParaRPr lang="en-US"/>
                </a:p>
              </p:txBody>
            </p:sp>
            <p:sp>
              <p:nvSpPr>
                <p:cNvPr id="112710" name="Line 70"/>
                <p:cNvSpPr>
                  <a:spLocks noChangeShapeType="1"/>
                </p:cNvSpPr>
                <p:nvPr/>
              </p:nvSpPr>
              <p:spPr bwMode="auto">
                <a:xfrm>
                  <a:off x="2542" y="3079"/>
                  <a:ext cx="931" cy="0"/>
                </a:xfrm>
                <a:prstGeom prst="line">
                  <a:avLst/>
                </a:prstGeom>
                <a:noFill/>
                <a:ln w="28575">
                  <a:solidFill>
                    <a:srgbClr val="008000"/>
                  </a:solidFill>
                  <a:round/>
                  <a:headEnd/>
                  <a:tailEnd type="arrow" w="med" len="med"/>
                </a:ln>
                <a:effectLst/>
              </p:spPr>
              <p:txBody>
                <a:bodyPr/>
                <a:lstStyle/>
                <a:p>
                  <a:endParaRPr lang="en-US"/>
                </a:p>
              </p:txBody>
            </p:sp>
          </p:grpSp>
        </p:grpSp>
        <p:sp>
          <p:nvSpPr>
            <p:cNvPr id="112711" name="Line 71"/>
            <p:cNvSpPr>
              <a:spLocks noChangeShapeType="1"/>
            </p:cNvSpPr>
            <p:nvPr/>
          </p:nvSpPr>
          <p:spPr bwMode="auto">
            <a:xfrm rot="2321480">
              <a:off x="4775" y="4266"/>
              <a:ext cx="489" cy="0"/>
            </a:xfrm>
            <a:prstGeom prst="line">
              <a:avLst/>
            </a:prstGeom>
            <a:noFill/>
            <a:ln w="57150">
              <a:solidFill>
                <a:srgbClr val="FF0000"/>
              </a:solidFill>
              <a:round/>
              <a:headEnd/>
              <a:tailEnd type="triangle" w="med" len="med"/>
            </a:ln>
            <a:effectLst/>
          </p:spPr>
          <p:txBody>
            <a:bodyPr/>
            <a:lstStyle/>
            <a:p>
              <a:endParaRPr lang="en-US"/>
            </a:p>
          </p:txBody>
        </p:sp>
        <p:sp>
          <p:nvSpPr>
            <p:cNvPr id="112712" name="Line 72"/>
            <p:cNvSpPr>
              <a:spLocks noChangeShapeType="1"/>
            </p:cNvSpPr>
            <p:nvPr/>
          </p:nvSpPr>
          <p:spPr bwMode="auto">
            <a:xfrm rot="2319194" flipH="1">
              <a:off x="4481" y="3979"/>
              <a:ext cx="367" cy="0"/>
            </a:xfrm>
            <a:prstGeom prst="line">
              <a:avLst/>
            </a:prstGeom>
            <a:noFill/>
            <a:ln w="57150">
              <a:solidFill>
                <a:srgbClr val="FF0000"/>
              </a:solidFill>
              <a:round/>
              <a:headEnd/>
              <a:tailEnd/>
            </a:ln>
            <a:effectLst/>
          </p:spPr>
          <p:txBody>
            <a:bodyPr/>
            <a:lstStyle/>
            <a:p>
              <a:endParaRPr lang="en-US"/>
            </a:p>
          </p:txBody>
        </p:sp>
      </p:grpSp>
      <p:sp>
        <p:nvSpPr>
          <p:cNvPr id="112714" name="Text Box 74"/>
          <p:cNvSpPr txBox="1">
            <a:spLocks noChangeArrowheads="1"/>
          </p:cNvSpPr>
          <p:nvPr/>
        </p:nvSpPr>
        <p:spPr bwMode="auto">
          <a:xfrm>
            <a:off x="7859713" y="3157538"/>
            <a:ext cx="370614" cy="400110"/>
          </a:xfrm>
          <a:prstGeom prst="rect">
            <a:avLst/>
          </a:prstGeom>
          <a:noFill/>
          <a:ln w="9525">
            <a:noFill/>
            <a:miter lim="800000"/>
            <a:headEnd/>
            <a:tailEnd/>
          </a:ln>
          <a:effectLst/>
        </p:spPr>
        <p:txBody>
          <a:bodyPr wrap="none">
            <a:spAutoFit/>
          </a:bodyPr>
          <a:lstStyle/>
          <a:p>
            <a:r>
              <a:rPr lang="en-US" sz="2000" b="1">
                <a:solidFill>
                  <a:srgbClr val="008000"/>
                </a:solidFill>
                <a:latin typeface="+mn-lt"/>
              </a:rPr>
              <a:t>B</a:t>
            </a:r>
          </a:p>
        </p:txBody>
      </p:sp>
      <p:sp>
        <p:nvSpPr>
          <p:cNvPr id="112715" name="Freeform 75"/>
          <p:cNvSpPr>
            <a:spLocks/>
          </p:cNvSpPr>
          <p:nvPr/>
        </p:nvSpPr>
        <p:spPr bwMode="auto">
          <a:xfrm>
            <a:off x="5610225" y="5689600"/>
            <a:ext cx="2890838" cy="1022350"/>
          </a:xfrm>
          <a:custGeom>
            <a:avLst/>
            <a:gdLst/>
            <a:ahLst/>
            <a:cxnLst>
              <a:cxn ang="0">
                <a:pos x="0" y="0"/>
              </a:cxn>
              <a:cxn ang="0">
                <a:pos x="189" y="205"/>
              </a:cxn>
              <a:cxn ang="0">
                <a:pos x="394" y="394"/>
              </a:cxn>
              <a:cxn ang="0">
                <a:pos x="591" y="205"/>
              </a:cxn>
              <a:cxn ang="0">
                <a:pos x="789" y="8"/>
              </a:cxn>
              <a:cxn ang="0">
                <a:pos x="986" y="205"/>
              </a:cxn>
              <a:cxn ang="0">
                <a:pos x="1175" y="394"/>
              </a:cxn>
              <a:cxn ang="0">
                <a:pos x="1373" y="205"/>
              </a:cxn>
              <a:cxn ang="0">
                <a:pos x="1570" y="8"/>
              </a:cxn>
              <a:cxn ang="0">
                <a:pos x="1767" y="205"/>
              </a:cxn>
              <a:cxn ang="0">
                <a:pos x="1964" y="394"/>
              </a:cxn>
              <a:cxn ang="0">
                <a:pos x="2162" y="197"/>
              </a:cxn>
            </a:cxnLst>
            <a:rect l="0" t="0" r="r" b="b"/>
            <a:pathLst>
              <a:path w="2162" h="395">
                <a:moveTo>
                  <a:pt x="0" y="0"/>
                </a:moveTo>
                <a:cubicBezTo>
                  <a:pt x="61" y="69"/>
                  <a:pt x="123" y="139"/>
                  <a:pt x="189" y="205"/>
                </a:cubicBezTo>
                <a:cubicBezTo>
                  <a:pt x="255" y="271"/>
                  <a:pt x="327" y="394"/>
                  <a:pt x="394" y="394"/>
                </a:cubicBezTo>
                <a:cubicBezTo>
                  <a:pt x="461" y="394"/>
                  <a:pt x="525" y="269"/>
                  <a:pt x="591" y="205"/>
                </a:cubicBezTo>
                <a:cubicBezTo>
                  <a:pt x="657" y="141"/>
                  <a:pt x="723" y="8"/>
                  <a:pt x="789" y="8"/>
                </a:cubicBezTo>
                <a:cubicBezTo>
                  <a:pt x="855" y="8"/>
                  <a:pt x="922" y="141"/>
                  <a:pt x="986" y="205"/>
                </a:cubicBezTo>
                <a:cubicBezTo>
                  <a:pt x="1050" y="269"/>
                  <a:pt x="1111" y="394"/>
                  <a:pt x="1175" y="394"/>
                </a:cubicBezTo>
                <a:cubicBezTo>
                  <a:pt x="1239" y="394"/>
                  <a:pt x="1307" y="269"/>
                  <a:pt x="1373" y="205"/>
                </a:cubicBezTo>
                <a:cubicBezTo>
                  <a:pt x="1439" y="141"/>
                  <a:pt x="1504" y="8"/>
                  <a:pt x="1570" y="8"/>
                </a:cubicBezTo>
                <a:cubicBezTo>
                  <a:pt x="1636" y="8"/>
                  <a:pt x="1701" y="141"/>
                  <a:pt x="1767" y="205"/>
                </a:cubicBezTo>
                <a:cubicBezTo>
                  <a:pt x="1833" y="269"/>
                  <a:pt x="1898" y="395"/>
                  <a:pt x="1964" y="394"/>
                </a:cubicBezTo>
                <a:cubicBezTo>
                  <a:pt x="2030" y="393"/>
                  <a:pt x="2096" y="295"/>
                  <a:pt x="2162" y="197"/>
                </a:cubicBezTo>
              </a:path>
            </a:pathLst>
          </a:custGeom>
          <a:noFill/>
          <a:ln w="19050" cap="flat" cmpd="sng">
            <a:solidFill>
              <a:schemeClr val="accent2"/>
            </a:solidFill>
            <a:prstDash val="dash"/>
            <a:round/>
            <a:headEnd/>
            <a:tailEnd/>
          </a:ln>
          <a:effectLst/>
        </p:spPr>
        <p:txBody>
          <a:bodyPr/>
          <a:lstStyle/>
          <a:p>
            <a:endParaRPr lang="en-US"/>
          </a:p>
        </p:txBody>
      </p:sp>
      <p:sp>
        <p:nvSpPr>
          <p:cNvPr id="112716" name="Oval 76"/>
          <p:cNvSpPr>
            <a:spLocks noChangeArrowheads="1"/>
          </p:cNvSpPr>
          <p:nvPr/>
        </p:nvSpPr>
        <p:spPr bwMode="auto">
          <a:xfrm>
            <a:off x="5540375" y="5656263"/>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grpSp>
        <p:nvGrpSpPr>
          <p:cNvPr id="112717" name="Group 77"/>
          <p:cNvGrpSpPr>
            <a:grpSpLocks/>
          </p:cNvGrpSpPr>
          <p:nvPr/>
        </p:nvGrpSpPr>
        <p:grpSpPr bwMode="auto">
          <a:xfrm>
            <a:off x="7847013" y="3486150"/>
            <a:ext cx="581025" cy="531813"/>
            <a:chOff x="4437" y="2106"/>
            <a:chExt cx="366" cy="335"/>
          </a:xfrm>
        </p:grpSpPr>
        <p:sp>
          <p:nvSpPr>
            <p:cNvPr id="112718" name="Rectangle 78"/>
            <p:cNvSpPr>
              <a:spLocks noChangeArrowheads="1"/>
            </p:cNvSpPr>
            <p:nvPr/>
          </p:nvSpPr>
          <p:spPr bwMode="auto">
            <a:xfrm>
              <a:off x="4482" y="2138"/>
              <a:ext cx="272" cy="239"/>
            </a:xfrm>
            <a:prstGeom prst="rect">
              <a:avLst/>
            </a:prstGeom>
            <a:noFill/>
            <a:ln w="9525">
              <a:noFill/>
              <a:miter lim="800000"/>
              <a:headEnd/>
              <a:tailEnd/>
            </a:ln>
            <a:effectLst/>
          </p:spPr>
          <p:txBody>
            <a:bodyPr/>
            <a:lstStyle/>
            <a:p>
              <a:pPr eaLnBrk="0" hangingPunct="0">
                <a:lnSpc>
                  <a:spcPct val="90000"/>
                </a:lnSpc>
                <a:spcBef>
                  <a:spcPct val="20000"/>
                </a:spcBef>
              </a:pPr>
              <a:r>
                <a:rPr lang="en-US">
                  <a:latin typeface="+mn-lt"/>
                  <a:sym typeface="Symbol" pitchFamily="18" charset="2"/>
                </a:rPr>
                <a:t></a:t>
              </a:r>
              <a:endParaRPr lang="en-US" b="1">
                <a:latin typeface="+mn-lt"/>
                <a:sym typeface="Symbol" pitchFamily="18" charset="2"/>
              </a:endParaRPr>
            </a:p>
          </p:txBody>
        </p:sp>
        <p:sp>
          <p:nvSpPr>
            <p:cNvPr id="112719" name="Arc 79"/>
            <p:cNvSpPr>
              <a:spLocks/>
            </p:cNvSpPr>
            <p:nvPr/>
          </p:nvSpPr>
          <p:spPr bwMode="auto">
            <a:xfrm flipH="1">
              <a:off x="4437" y="2106"/>
              <a:ext cx="366" cy="335"/>
            </a:xfrm>
            <a:custGeom>
              <a:avLst/>
              <a:gdLst>
                <a:gd name="G0" fmla="+- 21541 0 0"/>
                <a:gd name="G1" fmla="+- 0 0 0"/>
                <a:gd name="G2" fmla="+- 21600 0 0"/>
                <a:gd name="T0" fmla="*/ 12627 w 21541"/>
                <a:gd name="T1" fmla="*/ 19675 h 19675"/>
                <a:gd name="T2" fmla="*/ 0 w 21541"/>
                <a:gd name="T3" fmla="*/ 1597 h 19675"/>
                <a:gd name="T4" fmla="*/ 21541 w 21541"/>
                <a:gd name="T5" fmla="*/ 0 h 19675"/>
              </a:gdLst>
              <a:ahLst/>
              <a:cxnLst>
                <a:cxn ang="0">
                  <a:pos x="T0" y="T1"/>
                </a:cxn>
                <a:cxn ang="0">
                  <a:pos x="T2" y="T3"/>
                </a:cxn>
                <a:cxn ang="0">
                  <a:pos x="T4" y="T5"/>
                </a:cxn>
              </a:cxnLst>
              <a:rect l="0" t="0" r="r" b="b"/>
              <a:pathLst>
                <a:path w="21541" h="19675" fill="none" extrusionOk="0">
                  <a:moveTo>
                    <a:pt x="12627" y="19674"/>
                  </a:moveTo>
                  <a:cubicBezTo>
                    <a:pt x="5427" y="16413"/>
                    <a:pt x="584" y="9479"/>
                    <a:pt x="0" y="1596"/>
                  </a:cubicBezTo>
                </a:path>
                <a:path w="21541" h="19675" stroke="0" extrusionOk="0">
                  <a:moveTo>
                    <a:pt x="12627" y="19674"/>
                  </a:moveTo>
                  <a:cubicBezTo>
                    <a:pt x="5427" y="16413"/>
                    <a:pt x="584" y="9479"/>
                    <a:pt x="0" y="1596"/>
                  </a:cubicBezTo>
                  <a:lnTo>
                    <a:pt x="21541" y="0"/>
                  </a:lnTo>
                  <a:close/>
                </a:path>
              </a:pathLst>
            </a:custGeom>
            <a:noFill/>
            <a:ln w="19050">
              <a:solidFill>
                <a:schemeClr val="tx1"/>
              </a:solidFill>
              <a:round/>
              <a:headEnd type="arrow" w="med" len="med"/>
              <a:tailEnd/>
            </a:ln>
            <a:effectLst/>
          </p:spPr>
          <p:txBody>
            <a:bodyPr wrap="none" anchor="ctr"/>
            <a:lstStyle/>
            <a:p>
              <a:endParaRPr lang="en-US">
                <a:latin typeface="+mn-lt"/>
              </a:endParaRPr>
            </a:p>
          </p:txBody>
        </p:sp>
      </p:grpSp>
      <p:sp>
        <p:nvSpPr>
          <p:cNvPr id="112720" name="Oval 80"/>
          <p:cNvSpPr>
            <a:spLocks noChangeArrowheads="1"/>
          </p:cNvSpPr>
          <p:nvPr/>
        </p:nvSpPr>
        <p:spPr bwMode="auto">
          <a:xfrm>
            <a:off x="5681663" y="5851525"/>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grpSp>
        <p:nvGrpSpPr>
          <p:cNvPr id="112721" name="Group 81"/>
          <p:cNvGrpSpPr>
            <a:grpSpLocks/>
          </p:cNvGrpSpPr>
          <p:nvPr/>
        </p:nvGrpSpPr>
        <p:grpSpPr bwMode="auto">
          <a:xfrm>
            <a:off x="5446713" y="1838325"/>
            <a:ext cx="3570287" cy="3570288"/>
            <a:chOff x="538" y="1471"/>
            <a:chExt cx="2249" cy="2249"/>
          </a:xfrm>
        </p:grpSpPr>
        <p:grpSp>
          <p:nvGrpSpPr>
            <p:cNvPr id="112722" name="Group 82"/>
            <p:cNvGrpSpPr>
              <a:grpSpLocks/>
            </p:cNvGrpSpPr>
            <p:nvPr/>
          </p:nvGrpSpPr>
          <p:grpSpPr bwMode="auto">
            <a:xfrm>
              <a:off x="538" y="1471"/>
              <a:ext cx="2249" cy="2249"/>
              <a:chOff x="294" y="1580"/>
              <a:chExt cx="2249" cy="2249"/>
            </a:xfrm>
          </p:grpSpPr>
          <p:sp>
            <p:nvSpPr>
              <p:cNvPr id="112723" name="Rectangle 83"/>
              <p:cNvSpPr>
                <a:spLocks noChangeArrowheads="1"/>
              </p:cNvSpPr>
              <p:nvPr/>
            </p:nvSpPr>
            <p:spPr bwMode="auto">
              <a:xfrm>
                <a:off x="294" y="1580"/>
                <a:ext cx="2249" cy="224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24" name="Freeform 84"/>
              <p:cNvSpPr>
                <a:spLocks/>
              </p:cNvSpPr>
              <p:nvPr/>
            </p:nvSpPr>
            <p:spPr bwMode="auto">
              <a:xfrm>
                <a:off x="471" y="1942"/>
                <a:ext cx="1894" cy="947"/>
              </a:xfrm>
              <a:custGeom>
                <a:avLst/>
                <a:gdLst/>
                <a:ahLst/>
                <a:cxnLst>
                  <a:cxn ang="0">
                    <a:pos x="482" y="0"/>
                  </a:cxn>
                  <a:cxn ang="0">
                    <a:pos x="845" y="363"/>
                  </a:cxn>
                  <a:cxn ang="0">
                    <a:pos x="1310" y="363"/>
                  </a:cxn>
                  <a:cxn ang="0">
                    <a:pos x="1894" y="947"/>
                  </a:cxn>
                  <a:cxn ang="0">
                    <a:pos x="592" y="947"/>
                  </a:cxn>
                  <a:cxn ang="0">
                    <a:pos x="0" y="355"/>
                  </a:cxn>
                  <a:cxn ang="0">
                    <a:pos x="450" y="355"/>
                  </a:cxn>
                  <a:cxn ang="0">
                    <a:pos x="103" y="8"/>
                  </a:cxn>
                </a:cxnLst>
                <a:rect l="0" t="0" r="r" b="b"/>
                <a:pathLst>
                  <a:path w="1894" h="947">
                    <a:moveTo>
                      <a:pt x="482" y="0"/>
                    </a:moveTo>
                    <a:lnTo>
                      <a:pt x="845" y="363"/>
                    </a:lnTo>
                    <a:lnTo>
                      <a:pt x="1310" y="363"/>
                    </a:lnTo>
                    <a:lnTo>
                      <a:pt x="1894" y="947"/>
                    </a:lnTo>
                    <a:lnTo>
                      <a:pt x="592" y="947"/>
                    </a:lnTo>
                    <a:lnTo>
                      <a:pt x="0" y="355"/>
                    </a:lnTo>
                    <a:lnTo>
                      <a:pt x="450" y="355"/>
                    </a:lnTo>
                    <a:lnTo>
                      <a:pt x="103" y="8"/>
                    </a:lnTo>
                  </a:path>
                </a:pathLst>
              </a:custGeom>
              <a:noFill/>
              <a:ln w="57150" cmpd="sng">
                <a:solidFill>
                  <a:srgbClr val="FF9900"/>
                </a:solidFill>
                <a:round/>
                <a:headEnd/>
                <a:tailEnd/>
              </a:ln>
              <a:effectLst/>
            </p:spPr>
            <p:txBody>
              <a:bodyPr/>
              <a:lstStyle/>
              <a:p>
                <a:endParaRPr lang="en-US"/>
              </a:p>
            </p:txBody>
          </p:sp>
        </p:grpSp>
        <p:sp>
          <p:nvSpPr>
            <p:cNvPr id="112725" name="Line 85"/>
            <p:cNvSpPr>
              <a:spLocks noChangeShapeType="1"/>
            </p:cNvSpPr>
            <p:nvPr/>
          </p:nvSpPr>
          <p:spPr bwMode="auto">
            <a:xfrm>
              <a:off x="1655" y="2798"/>
              <a:ext cx="0" cy="667"/>
            </a:xfrm>
            <a:prstGeom prst="line">
              <a:avLst/>
            </a:prstGeom>
            <a:noFill/>
            <a:ln w="57150">
              <a:solidFill>
                <a:srgbClr val="FF0000"/>
              </a:solidFill>
              <a:round/>
              <a:headEnd/>
              <a:tailEnd type="triangle" w="med" len="med"/>
            </a:ln>
            <a:effectLst/>
          </p:spPr>
          <p:txBody>
            <a:bodyPr/>
            <a:lstStyle/>
            <a:p>
              <a:endParaRPr lang="en-US"/>
            </a:p>
          </p:txBody>
        </p:sp>
        <p:sp>
          <p:nvSpPr>
            <p:cNvPr id="112726" name="Line 86"/>
            <p:cNvSpPr>
              <a:spLocks noChangeShapeType="1"/>
            </p:cNvSpPr>
            <p:nvPr/>
          </p:nvSpPr>
          <p:spPr bwMode="auto">
            <a:xfrm flipV="1">
              <a:off x="1655" y="2505"/>
              <a:ext cx="0" cy="265"/>
            </a:xfrm>
            <a:prstGeom prst="line">
              <a:avLst/>
            </a:prstGeom>
            <a:noFill/>
            <a:ln w="57150">
              <a:solidFill>
                <a:srgbClr val="FF0000"/>
              </a:solidFill>
              <a:round/>
              <a:headEnd/>
              <a:tailEnd/>
            </a:ln>
            <a:effectLst/>
          </p:spPr>
          <p:txBody>
            <a:bodyPr/>
            <a:lstStyle/>
            <a:p>
              <a:endParaRPr lang="en-US"/>
            </a:p>
          </p:txBody>
        </p:sp>
      </p:grpSp>
      <p:sp>
        <p:nvSpPr>
          <p:cNvPr id="112727" name="Text Box 87"/>
          <p:cNvSpPr txBox="1">
            <a:spLocks noChangeArrowheads="1"/>
          </p:cNvSpPr>
          <p:nvPr/>
        </p:nvSpPr>
        <p:spPr bwMode="auto">
          <a:xfrm>
            <a:off x="7210425" y="4821238"/>
            <a:ext cx="368300" cy="396875"/>
          </a:xfrm>
          <a:prstGeom prst="rect">
            <a:avLst/>
          </a:prstGeom>
          <a:noFill/>
          <a:ln w="9525">
            <a:noFill/>
            <a:miter lim="800000"/>
            <a:headEnd/>
            <a:tailEnd/>
          </a:ln>
          <a:effectLst/>
        </p:spPr>
        <p:txBody>
          <a:bodyPr wrap="none">
            <a:spAutoFit/>
          </a:bodyPr>
          <a:lstStyle/>
          <a:p>
            <a:r>
              <a:rPr lang="en-US" sz="2000" b="1">
                <a:solidFill>
                  <a:srgbClr val="FF0000"/>
                </a:solidFill>
                <a:latin typeface="+mn-lt"/>
              </a:rPr>
              <a:t>A</a:t>
            </a:r>
          </a:p>
        </p:txBody>
      </p:sp>
      <p:sp>
        <p:nvSpPr>
          <p:cNvPr id="112728" name="Line 88"/>
          <p:cNvSpPr>
            <a:spLocks noChangeShapeType="1"/>
          </p:cNvSpPr>
          <p:nvPr/>
        </p:nvSpPr>
        <p:spPr bwMode="auto">
          <a:xfrm>
            <a:off x="7232650" y="3487738"/>
            <a:ext cx="1431925" cy="0"/>
          </a:xfrm>
          <a:prstGeom prst="line">
            <a:avLst/>
          </a:prstGeom>
          <a:noFill/>
          <a:ln w="28575">
            <a:solidFill>
              <a:srgbClr val="008000"/>
            </a:solidFill>
            <a:prstDash val="dash"/>
            <a:round/>
            <a:headEnd/>
            <a:tailEnd type="arrow" w="med" len="med"/>
          </a:ln>
          <a:effectLst/>
        </p:spPr>
        <p:txBody>
          <a:bodyPr/>
          <a:lstStyle/>
          <a:p>
            <a:endParaRPr lang="en-US">
              <a:latin typeface="+mn-lt"/>
            </a:endParaRPr>
          </a:p>
        </p:txBody>
      </p:sp>
      <p:sp>
        <p:nvSpPr>
          <p:cNvPr id="112729" name="Text Box 89"/>
          <p:cNvSpPr txBox="1">
            <a:spLocks noChangeArrowheads="1"/>
          </p:cNvSpPr>
          <p:nvPr/>
        </p:nvSpPr>
        <p:spPr bwMode="auto">
          <a:xfrm>
            <a:off x="8594725" y="3243263"/>
            <a:ext cx="368300" cy="396875"/>
          </a:xfrm>
          <a:prstGeom prst="rect">
            <a:avLst/>
          </a:prstGeom>
          <a:noFill/>
          <a:ln w="9525">
            <a:noFill/>
            <a:miter lim="800000"/>
            <a:headEnd/>
            <a:tailEnd/>
          </a:ln>
          <a:effectLst/>
        </p:spPr>
        <p:txBody>
          <a:bodyPr wrap="none">
            <a:spAutoFit/>
          </a:bodyPr>
          <a:lstStyle/>
          <a:p>
            <a:r>
              <a:rPr lang="en-US" sz="2000" b="1">
                <a:solidFill>
                  <a:srgbClr val="008000"/>
                </a:solidFill>
                <a:latin typeface="+mn-lt"/>
              </a:rPr>
              <a:t>B</a:t>
            </a:r>
          </a:p>
        </p:txBody>
      </p:sp>
      <p:grpSp>
        <p:nvGrpSpPr>
          <p:cNvPr id="112730" name="Group 90"/>
          <p:cNvGrpSpPr>
            <a:grpSpLocks/>
          </p:cNvGrpSpPr>
          <p:nvPr/>
        </p:nvGrpSpPr>
        <p:grpSpPr bwMode="auto">
          <a:xfrm>
            <a:off x="7237413" y="3443288"/>
            <a:ext cx="1038225" cy="1004887"/>
            <a:chOff x="4084" y="2072"/>
            <a:chExt cx="654" cy="633"/>
          </a:xfrm>
        </p:grpSpPr>
        <p:sp>
          <p:nvSpPr>
            <p:cNvPr id="112731" name="Arc 91"/>
            <p:cNvSpPr>
              <a:spLocks/>
            </p:cNvSpPr>
            <p:nvPr/>
          </p:nvSpPr>
          <p:spPr bwMode="auto">
            <a:xfrm flipH="1">
              <a:off x="4084" y="2072"/>
              <a:ext cx="654" cy="633"/>
            </a:xfrm>
            <a:custGeom>
              <a:avLst/>
              <a:gdLst>
                <a:gd name="G0" fmla="+- 21541 0 0"/>
                <a:gd name="G1" fmla="+- 0 0 0"/>
                <a:gd name="G2" fmla="+- 21600 0 0"/>
                <a:gd name="T0" fmla="*/ 22359 w 22359"/>
                <a:gd name="T1" fmla="*/ 21584 h 21600"/>
                <a:gd name="T2" fmla="*/ 0 w 22359"/>
                <a:gd name="T3" fmla="*/ 1597 h 21600"/>
                <a:gd name="T4" fmla="*/ 21541 w 22359"/>
                <a:gd name="T5" fmla="*/ 0 h 21600"/>
              </a:gdLst>
              <a:ahLst/>
              <a:cxnLst>
                <a:cxn ang="0">
                  <a:pos x="T0" y="T1"/>
                </a:cxn>
                <a:cxn ang="0">
                  <a:pos x="T2" y="T3"/>
                </a:cxn>
                <a:cxn ang="0">
                  <a:pos x="T4" y="T5"/>
                </a:cxn>
              </a:cxnLst>
              <a:rect l="0" t="0" r="r" b="b"/>
              <a:pathLst>
                <a:path w="22359" h="21600" fill="none" extrusionOk="0">
                  <a:moveTo>
                    <a:pt x="22359" y="21584"/>
                  </a:moveTo>
                  <a:cubicBezTo>
                    <a:pt x="22086" y="21594"/>
                    <a:pt x="21813" y="21599"/>
                    <a:pt x="21541" y="21600"/>
                  </a:cubicBezTo>
                  <a:cubicBezTo>
                    <a:pt x="10231" y="21600"/>
                    <a:pt x="836" y="12875"/>
                    <a:pt x="0" y="1596"/>
                  </a:cubicBezTo>
                </a:path>
                <a:path w="22359" h="21600" stroke="0" extrusionOk="0">
                  <a:moveTo>
                    <a:pt x="22359" y="21584"/>
                  </a:moveTo>
                  <a:cubicBezTo>
                    <a:pt x="22086" y="21594"/>
                    <a:pt x="21813" y="21599"/>
                    <a:pt x="21541" y="21600"/>
                  </a:cubicBezTo>
                  <a:cubicBezTo>
                    <a:pt x="10231" y="21600"/>
                    <a:pt x="836" y="12875"/>
                    <a:pt x="0" y="1596"/>
                  </a:cubicBezTo>
                  <a:lnTo>
                    <a:pt x="21541" y="0"/>
                  </a:lnTo>
                  <a:close/>
                </a:path>
              </a:pathLst>
            </a:custGeom>
            <a:noFill/>
            <a:ln w="19050">
              <a:solidFill>
                <a:schemeClr val="tx1"/>
              </a:solidFill>
              <a:round/>
              <a:headEnd type="arrow" w="med" len="med"/>
              <a:tailEnd/>
            </a:ln>
            <a:effectLst/>
          </p:spPr>
          <p:txBody>
            <a:bodyPr wrap="none" anchor="ctr"/>
            <a:lstStyle/>
            <a:p>
              <a:endParaRPr lang="en-US">
                <a:latin typeface="+mn-lt"/>
              </a:endParaRPr>
            </a:p>
          </p:txBody>
        </p:sp>
        <p:sp>
          <p:nvSpPr>
            <p:cNvPr id="112732" name="Rectangle 92"/>
            <p:cNvSpPr>
              <a:spLocks noChangeArrowheads="1"/>
            </p:cNvSpPr>
            <p:nvPr/>
          </p:nvSpPr>
          <p:spPr bwMode="auto">
            <a:xfrm>
              <a:off x="4236" y="2255"/>
              <a:ext cx="272" cy="239"/>
            </a:xfrm>
            <a:prstGeom prst="rect">
              <a:avLst/>
            </a:prstGeom>
            <a:noFill/>
            <a:ln w="9525">
              <a:noFill/>
              <a:miter lim="800000"/>
              <a:headEnd/>
              <a:tailEnd/>
            </a:ln>
            <a:effectLst/>
          </p:spPr>
          <p:txBody>
            <a:bodyPr/>
            <a:lstStyle/>
            <a:p>
              <a:pPr eaLnBrk="0" hangingPunct="0">
                <a:lnSpc>
                  <a:spcPct val="90000"/>
                </a:lnSpc>
                <a:spcBef>
                  <a:spcPct val="20000"/>
                </a:spcBef>
              </a:pPr>
              <a:r>
                <a:rPr lang="en-US">
                  <a:latin typeface="+mn-lt"/>
                  <a:sym typeface="Symbol" pitchFamily="18" charset="2"/>
                </a:rPr>
                <a:t></a:t>
              </a:r>
              <a:endParaRPr lang="en-US" b="1">
                <a:latin typeface="+mn-lt"/>
                <a:sym typeface="Symbol" pitchFamily="18" charset="2"/>
              </a:endParaRPr>
            </a:p>
          </p:txBody>
        </p:sp>
      </p:grpSp>
      <p:sp>
        <p:nvSpPr>
          <p:cNvPr id="112733" name="Oval 93"/>
          <p:cNvSpPr>
            <a:spLocks noChangeArrowheads="1"/>
          </p:cNvSpPr>
          <p:nvPr/>
        </p:nvSpPr>
        <p:spPr bwMode="auto">
          <a:xfrm>
            <a:off x="5800725" y="6148388"/>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2734" name="Oval 94"/>
          <p:cNvSpPr>
            <a:spLocks noChangeArrowheads="1"/>
          </p:cNvSpPr>
          <p:nvPr/>
        </p:nvSpPr>
        <p:spPr bwMode="auto">
          <a:xfrm>
            <a:off x="5945188" y="6483350"/>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2735" name="Oval 95"/>
          <p:cNvSpPr>
            <a:spLocks noChangeArrowheads="1"/>
          </p:cNvSpPr>
          <p:nvPr/>
        </p:nvSpPr>
        <p:spPr bwMode="auto">
          <a:xfrm>
            <a:off x="6092825" y="6665913"/>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2736" name="Oval 96"/>
          <p:cNvSpPr>
            <a:spLocks noChangeArrowheads="1"/>
          </p:cNvSpPr>
          <p:nvPr/>
        </p:nvSpPr>
        <p:spPr bwMode="auto">
          <a:xfrm>
            <a:off x="6221413" y="6484938"/>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2737" name="Oval 97"/>
          <p:cNvSpPr>
            <a:spLocks noChangeArrowheads="1"/>
          </p:cNvSpPr>
          <p:nvPr/>
        </p:nvSpPr>
        <p:spPr bwMode="auto">
          <a:xfrm>
            <a:off x="6375400" y="6153150"/>
            <a:ext cx="88900" cy="889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273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11.2 – Power generation and transmission</a:t>
            </a:r>
          </a:p>
        </p:txBody>
      </p:sp>
      <p:sp>
        <p:nvSpPr>
          <p:cNvPr id="112713" name="Text Box 73"/>
          <p:cNvSpPr txBox="1">
            <a:spLocks noChangeArrowheads="1"/>
          </p:cNvSpPr>
          <p:nvPr/>
        </p:nvSpPr>
        <p:spPr bwMode="auto">
          <a:xfrm>
            <a:off x="8459788" y="4217988"/>
            <a:ext cx="368300" cy="396875"/>
          </a:xfrm>
          <a:prstGeom prst="rect">
            <a:avLst/>
          </a:prstGeom>
          <a:noFill/>
          <a:ln w="9525">
            <a:noFill/>
            <a:miter lim="800000"/>
            <a:headEnd/>
            <a:tailEnd/>
          </a:ln>
          <a:effectLst/>
        </p:spPr>
        <p:txBody>
          <a:bodyPr wrap="none">
            <a:spAutoFit/>
          </a:bodyPr>
          <a:lstStyle/>
          <a:p>
            <a:r>
              <a:rPr lang="en-US" sz="2000" b="1" dirty="0">
                <a:solidFill>
                  <a:srgbClr val="FF0000"/>
                </a:solidFill>
                <a:latin typeface="+mn-lt"/>
              </a:rPr>
              <a:t>A</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xEl>
                                              <p:pRg st="1" end="1"/>
                                            </p:txEl>
                                          </p:spTgt>
                                        </p:tgtEl>
                                        <p:attrNameLst>
                                          <p:attrName>style.visibility</p:attrName>
                                        </p:attrNameLst>
                                      </p:cBhvr>
                                      <p:to>
                                        <p:strVal val="visible"/>
                                      </p:to>
                                    </p:set>
                                    <p:anim calcmode="lin" valueType="num">
                                      <p:cBhvr additive="base">
                                        <p:cTn id="7" dur="5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2643"/>
                                        </p:tgtEl>
                                        <p:attrNameLst>
                                          <p:attrName>style.visibility</p:attrName>
                                        </p:attrNameLst>
                                      </p:cBhvr>
                                      <p:to>
                                        <p:strVal val="visible"/>
                                      </p:to>
                                    </p:set>
                                    <p:animEffect transition="in" filter="diamond(in)">
                                      <p:cBhvr>
                                        <p:cTn id="13" dur="2000"/>
                                        <p:tgtEl>
                                          <p:spTgt spid="112643"/>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par>
                                <p:cTn id="14" presetID="8" presetClass="entr" presetSubtype="16" fill="hold" nodeType="withEffect">
                                  <p:stCondLst>
                                    <p:cond delay="0"/>
                                  </p:stCondLst>
                                  <p:childTnLst>
                                    <p:set>
                                      <p:cBhvr>
                                        <p:cTn id="15" dur="1" fill="hold">
                                          <p:stCondLst>
                                            <p:cond delay="0"/>
                                          </p:stCondLst>
                                        </p:cTn>
                                        <p:tgtEl>
                                          <p:spTgt spid="112740"/>
                                        </p:tgtEl>
                                        <p:attrNameLst>
                                          <p:attrName>style.visibility</p:attrName>
                                        </p:attrNameLst>
                                      </p:cBhvr>
                                      <p:to>
                                        <p:strVal val="visible"/>
                                      </p:to>
                                    </p:set>
                                    <p:animEffect transition="in" filter="diamond(in)">
                                      <p:cBhvr>
                                        <p:cTn id="16" dur="2000"/>
                                        <p:tgtEl>
                                          <p:spTgt spid="11274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2683"/>
                                        </p:tgtEl>
                                        <p:attrNameLst>
                                          <p:attrName>style.visibility</p:attrName>
                                        </p:attrNameLst>
                                      </p:cBhvr>
                                      <p:to>
                                        <p:strVal val="visible"/>
                                      </p:to>
                                    </p:set>
                                    <p:anim calcmode="lin" valueType="num">
                                      <p:cBhvr>
                                        <p:cTn id="21" dur="500" fill="hold"/>
                                        <p:tgtEl>
                                          <p:spTgt spid="112683"/>
                                        </p:tgtEl>
                                        <p:attrNameLst>
                                          <p:attrName>ppt_w</p:attrName>
                                        </p:attrNameLst>
                                      </p:cBhvr>
                                      <p:tavLst>
                                        <p:tav tm="0">
                                          <p:val>
                                            <p:fltVal val="0"/>
                                          </p:val>
                                        </p:tav>
                                        <p:tav tm="100000">
                                          <p:val>
                                            <p:strVal val="#ppt_w"/>
                                          </p:val>
                                        </p:tav>
                                      </p:tavLst>
                                    </p:anim>
                                    <p:anim calcmode="lin" valueType="num">
                                      <p:cBhvr>
                                        <p:cTn id="22" dur="500" fill="hold"/>
                                        <p:tgtEl>
                                          <p:spTgt spid="112683"/>
                                        </p:tgtEl>
                                        <p:attrNameLst>
                                          <p:attrName>ppt_h</p:attrName>
                                        </p:attrNameLst>
                                      </p:cBhvr>
                                      <p:tavLst>
                                        <p:tav tm="0">
                                          <p:val>
                                            <p:fltVal val="0"/>
                                          </p:val>
                                        </p:tav>
                                        <p:tav tm="100000">
                                          <p:val>
                                            <p:strVal val="#ppt_h"/>
                                          </p:val>
                                        </p:tav>
                                      </p:tavLst>
                                    </p:anim>
                                    <p:animEffect transition="in" filter="fade">
                                      <p:cBhvr>
                                        <p:cTn id="23" dur="500"/>
                                        <p:tgtEl>
                                          <p:spTgt spid="112683"/>
                                        </p:tgtEl>
                                      </p:cBhvr>
                                    </p:animEffect>
                                  </p:childTnLst>
                                  <p:subTnLst>
                                    <p:audio>
                                      <p:cMediaNode>
                                        <p:cTn display="0" masterRel="sameClick">
                                          <p:stCondLst>
                                            <p:cond evt="begin" delay="0">
                                              <p:tn val="19"/>
                                            </p:cond>
                                          </p:stCondLst>
                                          <p:endCondLst>
                                            <p:cond evt="onStopAudio" delay="0">
                                              <p:tgtEl>
                                                <p:sldTgt/>
                                              </p:tgtEl>
                                            </p:cond>
                                          </p:endCondLst>
                                        </p:cTn>
                                        <p:tgtEl>
                                          <p:sndTgt r:embed="rId6"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2681"/>
                                        </p:tgtEl>
                                        <p:attrNameLst>
                                          <p:attrName>style.visibility</p:attrName>
                                        </p:attrNameLst>
                                      </p:cBhvr>
                                      <p:to>
                                        <p:strVal val="visible"/>
                                      </p:to>
                                    </p:set>
                                    <p:anim calcmode="lin" valueType="num">
                                      <p:cBhvr>
                                        <p:cTn id="28" dur="500" fill="hold"/>
                                        <p:tgtEl>
                                          <p:spTgt spid="112681"/>
                                        </p:tgtEl>
                                        <p:attrNameLst>
                                          <p:attrName>ppt_w</p:attrName>
                                        </p:attrNameLst>
                                      </p:cBhvr>
                                      <p:tavLst>
                                        <p:tav tm="0">
                                          <p:val>
                                            <p:fltVal val="0"/>
                                          </p:val>
                                        </p:tav>
                                        <p:tav tm="100000">
                                          <p:val>
                                            <p:strVal val="#ppt_w"/>
                                          </p:val>
                                        </p:tav>
                                      </p:tavLst>
                                    </p:anim>
                                    <p:anim calcmode="lin" valueType="num">
                                      <p:cBhvr>
                                        <p:cTn id="29" dur="500" fill="hold"/>
                                        <p:tgtEl>
                                          <p:spTgt spid="112681"/>
                                        </p:tgtEl>
                                        <p:attrNameLst>
                                          <p:attrName>ppt_h</p:attrName>
                                        </p:attrNameLst>
                                      </p:cBhvr>
                                      <p:tavLst>
                                        <p:tav tm="0">
                                          <p:val>
                                            <p:fltVal val="0"/>
                                          </p:val>
                                        </p:tav>
                                        <p:tav tm="100000">
                                          <p:val>
                                            <p:strVal val="#ppt_h"/>
                                          </p:val>
                                        </p:tav>
                                      </p:tavLst>
                                    </p:anim>
                                    <p:animEffect transition="in" filter="fade">
                                      <p:cBhvr>
                                        <p:cTn id="30" dur="500"/>
                                        <p:tgtEl>
                                          <p:spTgt spid="112681"/>
                                        </p:tgtEl>
                                      </p:cBhvr>
                                    </p:animEffect>
                                  </p:childTnLst>
                                  <p:subTnLst>
                                    <p:audio>
                                      <p:cMediaNode>
                                        <p:cTn display="0" masterRel="sameClick">
                                          <p:stCondLst>
                                            <p:cond evt="begin" delay="0">
                                              <p:tn val="26"/>
                                            </p:cond>
                                          </p:stCondLst>
                                          <p:endCondLst>
                                            <p:cond evt="onStopAudio" delay="0">
                                              <p:tgtEl>
                                                <p:sldTgt/>
                                              </p:tgtEl>
                                            </p:cond>
                                          </p:endCondLst>
                                        </p:cTn>
                                        <p:tgtEl>
                                          <p:sndTgt r:embed="rId6"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2642">
                                            <p:txEl>
                                              <p:pRg st="2" end="2"/>
                                            </p:txEl>
                                          </p:spTgt>
                                        </p:tgtEl>
                                        <p:attrNameLst>
                                          <p:attrName>style.visibility</p:attrName>
                                        </p:attrNameLst>
                                      </p:cBhvr>
                                      <p:to>
                                        <p:strVal val="visible"/>
                                      </p:to>
                                    </p:set>
                                    <p:anim calcmode="lin" valueType="num">
                                      <p:cBhvr additive="base">
                                        <p:cTn id="35" dur="500" fill="hold"/>
                                        <p:tgtEl>
                                          <p:spTgt spid="11264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2642">
                                            <p:txEl>
                                              <p:pRg st="3" end="3"/>
                                            </p:txEl>
                                          </p:spTgt>
                                        </p:tgtEl>
                                        <p:attrNameLst>
                                          <p:attrName>style.visibility</p:attrName>
                                        </p:attrNameLst>
                                      </p:cBhvr>
                                      <p:to>
                                        <p:strVal val="visible"/>
                                      </p:to>
                                    </p:set>
                                    <p:anim calcmode="lin" valueType="num">
                                      <p:cBhvr additive="base">
                                        <p:cTn id="41" dur="500" fill="hold"/>
                                        <p:tgtEl>
                                          <p:spTgt spid="11264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12716"/>
                                        </p:tgtEl>
                                        <p:attrNameLst>
                                          <p:attrName>style.visibility</p:attrName>
                                        </p:attrNameLst>
                                      </p:cBhvr>
                                      <p:to>
                                        <p:strVal val="visible"/>
                                      </p:to>
                                    </p:set>
                                    <p:anim calcmode="lin" valueType="num">
                                      <p:cBhvr>
                                        <p:cTn id="47" dur="500" fill="hold"/>
                                        <p:tgtEl>
                                          <p:spTgt spid="112716"/>
                                        </p:tgtEl>
                                        <p:attrNameLst>
                                          <p:attrName>ppt_w</p:attrName>
                                        </p:attrNameLst>
                                      </p:cBhvr>
                                      <p:tavLst>
                                        <p:tav tm="0">
                                          <p:val>
                                            <p:fltVal val="0"/>
                                          </p:val>
                                        </p:tav>
                                        <p:tav tm="100000">
                                          <p:val>
                                            <p:strVal val="#ppt_w"/>
                                          </p:val>
                                        </p:tav>
                                      </p:tavLst>
                                    </p:anim>
                                    <p:anim calcmode="lin" valueType="num">
                                      <p:cBhvr>
                                        <p:cTn id="48" dur="500" fill="hold"/>
                                        <p:tgtEl>
                                          <p:spTgt spid="112716"/>
                                        </p:tgtEl>
                                        <p:attrNameLst>
                                          <p:attrName>ppt_h</p:attrName>
                                        </p:attrNameLst>
                                      </p:cBhvr>
                                      <p:tavLst>
                                        <p:tav tm="0">
                                          <p:val>
                                            <p:fltVal val="0"/>
                                          </p:val>
                                        </p:tav>
                                        <p:tav tm="100000">
                                          <p:val>
                                            <p:strVal val="#ppt_h"/>
                                          </p:val>
                                        </p:tav>
                                      </p:tavLst>
                                    </p:anim>
                                    <p:animEffect transition="in" filter="fade">
                                      <p:cBhvr>
                                        <p:cTn id="49" dur="500"/>
                                        <p:tgtEl>
                                          <p:spTgt spid="112716"/>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12642">
                                            <p:txEl>
                                              <p:pRg st="4" end="4"/>
                                            </p:txEl>
                                          </p:spTgt>
                                        </p:tgtEl>
                                        <p:attrNameLst>
                                          <p:attrName>style.visibility</p:attrName>
                                        </p:attrNameLst>
                                      </p:cBhvr>
                                      <p:to>
                                        <p:strVal val="visible"/>
                                      </p:to>
                                    </p:set>
                                    <p:anim calcmode="lin" valueType="num">
                                      <p:cBhvr additive="base">
                                        <p:cTn id="54" dur="500" fill="hold"/>
                                        <p:tgtEl>
                                          <p:spTgt spid="112642">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26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2692"/>
                                        </p:tgtEl>
                                        <p:attrNameLst>
                                          <p:attrName>style.visibility</p:attrName>
                                        </p:attrNameLst>
                                      </p:cBhvr>
                                      <p:to>
                                        <p:strVal val="visible"/>
                                      </p:to>
                                    </p:set>
                                    <p:animEffect transition="in" filter="fade">
                                      <p:cBhvr>
                                        <p:cTn id="60" dur="2000"/>
                                        <p:tgtEl>
                                          <p:spTgt spid="112692"/>
                                        </p:tgtEl>
                                      </p:cBhvr>
                                    </p:animEffect>
                                  </p:childTnLst>
                                  <p:subTnLst>
                                    <p:audio>
                                      <p:cMediaNode>
                                        <p:cTn display="0" masterRel="sameClick">
                                          <p:stCondLst>
                                            <p:cond evt="begin" delay="0">
                                              <p:tn val="58"/>
                                            </p:cond>
                                          </p:stCondLst>
                                          <p:endCondLst>
                                            <p:cond evt="onStopAudio" delay="0">
                                              <p:tgtEl>
                                                <p:sldTgt/>
                                              </p:tgtEl>
                                            </p:cond>
                                          </p:endCondLst>
                                        </p:cTn>
                                        <p:tgtEl>
                                          <p:sndTgt r:embed="rId5" name="chimes.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12713"/>
                                        </p:tgtEl>
                                        <p:attrNameLst>
                                          <p:attrName>style.visibility</p:attrName>
                                        </p:attrNameLst>
                                      </p:cBhvr>
                                      <p:to>
                                        <p:strVal val="visible"/>
                                      </p:to>
                                    </p:set>
                                    <p:anim calcmode="lin" valueType="num">
                                      <p:cBhvr>
                                        <p:cTn id="65" dur="500" fill="hold"/>
                                        <p:tgtEl>
                                          <p:spTgt spid="112713"/>
                                        </p:tgtEl>
                                        <p:attrNameLst>
                                          <p:attrName>ppt_w</p:attrName>
                                        </p:attrNameLst>
                                      </p:cBhvr>
                                      <p:tavLst>
                                        <p:tav tm="0">
                                          <p:val>
                                            <p:fltVal val="0"/>
                                          </p:val>
                                        </p:tav>
                                        <p:tav tm="100000">
                                          <p:val>
                                            <p:strVal val="#ppt_w"/>
                                          </p:val>
                                        </p:tav>
                                      </p:tavLst>
                                    </p:anim>
                                    <p:anim calcmode="lin" valueType="num">
                                      <p:cBhvr>
                                        <p:cTn id="66" dur="500" fill="hold"/>
                                        <p:tgtEl>
                                          <p:spTgt spid="112713"/>
                                        </p:tgtEl>
                                        <p:attrNameLst>
                                          <p:attrName>ppt_h</p:attrName>
                                        </p:attrNameLst>
                                      </p:cBhvr>
                                      <p:tavLst>
                                        <p:tav tm="0">
                                          <p:val>
                                            <p:fltVal val="0"/>
                                          </p:val>
                                        </p:tav>
                                        <p:tav tm="100000">
                                          <p:val>
                                            <p:strVal val="#ppt_h"/>
                                          </p:val>
                                        </p:tav>
                                      </p:tavLst>
                                    </p:anim>
                                    <p:animEffect transition="in" filter="fade">
                                      <p:cBhvr>
                                        <p:cTn id="67" dur="500"/>
                                        <p:tgtEl>
                                          <p:spTgt spid="112713"/>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12714"/>
                                        </p:tgtEl>
                                        <p:attrNameLst>
                                          <p:attrName>style.visibility</p:attrName>
                                        </p:attrNameLst>
                                      </p:cBhvr>
                                      <p:to>
                                        <p:strVal val="visible"/>
                                      </p:to>
                                    </p:set>
                                    <p:anim calcmode="lin" valueType="num">
                                      <p:cBhvr>
                                        <p:cTn id="72" dur="500" fill="hold"/>
                                        <p:tgtEl>
                                          <p:spTgt spid="112714"/>
                                        </p:tgtEl>
                                        <p:attrNameLst>
                                          <p:attrName>ppt_w</p:attrName>
                                        </p:attrNameLst>
                                      </p:cBhvr>
                                      <p:tavLst>
                                        <p:tav tm="0">
                                          <p:val>
                                            <p:fltVal val="0"/>
                                          </p:val>
                                        </p:tav>
                                        <p:tav tm="100000">
                                          <p:val>
                                            <p:strVal val="#ppt_w"/>
                                          </p:val>
                                        </p:tav>
                                      </p:tavLst>
                                    </p:anim>
                                    <p:anim calcmode="lin" valueType="num">
                                      <p:cBhvr>
                                        <p:cTn id="73" dur="500" fill="hold"/>
                                        <p:tgtEl>
                                          <p:spTgt spid="112714"/>
                                        </p:tgtEl>
                                        <p:attrNameLst>
                                          <p:attrName>ppt_h</p:attrName>
                                        </p:attrNameLst>
                                      </p:cBhvr>
                                      <p:tavLst>
                                        <p:tav tm="0">
                                          <p:val>
                                            <p:fltVal val="0"/>
                                          </p:val>
                                        </p:tav>
                                        <p:tav tm="100000">
                                          <p:val>
                                            <p:strVal val="#ppt_h"/>
                                          </p:val>
                                        </p:tav>
                                      </p:tavLst>
                                    </p:anim>
                                    <p:animEffect transition="in" filter="fade">
                                      <p:cBhvr>
                                        <p:cTn id="74" dur="500"/>
                                        <p:tgtEl>
                                          <p:spTgt spid="112714"/>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par>
                                <p:cTn id="75" presetID="10" presetClass="entr" presetSubtype="0" fill="hold" nodeType="withEffect">
                                  <p:stCondLst>
                                    <p:cond delay="0"/>
                                  </p:stCondLst>
                                  <p:childTnLst>
                                    <p:set>
                                      <p:cBhvr>
                                        <p:cTn id="76" dur="1" fill="hold">
                                          <p:stCondLst>
                                            <p:cond delay="0"/>
                                          </p:stCondLst>
                                        </p:cTn>
                                        <p:tgtEl>
                                          <p:spTgt spid="112717"/>
                                        </p:tgtEl>
                                        <p:attrNameLst>
                                          <p:attrName>style.visibility</p:attrName>
                                        </p:attrNameLst>
                                      </p:cBhvr>
                                      <p:to>
                                        <p:strVal val="visible"/>
                                      </p:to>
                                    </p:set>
                                    <p:animEffect transition="in" filter="fade">
                                      <p:cBhvr>
                                        <p:cTn id="77" dur="2000"/>
                                        <p:tgtEl>
                                          <p:spTgt spid="11271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12642">
                                            <p:txEl>
                                              <p:pRg st="5" end="5"/>
                                            </p:txEl>
                                          </p:spTgt>
                                        </p:tgtEl>
                                        <p:attrNameLst>
                                          <p:attrName>style.visibility</p:attrName>
                                        </p:attrNameLst>
                                      </p:cBhvr>
                                      <p:to>
                                        <p:strVal val="visible"/>
                                      </p:to>
                                    </p:set>
                                    <p:anim calcmode="lin" valueType="num">
                                      <p:cBhvr additive="base">
                                        <p:cTn id="82" dur="500" fill="hold"/>
                                        <p:tgtEl>
                                          <p:spTgt spid="112642">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126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112720"/>
                                        </p:tgtEl>
                                        <p:attrNameLst>
                                          <p:attrName>style.visibility</p:attrName>
                                        </p:attrNameLst>
                                      </p:cBhvr>
                                      <p:to>
                                        <p:strVal val="visible"/>
                                      </p:to>
                                    </p:set>
                                    <p:anim calcmode="lin" valueType="num">
                                      <p:cBhvr>
                                        <p:cTn id="88" dur="500" fill="hold"/>
                                        <p:tgtEl>
                                          <p:spTgt spid="112720"/>
                                        </p:tgtEl>
                                        <p:attrNameLst>
                                          <p:attrName>ppt_w</p:attrName>
                                        </p:attrNameLst>
                                      </p:cBhvr>
                                      <p:tavLst>
                                        <p:tav tm="0">
                                          <p:val>
                                            <p:fltVal val="0"/>
                                          </p:val>
                                        </p:tav>
                                        <p:tav tm="100000">
                                          <p:val>
                                            <p:strVal val="#ppt_w"/>
                                          </p:val>
                                        </p:tav>
                                      </p:tavLst>
                                    </p:anim>
                                    <p:anim calcmode="lin" valueType="num">
                                      <p:cBhvr>
                                        <p:cTn id="89" dur="500" fill="hold"/>
                                        <p:tgtEl>
                                          <p:spTgt spid="112720"/>
                                        </p:tgtEl>
                                        <p:attrNameLst>
                                          <p:attrName>ppt_h</p:attrName>
                                        </p:attrNameLst>
                                      </p:cBhvr>
                                      <p:tavLst>
                                        <p:tav tm="0">
                                          <p:val>
                                            <p:fltVal val="0"/>
                                          </p:val>
                                        </p:tav>
                                        <p:tav tm="100000">
                                          <p:val>
                                            <p:strVal val="#ppt_h"/>
                                          </p:val>
                                        </p:tav>
                                      </p:tavLst>
                                    </p:anim>
                                    <p:animEffect transition="in" filter="fade">
                                      <p:cBhvr>
                                        <p:cTn id="90" dur="500"/>
                                        <p:tgtEl>
                                          <p:spTgt spid="112720"/>
                                        </p:tgtEl>
                                      </p:cBhvr>
                                    </p:animEffect>
                                  </p:childTnLst>
                                  <p:subTnLst>
                                    <p:audio>
                                      <p:cMediaNode>
                                        <p:cTn display="0" masterRel="sameClick">
                                          <p:stCondLst>
                                            <p:cond evt="begin" delay="0">
                                              <p:tn val="86"/>
                                            </p:cond>
                                          </p:stCondLst>
                                          <p:endCondLst>
                                            <p:cond evt="onStopAudio" delay="0">
                                              <p:tgtEl>
                                                <p:sldTgt/>
                                              </p:tgtEl>
                                            </p:cond>
                                          </p:endCondLst>
                                        </p:cTn>
                                        <p:tgtEl>
                                          <p:sndTgt r:embed="rId6" name="cashreg.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2642">
                                            <p:txEl>
                                              <p:pRg st="6" end="6"/>
                                            </p:txEl>
                                          </p:spTgt>
                                        </p:tgtEl>
                                        <p:attrNameLst>
                                          <p:attrName>style.visibility</p:attrName>
                                        </p:attrNameLst>
                                      </p:cBhvr>
                                      <p:to>
                                        <p:strVal val="visible"/>
                                      </p:to>
                                    </p:set>
                                    <p:anim calcmode="lin" valueType="num">
                                      <p:cBhvr additive="base">
                                        <p:cTn id="95" dur="500" fill="hold"/>
                                        <p:tgtEl>
                                          <p:spTgt spid="112642">
                                            <p:txEl>
                                              <p:pRg st="6" end="6"/>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126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12642">
                                            <p:txEl>
                                              <p:pRg st="7" end="7"/>
                                            </p:txEl>
                                          </p:spTgt>
                                        </p:tgtEl>
                                        <p:attrNameLst>
                                          <p:attrName>style.visibility</p:attrName>
                                        </p:attrNameLst>
                                      </p:cBhvr>
                                      <p:to>
                                        <p:strVal val="visible"/>
                                      </p:to>
                                    </p:set>
                                    <p:anim calcmode="lin" valueType="num">
                                      <p:cBhvr additive="base">
                                        <p:cTn id="101" dur="500" fill="hold"/>
                                        <p:tgtEl>
                                          <p:spTgt spid="112642">
                                            <p:txEl>
                                              <p:pRg st="7" end="7"/>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1264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12721"/>
                                        </p:tgtEl>
                                        <p:attrNameLst>
                                          <p:attrName>style.visibility</p:attrName>
                                        </p:attrNameLst>
                                      </p:cBhvr>
                                      <p:to>
                                        <p:strVal val="visible"/>
                                      </p:to>
                                    </p:set>
                                    <p:animEffect transition="in" filter="fade">
                                      <p:cBhvr>
                                        <p:cTn id="107" dur="2000"/>
                                        <p:tgtEl>
                                          <p:spTgt spid="112721"/>
                                        </p:tgtEl>
                                      </p:cBhvr>
                                    </p:animEffect>
                                  </p:childTnLst>
                                  <p:subTnLst>
                                    <p:audio>
                                      <p:cMediaNode>
                                        <p:cTn display="0" masterRel="sameClick">
                                          <p:stCondLst>
                                            <p:cond evt="begin" delay="0">
                                              <p:tn val="105"/>
                                            </p:cond>
                                          </p:stCondLst>
                                          <p:endCondLst>
                                            <p:cond evt="onStopAudio" delay="0">
                                              <p:tgtEl>
                                                <p:sldTgt/>
                                              </p:tgtEl>
                                            </p:cond>
                                          </p:endCondLst>
                                        </p:cTn>
                                        <p:tgtEl>
                                          <p:sndTgt r:embed="rId5" name="chimes.wav"/>
                                        </p:tgtEl>
                                      </p:cMediaNode>
                                    </p:audio>
                                  </p:subTnLst>
                                </p:cTn>
                              </p:par>
                              <p:par>
                                <p:cTn id="108" presetID="10" presetClass="entr" presetSubtype="0" fill="hold" grpId="0" nodeType="withEffect">
                                  <p:stCondLst>
                                    <p:cond delay="0"/>
                                  </p:stCondLst>
                                  <p:childTnLst>
                                    <p:set>
                                      <p:cBhvr>
                                        <p:cTn id="109" dur="1" fill="hold">
                                          <p:stCondLst>
                                            <p:cond delay="0"/>
                                          </p:stCondLst>
                                        </p:cTn>
                                        <p:tgtEl>
                                          <p:spTgt spid="112728"/>
                                        </p:tgtEl>
                                        <p:attrNameLst>
                                          <p:attrName>style.visibility</p:attrName>
                                        </p:attrNameLst>
                                      </p:cBhvr>
                                      <p:to>
                                        <p:strVal val="visible"/>
                                      </p:to>
                                    </p:set>
                                    <p:animEffect transition="in" filter="fade">
                                      <p:cBhvr>
                                        <p:cTn id="110" dur="500"/>
                                        <p:tgtEl>
                                          <p:spTgt spid="112728"/>
                                        </p:tgtEl>
                                      </p:cBhvr>
                                    </p:animEffect>
                                  </p:childTnLst>
                                </p:cTn>
                              </p:par>
                              <p:par>
                                <p:cTn id="111" presetID="1" presetClass="exit" presetSubtype="0" fill="hold" grpId="1" nodeType="withEffect">
                                  <p:stCondLst>
                                    <p:cond delay="0"/>
                                  </p:stCondLst>
                                  <p:childTnLst>
                                    <p:set>
                                      <p:cBhvr>
                                        <p:cTn id="112" dur="1" fill="hold">
                                          <p:stCondLst>
                                            <p:cond delay="0"/>
                                          </p:stCondLst>
                                        </p:cTn>
                                        <p:tgtEl>
                                          <p:spTgt spid="11271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112727"/>
                                        </p:tgtEl>
                                        <p:attrNameLst>
                                          <p:attrName>style.visibility</p:attrName>
                                        </p:attrNameLst>
                                      </p:cBhvr>
                                      <p:to>
                                        <p:strVal val="visible"/>
                                      </p:to>
                                    </p:set>
                                    <p:anim calcmode="lin" valueType="num">
                                      <p:cBhvr>
                                        <p:cTn id="117" dur="500" fill="hold"/>
                                        <p:tgtEl>
                                          <p:spTgt spid="112727"/>
                                        </p:tgtEl>
                                        <p:attrNameLst>
                                          <p:attrName>ppt_w</p:attrName>
                                        </p:attrNameLst>
                                      </p:cBhvr>
                                      <p:tavLst>
                                        <p:tav tm="0">
                                          <p:val>
                                            <p:fltVal val="0"/>
                                          </p:val>
                                        </p:tav>
                                        <p:tav tm="100000">
                                          <p:val>
                                            <p:strVal val="#ppt_w"/>
                                          </p:val>
                                        </p:tav>
                                      </p:tavLst>
                                    </p:anim>
                                    <p:anim calcmode="lin" valueType="num">
                                      <p:cBhvr>
                                        <p:cTn id="118" dur="500" fill="hold"/>
                                        <p:tgtEl>
                                          <p:spTgt spid="112727"/>
                                        </p:tgtEl>
                                        <p:attrNameLst>
                                          <p:attrName>ppt_h</p:attrName>
                                        </p:attrNameLst>
                                      </p:cBhvr>
                                      <p:tavLst>
                                        <p:tav tm="0">
                                          <p:val>
                                            <p:fltVal val="0"/>
                                          </p:val>
                                        </p:tav>
                                        <p:tav tm="100000">
                                          <p:val>
                                            <p:strVal val="#ppt_h"/>
                                          </p:val>
                                        </p:tav>
                                      </p:tavLst>
                                    </p:anim>
                                    <p:animEffect transition="in" filter="fade">
                                      <p:cBhvr>
                                        <p:cTn id="119" dur="500"/>
                                        <p:tgtEl>
                                          <p:spTgt spid="112727"/>
                                        </p:tgtEl>
                                      </p:cBhvr>
                                    </p:animEffect>
                                  </p:childTnLst>
                                  <p:subTnLst>
                                    <p:audio>
                                      <p:cMediaNode>
                                        <p:cTn display="0" masterRel="sameClick">
                                          <p:stCondLst>
                                            <p:cond evt="begin" delay="0">
                                              <p:tn val="115"/>
                                            </p:cond>
                                          </p:stCondLst>
                                          <p:endCondLst>
                                            <p:cond evt="onStopAudio" delay="0">
                                              <p:tgtEl>
                                                <p:sldTgt/>
                                              </p:tgtEl>
                                            </p:cond>
                                          </p:endCondLst>
                                        </p:cTn>
                                        <p:tgtEl>
                                          <p:sndTgt r:embed="rId6" name="cashreg.wav"/>
                                        </p:tgtEl>
                                      </p:cMediaNode>
                                    </p:audio>
                                  </p:sub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grpId="0" nodeType="clickEffect">
                                  <p:stCondLst>
                                    <p:cond delay="0"/>
                                  </p:stCondLst>
                                  <p:childTnLst>
                                    <p:set>
                                      <p:cBhvr>
                                        <p:cTn id="123" dur="1" fill="hold">
                                          <p:stCondLst>
                                            <p:cond delay="0"/>
                                          </p:stCondLst>
                                        </p:cTn>
                                        <p:tgtEl>
                                          <p:spTgt spid="112729"/>
                                        </p:tgtEl>
                                        <p:attrNameLst>
                                          <p:attrName>style.visibility</p:attrName>
                                        </p:attrNameLst>
                                      </p:cBhvr>
                                      <p:to>
                                        <p:strVal val="visible"/>
                                      </p:to>
                                    </p:set>
                                    <p:anim calcmode="lin" valueType="num">
                                      <p:cBhvr>
                                        <p:cTn id="124" dur="500" fill="hold"/>
                                        <p:tgtEl>
                                          <p:spTgt spid="112729"/>
                                        </p:tgtEl>
                                        <p:attrNameLst>
                                          <p:attrName>ppt_w</p:attrName>
                                        </p:attrNameLst>
                                      </p:cBhvr>
                                      <p:tavLst>
                                        <p:tav tm="0">
                                          <p:val>
                                            <p:fltVal val="0"/>
                                          </p:val>
                                        </p:tav>
                                        <p:tav tm="100000">
                                          <p:val>
                                            <p:strVal val="#ppt_w"/>
                                          </p:val>
                                        </p:tav>
                                      </p:tavLst>
                                    </p:anim>
                                    <p:anim calcmode="lin" valueType="num">
                                      <p:cBhvr>
                                        <p:cTn id="125" dur="500" fill="hold"/>
                                        <p:tgtEl>
                                          <p:spTgt spid="112729"/>
                                        </p:tgtEl>
                                        <p:attrNameLst>
                                          <p:attrName>ppt_h</p:attrName>
                                        </p:attrNameLst>
                                      </p:cBhvr>
                                      <p:tavLst>
                                        <p:tav tm="0">
                                          <p:val>
                                            <p:fltVal val="0"/>
                                          </p:val>
                                        </p:tav>
                                        <p:tav tm="100000">
                                          <p:val>
                                            <p:strVal val="#ppt_h"/>
                                          </p:val>
                                        </p:tav>
                                      </p:tavLst>
                                    </p:anim>
                                    <p:animEffect transition="in" filter="fade">
                                      <p:cBhvr>
                                        <p:cTn id="126" dur="500"/>
                                        <p:tgtEl>
                                          <p:spTgt spid="112729"/>
                                        </p:tgtEl>
                                      </p:cBhvr>
                                    </p:animEffect>
                                  </p:childTnLst>
                                  <p:subTnLst>
                                    <p:audio>
                                      <p:cMediaNode>
                                        <p:cTn display="0" masterRel="sameClick">
                                          <p:stCondLst>
                                            <p:cond evt="begin" delay="0">
                                              <p:tn val="122"/>
                                            </p:cond>
                                          </p:stCondLst>
                                          <p:endCondLst>
                                            <p:cond evt="onStopAudio" delay="0">
                                              <p:tgtEl>
                                                <p:sldTgt/>
                                              </p:tgtEl>
                                            </p:cond>
                                          </p:endCondLst>
                                        </p:cTn>
                                        <p:tgtEl>
                                          <p:sndTgt r:embed="rId6" name="cashreg.wav"/>
                                        </p:tgtEl>
                                      </p:cMediaNode>
                                    </p:audio>
                                  </p:subTnLst>
                                </p:cTn>
                              </p:par>
                              <p:par>
                                <p:cTn id="127" presetID="10" presetClass="entr" presetSubtype="0" fill="hold" nodeType="withEffect">
                                  <p:stCondLst>
                                    <p:cond delay="0"/>
                                  </p:stCondLst>
                                  <p:childTnLst>
                                    <p:set>
                                      <p:cBhvr>
                                        <p:cTn id="128" dur="1" fill="hold">
                                          <p:stCondLst>
                                            <p:cond delay="0"/>
                                          </p:stCondLst>
                                        </p:cTn>
                                        <p:tgtEl>
                                          <p:spTgt spid="112730"/>
                                        </p:tgtEl>
                                        <p:attrNameLst>
                                          <p:attrName>style.visibility</p:attrName>
                                        </p:attrNameLst>
                                      </p:cBhvr>
                                      <p:to>
                                        <p:strVal val="visible"/>
                                      </p:to>
                                    </p:set>
                                    <p:animEffect transition="in" filter="fade">
                                      <p:cBhvr>
                                        <p:cTn id="129" dur="2000"/>
                                        <p:tgtEl>
                                          <p:spTgt spid="112730"/>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112733"/>
                                        </p:tgtEl>
                                        <p:attrNameLst>
                                          <p:attrName>style.visibility</p:attrName>
                                        </p:attrNameLst>
                                      </p:cBhvr>
                                      <p:to>
                                        <p:strVal val="visible"/>
                                      </p:to>
                                    </p:set>
                                    <p:anim calcmode="lin" valueType="num">
                                      <p:cBhvr>
                                        <p:cTn id="134" dur="500" fill="hold"/>
                                        <p:tgtEl>
                                          <p:spTgt spid="112733"/>
                                        </p:tgtEl>
                                        <p:attrNameLst>
                                          <p:attrName>ppt_w</p:attrName>
                                        </p:attrNameLst>
                                      </p:cBhvr>
                                      <p:tavLst>
                                        <p:tav tm="0">
                                          <p:val>
                                            <p:fltVal val="0"/>
                                          </p:val>
                                        </p:tav>
                                        <p:tav tm="100000">
                                          <p:val>
                                            <p:strVal val="#ppt_w"/>
                                          </p:val>
                                        </p:tav>
                                      </p:tavLst>
                                    </p:anim>
                                    <p:anim calcmode="lin" valueType="num">
                                      <p:cBhvr>
                                        <p:cTn id="135" dur="500" fill="hold"/>
                                        <p:tgtEl>
                                          <p:spTgt spid="112733"/>
                                        </p:tgtEl>
                                        <p:attrNameLst>
                                          <p:attrName>ppt_h</p:attrName>
                                        </p:attrNameLst>
                                      </p:cBhvr>
                                      <p:tavLst>
                                        <p:tav tm="0">
                                          <p:val>
                                            <p:fltVal val="0"/>
                                          </p:val>
                                        </p:tav>
                                        <p:tav tm="100000">
                                          <p:val>
                                            <p:strVal val="#ppt_h"/>
                                          </p:val>
                                        </p:tav>
                                      </p:tavLst>
                                    </p:anim>
                                    <p:animEffect transition="in" filter="fade">
                                      <p:cBhvr>
                                        <p:cTn id="136" dur="500"/>
                                        <p:tgtEl>
                                          <p:spTgt spid="112733"/>
                                        </p:tgtEl>
                                      </p:cBhvr>
                                    </p:animEffect>
                                  </p:childTnLst>
                                  <p:subTnLst>
                                    <p:audio>
                                      <p:cMediaNode>
                                        <p:cTn display="0" masterRel="sameClick">
                                          <p:stCondLst>
                                            <p:cond evt="begin" delay="0">
                                              <p:tn val="132"/>
                                            </p:cond>
                                          </p:stCondLst>
                                          <p:endCondLst>
                                            <p:cond evt="onStopAudio" delay="0">
                                              <p:tgtEl>
                                                <p:sldTgt/>
                                              </p:tgtEl>
                                            </p:cond>
                                          </p:endCondLst>
                                        </p:cTn>
                                        <p:tgtEl>
                                          <p:sndTgt r:embed="rId6" name="cashreg.wav"/>
                                        </p:tgtEl>
                                      </p:cMediaNode>
                                    </p:audio>
                                  </p:sub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112642">
                                            <p:txEl>
                                              <p:pRg st="8" end="8"/>
                                            </p:txEl>
                                          </p:spTgt>
                                        </p:tgtEl>
                                        <p:attrNameLst>
                                          <p:attrName>style.visibility</p:attrName>
                                        </p:attrNameLst>
                                      </p:cBhvr>
                                      <p:to>
                                        <p:strVal val="visible"/>
                                      </p:to>
                                    </p:set>
                                    <p:anim calcmode="lin" valueType="num">
                                      <p:cBhvr additive="base">
                                        <p:cTn id="141" dur="500" fill="hold"/>
                                        <p:tgtEl>
                                          <p:spTgt spid="112642">
                                            <p:txEl>
                                              <p:pRg st="8" end="8"/>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11264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112642">
                                            <p:txEl>
                                              <p:pRg st="9" end="9"/>
                                            </p:txEl>
                                          </p:spTgt>
                                        </p:tgtEl>
                                        <p:attrNameLst>
                                          <p:attrName>style.visibility</p:attrName>
                                        </p:attrNameLst>
                                      </p:cBhvr>
                                      <p:to>
                                        <p:strVal val="visible"/>
                                      </p:to>
                                    </p:set>
                                    <p:anim calcmode="lin" valueType="num">
                                      <p:cBhvr additive="base">
                                        <p:cTn id="147" dur="500" fill="hold"/>
                                        <p:tgtEl>
                                          <p:spTgt spid="112642">
                                            <p:txEl>
                                              <p:pRg st="9" end="9"/>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11264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5"/>
                                            </p:cond>
                                          </p:stCondLst>
                                          <p:endCondLst>
                                            <p:cond evt="onStopAudio" delay="0">
                                              <p:tgtEl>
                                                <p:sldTgt/>
                                              </p:tgtEl>
                                            </p:cond>
                                          </p:endCondLst>
                                        </p:cTn>
                                        <p:tgtEl>
                                          <p:sndTgt r:embed="rId4" name="arrow.wav"/>
                                        </p:tgtEl>
                                      </p:cMediaNode>
                                    </p:audio>
                                  </p:sub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0" nodeType="clickEffect">
                                  <p:stCondLst>
                                    <p:cond delay="0"/>
                                  </p:stCondLst>
                                  <p:childTnLst>
                                    <p:set>
                                      <p:cBhvr>
                                        <p:cTn id="152" dur="1" fill="hold">
                                          <p:stCondLst>
                                            <p:cond delay="0"/>
                                          </p:stCondLst>
                                        </p:cTn>
                                        <p:tgtEl>
                                          <p:spTgt spid="112734"/>
                                        </p:tgtEl>
                                        <p:attrNameLst>
                                          <p:attrName>style.visibility</p:attrName>
                                        </p:attrNameLst>
                                      </p:cBhvr>
                                      <p:to>
                                        <p:strVal val="visible"/>
                                      </p:to>
                                    </p:set>
                                    <p:anim calcmode="lin" valueType="num">
                                      <p:cBhvr>
                                        <p:cTn id="153" dur="500" fill="hold"/>
                                        <p:tgtEl>
                                          <p:spTgt spid="112734"/>
                                        </p:tgtEl>
                                        <p:attrNameLst>
                                          <p:attrName>ppt_w</p:attrName>
                                        </p:attrNameLst>
                                      </p:cBhvr>
                                      <p:tavLst>
                                        <p:tav tm="0">
                                          <p:val>
                                            <p:fltVal val="0"/>
                                          </p:val>
                                        </p:tav>
                                        <p:tav tm="100000">
                                          <p:val>
                                            <p:strVal val="#ppt_w"/>
                                          </p:val>
                                        </p:tav>
                                      </p:tavLst>
                                    </p:anim>
                                    <p:anim calcmode="lin" valueType="num">
                                      <p:cBhvr>
                                        <p:cTn id="154" dur="500" fill="hold"/>
                                        <p:tgtEl>
                                          <p:spTgt spid="112734"/>
                                        </p:tgtEl>
                                        <p:attrNameLst>
                                          <p:attrName>ppt_h</p:attrName>
                                        </p:attrNameLst>
                                      </p:cBhvr>
                                      <p:tavLst>
                                        <p:tav tm="0">
                                          <p:val>
                                            <p:fltVal val="0"/>
                                          </p:val>
                                        </p:tav>
                                        <p:tav tm="100000">
                                          <p:val>
                                            <p:strVal val="#ppt_h"/>
                                          </p:val>
                                        </p:tav>
                                      </p:tavLst>
                                    </p:anim>
                                    <p:animEffect transition="in" filter="fade">
                                      <p:cBhvr>
                                        <p:cTn id="155" dur="500"/>
                                        <p:tgtEl>
                                          <p:spTgt spid="112734"/>
                                        </p:tgtEl>
                                      </p:cBhvr>
                                    </p:animEffect>
                                  </p:childTnLst>
                                  <p:subTnLst>
                                    <p:audio>
                                      <p:cMediaNode>
                                        <p:cTn display="0" masterRel="sameClick">
                                          <p:stCondLst>
                                            <p:cond evt="begin" delay="0">
                                              <p:tn val="151"/>
                                            </p:cond>
                                          </p:stCondLst>
                                          <p:endCondLst>
                                            <p:cond evt="onStopAudio" delay="0">
                                              <p:tgtEl>
                                                <p:sldTgt/>
                                              </p:tgtEl>
                                            </p:cond>
                                          </p:endCondLst>
                                        </p:cTn>
                                        <p:tgtEl>
                                          <p:sndTgt r:embed="rId6" name="cashreg.wav"/>
                                        </p:tgtEl>
                                      </p:cMediaNode>
                                    </p:audio>
                                  </p:subTnLst>
                                </p:cTn>
                              </p:par>
                            </p:childTnLst>
                          </p:cTn>
                        </p:par>
                      </p:childTnLst>
                    </p:cTn>
                  </p:par>
                  <p:par>
                    <p:cTn id="156" fill="hold">
                      <p:stCondLst>
                        <p:cond delay="indefinite"/>
                      </p:stCondLst>
                      <p:childTnLst>
                        <p:par>
                          <p:cTn id="157" fill="hold">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112735"/>
                                        </p:tgtEl>
                                        <p:attrNameLst>
                                          <p:attrName>style.visibility</p:attrName>
                                        </p:attrNameLst>
                                      </p:cBhvr>
                                      <p:to>
                                        <p:strVal val="visible"/>
                                      </p:to>
                                    </p:set>
                                    <p:anim calcmode="lin" valueType="num">
                                      <p:cBhvr>
                                        <p:cTn id="160" dur="500" fill="hold"/>
                                        <p:tgtEl>
                                          <p:spTgt spid="112735"/>
                                        </p:tgtEl>
                                        <p:attrNameLst>
                                          <p:attrName>ppt_w</p:attrName>
                                        </p:attrNameLst>
                                      </p:cBhvr>
                                      <p:tavLst>
                                        <p:tav tm="0">
                                          <p:val>
                                            <p:fltVal val="0"/>
                                          </p:val>
                                        </p:tav>
                                        <p:tav tm="100000">
                                          <p:val>
                                            <p:strVal val="#ppt_w"/>
                                          </p:val>
                                        </p:tav>
                                      </p:tavLst>
                                    </p:anim>
                                    <p:anim calcmode="lin" valueType="num">
                                      <p:cBhvr>
                                        <p:cTn id="161" dur="500" fill="hold"/>
                                        <p:tgtEl>
                                          <p:spTgt spid="112735"/>
                                        </p:tgtEl>
                                        <p:attrNameLst>
                                          <p:attrName>ppt_h</p:attrName>
                                        </p:attrNameLst>
                                      </p:cBhvr>
                                      <p:tavLst>
                                        <p:tav tm="0">
                                          <p:val>
                                            <p:fltVal val="0"/>
                                          </p:val>
                                        </p:tav>
                                        <p:tav tm="100000">
                                          <p:val>
                                            <p:strVal val="#ppt_h"/>
                                          </p:val>
                                        </p:tav>
                                      </p:tavLst>
                                    </p:anim>
                                    <p:animEffect transition="in" filter="fade">
                                      <p:cBhvr>
                                        <p:cTn id="162" dur="500"/>
                                        <p:tgtEl>
                                          <p:spTgt spid="112735"/>
                                        </p:tgtEl>
                                      </p:cBhvr>
                                    </p:animEffect>
                                  </p:childTnLst>
                                  <p:subTnLst>
                                    <p:audio>
                                      <p:cMediaNode>
                                        <p:cTn display="0" masterRel="sameClick">
                                          <p:stCondLst>
                                            <p:cond evt="begin" delay="0">
                                              <p:tn val="158"/>
                                            </p:cond>
                                          </p:stCondLst>
                                          <p:endCondLst>
                                            <p:cond evt="onStopAudio" delay="0">
                                              <p:tgtEl>
                                                <p:sldTgt/>
                                              </p:tgtEl>
                                            </p:cond>
                                          </p:endCondLst>
                                        </p:cTn>
                                        <p:tgtEl>
                                          <p:sndTgt r:embed="rId6" name="cashreg.wav"/>
                                        </p:tgtEl>
                                      </p:cMediaNode>
                                    </p:audio>
                                  </p:subTnLst>
                                </p:cTn>
                              </p:par>
                            </p:childTnLst>
                          </p:cTn>
                        </p:par>
                      </p:childTnLst>
                    </p:cTn>
                  </p:par>
                  <p:par>
                    <p:cTn id="163" fill="hold">
                      <p:stCondLst>
                        <p:cond delay="indefinite"/>
                      </p:stCondLst>
                      <p:childTnLst>
                        <p:par>
                          <p:cTn id="164" fill="hold">
                            <p:stCondLst>
                              <p:cond delay="0"/>
                            </p:stCondLst>
                            <p:childTnLst>
                              <p:par>
                                <p:cTn id="165" presetID="53" presetClass="entr" presetSubtype="0" fill="hold" grpId="0" nodeType="clickEffect">
                                  <p:stCondLst>
                                    <p:cond delay="0"/>
                                  </p:stCondLst>
                                  <p:childTnLst>
                                    <p:set>
                                      <p:cBhvr>
                                        <p:cTn id="166" dur="1" fill="hold">
                                          <p:stCondLst>
                                            <p:cond delay="0"/>
                                          </p:stCondLst>
                                        </p:cTn>
                                        <p:tgtEl>
                                          <p:spTgt spid="112736"/>
                                        </p:tgtEl>
                                        <p:attrNameLst>
                                          <p:attrName>style.visibility</p:attrName>
                                        </p:attrNameLst>
                                      </p:cBhvr>
                                      <p:to>
                                        <p:strVal val="visible"/>
                                      </p:to>
                                    </p:set>
                                    <p:anim calcmode="lin" valueType="num">
                                      <p:cBhvr>
                                        <p:cTn id="167" dur="500" fill="hold"/>
                                        <p:tgtEl>
                                          <p:spTgt spid="112736"/>
                                        </p:tgtEl>
                                        <p:attrNameLst>
                                          <p:attrName>ppt_w</p:attrName>
                                        </p:attrNameLst>
                                      </p:cBhvr>
                                      <p:tavLst>
                                        <p:tav tm="0">
                                          <p:val>
                                            <p:fltVal val="0"/>
                                          </p:val>
                                        </p:tav>
                                        <p:tav tm="100000">
                                          <p:val>
                                            <p:strVal val="#ppt_w"/>
                                          </p:val>
                                        </p:tav>
                                      </p:tavLst>
                                    </p:anim>
                                    <p:anim calcmode="lin" valueType="num">
                                      <p:cBhvr>
                                        <p:cTn id="168" dur="500" fill="hold"/>
                                        <p:tgtEl>
                                          <p:spTgt spid="112736"/>
                                        </p:tgtEl>
                                        <p:attrNameLst>
                                          <p:attrName>ppt_h</p:attrName>
                                        </p:attrNameLst>
                                      </p:cBhvr>
                                      <p:tavLst>
                                        <p:tav tm="0">
                                          <p:val>
                                            <p:fltVal val="0"/>
                                          </p:val>
                                        </p:tav>
                                        <p:tav tm="100000">
                                          <p:val>
                                            <p:strVal val="#ppt_h"/>
                                          </p:val>
                                        </p:tav>
                                      </p:tavLst>
                                    </p:anim>
                                    <p:animEffect transition="in" filter="fade">
                                      <p:cBhvr>
                                        <p:cTn id="169" dur="500"/>
                                        <p:tgtEl>
                                          <p:spTgt spid="112736"/>
                                        </p:tgtEl>
                                      </p:cBhvr>
                                    </p:animEffect>
                                  </p:childTnLst>
                                  <p:subTnLst>
                                    <p:audio>
                                      <p:cMediaNode>
                                        <p:cTn display="0" masterRel="sameClick">
                                          <p:stCondLst>
                                            <p:cond evt="begin" delay="0">
                                              <p:tn val="165"/>
                                            </p:cond>
                                          </p:stCondLst>
                                          <p:endCondLst>
                                            <p:cond evt="onStopAudio" delay="0">
                                              <p:tgtEl>
                                                <p:sldTgt/>
                                              </p:tgtEl>
                                            </p:cond>
                                          </p:endCondLst>
                                        </p:cTn>
                                        <p:tgtEl>
                                          <p:sndTgt r:embed="rId6" name="cashreg.wav"/>
                                        </p:tgtEl>
                                      </p:cMediaNode>
                                    </p:audio>
                                  </p:subTnLst>
                                </p:cTn>
                              </p:par>
                            </p:childTnLst>
                          </p:cTn>
                        </p:par>
                      </p:childTnLst>
                    </p:cTn>
                  </p:par>
                  <p:par>
                    <p:cTn id="170" fill="hold">
                      <p:stCondLst>
                        <p:cond delay="indefinite"/>
                      </p:stCondLst>
                      <p:childTnLst>
                        <p:par>
                          <p:cTn id="171" fill="hold">
                            <p:stCondLst>
                              <p:cond delay="0"/>
                            </p:stCondLst>
                            <p:childTnLst>
                              <p:par>
                                <p:cTn id="172" presetID="53" presetClass="entr" presetSubtype="0" fill="hold" grpId="0" nodeType="clickEffect">
                                  <p:stCondLst>
                                    <p:cond delay="0"/>
                                  </p:stCondLst>
                                  <p:childTnLst>
                                    <p:set>
                                      <p:cBhvr>
                                        <p:cTn id="173" dur="1" fill="hold">
                                          <p:stCondLst>
                                            <p:cond delay="0"/>
                                          </p:stCondLst>
                                        </p:cTn>
                                        <p:tgtEl>
                                          <p:spTgt spid="112737"/>
                                        </p:tgtEl>
                                        <p:attrNameLst>
                                          <p:attrName>style.visibility</p:attrName>
                                        </p:attrNameLst>
                                      </p:cBhvr>
                                      <p:to>
                                        <p:strVal val="visible"/>
                                      </p:to>
                                    </p:set>
                                    <p:anim calcmode="lin" valueType="num">
                                      <p:cBhvr>
                                        <p:cTn id="174" dur="500" fill="hold"/>
                                        <p:tgtEl>
                                          <p:spTgt spid="112737"/>
                                        </p:tgtEl>
                                        <p:attrNameLst>
                                          <p:attrName>ppt_w</p:attrName>
                                        </p:attrNameLst>
                                      </p:cBhvr>
                                      <p:tavLst>
                                        <p:tav tm="0">
                                          <p:val>
                                            <p:fltVal val="0"/>
                                          </p:val>
                                        </p:tav>
                                        <p:tav tm="100000">
                                          <p:val>
                                            <p:strVal val="#ppt_w"/>
                                          </p:val>
                                        </p:tav>
                                      </p:tavLst>
                                    </p:anim>
                                    <p:anim calcmode="lin" valueType="num">
                                      <p:cBhvr>
                                        <p:cTn id="175" dur="500" fill="hold"/>
                                        <p:tgtEl>
                                          <p:spTgt spid="112737"/>
                                        </p:tgtEl>
                                        <p:attrNameLst>
                                          <p:attrName>ppt_h</p:attrName>
                                        </p:attrNameLst>
                                      </p:cBhvr>
                                      <p:tavLst>
                                        <p:tav tm="0">
                                          <p:val>
                                            <p:fltVal val="0"/>
                                          </p:val>
                                        </p:tav>
                                        <p:tav tm="100000">
                                          <p:val>
                                            <p:strVal val="#ppt_h"/>
                                          </p:val>
                                        </p:tav>
                                      </p:tavLst>
                                    </p:anim>
                                    <p:animEffect transition="in" filter="fade">
                                      <p:cBhvr>
                                        <p:cTn id="176" dur="500"/>
                                        <p:tgtEl>
                                          <p:spTgt spid="112737"/>
                                        </p:tgtEl>
                                      </p:cBhvr>
                                    </p:animEffect>
                                  </p:childTnLst>
                                  <p:subTnLst>
                                    <p:audio>
                                      <p:cMediaNode>
                                        <p:cTn display="0" masterRel="sameClick">
                                          <p:stCondLst>
                                            <p:cond evt="begin" delay="0">
                                              <p:tn val="172"/>
                                            </p:cond>
                                          </p:stCondLst>
                                          <p:endCondLst>
                                            <p:cond evt="onStopAudio" delay="0">
                                              <p:tgtEl>
                                                <p:sldTgt/>
                                              </p:tgtEl>
                                            </p:cond>
                                          </p:endCondLst>
                                        </p:cTn>
                                        <p:tgtEl>
                                          <p:sndTgt r:embed="rId6" name="cashreg.wav"/>
                                        </p:tgtEl>
                                      </p:cMediaNode>
                                    </p:audio>
                                  </p:sub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112715"/>
                                        </p:tgtEl>
                                        <p:attrNameLst>
                                          <p:attrName>style.visibility</p:attrName>
                                        </p:attrNameLst>
                                      </p:cBhvr>
                                      <p:to>
                                        <p:strVal val="visible"/>
                                      </p:to>
                                    </p:set>
                                    <p:animEffect transition="in" filter="wipe(left)">
                                      <p:cBhvr>
                                        <p:cTn id="181" dur="2000"/>
                                        <p:tgtEl>
                                          <p:spTgt spid="112715"/>
                                        </p:tgtEl>
                                      </p:cBhvr>
                                    </p:animEffect>
                                  </p:childTnLst>
                                  <p:subTnLst>
                                    <p:audio>
                                      <p:cMediaNode>
                                        <p:cTn display="0" masterRel="sameClick">
                                          <p:stCondLst>
                                            <p:cond evt="begin" delay="0">
                                              <p:tn val="179"/>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1" grpId="0"/>
      <p:bldP spid="112683" grpId="0"/>
      <p:bldP spid="112714" grpId="0"/>
      <p:bldP spid="112715" grpId="0" animBg="1"/>
      <p:bldP spid="112716" grpId="0" animBg="1"/>
      <p:bldP spid="112720" grpId="0" animBg="1"/>
      <p:bldP spid="112727" grpId="0"/>
      <p:bldP spid="112728" grpId="0" animBg="1"/>
      <p:bldP spid="112729" grpId="0"/>
      <p:bldP spid="112733" grpId="0" animBg="1"/>
      <p:bldP spid="112734" grpId="0" animBg="1"/>
      <p:bldP spid="112735" grpId="0" animBg="1"/>
      <p:bldP spid="112736" grpId="0" animBg="1"/>
      <p:bldP spid="112737" grpId="0" animBg="1"/>
      <p:bldP spid="112713" grpId="0"/>
      <p:bldP spid="112713"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13913</TotalTime>
  <Words>4341</Words>
  <Application>Microsoft Office PowerPoint</Application>
  <PresentationFormat>On-screen Show (4:3)</PresentationFormat>
  <Paragraphs>505</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Design</vt:lpstr>
      <vt:lpstr>Topic 11: Electromagnetic induction - AHL 11.2 – Power generation and transmission</vt:lpstr>
      <vt:lpstr>Topic 11: Electromagnetic induction - AHL 11.2 – Power generation and transmission</vt:lpstr>
      <vt:lpstr>Topic 11: Electromagnetic induction - AHL 11.2 – Power generation and transmission</vt:lpstr>
      <vt:lpstr>Topic 11: Electromagnetic induction - AHL 11.2 – Power generation and transmission</vt:lpstr>
      <vt:lpstr>Topic 11: Electromagnetic induction - AHL 11.2 – Power generation and transmission</vt:lpstr>
      <vt:lpstr>Topic 11: Electromagnetic induction - AHL 11.2 – Power generation and transmission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Tu-Trinh</cp:lastModifiedBy>
  <cp:revision>1054</cp:revision>
  <dcterms:created xsi:type="dcterms:W3CDTF">2006-01-31T23:43:34Z</dcterms:created>
  <dcterms:modified xsi:type="dcterms:W3CDTF">2016-12-02T15:31:45Z</dcterms:modified>
</cp:coreProperties>
</file>