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5" r:id="rId2"/>
    <p:sldId id="448" r:id="rId3"/>
    <p:sldId id="449" r:id="rId4"/>
    <p:sldId id="450" r:id="rId5"/>
    <p:sldId id="451" r:id="rId6"/>
    <p:sldId id="453" r:id="rId7"/>
    <p:sldId id="454" r:id="rId8"/>
    <p:sldId id="460" r:id="rId9"/>
    <p:sldId id="455" r:id="rId10"/>
    <p:sldId id="456" r:id="rId11"/>
    <p:sldId id="457" r:id="rId12"/>
    <p:sldId id="458" r:id="rId13"/>
    <p:sldId id="459" r:id="rId14"/>
    <p:sldId id="518" r:id="rId15"/>
    <p:sldId id="461" r:id="rId16"/>
    <p:sldId id="462" r:id="rId17"/>
    <p:sldId id="463" r:id="rId18"/>
    <p:sldId id="465" r:id="rId19"/>
    <p:sldId id="464" r:id="rId20"/>
    <p:sldId id="466" r:id="rId21"/>
    <p:sldId id="511" r:id="rId22"/>
    <p:sldId id="467" r:id="rId23"/>
    <p:sldId id="524" r:id="rId24"/>
    <p:sldId id="522" r:id="rId25"/>
    <p:sldId id="523" r:id="rId26"/>
    <p:sldId id="468" r:id="rId27"/>
    <p:sldId id="469" r:id="rId28"/>
    <p:sldId id="517" r:id="rId29"/>
    <p:sldId id="485" r:id="rId30"/>
    <p:sldId id="509" r:id="rId31"/>
    <p:sldId id="495" r:id="rId32"/>
    <p:sldId id="491" r:id="rId33"/>
    <p:sldId id="493" r:id="rId34"/>
    <p:sldId id="497" r:id="rId35"/>
    <p:sldId id="498" r:id="rId36"/>
    <p:sldId id="500" r:id="rId37"/>
    <p:sldId id="501" r:id="rId38"/>
    <p:sldId id="502" r:id="rId39"/>
    <p:sldId id="512" r:id="rId40"/>
    <p:sldId id="503" r:id="rId41"/>
    <p:sldId id="504" r:id="rId42"/>
    <p:sldId id="513" r:id="rId43"/>
    <p:sldId id="514" r:id="rId44"/>
    <p:sldId id="515" r:id="rId45"/>
    <p:sldId id="479" r:id="rId46"/>
    <p:sldId id="483" r:id="rId47"/>
    <p:sldId id="519" r:id="rId48"/>
    <p:sldId id="520" r:id="rId49"/>
    <p:sldId id="521"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9999"/>
    <a:srgbClr val="FF0000"/>
    <a:srgbClr val="008000"/>
    <a:srgbClr val="808080"/>
    <a:srgbClr val="33CCFF"/>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snapToGrid="0">
      <p:cViewPr varScale="1">
        <p:scale>
          <a:sx n="101" d="100"/>
          <a:sy n="101" d="100"/>
        </p:scale>
        <p:origin x="-2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54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1CE5F6-4EF6-418D-9630-29508CE4E8FC}" type="slidenum">
              <a:rPr lang="en-US" altLang="en-US"/>
              <a:pPr>
                <a:defRPr/>
              </a:pPr>
              <a:t>‹#›</a:t>
            </a:fld>
            <a:endParaRPr lang="en-US" altLang="en-US"/>
          </a:p>
        </p:txBody>
      </p:sp>
    </p:spTree>
    <p:extLst>
      <p:ext uri="{BB962C8B-B14F-4D97-AF65-F5344CB8AC3E}">
        <p14:creationId xmlns:p14="http://schemas.microsoft.com/office/powerpoint/2010/main" val="4291908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9009C35-0E34-4842-91E7-1F28A74BF320}" type="slidenum">
              <a:rPr lang="en-US" altLang="en-US" sz="1200" smtClean="0"/>
              <a:pPr eaLnBrk="1" hangingPunct="1"/>
              <a:t>1</a:t>
            </a:fld>
            <a:endParaRPr lang="en-US" altLang="en-US" sz="1200"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8E9BA51-92A8-4824-BE81-400AD13BDF94}" type="slidenum">
              <a:rPr lang="en-US" altLang="en-US" sz="1200" smtClean="0"/>
              <a:pPr eaLnBrk="1" hangingPunct="1"/>
              <a:t>10</a:t>
            </a:fld>
            <a:endParaRPr lang="en-US" altLang="en-US" sz="1200"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9D9BB87-50C7-47C0-A22C-2344AC20B587}" type="slidenum">
              <a:rPr lang="en-US" altLang="en-US" sz="1200" smtClean="0"/>
              <a:pPr eaLnBrk="1" hangingPunct="1"/>
              <a:t>11</a:t>
            </a:fld>
            <a:endParaRPr lang="en-US" altLang="en-US" sz="1200"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394DFE4-BF8C-4263-B423-F122F4452EF4}" type="slidenum">
              <a:rPr lang="en-US" altLang="en-US" sz="1200" smtClean="0"/>
              <a:pPr eaLnBrk="1" hangingPunct="1"/>
              <a:t>12</a:t>
            </a:fld>
            <a:endParaRPr lang="en-US" altLang="en-US" sz="1200"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06BFCEC-7499-4970-AB89-ACDEB35C23B2}" type="slidenum">
              <a:rPr lang="en-US" altLang="en-US" sz="1200" smtClean="0"/>
              <a:pPr eaLnBrk="1" hangingPunct="1"/>
              <a:t>13</a:t>
            </a:fld>
            <a:endParaRPr lang="en-US" altLang="en-US" sz="1200"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03B4A1F8-4407-4455-A7B9-97E8144B4FC6}" type="slidenum">
              <a:rPr lang="en-US" altLang="en-US" sz="1200"/>
              <a:pPr algn="r" eaLnBrk="1" hangingPunct="1"/>
              <a:t>14</a:t>
            </a:fld>
            <a:endParaRPr lang="en-US" altLang="en-US" sz="120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02A72A4-AB40-45EC-A75E-E2DF2B4CD6FF}" type="slidenum">
              <a:rPr lang="en-US" altLang="en-US" sz="1200" smtClean="0"/>
              <a:pPr eaLnBrk="1" hangingPunct="1"/>
              <a:t>15</a:t>
            </a:fld>
            <a:endParaRPr lang="en-US" altLang="en-US" sz="1200"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D4B5753-0572-4EDC-8C00-AA3CD8C2DD87}" type="slidenum">
              <a:rPr lang="en-US" altLang="en-US" sz="1200" smtClean="0"/>
              <a:pPr eaLnBrk="1" hangingPunct="1"/>
              <a:t>16</a:t>
            </a:fld>
            <a:endParaRPr lang="en-US" altLang="en-US" sz="1200"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E47DE47-207E-4C06-9714-B86A0897D421}" type="slidenum">
              <a:rPr lang="en-US" altLang="en-US" sz="1200" smtClean="0"/>
              <a:pPr eaLnBrk="1" hangingPunct="1"/>
              <a:t>17</a:t>
            </a:fld>
            <a:endParaRPr lang="en-US" altLang="en-US" sz="1200"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DDD2D00-CC00-4FD5-9719-BBBA423DA593}" type="slidenum">
              <a:rPr lang="en-US" altLang="en-US" sz="1200" smtClean="0"/>
              <a:pPr eaLnBrk="1" hangingPunct="1"/>
              <a:t>18</a:t>
            </a:fld>
            <a:endParaRPr lang="en-US" altLang="en-US" sz="1200"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DACD76B-1CEB-421E-8619-160C94E6B4FE}" type="slidenum">
              <a:rPr lang="en-US" altLang="en-US" sz="1200" smtClean="0"/>
              <a:pPr eaLnBrk="1" hangingPunct="1"/>
              <a:t>19</a:t>
            </a:fld>
            <a:endParaRPr lang="en-US" altLang="en-US" sz="1200"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E2AF162-F9D3-42D7-9773-1CC09C8B70AC}" type="slidenum">
              <a:rPr lang="en-US" altLang="en-US" sz="1200" smtClean="0"/>
              <a:pPr eaLnBrk="1" hangingPunct="1"/>
              <a:t>2</a:t>
            </a:fld>
            <a:endParaRPr lang="en-US" altLang="en-US" sz="1200"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0825BCA-6733-454C-AC5D-BBADD5C1A644}" type="slidenum">
              <a:rPr lang="en-US" altLang="en-US" sz="1200" smtClean="0"/>
              <a:pPr eaLnBrk="1" hangingPunct="1"/>
              <a:t>20</a:t>
            </a:fld>
            <a:endParaRPr lang="en-US" altLang="en-US" sz="1200"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299293A9-E86B-4335-B97E-3A83D4BB1C2F}" type="slidenum">
              <a:rPr lang="en-US" altLang="en-US" sz="1200"/>
              <a:pPr algn="r" eaLnBrk="1" hangingPunct="1"/>
              <a:t>21</a:t>
            </a:fld>
            <a:endParaRPr lang="en-US" altLang="en-US" sz="120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388D1DC-FAEE-40BB-8F31-9536E10C053F}" type="slidenum">
              <a:rPr lang="en-US" altLang="en-US" sz="1200" smtClean="0"/>
              <a:pPr eaLnBrk="1" hangingPunct="1"/>
              <a:t>22</a:t>
            </a:fld>
            <a:endParaRPr lang="en-US" altLang="en-US" sz="1200"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001C9641-90DC-4FB6-B726-4CCFC1CA0180}" type="slidenum">
              <a:rPr lang="en-US" altLang="en-US" sz="1200"/>
              <a:pPr algn="r" eaLnBrk="1" hangingPunct="1"/>
              <a:t>23</a:t>
            </a:fld>
            <a:endParaRPr lang="en-US" altLang="en-US" sz="1200"/>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B97A4085-9056-48B3-BF00-68564E92E9AF}" type="slidenum">
              <a:rPr lang="en-US" altLang="en-US" sz="1200"/>
              <a:pPr algn="r" eaLnBrk="1" hangingPunct="1"/>
              <a:t>24</a:t>
            </a:fld>
            <a:endParaRPr lang="en-US" altLang="en-US" sz="120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504D70C3-8AB5-474A-A0EC-AB2D7D596EC1}" type="slidenum">
              <a:rPr lang="en-US" altLang="en-US" sz="1200"/>
              <a:pPr algn="r" eaLnBrk="1" hangingPunct="1"/>
              <a:t>25</a:t>
            </a:fld>
            <a:endParaRPr lang="en-US" altLang="en-US" sz="120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1EADDE0-376F-493F-9BAE-BC030EF76B41}" type="slidenum">
              <a:rPr lang="en-US" altLang="en-US" sz="1200" smtClean="0"/>
              <a:pPr eaLnBrk="1" hangingPunct="1"/>
              <a:t>26</a:t>
            </a:fld>
            <a:endParaRPr lang="en-US" altLang="en-US" sz="1200"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222A63-4A1F-4AF2-8EFB-222D40C475DE}" type="slidenum">
              <a:rPr lang="en-US" altLang="en-US" sz="1200" smtClean="0"/>
              <a:pPr eaLnBrk="1" hangingPunct="1"/>
              <a:t>27</a:t>
            </a:fld>
            <a:endParaRPr lang="en-US" altLang="en-US" sz="1200"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3B09A361-080A-4539-8452-FC752A476078}" type="slidenum">
              <a:rPr lang="en-US" altLang="en-US" sz="1200"/>
              <a:pPr algn="r" eaLnBrk="1" hangingPunct="1"/>
              <a:t>28</a:t>
            </a:fld>
            <a:endParaRPr lang="en-US" altLang="en-US" sz="120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E81987-212B-4721-8C77-B1CAF24E9459}" type="slidenum">
              <a:rPr lang="en-US" altLang="en-US" sz="1200" smtClean="0"/>
              <a:pPr eaLnBrk="1" hangingPunct="1"/>
              <a:t>29</a:t>
            </a:fld>
            <a:endParaRPr lang="en-US" altLang="en-US" sz="1200"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C187C0-2970-47AF-8A7B-1EB2715E4A8B}" type="slidenum">
              <a:rPr lang="en-US" altLang="en-US" sz="1200" smtClean="0"/>
              <a:pPr eaLnBrk="1" hangingPunct="1"/>
              <a:t>3</a:t>
            </a:fld>
            <a:endParaRPr lang="en-US" altLang="en-US" sz="1200"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47C71B8-6B4C-49DB-839F-0FD9F3F5E74F}" type="slidenum">
              <a:rPr lang="en-US" altLang="en-US" sz="1200" smtClean="0"/>
              <a:pPr eaLnBrk="1" hangingPunct="1"/>
              <a:t>30</a:t>
            </a:fld>
            <a:endParaRPr lang="en-US" altLang="en-US" sz="1200"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C816778-C53E-4605-BAB4-EBDBF9AC3A1A}" type="slidenum">
              <a:rPr lang="en-US" altLang="en-US" sz="1200" smtClean="0"/>
              <a:pPr eaLnBrk="1" hangingPunct="1"/>
              <a:t>31</a:t>
            </a:fld>
            <a:endParaRPr lang="en-US" altLang="en-US" sz="1200"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D30FB06-C53D-4BC1-A2BD-2640554904DA}" type="slidenum">
              <a:rPr lang="en-US" altLang="en-US" sz="1200" smtClean="0"/>
              <a:pPr eaLnBrk="1" hangingPunct="1"/>
              <a:t>32</a:t>
            </a:fld>
            <a:endParaRPr lang="en-US" altLang="en-US" sz="1200"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C5C6E55-2D05-47CE-A481-7030B027E7DF}" type="slidenum">
              <a:rPr lang="en-US" altLang="en-US" sz="1200" smtClean="0"/>
              <a:pPr eaLnBrk="1" hangingPunct="1"/>
              <a:t>33</a:t>
            </a:fld>
            <a:endParaRPr lang="en-US" altLang="en-US" sz="1200"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AC1A578-39AF-46B4-9AA3-A0B6D8529C81}" type="slidenum">
              <a:rPr lang="en-US" altLang="en-US" sz="1200" smtClean="0"/>
              <a:pPr eaLnBrk="1" hangingPunct="1"/>
              <a:t>34</a:t>
            </a:fld>
            <a:endParaRPr lang="en-US" altLang="en-US" sz="1200"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E311BCC-AB63-430E-9F86-D6A97F621092}" type="slidenum">
              <a:rPr lang="en-US" altLang="en-US" sz="1200" smtClean="0"/>
              <a:pPr eaLnBrk="1" hangingPunct="1"/>
              <a:t>35</a:t>
            </a:fld>
            <a:endParaRPr lang="en-US" altLang="en-US" sz="1200"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9A4E46-0449-4E92-8F64-AFF0E04F00AA}" type="slidenum">
              <a:rPr lang="en-US" altLang="en-US" sz="1200" smtClean="0"/>
              <a:pPr eaLnBrk="1" hangingPunct="1"/>
              <a:t>36</a:t>
            </a:fld>
            <a:endParaRPr lang="en-US" altLang="en-US" sz="1200"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1C74C77-DD8B-42A0-8DFE-1175F7AF5EB4}" type="slidenum">
              <a:rPr lang="en-US" altLang="en-US" sz="1200" smtClean="0"/>
              <a:pPr eaLnBrk="1" hangingPunct="1"/>
              <a:t>37</a:t>
            </a:fld>
            <a:endParaRPr lang="en-US" altLang="en-US" sz="1200"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FB74964-75E9-4978-980F-DEDD2415658C}" type="slidenum">
              <a:rPr lang="en-US" altLang="en-US" sz="1200" smtClean="0"/>
              <a:pPr eaLnBrk="1" hangingPunct="1"/>
              <a:t>38</a:t>
            </a:fld>
            <a:endParaRPr lang="en-US" altLang="en-US" sz="1200"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Rot="1" noChangeArrowheads="1" noTextEdit="1"/>
          </p:cNvSpPr>
          <p:nvPr>
            <p:ph type="sldImg"/>
          </p:nvPr>
        </p:nvSpPr>
        <p:spPr>
          <a:ln/>
        </p:spPr>
      </p:sp>
      <p:sp>
        <p:nvSpPr>
          <p:cNvPr id="125955" name="Rectangle 3"/>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F280572-B1A4-406F-9A78-54A085336D45}" type="slidenum">
              <a:rPr lang="en-US" altLang="en-US" sz="1200" smtClean="0"/>
              <a:pPr eaLnBrk="1" hangingPunct="1"/>
              <a:t>4</a:t>
            </a:fld>
            <a:endParaRPr lang="en-US" altLang="en-US" sz="1200"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6465DA-03FA-4CF0-A4C0-D656927940CB}" type="slidenum">
              <a:rPr lang="en-US" altLang="en-US" sz="1200" smtClean="0"/>
              <a:pPr eaLnBrk="1" hangingPunct="1"/>
              <a:t>40</a:t>
            </a:fld>
            <a:endParaRPr lang="en-US" altLang="en-US" sz="1200"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27D3B95-BE86-4E07-8623-71EE0C00858C}" type="slidenum">
              <a:rPr lang="en-US" altLang="en-US" sz="1200" smtClean="0"/>
              <a:pPr eaLnBrk="1" hangingPunct="1"/>
              <a:t>41</a:t>
            </a:fld>
            <a:endParaRPr lang="en-US" altLang="en-US" sz="1200"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A6FC58B2-3FAF-4093-958D-43547D62BCC9}" type="slidenum">
              <a:rPr lang="en-US" altLang="en-US" sz="1200"/>
              <a:pPr algn="r" eaLnBrk="1" hangingPunct="1"/>
              <a:t>42</a:t>
            </a:fld>
            <a:endParaRPr lang="en-US" altLang="en-US" sz="120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F920BBFF-8615-40AB-B556-81CD808E8685}" type="slidenum">
              <a:rPr lang="en-US" altLang="en-US" sz="1200"/>
              <a:pPr algn="r" eaLnBrk="1" hangingPunct="1"/>
              <a:t>43</a:t>
            </a:fld>
            <a:endParaRPr lang="en-US" altLang="en-US" sz="120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E1F092DE-6BA2-4E68-9DC3-28448A10F2E7}" type="slidenum">
              <a:rPr lang="en-US" altLang="en-US" sz="1200"/>
              <a:pPr algn="r" eaLnBrk="1" hangingPunct="1"/>
              <a:t>44</a:t>
            </a:fld>
            <a:endParaRPr lang="en-US" altLang="en-US" sz="120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7C40F2C-FD6B-403B-90E8-1D20651DC2F0}" type="slidenum">
              <a:rPr lang="en-US" altLang="en-US" sz="1200" smtClean="0"/>
              <a:pPr eaLnBrk="1" hangingPunct="1"/>
              <a:t>45</a:t>
            </a:fld>
            <a:endParaRPr lang="en-US" altLang="en-US" sz="1200"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E04A370-7A2C-4740-940B-8B5C0C0D902B}" type="slidenum">
              <a:rPr lang="en-US" altLang="en-US" sz="1200" smtClean="0"/>
              <a:pPr eaLnBrk="1" hangingPunct="1"/>
              <a:t>46</a:t>
            </a:fld>
            <a:endParaRPr lang="en-US" altLang="en-US" sz="1200"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9193E387-CD4D-45E5-B712-DD4B9F18FABE}" type="slidenum">
              <a:rPr lang="en-US" altLang="en-US" sz="1200"/>
              <a:pPr algn="r" eaLnBrk="1" hangingPunct="1"/>
              <a:t>47</a:t>
            </a:fld>
            <a:endParaRPr lang="en-US" altLang="en-US" sz="120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BCC772F7-80F0-4B48-8EC7-6DA0A6A485F8}" type="slidenum">
              <a:rPr lang="en-US" altLang="en-US" sz="1200"/>
              <a:pPr algn="r" eaLnBrk="1" hangingPunct="1"/>
              <a:t>48</a:t>
            </a:fld>
            <a:endParaRPr lang="en-US" altLang="en-US" sz="120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441759EC-3344-4574-B2F0-7ECB3FE95C9E}" type="slidenum">
              <a:rPr lang="en-US" altLang="en-US" sz="1200"/>
              <a:pPr algn="r" eaLnBrk="1" hangingPunct="1"/>
              <a:t>49</a:t>
            </a:fld>
            <a:endParaRPr lang="en-US" altLang="en-US" sz="120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87B7617-3545-4474-8FB6-F5125FC2B76C}" type="slidenum">
              <a:rPr lang="en-US" altLang="en-US" sz="1200" smtClean="0"/>
              <a:pPr eaLnBrk="1" hangingPunct="1"/>
              <a:t>5</a:t>
            </a:fld>
            <a:endParaRPr lang="en-US" altLang="en-US" sz="1200"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3AD5759-8541-4551-B1F6-3C8688F90C3E}" type="slidenum">
              <a:rPr lang="en-US" altLang="en-US" sz="1200" smtClean="0"/>
              <a:pPr eaLnBrk="1" hangingPunct="1"/>
              <a:t>6</a:t>
            </a:fld>
            <a:endParaRPr lang="en-US" altLang="en-US" sz="1200"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9BC3C22-CA9F-4831-98B4-F8B64B3AA180}" type="slidenum">
              <a:rPr lang="en-US" altLang="en-US" sz="1200" smtClean="0"/>
              <a:pPr eaLnBrk="1" hangingPunct="1"/>
              <a:t>7</a:t>
            </a:fld>
            <a:endParaRPr lang="en-US" altLang="en-US" sz="1200"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BE1CAC5-C13C-4F50-8D66-43A2A954E017}" type="slidenum">
              <a:rPr lang="en-US" altLang="en-US" sz="1200" smtClean="0"/>
              <a:pPr eaLnBrk="1" hangingPunct="1"/>
              <a:t>8</a:t>
            </a:fld>
            <a:endParaRPr lang="en-US" altLang="en-US" sz="120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6BE4F41-1708-4607-80C2-D5470D59D587}" type="slidenum">
              <a:rPr lang="en-US" altLang="en-US" sz="1200" smtClean="0"/>
              <a:pPr eaLnBrk="1" hangingPunct="1"/>
              <a:t>9</a:t>
            </a:fld>
            <a:endParaRPr lang="en-US" altLang="en-US" sz="1200"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A71706-E675-43BB-AA88-11F195019AE2}" type="slidenum">
              <a:rPr lang="en-US" altLang="en-US"/>
              <a:pPr>
                <a:defRPr/>
              </a:pPr>
              <a:t>‹#›</a:t>
            </a:fld>
            <a:endParaRPr lang="en-US" altLang="en-US"/>
          </a:p>
        </p:txBody>
      </p:sp>
    </p:spTree>
    <p:extLst>
      <p:ext uri="{BB962C8B-B14F-4D97-AF65-F5344CB8AC3E}">
        <p14:creationId xmlns:p14="http://schemas.microsoft.com/office/powerpoint/2010/main" val="1628752160"/>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85EB74-2BD6-4E24-AFF8-6FA8FD529FBA}" type="slidenum">
              <a:rPr lang="en-US" altLang="en-US"/>
              <a:pPr>
                <a:defRPr/>
              </a:pPr>
              <a:t>‹#›</a:t>
            </a:fld>
            <a:endParaRPr lang="en-US" altLang="en-US"/>
          </a:p>
        </p:txBody>
      </p:sp>
    </p:spTree>
    <p:extLst>
      <p:ext uri="{BB962C8B-B14F-4D97-AF65-F5344CB8AC3E}">
        <p14:creationId xmlns:p14="http://schemas.microsoft.com/office/powerpoint/2010/main" val="1440900693"/>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648CF0-E6D2-41B5-9617-DFD337B770ED}" type="slidenum">
              <a:rPr lang="en-US" altLang="en-US"/>
              <a:pPr>
                <a:defRPr/>
              </a:pPr>
              <a:t>‹#›</a:t>
            </a:fld>
            <a:endParaRPr lang="en-US" altLang="en-US"/>
          </a:p>
        </p:txBody>
      </p:sp>
    </p:spTree>
    <p:extLst>
      <p:ext uri="{BB962C8B-B14F-4D97-AF65-F5344CB8AC3E}">
        <p14:creationId xmlns:p14="http://schemas.microsoft.com/office/powerpoint/2010/main" val="51966299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A55EFC-6E40-4E47-B7BA-FC138E394F02}" type="slidenum">
              <a:rPr lang="en-US" altLang="en-US"/>
              <a:pPr>
                <a:defRPr/>
              </a:pPr>
              <a:t>‹#›</a:t>
            </a:fld>
            <a:endParaRPr lang="en-US" altLang="en-US"/>
          </a:p>
        </p:txBody>
      </p:sp>
    </p:spTree>
    <p:extLst>
      <p:ext uri="{BB962C8B-B14F-4D97-AF65-F5344CB8AC3E}">
        <p14:creationId xmlns:p14="http://schemas.microsoft.com/office/powerpoint/2010/main" val="27419301"/>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B22D10-0A83-42F3-BA88-B4DF147AF077}" type="slidenum">
              <a:rPr lang="en-US" altLang="en-US"/>
              <a:pPr>
                <a:defRPr/>
              </a:pPr>
              <a:t>‹#›</a:t>
            </a:fld>
            <a:endParaRPr lang="en-US" altLang="en-US"/>
          </a:p>
        </p:txBody>
      </p:sp>
    </p:spTree>
    <p:extLst>
      <p:ext uri="{BB962C8B-B14F-4D97-AF65-F5344CB8AC3E}">
        <p14:creationId xmlns:p14="http://schemas.microsoft.com/office/powerpoint/2010/main" val="4068550730"/>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2B4BD2-0B1A-469D-8918-395C3357FF98}" type="slidenum">
              <a:rPr lang="en-US" altLang="en-US"/>
              <a:pPr>
                <a:defRPr/>
              </a:pPr>
              <a:t>‹#›</a:t>
            </a:fld>
            <a:endParaRPr lang="en-US" altLang="en-US"/>
          </a:p>
        </p:txBody>
      </p:sp>
    </p:spTree>
    <p:extLst>
      <p:ext uri="{BB962C8B-B14F-4D97-AF65-F5344CB8AC3E}">
        <p14:creationId xmlns:p14="http://schemas.microsoft.com/office/powerpoint/2010/main" val="549388727"/>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221B66E-FA66-4AEC-8E73-D6D932BE24F2}" type="slidenum">
              <a:rPr lang="en-US" altLang="en-US"/>
              <a:pPr>
                <a:defRPr/>
              </a:pPr>
              <a:t>‹#›</a:t>
            </a:fld>
            <a:endParaRPr lang="en-US" altLang="en-US"/>
          </a:p>
        </p:txBody>
      </p:sp>
    </p:spTree>
    <p:extLst>
      <p:ext uri="{BB962C8B-B14F-4D97-AF65-F5344CB8AC3E}">
        <p14:creationId xmlns:p14="http://schemas.microsoft.com/office/powerpoint/2010/main" val="2354057895"/>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1AB1E5-1C7E-407F-8C2E-E8E0009EE442}" type="slidenum">
              <a:rPr lang="en-US" altLang="en-US"/>
              <a:pPr>
                <a:defRPr/>
              </a:pPr>
              <a:t>‹#›</a:t>
            </a:fld>
            <a:endParaRPr lang="en-US" altLang="en-US"/>
          </a:p>
        </p:txBody>
      </p:sp>
    </p:spTree>
    <p:extLst>
      <p:ext uri="{BB962C8B-B14F-4D97-AF65-F5344CB8AC3E}">
        <p14:creationId xmlns:p14="http://schemas.microsoft.com/office/powerpoint/2010/main" val="266200171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DEE56D6-3641-4CD4-9127-E767F5E0BFDE}" type="slidenum">
              <a:rPr lang="en-US" altLang="en-US"/>
              <a:pPr>
                <a:defRPr/>
              </a:pPr>
              <a:t>‹#›</a:t>
            </a:fld>
            <a:endParaRPr lang="en-US" altLang="en-US"/>
          </a:p>
        </p:txBody>
      </p:sp>
    </p:spTree>
    <p:extLst>
      <p:ext uri="{BB962C8B-B14F-4D97-AF65-F5344CB8AC3E}">
        <p14:creationId xmlns:p14="http://schemas.microsoft.com/office/powerpoint/2010/main" val="3656210998"/>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92165D-2142-4B8B-AC95-DF4399FD367C}" type="slidenum">
              <a:rPr lang="en-US" altLang="en-US"/>
              <a:pPr>
                <a:defRPr/>
              </a:pPr>
              <a:t>‹#›</a:t>
            </a:fld>
            <a:endParaRPr lang="en-US" altLang="en-US"/>
          </a:p>
        </p:txBody>
      </p:sp>
    </p:spTree>
    <p:extLst>
      <p:ext uri="{BB962C8B-B14F-4D97-AF65-F5344CB8AC3E}">
        <p14:creationId xmlns:p14="http://schemas.microsoft.com/office/powerpoint/2010/main" val="4044415442"/>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507971-3D3F-405C-91FE-7A8B12E39ECA}" type="slidenum">
              <a:rPr lang="en-US" altLang="en-US"/>
              <a:pPr>
                <a:defRPr/>
              </a:pPr>
              <a:t>‹#›</a:t>
            </a:fld>
            <a:endParaRPr lang="en-US" altLang="en-US"/>
          </a:p>
        </p:txBody>
      </p:sp>
    </p:spTree>
    <p:extLst>
      <p:ext uri="{BB962C8B-B14F-4D97-AF65-F5344CB8AC3E}">
        <p14:creationId xmlns:p14="http://schemas.microsoft.com/office/powerpoint/2010/main" val="3975537076"/>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7B0293A-5822-4F08-85A2-F2649BB834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5.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audio" Target="../media/audio5.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6.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28.jpeg"/><Relationship Id="rId5" Type="http://schemas.openxmlformats.org/officeDocument/2006/relationships/audio" Target="../media/audio8.wav"/><Relationship Id="rId10"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1.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2.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audio" Target="../media/audio5.wav"/></Relationships>
</file>

<file path=ppt/slides/_rels/slide3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hyperlink" Target="http://chemcollective.org/activities/simulations/engine"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animatedengines.com/otto.html" TargetMode="External"/><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4.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Essential idea: </a:t>
            </a:r>
            <a:r>
              <a:rPr lang="en-US" altLang="en-US"/>
              <a:t>The properties of ideal gases allow scientists to make predictions of the behaviour of real gases.</a:t>
            </a:r>
          </a:p>
          <a:p>
            <a:r>
              <a:rPr lang="en-US" altLang="en-US" b="1"/>
              <a:t>Nature of science:</a:t>
            </a:r>
            <a:r>
              <a:rPr lang="en-US" altLang="en-US"/>
              <a:t> Collaboration: Scientists in the 19th century made valuable progress on the modern theories that form the basis of thermodynamics, making important links with other sciences, especially chemistry. The scientific method was in evidence with contrasting but complementary statements of some laws derived by different scientists. Empirical and theoretical thinking both have their place in science and this is evident in the comparison between the unattainable ideal gas and real gases.</a:t>
            </a: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ChangeArrowheads="1"/>
          </p:cNvSpPr>
          <p:nvPr/>
        </p:nvSpPr>
        <p:spPr bwMode="auto">
          <a:xfrm>
            <a:off x="685800" y="1549400"/>
            <a:ext cx="7772400" cy="2951163"/>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smtClean="0">
                <a:solidFill>
                  <a:srgbClr val="333399"/>
                </a:solidFill>
                <a:latin typeface="+mn-lt"/>
                <a:cs typeface="Times New Roman" pitchFamily="18" charset="0"/>
              </a:rPr>
              <a:t>The kinetic model of an ideal gas</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Just as temperature was a measure of the random kinetic energy of molecules for solids and liquids, so it is for an ideal gas.</a:t>
            </a:r>
          </a:p>
          <a:p>
            <a:pPr algn="l">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If the temperature of a gas increases, so does the average speed (and hence kinetic energy) of the molecules.</a:t>
            </a:r>
          </a:p>
        </p:txBody>
      </p:sp>
      <p:sp>
        <p:nvSpPr>
          <p:cNvPr id="622596" name="Rectangle 4"/>
          <p:cNvSpPr>
            <a:spLocks noChangeArrowheads="1"/>
          </p:cNvSpPr>
          <p:nvPr/>
        </p:nvSpPr>
        <p:spPr bwMode="auto">
          <a:xfrm>
            <a:off x="733425" y="4418013"/>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2598" name="Oval 6"/>
          <p:cNvSpPr>
            <a:spLocks noChangeArrowheads="1"/>
          </p:cNvSpPr>
          <p:nvPr/>
        </p:nvSpPr>
        <p:spPr bwMode="auto">
          <a:xfrm>
            <a:off x="744538" y="6089650"/>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2599" name="Rectangle 7"/>
          <p:cNvSpPr>
            <a:spLocks noChangeArrowheads="1"/>
          </p:cNvSpPr>
          <p:nvPr/>
        </p:nvSpPr>
        <p:spPr bwMode="auto">
          <a:xfrm>
            <a:off x="3638550" y="4419600"/>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2601" name="Oval 9"/>
          <p:cNvSpPr>
            <a:spLocks noChangeArrowheads="1"/>
          </p:cNvSpPr>
          <p:nvPr/>
        </p:nvSpPr>
        <p:spPr bwMode="auto">
          <a:xfrm>
            <a:off x="3649663" y="6091238"/>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2602" name="Rectangle 10"/>
          <p:cNvSpPr>
            <a:spLocks noChangeArrowheads="1"/>
          </p:cNvSpPr>
          <p:nvPr/>
        </p:nvSpPr>
        <p:spPr bwMode="auto">
          <a:xfrm>
            <a:off x="6475413" y="4422775"/>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2604" name="Oval 12"/>
          <p:cNvSpPr>
            <a:spLocks noChangeArrowheads="1"/>
          </p:cNvSpPr>
          <p:nvPr/>
        </p:nvSpPr>
        <p:spPr bwMode="auto">
          <a:xfrm>
            <a:off x="6486525" y="6094413"/>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2605" name="Text Box 13"/>
          <p:cNvSpPr txBox="1">
            <a:spLocks noChangeArrowheads="1"/>
          </p:cNvSpPr>
          <p:nvPr/>
        </p:nvSpPr>
        <p:spPr bwMode="auto">
          <a:xfrm>
            <a:off x="744538" y="6337300"/>
            <a:ext cx="1925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T</a:t>
            </a:r>
            <a:endParaRPr lang="en-US" altLang="en-US">
              <a:solidFill>
                <a:schemeClr val="hlink"/>
              </a:solidFill>
            </a:endParaRPr>
          </a:p>
        </p:txBody>
      </p:sp>
      <p:sp>
        <p:nvSpPr>
          <p:cNvPr id="622606" name="Text Box 14"/>
          <p:cNvSpPr txBox="1">
            <a:spLocks noChangeArrowheads="1"/>
          </p:cNvSpPr>
          <p:nvPr/>
        </p:nvSpPr>
        <p:spPr bwMode="auto">
          <a:xfrm>
            <a:off x="3686175" y="6354763"/>
            <a:ext cx="1868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T</a:t>
            </a:r>
          </a:p>
        </p:txBody>
      </p:sp>
      <p:sp>
        <p:nvSpPr>
          <p:cNvPr id="622607" name="Text Box 15"/>
          <p:cNvSpPr txBox="1">
            <a:spLocks noChangeArrowheads="1"/>
          </p:cNvSpPr>
          <p:nvPr/>
        </p:nvSpPr>
        <p:spPr bwMode="auto">
          <a:xfrm>
            <a:off x="6486525" y="6354763"/>
            <a:ext cx="1925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T</a:t>
            </a:r>
          </a:p>
        </p:txBody>
      </p:sp>
      <p:grpSp>
        <p:nvGrpSpPr>
          <p:cNvPr id="2" name="Group 16"/>
          <p:cNvGrpSpPr>
            <a:grpSpLocks/>
          </p:cNvGrpSpPr>
          <p:nvPr/>
        </p:nvGrpSpPr>
        <p:grpSpPr bwMode="auto">
          <a:xfrm rot="1598944">
            <a:off x="2336800" y="4381500"/>
            <a:ext cx="287338" cy="1739900"/>
            <a:chOff x="4615" y="1398"/>
            <a:chExt cx="422" cy="2557"/>
          </a:xfrm>
        </p:grpSpPr>
        <p:sp>
          <p:nvSpPr>
            <p:cNvPr id="11289" name="Oval 17"/>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90" name="Rectangle 18"/>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91" name="Oval 19"/>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2612" name="Line 20"/>
          <p:cNvSpPr>
            <a:spLocks noChangeShapeType="1"/>
          </p:cNvSpPr>
          <p:nvPr/>
        </p:nvSpPr>
        <p:spPr bwMode="auto">
          <a:xfrm flipV="1">
            <a:off x="2178050" y="5224463"/>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1"/>
          <p:cNvGrpSpPr>
            <a:grpSpLocks/>
          </p:cNvGrpSpPr>
          <p:nvPr/>
        </p:nvGrpSpPr>
        <p:grpSpPr bwMode="auto">
          <a:xfrm rot="1598944">
            <a:off x="5189538" y="4395788"/>
            <a:ext cx="287337" cy="1739900"/>
            <a:chOff x="4615" y="1398"/>
            <a:chExt cx="422" cy="2557"/>
          </a:xfrm>
        </p:grpSpPr>
        <p:sp>
          <p:nvSpPr>
            <p:cNvPr id="11286" name="Oval 22"/>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7" name="Rectangle 23"/>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8" name="Oval 24"/>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2617" name="Line 25"/>
          <p:cNvSpPr>
            <a:spLocks noChangeShapeType="1"/>
          </p:cNvSpPr>
          <p:nvPr/>
        </p:nvSpPr>
        <p:spPr bwMode="auto">
          <a:xfrm flipV="1">
            <a:off x="5030788" y="4902200"/>
            <a:ext cx="481012" cy="962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6"/>
          <p:cNvGrpSpPr>
            <a:grpSpLocks/>
          </p:cNvGrpSpPr>
          <p:nvPr/>
        </p:nvGrpSpPr>
        <p:grpSpPr bwMode="auto">
          <a:xfrm rot="1598944">
            <a:off x="8091488" y="4445000"/>
            <a:ext cx="287337" cy="1739900"/>
            <a:chOff x="4615" y="1398"/>
            <a:chExt cx="422" cy="2557"/>
          </a:xfrm>
        </p:grpSpPr>
        <p:sp>
          <p:nvSpPr>
            <p:cNvPr id="11283" name="Oval 27"/>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4" name="Rectangle 28"/>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285" name="Oval 29"/>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2622" name="Line 30"/>
          <p:cNvSpPr>
            <a:spLocks noChangeShapeType="1"/>
          </p:cNvSpPr>
          <p:nvPr/>
        </p:nvSpPr>
        <p:spPr bwMode="auto">
          <a:xfrm flipV="1">
            <a:off x="7932738" y="4638675"/>
            <a:ext cx="647700" cy="12747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2594">
                                            <p:txEl>
                                              <p:pRg st="1" end="1"/>
                                            </p:txEl>
                                          </p:spTgt>
                                        </p:tgtEl>
                                        <p:attrNameLst>
                                          <p:attrName>style.visibility</p:attrName>
                                        </p:attrNameLst>
                                      </p:cBhvr>
                                      <p:to>
                                        <p:strVal val="visible"/>
                                      </p:to>
                                    </p:set>
                                    <p:anim calcmode="lin" valueType="num">
                                      <p:cBhvr additive="base">
                                        <p:cTn id="7" dur="500" fill="hold"/>
                                        <p:tgtEl>
                                          <p:spTgt spid="622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2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2594">
                                            <p:txEl>
                                              <p:pRg st="2" end="2"/>
                                            </p:txEl>
                                          </p:spTgt>
                                        </p:tgtEl>
                                        <p:attrNameLst>
                                          <p:attrName>style.visibility</p:attrName>
                                        </p:attrNameLst>
                                      </p:cBhvr>
                                      <p:to>
                                        <p:strVal val="visible"/>
                                      </p:to>
                                    </p:set>
                                    <p:anim calcmode="lin" valueType="num">
                                      <p:cBhvr additive="base">
                                        <p:cTn id="13" dur="500" fill="hold"/>
                                        <p:tgtEl>
                                          <p:spTgt spid="622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2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22598"/>
                                        </p:tgtEl>
                                        <p:attrNameLst>
                                          <p:attrName>style.visibility</p:attrName>
                                        </p:attrNameLst>
                                      </p:cBhvr>
                                      <p:to>
                                        <p:strVal val="visible"/>
                                      </p:to>
                                    </p:set>
                                    <p:animEffect transition="in" filter="fade">
                                      <p:cBhvr>
                                        <p:cTn id="19" dur="500"/>
                                        <p:tgtEl>
                                          <p:spTgt spid="6225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2596"/>
                                        </p:tgtEl>
                                        <p:attrNameLst>
                                          <p:attrName>style.visibility</p:attrName>
                                        </p:attrNameLst>
                                      </p:cBhvr>
                                      <p:to>
                                        <p:strVal val="visible"/>
                                      </p:to>
                                    </p:set>
                                    <p:animEffect transition="in" filter="fade">
                                      <p:cBhvr>
                                        <p:cTn id="22" dur="500"/>
                                        <p:tgtEl>
                                          <p:spTgt spid="62259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27" dur="5000" fill="hold"/>
                                        <p:tgtEl>
                                          <p:spTgt spid="622598"/>
                                        </p:tgtEl>
                                        <p:attrNameLst>
                                          <p:attrName>ppt_x</p:attrName>
                                          <p:attrName>ppt_y</p:attrName>
                                        </p:attrNameLst>
                                      </p:cBhvr>
                                    </p:animMotion>
                                  </p:childTnLst>
                                </p:cTn>
                              </p:par>
                              <p:par>
                                <p:cTn id="28" presetID="22" presetClass="entr" presetSubtype="4" fill="hold" grpId="0" nodeType="withEffect">
                                  <p:stCondLst>
                                    <p:cond delay="0"/>
                                  </p:stCondLst>
                                  <p:childTnLst>
                                    <p:set>
                                      <p:cBhvr>
                                        <p:cTn id="29" dur="1" fill="hold">
                                          <p:stCondLst>
                                            <p:cond delay="0"/>
                                          </p:stCondLst>
                                        </p:cTn>
                                        <p:tgtEl>
                                          <p:spTgt spid="622612"/>
                                        </p:tgtEl>
                                        <p:attrNameLst>
                                          <p:attrName>style.visibility</p:attrName>
                                        </p:attrNameLst>
                                      </p:cBhvr>
                                      <p:to>
                                        <p:strVal val="visible"/>
                                      </p:to>
                                    </p:set>
                                    <p:animEffect transition="in" filter="wipe(down)">
                                      <p:cBhvr>
                                        <p:cTn id="30" dur="2000"/>
                                        <p:tgtEl>
                                          <p:spTgt spid="6226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22601"/>
                                        </p:tgtEl>
                                        <p:attrNameLst>
                                          <p:attrName>style.visibility</p:attrName>
                                        </p:attrNameLst>
                                      </p:cBhvr>
                                      <p:to>
                                        <p:strVal val="visible"/>
                                      </p:to>
                                    </p:set>
                                    <p:animEffect transition="in" filter="fade">
                                      <p:cBhvr>
                                        <p:cTn id="35" dur="500"/>
                                        <p:tgtEl>
                                          <p:spTgt spid="62260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2599"/>
                                        </p:tgtEl>
                                        <p:attrNameLst>
                                          <p:attrName>style.visibility</p:attrName>
                                        </p:attrNameLst>
                                      </p:cBhvr>
                                      <p:to>
                                        <p:strVal val="visible"/>
                                      </p:to>
                                    </p:set>
                                    <p:animEffect transition="in" filter="fade">
                                      <p:cBhvr>
                                        <p:cTn id="38" dur="500"/>
                                        <p:tgtEl>
                                          <p:spTgt spid="622599"/>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2617"/>
                                        </p:tgtEl>
                                        <p:attrNameLst>
                                          <p:attrName>style.visibility</p:attrName>
                                        </p:attrNameLst>
                                      </p:cBhvr>
                                      <p:to>
                                        <p:strVal val="visible"/>
                                      </p:to>
                                    </p:set>
                                    <p:animEffect transition="in" filter="wipe(down)">
                                      <p:cBhvr>
                                        <p:cTn id="44" dur="2000"/>
                                        <p:tgtEl>
                                          <p:spTgt spid="622617"/>
                                        </p:tgtEl>
                                      </p:cBhvr>
                                    </p:animEffect>
                                  </p:childTnLst>
                                </p:cTn>
                              </p:par>
                              <p:par>
                                <p:cTn id="45"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46" dur="2000" fill="hold"/>
                                        <p:tgtEl>
                                          <p:spTgt spid="622601"/>
                                        </p:tgtEl>
                                        <p:attrNameLst>
                                          <p:attrName>ppt_x</p:attrName>
                                          <p:attrName>ppt_y</p:attrName>
                                        </p:attrNameLst>
                                      </p:cBhvr>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22604"/>
                                        </p:tgtEl>
                                        <p:attrNameLst>
                                          <p:attrName>style.visibility</p:attrName>
                                        </p:attrNameLst>
                                      </p:cBhvr>
                                      <p:to>
                                        <p:strVal val="visible"/>
                                      </p:to>
                                    </p:set>
                                    <p:animEffect transition="in" filter="fade">
                                      <p:cBhvr>
                                        <p:cTn id="51" dur="500"/>
                                        <p:tgtEl>
                                          <p:spTgt spid="6226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2602"/>
                                        </p:tgtEl>
                                        <p:attrNameLst>
                                          <p:attrName>style.visibility</p:attrName>
                                        </p:attrNameLst>
                                      </p:cBhvr>
                                      <p:to>
                                        <p:strVal val="visible"/>
                                      </p:to>
                                    </p:set>
                                    <p:animEffect transition="in" filter="fade">
                                      <p:cBhvr>
                                        <p:cTn id="54" dur="500"/>
                                        <p:tgtEl>
                                          <p:spTgt spid="622602"/>
                                        </p:tgtEl>
                                      </p:cBhvr>
                                    </p:animEffect>
                                  </p:childTnLst>
                                </p:cTn>
                              </p:par>
                              <p:par>
                                <p:cTn id="55" presetID="10"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2000"/>
                                        <p:tgtEl>
                                          <p:spTgt spid="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22622"/>
                                        </p:tgtEl>
                                        <p:attrNameLst>
                                          <p:attrName>style.visibility</p:attrName>
                                        </p:attrNameLst>
                                      </p:cBhvr>
                                      <p:to>
                                        <p:strVal val="visible"/>
                                      </p:to>
                                    </p:set>
                                    <p:animEffect transition="in" filter="wipe(down)">
                                      <p:cBhvr>
                                        <p:cTn id="60" dur="2000"/>
                                        <p:tgtEl>
                                          <p:spTgt spid="622622"/>
                                        </p:tgtEl>
                                      </p:cBhvr>
                                    </p:animEffect>
                                  </p:childTnLst>
                                </p:cTn>
                              </p:par>
                              <p:par>
                                <p:cTn id="61"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62" dur="500" fill="hold"/>
                                        <p:tgtEl>
                                          <p:spTgt spid="622604"/>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622605"/>
                                        </p:tgtEl>
                                        <p:attrNameLst>
                                          <p:attrName>style.visibility</p:attrName>
                                        </p:attrNameLst>
                                      </p:cBhvr>
                                      <p:to>
                                        <p:strVal val="visible"/>
                                      </p:to>
                                    </p:set>
                                    <p:anim calcmode="lin" valueType="num">
                                      <p:cBhvr>
                                        <p:cTn id="67" dur="500" fill="hold"/>
                                        <p:tgtEl>
                                          <p:spTgt spid="622605"/>
                                        </p:tgtEl>
                                        <p:attrNameLst>
                                          <p:attrName>ppt_w</p:attrName>
                                        </p:attrNameLst>
                                      </p:cBhvr>
                                      <p:tavLst>
                                        <p:tav tm="0">
                                          <p:val>
                                            <p:fltVal val="0"/>
                                          </p:val>
                                        </p:tav>
                                        <p:tav tm="100000">
                                          <p:val>
                                            <p:strVal val="#ppt_w"/>
                                          </p:val>
                                        </p:tav>
                                      </p:tavLst>
                                    </p:anim>
                                    <p:anim calcmode="lin" valueType="num">
                                      <p:cBhvr>
                                        <p:cTn id="68" dur="500" fill="hold"/>
                                        <p:tgtEl>
                                          <p:spTgt spid="622605"/>
                                        </p:tgtEl>
                                        <p:attrNameLst>
                                          <p:attrName>ppt_h</p:attrName>
                                        </p:attrNameLst>
                                      </p:cBhvr>
                                      <p:tavLst>
                                        <p:tav tm="0">
                                          <p:val>
                                            <p:fltVal val="0"/>
                                          </p:val>
                                        </p:tav>
                                        <p:tav tm="100000">
                                          <p:val>
                                            <p:strVal val="#ppt_h"/>
                                          </p:val>
                                        </p:tav>
                                      </p:tavLst>
                                    </p:anim>
                                    <p:animEffect transition="in" filter="fade">
                                      <p:cBhvr>
                                        <p:cTn id="69" dur="500"/>
                                        <p:tgtEl>
                                          <p:spTgt spid="622605"/>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622606"/>
                                        </p:tgtEl>
                                        <p:attrNameLst>
                                          <p:attrName>style.visibility</p:attrName>
                                        </p:attrNameLst>
                                      </p:cBhvr>
                                      <p:to>
                                        <p:strVal val="visible"/>
                                      </p:to>
                                    </p:set>
                                    <p:anim calcmode="lin" valueType="num">
                                      <p:cBhvr>
                                        <p:cTn id="72" dur="500" fill="hold"/>
                                        <p:tgtEl>
                                          <p:spTgt spid="622606"/>
                                        </p:tgtEl>
                                        <p:attrNameLst>
                                          <p:attrName>ppt_w</p:attrName>
                                        </p:attrNameLst>
                                      </p:cBhvr>
                                      <p:tavLst>
                                        <p:tav tm="0">
                                          <p:val>
                                            <p:fltVal val="0"/>
                                          </p:val>
                                        </p:tav>
                                        <p:tav tm="100000">
                                          <p:val>
                                            <p:strVal val="#ppt_w"/>
                                          </p:val>
                                        </p:tav>
                                      </p:tavLst>
                                    </p:anim>
                                    <p:anim calcmode="lin" valueType="num">
                                      <p:cBhvr>
                                        <p:cTn id="73" dur="500" fill="hold"/>
                                        <p:tgtEl>
                                          <p:spTgt spid="622606"/>
                                        </p:tgtEl>
                                        <p:attrNameLst>
                                          <p:attrName>ppt_h</p:attrName>
                                        </p:attrNameLst>
                                      </p:cBhvr>
                                      <p:tavLst>
                                        <p:tav tm="0">
                                          <p:val>
                                            <p:fltVal val="0"/>
                                          </p:val>
                                        </p:tav>
                                        <p:tav tm="100000">
                                          <p:val>
                                            <p:strVal val="#ppt_h"/>
                                          </p:val>
                                        </p:tav>
                                      </p:tavLst>
                                    </p:anim>
                                    <p:animEffect transition="in" filter="fade">
                                      <p:cBhvr>
                                        <p:cTn id="74" dur="500"/>
                                        <p:tgtEl>
                                          <p:spTgt spid="622606"/>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par>
                                <p:cTn id="75" presetID="53" presetClass="entr" presetSubtype="0" fill="hold" grpId="0" nodeType="withEffect">
                                  <p:stCondLst>
                                    <p:cond delay="0"/>
                                  </p:stCondLst>
                                  <p:childTnLst>
                                    <p:set>
                                      <p:cBhvr>
                                        <p:cTn id="76" dur="1" fill="hold">
                                          <p:stCondLst>
                                            <p:cond delay="0"/>
                                          </p:stCondLst>
                                        </p:cTn>
                                        <p:tgtEl>
                                          <p:spTgt spid="622607"/>
                                        </p:tgtEl>
                                        <p:attrNameLst>
                                          <p:attrName>style.visibility</p:attrName>
                                        </p:attrNameLst>
                                      </p:cBhvr>
                                      <p:to>
                                        <p:strVal val="visible"/>
                                      </p:to>
                                    </p:set>
                                    <p:anim calcmode="lin" valueType="num">
                                      <p:cBhvr>
                                        <p:cTn id="77" dur="500" fill="hold"/>
                                        <p:tgtEl>
                                          <p:spTgt spid="622607"/>
                                        </p:tgtEl>
                                        <p:attrNameLst>
                                          <p:attrName>ppt_w</p:attrName>
                                        </p:attrNameLst>
                                      </p:cBhvr>
                                      <p:tavLst>
                                        <p:tav tm="0">
                                          <p:val>
                                            <p:fltVal val="0"/>
                                          </p:val>
                                        </p:tav>
                                        <p:tav tm="100000">
                                          <p:val>
                                            <p:strVal val="#ppt_w"/>
                                          </p:val>
                                        </p:tav>
                                      </p:tavLst>
                                    </p:anim>
                                    <p:anim calcmode="lin" valueType="num">
                                      <p:cBhvr>
                                        <p:cTn id="78" dur="500" fill="hold"/>
                                        <p:tgtEl>
                                          <p:spTgt spid="622607"/>
                                        </p:tgtEl>
                                        <p:attrNameLst>
                                          <p:attrName>ppt_h</p:attrName>
                                        </p:attrNameLst>
                                      </p:cBhvr>
                                      <p:tavLst>
                                        <p:tav tm="0">
                                          <p:val>
                                            <p:fltVal val="0"/>
                                          </p:val>
                                        </p:tav>
                                        <p:tav tm="100000">
                                          <p:val>
                                            <p:strVal val="#ppt_h"/>
                                          </p:val>
                                        </p:tav>
                                      </p:tavLst>
                                    </p:anim>
                                    <p:animEffect transition="in" filter="fade">
                                      <p:cBhvr>
                                        <p:cTn id="79" dur="500"/>
                                        <p:tgtEl>
                                          <p:spTgt spid="622607"/>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6" grpId="0" animBg="1"/>
      <p:bldP spid="622598" grpId="0" animBg="1"/>
      <p:bldP spid="622598" grpId="1" animBg="1"/>
      <p:bldP spid="622599" grpId="0" animBg="1"/>
      <p:bldP spid="622601" grpId="0" animBg="1"/>
      <p:bldP spid="622601" grpId="1" animBg="1"/>
      <p:bldP spid="622602" grpId="0" animBg="1"/>
      <p:bldP spid="622604" grpId="0" animBg="1"/>
      <p:bldP spid="622604" grpId="1" animBg="1"/>
      <p:bldP spid="622605" grpId="0"/>
      <p:bldP spid="622606" grpId="0"/>
      <p:bldP spid="622607" grpId="0"/>
      <p:bldP spid="622612" grpId="0" animBg="1"/>
      <p:bldP spid="622617" grpId="0" animBg="1"/>
      <p:bldP spid="6226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smtClean="0">
                <a:solidFill>
                  <a:srgbClr val="333399"/>
                </a:solidFill>
                <a:latin typeface="+mn-lt"/>
                <a:cs typeface="Times New Roman" pitchFamily="18" charset="0"/>
              </a:rPr>
              <a:t>The kinetic model of an ideal gas</a:t>
            </a: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r>
              <a:rPr lang="en-US" altLang="en-US" sz="2400" dirty="0" smtClean="0">
                <a:solidFill>
                  <a:srgbClr val="000000"/>
                </a:solidFill>
                <a:latin typeface="+mn-lt"/>
                <a:cs typeface="Times New Roman" pitchFamily="18" charset="0"/>
                <a:sym typeface="Symbol" pitchFamily="18" charset="2"/>
              </a:rPr>
              <a:t>Looking at this animation again we can see that if the speed of the molecules increases, then the number of collisions with the container walls will also increase. </a:t>
            </a:r>
          </a:p>
          <a:p>
            <a:pPr algn="l">
              <a:defRPr/>
            </a:pPr>
            <a:r>
              <a:rPr lang="en-US" altLang="en-US" sz="2400" dirty="0" smtClean="0">
                <a:solidFill>
                  <a:srgbClr val="000000"/>
                </a:solidFill>
                <a:latin typeface="+mn-lt"/>
                <a:cs typeface="Times New Roman" pitchFamily="18" charset="0"/>
                <a:sym typeface="Symbol" pitchFamily="18" charset="2"/>
              </a:rPr>
              <a:t>Thus the pressure will increase if the temperature increases.</a:t>
            </a:r>
          </a:p>
        </p:txBody>
      </p:sp>
      <p:sp>
        <p:nvSpPr>
          <p:cNvPr id="628740" name="Rectangle 4"/>
          <p:cNvSpPr>
            <a:spLocks noChangeArrowheads="1"/>
          </p:cNvSpPr>
          <p:nvPr/>
        </p:nvSpPr>
        <p:spPr bwMode="auto">
          <a:xfrm>
            <a:off x="733425" y="2043113"/>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1" name="Oval 5"/>
          <p:cNvSpPr>
            <a:spLocks noChangeArrowheads="1"/>
          </p:cNvSpPr>
          <p:nvPr/>
        </p:nvSpPr>
        <p:spPr bwMode="auto">
          <a:xfrm>
            <a:off x="744538" y="3714750"/>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2" name="Rectangle 6"/>
          <p:cNvSpPr>
            <a:spLocks noChangeArrowheads="1"/>
          </p:cNvSpPr>
          <p:nvPr/>
        </p:nvSpPr>
        <p:spPr bwMode="auto">
          <a:xfrm>
            <a:off x="3638550" y="2044700"/>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3" name="Oval 7"/>
          <p:cNvSpPr>
            <a:spLocks noChangeArrowheads="1"/>
          </p:cNvSpPr>
          <p:nvPr/>
        </p:nvSpPr>
        <p:spPr bwMode="auto">
          <a:xfrm>
            <a:off x="3649663" y="3716338"/>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4" name="Rectangle 8"/>
          <p:cNvSpPr>
            <a:spLocks noChangeArrowheads="1"/>
          </p:cNvSpPr>
          <p:nvPr/>
        </p:nvSpPr>
        <p:spPr bwMode="auto">
          <a:xfrm>
            <a:off x="6475413" y="2047875"/>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5" name="Oval 9"/>
          <p:cNvSpPr>
            <a:spLocks noChangeArrowheads="1"/>
          </p:cNvSpPr>
          <p:nvPr/>
        </p:nvSpPr>
        <p:spPr bwMode="auto">
          <a:xfrm>
            <a:off x="6486525" y="3719513"/>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6" name="Text Box 10"/>
          <p:cNvSpPr txBox="1">
            <a:spLocks noChangeArrowheads="1"/>
          </p:cNvSpPr>
          <p:nvPr/>
        </p:nvSpPr>
        <p:spPr bwMode="auto">
          <a:xfrm>
            <a:off x="742950" y="3962400"/>
            <a:ext cx="192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T</a:t>
            </a:r>
            <a:endParaRPr lang="en-US" altLang="en-US">
              <a:solidFill>
                <a:schemeClr val="hlink"/>
              </a:solidFill>
            </a:endParaRPr>
          </a:p>
        </p:txBody>
      </p:sp>
      <p:sp>
        <p:nvSpPr>
          <p:cNvPr id="628747" name="Text Box 11"/>
          <p:cNvSpPr txBox="1">
            <a:spLocks noChangeArrowheads="1"/>
          </p:cNvSpPr>
          <p:nvPr/>
        </p:nvSpPr>
        <p:spPr bwMode="auto">
          <a:xfrm>
            <a:off x="3649663" y="3979863"/>
            <a:ext cx="1925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T</a:t>
            </a:r>
          </a:p>
        </p:txBody>
      </p:sp>
      <p:sp>
        <p:nvSpPr>
          <p:cNvPr id="628748" name="Text Box 12"/>
          <p:cNvSpPr txBox="1">
            <a:spLocks noChangeArrowheads="1"/>
          </p:cNvSpPr>
          <p:nvPr/>
        </p:nvSpPr>
        <p:spPr bwMode="auto">
          <a:xfrm>
            <a:off x="6484938" y="3979863"/>
            <a:ext cx="192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T</a:t>
            </a:r>
          </a:p>
        </p:txBody>
      </p:sp>
      <p:grpSp>
        <p:nvGrpSpPr>
          <p:cNvPr id="2" name="Group 13"/>
          <p:cNvGrpSpPr>
            <a:grpSpLocks/>
          </p:cNvGrpSpPr>
          <p:nvPr/>
        </p:nvGrpSpPr>
        <p:grpSpPr bwMode="auto">
          <a:xfrm rot="1598944">
            <a:off x="2336800" y="2006600"/>
            <a:ext cx="287338" cy="1739900"/>
            <a:chOff x="4615" y="1398"/>
            <a:chExt cx="422" cy="2557"/>
          </a:xfrm>
        </p:grpSpPr>
        <p:sp>
          <p:nvSpPr>
            <p:cNvPr id="12316"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7"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8"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53" name="Line 17"/>
          <p:cNvSpPr>
            <a:spLocks noChangeShapeType="1"/>
          </p:cNvSpPr>
          <p:nvPr/>
        </p:nvSpPr>
        <p:spPr bwMode="auto">
          <a:xfrm flipV="1">
            <a:off x="2178050" y="2849563"/>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8"/>
          <p:cNvGrpSpPr>
            <a:grpSpLocks/>
          </p:cNvGrpSpPr>
          <p:nvPr/>
        </p:nvGrpSpPr>
        <p:grpSpPr bwMode="auto">
          <a:xfrm rot="1598944">
            <a:off x="5189538" y="2020888"/>
            <a:ext cx="287337" cy="1739900"/>
            <a:chOff x="4615" y="1398"/>
            <a:chExt cx="422" cy="2557"/>
          </a:xfrm>
        </p:grpSpPr>
        <p:sp>
          <p:nvSpPr>
            <p:cNvPr id="12313" name="Oval 1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4" name="Rectangle 2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5" name="Oval 2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58" name="Line 22"/>
          <p:cNvSpPr>
            <a:spLocks noChangeShapeType="1"/>
          </p:cNvSpPr>
          <p:nvPr/>
        </p:nvSpPr>
        <p:spPr bwMode="auto">
          <a:xfrm flipV="1">
            <a:off x="5030788" y="2527300"/>
            <a:ext cx="481012" cy="962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23"/>
          <p:cNvGrpSpPr>
            <a:grpSpLocks/>
          </p:cNvGrpSpPr>
          <p:nvPr/>
        </p:nvGrpSpPr>
        <p:grpSpPr bwMode="auto">
          <a:xfrm rot="1598944">
            <a:off x="8091488" y="2070100"/>
            <a:ext cx="287337" cy="1739900"/>
            <a:chOff x="4615" y="1398"/>
            <a:chExt cx="422" cy="2557"/>
          </a:xfrm>
        </p:grpSpPr>
        <p:sp>
          <p:nvSpPr>
            <p:cNvPr id="12310" name="Oval 2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1" name="Rectangle 2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312" name="Oval 2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63" name="Line 27"/>
          <p:cNvSpPr>
            <a:spLocks noChangeShapeType="1"/>
          </p:cNvSpPr>
          <p:nvPr/>
        </p:nvSpPr>
        <p:spPr bwMode="auto">
          <a:xfrm flipV="1">
            <a:off x="7932738" y="2263775"/>
            <a:ext cx="647700" cy="12747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64" name="Text Box 28"/>
          <p:cNvSpPr txBox="1">
            <a:spLocks noChangeArrowheads="1"/>
          </p:cNvSpPr>
          <p:nvPr/>
        </p:nvSpPr>
        <p:spPr bwMode="auto">
          <a:xfrm>
            <a:off x="744538" y="4265613"/>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p</a:t>
            </a:r>
            <a:endParaRPr lang="en-US" altLang="en-US">
              <a:solidFill>
                <a:schemeClr val="hlink"/>
              </a:solidFill>
            </a:endParaRPr>
          </a:p>
        </p:txBody>
      </p:sp>
      <p:sp>
        <p:nvSpPr>
          <p:cNvPr id="628765" name="Text Box 29"/>
          <p:cNvSpPr txBox="1">
            <a:spLocks noChangeArrowheads="1"/>
          </p:cNvSpPr>
          <p:nvPr/>
        </p:nvSpPr>
        <p:spPr bwMode="auto">
          <a:xfrm>
            <a:off x="3649663" y="4283075"/>
            <a:ext cx="1925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p</a:t>
            </a:r>
          </a:p>
        </p:txBody>
      </p:sp>
      <p:sp>
        <p:nvSpPr>
          <p:cNvPr id="628766" name="Text Box 30"/>
          <p:cNvSpPr txBox="1">
            <a:spLocks noChangeArrowheads="1"/>
          </p:cNvSpPr>
          <p:nvPr/>
        </p:nvSpPr>
        <p:spPr bwMode="auto">
          <a:xfrm>
            <a:off x="6486525" y="4283075"/>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p</a:t>
            </a:r>
          </a:p>
        </p:txBody>
      </p:sp>
      <p:sp>
        <p:nvSpPr>
          <p:cNvPr id="32"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8741"/>
                                        </p:tgtEl>
                                        <p:attrNameLst>
                                          <p:attrName>style.visibility</p:attrName>
                                        </p:attrNameLst>
                                      </p:cBhvr>
                                      <p:to>
                                        <p:strVal val="visible"/>
                                      </p:to>
                                    </p:set>
                                    <p:animEffect transition="in" filter="fade">
                                      <p:cBhvr>
                                        <p:cTn id="7" dur="500"/>
                                        <p:tgtEl>
                                          <p:spTgt spid="6287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8740"/>
                                        </p:tgtEl>
                                        <p:attrNameLst>
                                          <p:attrName>style.visibility</p:attrName>
                                        </p:attrNameLst>
                                      </p:cBhvr>
                                      <p:to>
                                        <p:strVal val="visible"/>
                                      </p:to>
                                    </p:set>
                                    <p:animEffect transition="in" filter="fade">
                                      <p:cBhvr>
                                        <p:cTn id="10" dur="500"/>
                                        <p:tgtEl>
                                          <p:spTgt spid="62874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15" dur="5000" fill="hold"/>
                                        <p:tgtEl>
                                          <p:spTgt spid="628741"/>
                                        </p:tgtEl>
                                        <p:attrNameLst>
                                          <p:attrName>ppt_x</p:attrName>
                                          <p:attrName>ppt_y</p:attrName>
                                        </p:attrNameLst>
                                      </p:cBhvr>
                                    </p:animMotion>
                                  </p:childTnLst>
                                </p:cTn>
                              </p:par>
                              <p:par>
                                <p:cTn id="16" presetID="22" presetClass="entr" presetSubtype="4" fill="hold" grpId="0" nodeType="withEffect">
                                  <p:stCondLst>
                                    <p:cond delay="0"/>
                                  </p:stCondLst>
                                  <p:childTnLst>
                                    <p:set>
                                      <p:cBhvr>
                                        <p:cTn id="17" dur="1" fill="hold">
                                          <p:stCondLst>
                                            <p:cond delay="0"/>
                                          </p:stCondLst>
                                        </p:cTn>
                                        <p:tgtEl>
                                          <p:spTgt spid="628753"/>
                                        </p:tgtEl>
                                        <p:attrNameLst>
                                          <p:attrName>style.visibility</p:attrName>
                                        </p:attrNameLst>
                                      </p:cBhvr>
                                      <p:to>
                                        <p:strVal val="visible"/>
                                      </p:to>
                                    </p:set>
                                    <p:animEffect transition="in" filter="wipe(down)">
                                      <p:cBhvr>
                                        <p:cTn id="18" dur="2000"/>
                                        <p:tgtEl>
                                          <p:spTgt spid="6287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8743"/>
                                        </p:tgtEl>
                                        <p:attrNameLst>
                                          <p:attrName>style.visibility</p:attrName>
                                        </p:attrNameLst>
                                      </p:cBhvr>
                                      <p:to>
                                        <p:strVal val="visible"/>
                                      </p:to>
                                    </p:set>
                                    <p:animEffect transition="in" filter="fade">
                                      <p:cBhvr>
                                        <p:cTn id="23" dur="500"/>
                                        <p:tgtEl>
                                          <p:spTgt spid="6287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8742"/>
                                        </p:tgtEl>
                                        <p:attrNameLst>
                                          <p:attrName>style.visibility</p:attrName>
                                        </p:attrNameLst>
                                      </p:cBhvr>
                                      <p:to>
                                        <p:strVal val="visible"/>
                                      </p:to>
                                    </p:set>
                                    <p:animEffect transition="in" filter="fade">
                                      <p:cBhvr>
                                        <p:cTn id="26" dur="500"/>
                                        <p:tgtEl>
                                          <p:spTgt spid="62874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28758"/>
                                        </p:tgtEl>
                                        <p:attrNameLst>
                                          <p:attrName>style.visibility</p:attrName>
                                        </p:attrNameLst>
                                      </p:cBhvr>
                                      <p:to>
                                        <p:strVal val="visible"/>
                                      </p:to>
                                    </p:set>
                                    <p:animEffect transition="in" filter="wipe(down)">
                                      <p:cBhvr>
                                        <p:cTn id="32" dur="2000"/>
                                        <p:tgtEl>
                                          <p:spTgt spid="628758"/>
                                        </p:tgtEl>
                                      </p:cBhvr>
                                    </p:animEffect>
                                  </p:childTnLst>
                                </p:cTn>
                              </p:par>
                              <p:par>
                                <p:cTn id="33"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34" dur="2000" fill="hold"/>
                                        <p:tgtEl>
                                          <p:spTgt spid="628743"/>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8745"/>
                                        </p:tgtEl>
                                        <p:attrNameLst>
                                          <p:attrName>style.visibility</p:attrName>
                                        </p:attrNameLst>
                                      </p:cBhvr>
                                      <p:to>
                                        <p:strVal val="visible"/>
                                      </p:to>
                                    </p:set>
                                    <p:animEffect transition="in" filter="fade">
                                      <p:cBhvr>
                                        <p:cTn id="39" dur="500"/>
                                        <p:tgtEl>
                                          <p:spTgt spid="6287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8744"/>
                                        </p:tgtEl>
                                        <p:attrNameLst>
                                          <p:attrName>style.visibility</p:attrName>
                                        </p:attrNameLst>
                                      </p:cBhvr>
                                      <p:to>
                                        <p:strVal val="visible"/>
                                      </p:to>
                                    </p:set>
                                    <p:animEffect transition="in" filter="fade">
                                      <p:cBhvr>
                                        <p:cTn id="42" dur="500"/>
                                        <p:tgtEl>
                                          <p:spTgt spid="628744"/>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8763"/>
                                        </p:tgtEl>
                                        <p:attrNameLst>
                                          <p:attrName>style.visibility</p:attrName>
                                        </p:attrNameLst>
                                      </p:cBhvr>
                                      <p:to>
                                        <p:strVal val="visible"/>
                                      </p:to>
                                    </p:set>
                                    <p:animEffect transition="in" filter="wipe(down)">
                                      <p:cBhvr>
                                        <p:cTn id="48" dur="2000"/>
                                        <p:tgtEl>
                                          <p:spTgt spid="628763"/>
                                        </p:tgtEl>
                                      </p:cBhvr>
                                    </p:animEffect>
                                  </p:childTnLst>
                                </p:cTn>
                              </p:par>
                              <p:par>
                                <p:cTn id="49"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50" dur="500" fill="hold"/>
                                        <p:tgtEl>
                                          <p:spTgt spid="628745"/>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28746"/>
                                        </p:tgtEl>
                                        <p:attrNameLst>
                                          <p:attrName>style.visibility</p:attrName>
                                        </p:attrNameLst>
                                      </p:cBhvr>
                                      <p:to>
                                        <p:strVal val="visible"/>
                                      </p:to>
                                    </p:set>
                                    <p:anim calcmode="lin" valueType="num">
                                      <p:cBhvr>
                                        <p:cTn id="55" dur="500" fill="hold"/>
                                        <p:tgtEl>
                                          <p:spTgt spid="628746"/>
                                        </p:tgtEl>
                                        <p:attrNameLst>
                                          <p:attrName>ppt_w</p:attrName>
                                        </p:attrNameLst>
                                      </p:cBhvr>
                                      <p:tavLst>
                                        <p:tav tm="0">
                                          <p:val>
                                            <p:fltVal val="0"/>
                                          </p:val>
                                        </p:tav>
                                        <p:tav tm="100000">
                                          <p:val>
                                            <p:strVal val="#ppt_w"/>
                                          </p:val>
                                        </p:tav>
                                      </p:tavLst>
                                    </p:anim>
                                    <p:anim calcmode="lin" valueType="num">
                                      <p:cBhvr>
                                        <p:cTn id="56" dur="500" fill="hold"/>
                                        <p:tgtEl>
                                          <p:spTgt spid="628746"/>
                                        </p:tgtEl>
                                        <p:attrNameLst>
                                          <p:attrName>ppt_h</p:attrName>
                                        </p:attrNameLst>
                                      </p:cBhvr>
                                      <p:tavLst>
                                        <p:tav tm="0">
                                          <p:val>
                                            <p:fltVal val="0"/>
                                          </p:val>
                                        </p:tav>
                                        <p:tav tm="100000">
                                          <p:val>
                                            <p:strVal val="#ppt_h"/>
                                          </p:val>
                                        </p:tav>
                                      </p:tavLst>
                                    </p:anim>
                                    <p:animEffect transition="in" filter="fade">
                                      <p:cBhvr>
                                        <p:cTn id="57" dur="500"/>
                                        <p:tgtEl>
                                          <p:spTgt spid="628746"/>
                                        </p:tgtEl>
                                      </p:cBhvr>
                                    </p:animEffect>
                                  </p:childTnLst>
                                  <p:subTnLst>
                                    <p:audio>
                                      <p:cMediaNode>
                                        <p:cTn display="0" masterRel="sameClick">
                                          <p:stCondLst>
                                            <p:cond evt="begin" delay="0">
                                              <p:tn val="53"/>
                                            </p:cond>
                                          </p:stCondLst>
                                          <p:endCondLst>
                                            <p:cond evt="onStopAudio" delay="0">
                                              <p:tgtEl>
                                                <p:sldTgt/>
                                              </p:tgtEl>
                                            </p:cond>
                                          </p:endCondLst>
                                        </p:cTn>
                                        <p:tgtEl>
                                          <p:sndTgt r:embed="rId4" name="cashreg.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628747"/>
                                        </p:tgtEl>
                                        <p:attrNameLst>
                                          <p:attrName>style.visibility</p:attrName>
                                        </p:attrNameLst>
                                      </p:cBhvr>
                                      <p:to>
                                        <p:strVal val="visible"/>
                                      </p:to>
                                    </p:set>
                                    <p:anim calcmode="lin" valueType="num">
                                      <p:cBhvr>
                                        <p:cTn id="60" dur="500" fill="hold"/>
                                        <p:tgtEl>
                                          <p:spTgt spid="628747"/>
                                        </p:tgtEl>
                                        <p:attrNameLst>
                                          <p:attrName>ppt_w</p:attrName>
                                        </p:attrNameLst>
                                      </p:cBhvr>
                                      <p:tavLst>
                                        <p:tav tm="0">
                                          <p:val>
                                            <p:fltVal val="0"/>
                                          </p:val>
                                        </p:tav>
                                        <p:tav tm="100000">
                                          <p:val>
                                            <p:strVal val="#ppt_w"/>
                                          </p:val>
                                        </p:tav>
                                      </p:tavLst>
                                    </p:anim>
                                    <p:anim calcmode="lin" valueType="num">
                                      <p:cBhvr>
                                        <p:cTn id="61" dur="500" fill="hold"/>
                                        <p:tgtEl>
                                          <p:spTgt spid="628747"/>
                                        </p:tgtEl>
                                        <p:attrNameLst>
                                          <p:attrName>ppt_h</p:attrName>
                                        </p:attrNameLst>
                                      </p:cBhvr>
                                      <p:tavLst>
                                        <p:tav tm="0">
                                          <p:val>
                                            <p:fltVal val="0"/>
                                          </p:val>
                                        </p:tav>
                                        <p:tav tm="100000">
                                          <p:val>
                                            <p:strVal val="#ppt_h"/>
                                          </p:val>
                                        </p:tav>
                                      </p:tavLst>
                                    </p:anim>
                                    <p:animEffect transition="in" filter="fade">
                                      <p:cBhvr>
                                        <p:cTn id="62" dur="500"/>
                                        <p:tgtEl>
                                          <p:spTgt spid="628747"/>
                                        </p:tgtEl>
                                      </p:cBhvr>
                                    </p:animEffect>
                                  </p:childTnLst>
                                  <p:subTnLst>
                                    <p:audio>
                                      <p:cMediaNode>
                                        <p:cTn display="0" masterRel="sameClick">
                                          <p:stCondLst>
                                            <p:cond evt="begin" delay="0">
                                              <p:tn val="58"/>
                                            </p:cond>
                                          </p:stCondLst>
                                          <p:endCondLst>
                                            <p:cond evt="onStopAudio" delay="0">
                                              <p:tgtEl>
                                                <p:sldTgt/>
                                              </p:tgtEl>
                                            </p:cond>
                                          </p:endCondLst>
                                        </p:cTn>
                                        <p:tgtEl>
                                          <p:sndTgt r:embed="rId4" name="cashreg.wav"/>
                                        </p:tgtEl>
                                      </p:cMediaNode>
                                    </p:audio>
                                  </p:subTnLst>
                                </p:cTn>
                              </p:par>
                              <p:par>
                                <p:cTn id="63" presetID="53" presetClass="entr" presetSubtype="0" fill="hold" grpId="0" nodeType="withEffect">
                                  <p:stCondLst>
                                    <p:cond delay="0"/>
                                  </p:stCondLst>
                                  <p:childTnLst>
                                    <p:set>
                                      <p:cBhvr>
                                        <p:cTn id="64" dur="1" fill="hold">
                                          <p:stCondLst>
                                            <p:cond delay="0"/>
                                          </p:stCondLst>
                                        </p:cTn>
                                        <p:tgtEl>
                                          <p:spTgt spid="628748"/>
                                        </p:tgtEl>
                                        <p:attrNameLst>
                                          <p:attrName>style.visibility</p:attrName>
                                        </p:attrNameLst>
                                      </p:cBhvr>
                                      <p:to>
                                        <p:strVal val="visible"/>
                                      </p:to>
                                    </p:set>
                                    <p:anim calcmode="lin" valueType="num">
                                      <p:cBhvr>
                                        <p:cTn id="65" dur="500" fill="hold"/>
                                        <p:tgtEl>
                                          <p:spTgt spid="628748"/>
                                        </p:tgtEl>
                                        <p:attrNameLst>
                                          <p:attrName>ppt_w</p:attrName>
                                        </p:attrNameLst>
                                      </p:cBhvr>
                                      <p:tavLst>
                                        <p:tav tm="0">
                                          <p:val>
                                            <p:fltVal val="0"/>
                                          </p:val>
                                        </p:tav>
                                        <p:tav tm="100000">
                                          <p:val>
                                            <p:strVal val="#ppt_w"/>
                                          </p:val>
                                        </p:tav>
                                      </p:tavLst>
                                    </p:anim>
                                    <p:anim calcmode="lin" valueType="num">
                                      <p:cBhvr>
                                        <p:cTn id="66" dur="500" fill="hold"/>
                                        <p:tgtEl>
                                          <p:spTgt spid="628748"/>
                                        </p:tgtEl>
                                        <p:attrNameLst>
                                          <p:attrName>ppt_h</p:attrName>
                                        </p:attrNameLst>
                                      </p:cBhvr>
                                      <p:tavLst>
                                        <p:tav tm="0">
                                          <p:val>
                                            <p:fltVal val="0"/>
                                          </p:val>
                                        </p:tav>
                                        <p:tav tm="100000">
                                          <p:val>
                                            <p:strVal val="#ppt_h"/>
                                          </p:val>
                                        </p:tav>
                                      </p:tavLst>
                                    </p:anim>
                                    <p:animEffect transition="in" filter="fade">
                                      <p:cBhvr>
                                        <p:cTn id="67" dur="500"/>
                                        <p:tgtEl>
                                          <p:spTgt spid="628748"/>
                                        </p:tgtEl>
                                      </p:cBhvr>
                                    </p:animEffect>
                                  </p:childTnLst>
                                  <p:subTnLst>
                                    <p:audio>
                                      <p:cMediaNode>
                                        <p:cTn display="0" masterRel="sameClick">
                                          <p:stCondLst>
                                            <p:cond evt="begin" delay="0">
                                              <p:tn val="63"/>
                                            </p:cond>
                                          </p:stCondLst>
                                          <p:endCondLst>
                                            <p:cond evt="onStopAudio" delay="0">
                                              <p:tgtEl>
                                                <p:sldTgt/>
                                              </p:tgtEl>
                                            </p:cond>
                                          </p:endCondLst>
                                        </p:cTn>
                                        <p:tgtEl>
                                          <p:sndTgt r:embed="rId4" name="cashre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628738">
                                            <p:txEl>
                                              <p:pRg st="7" end="7"/>
                                            </p:txEl>
                                          </p:spTgt>
                                        </p:tgtEl>
                                        <p:attrNameLst>
                                          <p:attrName>style.visibility</p:attrName>
                                        </p:attrNameLst>
                                      </p:cBhvr>
                                      <p:to>
                                        <p:strVal val="visible"/>
                                      </p:to>
                                    </p:set>
                                    <p:anim calcmode="lin" valueType="num">
                                      <p:cBhvr additive="base">
                                        <p:cTn id="72" dur="500" fill="hold"/>
                                        <p:tgtEl>
                                          <p:spTgt spid="628738">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287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28738">
                                            <p:txEl>
                                              <p:pRg st="8" end="8"/>
                                            </p:txEl>
                                          </p:spTgt>
                                        </p:tgtEl>
                                        <p:attrNameLst>
                                          <p:attrName>style.visibility</p:attrName>
                                        </p:attrNameLst>
                                      </p:cBhvr>
                                      <p:to>
                                        <p:strVal val="visible"/>
                                      </p:to>
                                    </p:set>
                                    <p:anim calcmode="lin" valueType="num">
                                      <p:cBhvr additive="base">
                                        <p:cTn id="78" dur="500" fill="hold"/>
                                        <p:tgtEl>
                                          <p:spTgt spid="628738">
                                            <p:txEl>
                                              <p:pRg st="8" end="8"/>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287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628764"/>
                                        </p:tgtEl>
                                        <p:attrNameLst>
                                          <p:attrName>style.visibility</p:attrName>
                                        </p:attrNameLst>
                                      </p:cBhvr>
                                      <p:to>
                                        <p:strVal val="visible"/>
                                      </p:to>
                                    </p:set>
                                    <p:anim calcmode="lin" valueType="num">
                                      <p:cBhvr>
                                        <p:cTn id="84" dur="500" fill="hold"/>
                                        <p:tgtEl>
                                          <p:spTgt spid="628764"/>
                                        </p:tgtEl>
                                        <p:attrNameLst>
                                          <p:attrName>ppt_w</p:attrName>
                                        </p:attrNameLst>
                                      </p:cBhvr>
                                      <p:tavLst>
                                        <p:tav tm="0">
                                          <p:val>
                                            <p:fltVal val="0"/>
                                          </p:val>
                                        </p:tav>
                                        <p:tav tm="100000">
                                          <p:val>
                                            <p:strVal val="#ppt_w"/>
                                          </p:val>
                                        </p:tav>
                                      </p:tavLst>
                                    </p:anim>
                                    <p:anim calcmode="lin" valueType="num">
                                      <p:cBhvr>
                                        <p:cTn id="85" dur="500" fill="hold"/>
                                        <p:tgtEl>
                                          <p:spTgt spid="628764"/>
                                        </p:tgtEl>
                                        <p:attrNameLst>
                                          <p:attrName>ppt_h</p:attrName>
                                        </p:attrNameLst>
                                      </p:cBhvr>
                                      <p:tavLst>
                                        <p:tav tm="0">
                                          <p:val>
                                            <p:fltVal val="0"/>
                                          </p:val>
                                        </p:tav>
                                        <p:tav tm="100000">
                                          <p:val>
                                            <p:strVal val="#ppt_h"/>
                                          </p:val>
                                        </p:tav>
                                      </p:tavLst>
                                    </p:anim>
                                    <p:animEffect transition="in" filter="fade">
                                      <p:cBhvr>
                                        <p:cTn id="86" dur="500"/>
                                        <p:tgtEl>
                                          <p:spTgt spid="628764"/>
                                        </p:tgtEl>
                                      </p:cBhvr>
                                    </p:animEffect>
                                  </p:childTnLst>
                                  <p:subTnLst>
                                    <p:audio>
                                      <p:cMediaNode>
                                        <p:cTn display="0" masterRel="sameClick">
                                          <p:stCondLst>
                                            <p:cond evt="begin" delay="0">
                                              <p:tn val="82"/>
                                            </p:cond>
                                          </p:stCondLst>
                                          <p:endCondLst>
                                            <p:cond evt="onStopAudio" delay="0">
                                              <p:tgtEl>
                                                <p:sldTgt/>
                                              </p:tgtEl>
                                            </p:cond>
                                          </p:endCondLst>
                                        </p:cTn>
                                        <p:tgtEl>
                                          <p:sndTgt r:embed="rId4" name="cashreg.wav"/>
                                        </p:tgtEl>
                                      </p:cMediaNode>
                                    </p:audio>
                                  </p:subTnLst>
                                </p:cTn>
                              </p:par>
                              <p:par>
                                <p:cTn id="87" presetID="53" presetClass="entr" presetSubtype="0" fill="hold" grpId="0" nodeType="withEffect">
                                  <p:stCondLst>
                                    <p:cond delay="0"/>
                                  </p:stCondLst>
                                  <p:childTnLst>
                                    <p:set>
                                      <p:cBhvr>
                                        <p:cTn id="88" dur="1" fill="hold">
                                          <p:stCondLst>
                                            <p:cond delay="0"/>
                                          </p:stCondLst>
                                        </p:cTn>
                                        <p:tgtEl>
                                          <p:spTgt spid="628765"/>
                                        </p:tgtEl>
                                        <p:attrNameLst>
                                          <p:attrName>style.visibility</p:attrName>
                                        </p:attrNameLst>
                                      </p:cBhvr>
                                      <p:to>
                                        <p:strVal val="visible"/>
                                      </p:to>
                                    </p:set>
                                    <p:anim calcmode="lin" valueType="num">
                                      <p:cBhvr>
                                        <p:cTn id="89" dur="500" fill="hold"/>
                                        <p:tgtEl>
                                          <p:spTgt spid="628765"/>
                                        </p:tgtEl>
                                        <p:attrNameLst>
                                          <p:attrName>ppt_w</p:attrName>
                                        </p:attrNameLst>
                                      </p:cBhvr>
                                      <p:tavLst>
                                        <p:tav tm="0">
                                          <p:val>
                                            <p:fltVal val="0"/>
                                          </p:val>
                                        </p:tav>
                                        <p:tav tm="100000">
                                          <p:val>
                                            <p:strVal val="#ppt_w"/>
                                          </p:val>
                                        </p:tav>
                                      </p:tavLst>
                                    </p:anim>
                                    <p:anim calcmode="lin" valueType="num">
                                      <p:cBhvr>
                                        <p:cTn id="90" dur="500" fill="hold"/>
                                        <p:tgtEl>
                                          <p:spTgt spid="628765"/>
                                        </p:tgtEl>
                                        <p:attrNameLst>
                                          <p:attrName>ppt_h</p:attrName>
                                        </p:attrNameLst>
                                      </p:cBhvr>
                                      <p:tavLst>
                                        <p:tav tm="0">
                                          <p:val>
                                            <p:fltVal val="0"/>
                                          </p:val>
                                        </p:tav>
                                        <p:tav tm="100000">
                                          <p:val>
                                            <p:strVal val="#ppt_h"/>
                                          </p:val>
                                        </p:tav>
                                      </p:tavLst>
                                    </p:anim>
                                    <p:animEffect transition="in" filter="fade">
                                      <p:cBhvr>
                                        <p:cTn id="91" dur="500"/>
                                        <p:tgtEl>
                                          <p:spTgt spid="628765"/>
                                        </p:tgtEl>
                                      </p:cBhvr>
                                    </p:animEffect>
                                  </p:childTnLst>
                                  <p:subTnLst>
                                    <p:audio>
                                      <p:cMediaNode>
                                        <p:cTn display="0" masterRel="sameClick">
                                          <p:stCondLst>
                                            <p:cond evt="begin" delay="0">
                                              <p:tn val="87"/>
                                            </p:cond>
                                          </p:stCondLst>
                                          <p:endCondLst>
                                            <p:cond evt="onStopAudio" delay="0">
                                              <p:tgtEl>
                                                <p:sldTgt/>
                                              </p:tgtEl>
                                            </p:cond>
                                          </p:endCondLst>
                                        </p:cTn>
                                        <p:tgtEl>
                                          <p:sndTgt r:embed="rId4" name="cashreg.wav"/>
                                        </p:tgtEl>
                                      </p:cMediaNode>
                                    </p:audio>
                                  </p:subTnLst>
                                </p:cTn>
                              </p:par>
                              <p:par>
                                <p:cTn id="92" presetID="53" presetClass="entr" presetSubtype="0" fill="hold" grpId="0" nodeType="withEffect">
                                  <p:stCondLst>
                                    <p:cond delay="0"/>
                                  </p:stCondLst>
                                  <p:childTnLst>
                                    <p:set>
                                      <p:cBhvr>
                                        <p:cTn id="93" dur="1" fill="hold">
                                          <p:stCondLst>
                                            <p:cond delay="0"/>
                                          </p:stCondLst>
                                        </p:cTn>
                                        <p:tgtEl>
                                          <p:spTgt spid="628766"/>
                                        </p:tgtEl>
                                        <p:attrNameLst>
                                          <p:attrName>style.visibility</p:attrName>
                                        </p:attrNameLst>
                                      </p:cBhvr>
                                      <p:to>
                                        <p:strVal val="visible"/>
                                      </p:to>
                                    </p:set>
                                    <p:anim calcmode="lin" valueType="num">
                                      <p:cBhvr>
                                        <p:cTn id="94" dur="500" fill="hold"/>
                                        <p:tgtEl>
                                          <p:spTgt spid="628766"/>
                                        </p:tgtEl>
                                        <p:attrNameLst>
                                          <p:attrName>ppt_w</p:attrName>
                                        </p:attrNameLst>
                                      </p:cBhvr>
                                      <p:tavLst>
                                        <p:tav tm="0">
                                          <p:val>
                                            <p:fltVal val="0"/>
                                          </p:val>
                                        </p:tav>
                                        <p:tav tm="100000">
                                          <p:val>
                                            <p:strVal val="#ppt_w"/>
                                          </p:val>
                                        </p:tav>
                                      </p:tavLst>
                                    </p:anim>
                                    <p:anim calcmode="lin" valueType="num">
                                      <p:cBhvr>
                                        <p:cTn id="95" dur="500" fill="hold"/>
                                        <p:tgtEl>
                                          <p:spTgt spid="628766"/>
                                        </p:tgtEl>
                                        <p:attrNameLst>
                                          <p:attrName>ppt_h</p:attrName>
                                        </p:attrNameLst>
                                      </p:cBhvr>
                                      <p:tavLst>
                                        <p:tav tm="0">
                                          <p:val>
                                            <p:fltVal val="0"/>
                                          </p:val>
                                        </p:tav>
                                        <p:tav tm="100000">
                                          <p:val>
                                            <p:strVal val="#ppt_h"/>
                                          </p:val>
                                        </p:tav>
                                      </p:tavLst>
                                    </p:anim>
                                    <p:animEffect transition="in" filter="fade">
                                      <p:cBhvr>
                                        <p:cTn id="96" dur="500"/>
                                        <p:tgtEl>
                                          <p:spTgt spid="628766"/>
                                        </p:tgtEl>
                                      </p:cBhvr>
                                    </p:animEffect>
                                  </p:childTnLst>
                                  <p:subTnLst>
                                    <p:audio>
                                      <p:cMediaNode>
                                        <p:cTn display="0" masterRel="sameClick">
                                          <p:stCondLst>
                                            <p:cond evt="begin" delay="0">
                                              <p:tn val="92"/>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0" grpId="0" animBg="1"/>
      <p:bldP spid="628741" grpId="0" animBg="1"/>
      <p:bldP spid="628741" grpId="1" animBg="1"/>
      <p:bldP spid="628742" grpId="0" animBg="1"/>
      <p:bldP spid="628743" grpId="0" animBg="1"/>
      <p:bldP spid="628743" grpId="1" animBg="1"/>
      <p:bldP spid="628744" grpId="0" animBg="1"/>
      <p:bldP spid="628745" grpId="0" animBg="1"/>
      <p:bldP spid="628745" grpId="1" animBg="1"/>
      <p:bldP spid="628746" grpId="0"/>
      <p:bldP spid="628747" grpId="0"/>
      <p:bldP spid="628748" grpId="0"/>
      <p:bldP spid="628753" grpId="0" animBg="1"/>
      <p:bldP spid="628758" grpId="0" animBg="1"/>
      <p:bldP spid="628763" grpId="0" animBg="1"/>
      <p:bldP spid="628764" grpId="0"/>
      <p:bldP spid="628765" grpId="0"/>
      <p:bldP spid="6287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smtClean="0">
                <a:solidFill>
                  <a:srgbClr val="333399"/>
                </a:solidFill>
                <a:latin typeface="+mn-lt"/>
                <a:cs typeface="Times New Roman" pitchFamily="18" charset="0"/>
              </a:rPr>
              <a:t>The kinetic model of an ideal gas</a:t>
            </a: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spcBef>
                <a:spcPts val="1800"/>
              </a:spcBef>
              <a:defRPr/>
            </a:pPr>
            <a:r>
              <a:rPr lang="en-US" altLang="en-US" sz="2400" dirty="0" smtClean="0">
                <a:solidFill>
                  <a:srgbClr val="000000"/>
                </a:solidFill>
                <a:latin typeface="+mn-lt"/>
                <a:cs typeface="Times New Roman" pitchFamily="18" charset="0"/>
                <a:sym typeface="Symbol" pitchFamily="18" charset="2"/>
              </a:rPr>
              <a:t>Consider small, medium and large containers.</a:t>
            </a:r>
          </a:p>
          <a:p>
            <a:pPr algn="l">
              <a:defRPr/>
            </a:pPr>
            <a:r>
              <a:rPr lang="en-US" altLang="en-US" sz="2400" dirty="0" smtClean="0">
                <a:solidFill>
                  <a:srgbClr val="000000"/>
                </a:solidFill>
                <a:latin typeface="+mn-lt"/>
                <a:cs typeface="Times New Roman" pitchFamily="18" charset="0"/>
                <a:sym typeface="Symbol" pitchFamily="18" charset="2"/>
              </a:rPr>
              <a:t>In a smaller volume the molecules have less distance to travel to hit a wall. Thus the wall is hit more often. </a:t>
            </a:r>
          </a:p>
          <a:p>
            <a:pPr algn="l">
              <a:defRPr/>
            </a:pPr>
            <a:r>
              <a:rPr lang="en-US" altLang="en-US" sz="2400" dirty="0" smtClean="0">
                <a:solidFill>
                  <a:srgbClr val="000000"/>
                </a:solidFill>
                <a:latin typeface="+mn-lt"/>
                <a:cs typeface="Times New Roman" pitchFamily="18" charset="0"/>
                <a:sym typeface="Symbol" pitchFamily="18" charset="2"/>
              </a:rPr>
              <a:t>Thus the pressure will be bigger if the volume is smaller.</a:t>
            </a:r>
          </a:p>
        </p:txBody>
      </p:sp>
      <p:sp>
        <p:nvSpPr>
          <p:cNvPr id="630794" name="Text Box 10"/>
          <p:cNvSpPr txBox="1">
            <a:spLocks noChangeArrowheads="1"/>
          </p:cNvSpPr>
          <p:nvPr/>
        </p:nvSpPr>
        <p:spPr bwMode="auto">
          <a:xfrm>
            <a:off x="1219200" y="3822700"/>
            <a:ext cx="133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small </a:t>
            </a:r>
            <a:r>
              <a:rPr lang="en-US" altLang="en-US" i="1">
                <a:solidFill>
                  <a:schemeClr val="hlink"/>
                </a:solidFill>
              </a:rPr>
              <a:t>V</a:t>
            </a:r>
            <a:endParaRPr lang="en-US" altLang="en-US">
              <a:solidFill>
                <a:schemeClr val="hlink"/>
              </a:solidFill>
            </a:endParaRPr>
          </a:p>
        </p:txBody>
      </p:sp>
      <p:sp>
        <p:nvSpPr>
          <p:cNvPr id="630812" name="Text Box 28"/>
          <p:cNvSpPr txBox="1">
            <a:spLocks noChangeArrowheads="1"/>
          </p:cNvSpPr>
          <p:nvPr/>
        </p:nvSpPr>
        <p:spPr bwMode="auto">
          <a:xfrm>
            <a:off x="1219200" y="4137025"/>
            <a:ext cx="133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high </a:t>
            </a:r>
            <a:r>
              <a:rPr lang="en-US" altLang="en-US" i="1">
                <a:solidFill>
                  <a:schemeClr val="hlink"/>
                </a:solidFill>
              </a:rPr>
              <a:t>p</a:t>
            </a:r>
            <a:endParaRPr lang="en-US" altLang="en-US">
              <a:solidFill>
                <a:schemeClr val="hlink"/>
              </a:solidFill>
            </a:endParaRPr>
          </a:p>
        </p:txBody>
      </p:sp>
      <p:sp>
        <p:nvSpPr>
          <p:cNvPr id="630815" name="Rectangle 31"/>
          <p:cNvSpPr>
            <a:spLocks noChangeArrowheads="1"/>
          </p:cNvSpPr>
          <p:nvPr/>
        </p:nvSpPr>
        <p:spPr bwMode="auto">
          <a:xfrm>
            <a:off x="1219200" y="2468563"/>
            <a:ext cx="1335088" cy="1335087"/>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0816" name="Oval 32"/>
          <p:cNvSpPr>
            <a:spLocks noChangeArrowheads="1"/>
          </p:cNvSpPr>
          <p:nvPr/>
        </p:nvSpPr>
        <p:spPr bwMode="auto">
          <a:xfrm>
            <a:off x="1217613" y="3598863"/>
            <a:ext cx="174625" cy="17462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2" name="Group 13"/>
          <p:cNvGrpSpPr>
            <a:grpSpLocks/>
          </p:cNvGrpSpPr>
          <p:nvPr/>
        </p:nvGrpSpPr>
        <p:grpSpPr bwMode="auto">
          <a:xfrm rot="1598944">
            <a:off x="2276475" y="2119313"/>
            <a:ext cx="287338" cy="1739900"/>
            <a:chOff x="4615" y="1398"/>
            <a:chExt cx="422" cy="2557"/>
          </a:xfrm>
        </p:grpSpPr>
        <p:sp>
          <p:nvSpPr>
            <p:cNvPr id="13340"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41"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42"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0801" name="Line 17"/>
          <p:cNvSpPr>
            <a:spLocks noChangeShapeType="1"/>
          </p:cNvSpPr>
          <p:nvPr/>
        </p:nvSpPr>
        <p:spPr bwMode="auto">
          <a:xfrm flipV="1">
            <a:off x="2117725" y="2962275"/>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22" name="Text Box 38"/>
          <p:cNvSpPr txBox="1">
            <a:spLocks noChangeArrowheads="1"/>
          </p:cNvSpPr>
          <p:nvPr/>
        </p:nvSpPr>
        <p:spPr bwMode="auto">
          <a:xfrm>
            <a:off x="3459163" y="3956050"/>
            <a:ext cx="168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V</a:t>
            </a:r>
            <a:endParaRPr lang="en-US" altLang="en-US">
              <a:solidFill>
                <a:schemeClr val="hlink"/>
              </a:solidFill>
            </a:endParaRPr>
          </a:p>
        </p:txBody>
      </p:sp>
      <p:sp>
        <p:nvSpPr>
          <p:cNvPr id="630823" name="Text Box 39"/>
          <p:cNvSpPr txBox="1">
            <a:spLocks noChangeArrowheads="1"/>
          </p:cNvSpPr>
          <p:nvPr/>
        </p:nvSpPr>
        <p:spPr bwMode="auto">
          <a:xfrm>
            <a:off x="3459163" y="4303713"/>
            <a:ext cx="1687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medium </a:t>
            </a:r>
            <a:r>
              <a:rPr lang="en-US" altLang="en-US" i="1">
                <a:solidFill>
                  <a:schemeClr val="hlink"/>
                </a:solidFill>
              </a:rPr>
              <a:t>p</a:t>
            </a:r>
            <a:endParaRPr lang="en-US" altLang="en-US">
              <a:solidFill>
                <a:schemeClr val="hlink"/>
              </a:solidFill>
            </a:endParaRPr>
          </a:p>
        </p:txBody>
      </p:sp>
      <p:sp>
        <p:nvSpPr>
          <p:cNvPr id="630824" name="Rectangle 40"/>
          <p:cNvSpPr>
            <a:spLocks noChangeArrowheads="1"/>
          </p:cNvSpPr>
          <p:nvPr/>
        </p:nvSpPr>
        <p:spPr bwMode="auto">
          <a:xfrm>
            <a:off x="3448050" y="2217738"/>
            <a:ext cx="1697038" cy="1697037"/>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0825" name="Oval 41"/>
          <p:cNvSpPr>
            <a:spLocks noChangeArrowheads="1"/>
          </p:cNvSpPr>
          <p:nvPr/>
        </p:nvSpPr>
        <p:spPr bwMode="auto">
          <a:xfrm>
            <a:off x="3459163" y="3706813"/>
            <a:ext cx="176212" cy="17621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3" name="Group 42"/>
          <p:cNvGrpSpPr>
            <a:grpSpLocks/>
          </p:cNvGrpSpPr>
          <p:nvPr/>
        </p:nvGrpSpPr>
        <p:grpSpPr bwMode="auto">
          <a:xfrm rot="1598944">
            <a:off x="4852988" y="2170113"/>
            <a:ext cx="287337" cy="1739900"/>
            <a:chOff x="4615" y="1398"/>
            <a:chExt cx="422" cy="2557"/>
          </a:xfrm>
        </p:grpSpPr>
        <p:sp>
          <p:nvSpPr>
            <p:cNvPr id="13337" name="Oval 43"/>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8" name="Rectangle 44"/>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9" name="Oval 45"/>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0830" name="Line 46"/>
          <p:cNvSpPr>
            <a:spLocks noChangeShapeType="1"/>
          </p:cNvSpPr>
          <p:nvPr/>
        </p:nvSpPr>
        <p:spPr bwMode="auto">
          <a:xfrm flipV="1">
            <a:off x="4706938" y="2987675"/>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31" name="Text Box 47"/>
          <p:cNvSpPr txBox="1">
            <a:spLocks noChangeArrowheads="1"/>
          </p:cNvSpPr>
          <p:nvPr/>
        </p:nvSpPr>
        <p:spPr bwMode="auto">
          <a:xfrm>
            <a:off x="5915025" y="4140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large </a:t>
            </a:r>
            <a:r>
              <a:rPr lang="en-US" altLang="en-US" i="1">
                <a:solidFill>
                  <a:schemeClr val="hlink"/>
                </a:solidFill>
              </a:rPr>
              <a:t>V</a:t>
            </a:r>
            <a:endParaRPr lang="en-US" altLang="en-US">
              <a:solidFill>
                <a:schemeClr val="hlink"/>
              </a:solidFill>
            </a:endParaRPr>
          </a:p>
        </p:txBody>
      </p:sp>
      <p:sp>
        <p:nvSpPr>
          <p:cNvPr id="630832" name="Text Box 48"/>
          <p:cNvSpPr txBox="1">
            <a:spLocks noChangeArrowheads="1"/>
          </p:cNvSpPr>
          <p:nvPr/>
        </p:nvSpPr>
        <p:spPr bwMode="auto">
          <a:xfrm>
            <a:off x="5915025" y="4443413"/>
            <a:ext cx="208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chemeClr val="hlink"/>
                </a:solidFill>
              </a:rPr>
              <a:t>low </a:t>
            </a:r>
            <a:r>
              <a:rPr lang="en-US" altLang="en-US" i="1">
                <a:solidFill>
                  <a:schemeClr val="hlink"/>
                </a:solidFill>
              </a:rPr>
              <a:t>p</a:t>
            </a:r>
            <a:endParaRPr lang="en-US" altLang="en-US">
              <a:solidFill>
                <a:schemeClr val="hlink"/>
              </a:solidFill>
            </a:endParaRPr>
          </a:p>
        </p:txBody>
      </p:sp>
      <p:sp>
        <p:nvSpPr>
          <p:cNvPr id="630833" name="Rectangle 49"/>
          <p:cNvSpPr>
            <a:spLocks noChangeArrowheads="1"/>
          </p:cNvSpPr>
          <p:nvPr/>
        </p:nvSpPr>
        <p:spPr bwMode="auto">
          <a:xfrm>
            <a:off x="5903913" y="2017713"/>
            <a:ext cx="2093912" cy="209391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0834" name="Oval 50"/>
          <p:cNvSpPr>
            <a:spLocks noChangeArrowheads="1"/>
          </p:cNvSpPr>
          <p:nvPr/>
        </p:nvSpPr>
        <p:spPr bwMode="auto">
          <a:xfrm>
            <a:off x="5915025" y="3911600"/>
            <a:ext cx="184150" cy="1841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4" name="Group 51"/>
          <p:cNvGrpSpPr>
            <a:grpSpLocks/>
          </p:cNvGrpSpPr>
          <p:nvPr/>
        </p:nvGrpSpPr>
        <p:grpSpPr bwMode="auto">
          <a:xfrm rot="1598944">
            <a:off x="7669213" y="2271713"/>
            <a:ext cx="287337" cy="1739900"/>
            <a:chOff x="4615" y="1398"/>
            <a:chExt cx="422" cy="2557"/>
          </a:xfrm>
        </p:grpSpPr>
        <p:sp>
          <p:nvSpPr>
            <p:cNvPr id="13334" name="Oval 52"/>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5" name="Rectangle 53"/>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336" name="Oval 54"/>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0839" name="Line 55"/>
          <p:cNvSpPr>
            <a:spLocks noChangeShapeType="1"/>
          </p:cNvSpPr>
          <p:nvPr/>
        </p:nvSpPr>
        <p:spPr bwMode="auto">
          <a:xfrm flipV="1">
            <a:off x="7510463" y="3114675"/>
            <a:ext cx="323850" cy="625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0816"/>
                                        </p:tgtEl>
                                        <p:attrNameLst>
                                          <p:attrName>style.visibility</p:attrName>
                                        </p:attrNameLst>
                                      </p:cBhvr>
                                      <p:to>
                                        <p:strVal val="visible"/>
                                      </p:to>
                                    </p:set>
                                    <p:animEffect transition="in" filter="fade">
                                      <p:cBhvr>
                                        <p:cTn id="7" dur="500"/>
                                        <p:tgtEl>
                                          <p:spTgt spid="6308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0815"/>
                                        </p:tgtEl>
                                        <p:attrNameLst>
                                          <p:attrName>style.visibility</p:attrName>
                                        </p:attrNameLst>
                                      </p:cBhvr>
                                      <p:to>
                                        <p:strVal val="visible"/>
                                      </p:to>
                                    </p:set>
                                    <p:animEffect transition="in" filter="fade">
                                      <p:cBhvr>
                                        <p:cTn id="10" dur="500"/>
                                        <p:tgtEl>
                                          <p:spTgt spid="630815"/>
                                        </p:tgtEl>
                                      </p:cBhvr>
                                    </p:animEffect>
                                  </p:childTnLst>
                                </p:cTn>
                              </p:par>
                              <p:par>
                                <p:cTn id="11" presetID="0" presetClass="path" presetSubtype="0" repeatCount="indefinite" fill="hold" grpId="1" nodeType="withEffect">
                                  <p:stCondLst>
                                    <p:cond delay="0"/>
                                  </p:stCondLst>
                                  <p:childTnLst>
                                    <p:animMotion origin="layout" path="M 3.05556E-6 0.0037 L 0.12899 -0.08056 L 0.03559 -0.17199 L -0.00278 -0.1331 L 0.12708 -0.04283 L 0.05937 0.00856 L -0.00104 -0.04028 L 0.09687 -0.17107 L 0.13003 -0.1331 L 0.03472 0.00486 L -0.00278 -0.07199 L 0.0493 -0.16852 L 0.12708 -0.09537 L 3.05556E-6 0.0037 Z " pathEditMode="relative" rAng="0" ptsTypes="AAAAAAAAAAAAAA">
                                      <p:cBhvr>
                                        <p:cTn id="12" dur="1000" fill="hold"/>
                                        <p:tgtEl>
                                          <p:spTgt spid="630816"/>
                                        </p:tgtEl>
                                        <p:attrNameLst>
                                          <p:attrName>ppt_x</p:attrName>
                                          <p:attrName>ppt_y</p:attrName>
                                        </p:attrNameLst>
                                      </p:cBhvr>
                                      <p:rCtr x="6354" y="-8542"/>
                                    </p:animMotion>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30801"/>
                                        </p:tgtEl>
                                        <p:attrNameLst>
                                          <p:attrName>style.visibility</p:attrName>
                                        </p:attrNameLst>
                                      </p:cBhvr>
                                      <p:to>
                                        <p:strVal val="visible"/>
                                      </p:to>
                                    </p:set>
                                    <p:animEffect transition="in" filter="wipe(down)">
                                      <p:cBhvr>
                                        <p:cTn id="18" dur="2000"/>
                                        <p:tgtEl>
                                          <p:spTgt spid="6308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0825"/>
                                        </p:tgtEl>
                                        <p:attrNameLst>
                                          <p:attrName>style.visibility</p:attrName>
                                        </p:attrNameLst>
                                      </p:cBhvr>
                                      <p:to>
                                        <p:strVal val="visible"/>
                                      </p:to>
                                    </p:set>
                                    <p:animEffect transition="in" filter="fade">
                                      <p:cBhvr>
                                        <p:cTn id="23" dur="500"/>
                                        <p:tgtEl>
                                          <p:spTgt spid="6308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0824"/>
                                        </p:tgtEl>
                                        <p:attrNameLst>
                                          <p:attrName>style.visibility</p:attrName>
                                        </p:attrNameLst>
                                      </p:cBhvr>
                                      <p:to>
                                        <p:strVal val="visible"/>
                                      </p:to>
                                    </p:set>
                                    <p:animEffect transition="in" filter="fade">
                                      <p:cBhvr>
                                        <p:cTn id="26" dur="500"/>
                                        <p:tgtEl>
                                          <p:spTgt spid="630824"/>
                                        </p:tgtEl>
                                      </p:cBhvr>
                                    </p:animEffect>
                                  </p:childTnLst>
                                </p:cTn>
                              </p:par>
                              <p:par>
                                <p:cTn id="27" presetID="0" presetClass="path" presetSubtype="0" repeatCount="indefinite" fill="hold" grpId="1" nodeType="withEffect">
                                  <p:stCondLst>
                                    <p:cond delay="0"/>
                                  </p:stCondLst>
                                  <p:childTnLst>
                                    <p:animMotion origin="layout" path="M 3.05556E-6 2.59259E-6 L 0.16406 -0.10718 L 0.04531 -0.22338 L -0.00348 -0.17408 L 0.16163 -0.05926 L 0.07552 0.00625 L -0.00139 -0.05602 L 0.12326 -0.22222 L 0.16545 -0.17408 L 0.04409 0.00139 L -0.00348 -0.0963 L 0.06267 -0.21898 L 0.16163 -0.12616 L 3.05556E-6 2.59259E-6 Z " pathEditMode="relative" rAng="0" ptsTypes="AAAAAAAAAAAAAA">
                                      <p:cBhvr>
                                        <p:cTn id="28" dur="2000" fill="hold"/>
                                        <p:tgtEl>
                                          <p:spTgt spid="630825"/>
                                        </p:tgtEl>
                                        <p:attrNameLst>
                                          <p:attrName>ppt_x</p:attrName>
                                          <p:attrName>ppt_y</p:attrName>
                                        </p:attrNameLst>
                                      </p:cBhvr>
                                      <p:rCtr x="8090" y="-10856"/>
                                    </p:animMotion>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30830"/>
                                        </p:tgtEl>
                                        <p:attrNameLst>
                                          <p:attrName>style.visibility</p:attrName>
                                        </p:attrNameLst>
                                      </p:cBhvr>
                                      <p:to>
                                        <p:strVal val="visible"/>
                                      </p:to>
                                    </p:set>
                                    <p:animEffect transition="in" filter="wipe(down)">
                                      <p:cBhvr>
                                        <p:cTn id="34" dur="2000"/>
                                        <p:tgtEl>
                                          <p:spTgt spid="63083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0834"/>
                                        </p:tgtEl>
                                        <p:attrNameLst>
                                          <p:attrName>style.visibility</p:attrName>
                                        </p:attrNameLst>
                                      </p:cBhvr>
                                      <p:to>
                                        <p:strVal val="visible"/>
                                      </p:to>
                                    </p:set>
                                    <p:animEffect transition="in" filter="fade">
                                      <p:cBhvr>
                                        <p:cTn id="39" dur="500"/>
                                        <p:tgtEl>
                                          <p:spTgt spid="6308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0833"/>
                                        </p:tgtEl>
                                        <p:attrNameLst>
                                          <p:attrName>style.visibility</p:attrName>
                                        </p:attrNameLst>
                                      </p:cBhvr>
                                      <p:to>
                                        <p:strVal val="visible"/>
                                      </p:to>
                                    </p:set>
                                    <p:animEffect transition="in" filter="fade">
                                      <p:cBhvr>
                                        <p:cTn id="42" dur="500"/>
                                        <p:tgtEl>
                                          <p:spTgt spid="630833"/>
                                        </p:tgtEl>
                                      </p:cBhvr>
                                    </p:animEffect>
                                  </p:childTnLst>
                                </p:cTn>
                              </p:par>
                              <p:par>
                                <p:cTn id="43" presetID="0" presetClass="path" presetSubtype="0" repeatCount="indefinite" fill="hold" grpId="1" nodeType="withEffect">
                                  <p:stCondLst>
                                    <p:cond delay="0"/>
                                  </p:stCondLst>
                                  <p:childTnLst>
                                    <p:animMotion origin="layout" path="M -2.5E-6 2.59259E-6 L 0.20417 -0.13334 L 0.05643 -0.27778 L -0.00416 -0.21667 L 0.20104 -0.07385 L 0.09393 0.00787 L -0.00173 -0.06968 L 0.1533 -0.27639 L 0.20591 -0.21667 L 0.05486 0.00162 L -0.00416 -0.11991 L 0.07795 -0.27246 L 0.20104 -0.15695 L -2.5E-6 2.59259E-6 Z " pathEditMode="relative" rAng="0" ptsTypes="AAAAAAAAAAAAAA">
                                      <p:cBhvr>
                                        <p:cTn id="44" dur="5000" fill="hold"/>
                                        <p:tgtEl>
                                          <p:spTgt spid="630834"/>
                                        </p:tgtEl>
                                        <p:attrNameLst>
                                          <p:attrName>ppt_x</p:attrName>
                                          <p:attrName>ppt_y</p:attrName>
                                        </p:attrNameLst>
                                      </p:cBhvr>
                                      <p:rCtr x="10087" y="-13495"/>
                                    </p:animMotion>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30839"/>
                                        </p:tgtEl>
                                        <p:attrNameLst>
                                          <p:attrName>style.visibility</p:attrName>
                                        </p:attrNameLst>
                                      </p:cBhvr>
                                      <p:to>
                                        <p:strVal val="visible"/>
                                      </p:to>
                                    </p:set>
                                    <p:animEffect transition="in" filter="wipe(down)">
                                      <p:cBhvr>
                                        <p:cTn id="50" dur="2000"/>
                                        <p:tgtEl>
                                          <p:spTgt spid="63083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30786">
                                            <p:txEl>
                                              <p:pRg st="7" end="7"/>
                                            </p:txEl>
                                          </p:spTgt>
                                        </p:tgtEl>
                                        <p:attrNameLst>
                                          <p:attrName>style.visibility</p:attrName>
                                        </p:attrNameLst>
                                      </p:cBhvr>
                                      <p:to>
                                        <p:strVal val="visible"/>
                                      </p:to>
                                    </p:set>
                                    <p:anim calcmode="lin" valueType="num">
                                      <p:cBhvr additive="base">
                                        <p:cTn id="55" dur="500" fill="hold"/>
                                        <p:tgtEl>
                                          <p:spTgt spid="63078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307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630794"/>
                                        </p:tgtEl>
                                        <p:attrNameLst>
                                          <p:attrName>style.visibility</p:attrName>
                                        </p:attrNameLst>
                                      </p:cBhvr>
                                      <p:to>
                                        <p:strVal val="visible"/>
                                      </p:to>
                                    </p:set>
                                    <p:anim calcmode="lin" valueType="num">
                                      <p:cBhvr>
                                        <p:cTn id="61" dur="500" fill="hold"/>
                                        <p:tgtEl>
                                          <p:spTgt spid="630794"/>
                                        </p:tgtEl>
                                        <p:attrNameLst>
                                          <p:attrName>ppt_w</p:attrName>
                                        </p:attrNameLst>
                                      </p:cBhvr>
                                      <p:tavLst>
                                        <p:tav tm="0">
                                          <p:val>
                                            <p:fltVal val="0"/>
                                          </p:val>
                                        </p:tav>
                                        <p:tav tm="100000">
                                          <p:val>
                                            <p:strVal val="#ppt_w"/>
                                          </p:val>
                                        </p:tav>
                                      </p:tavLst>
                                    </p:anim>
                                    <p:anim calcmode="lin" valueType="num">
                                      <p:cBhvr>
                                        <p:cTn id="62" dur="500" fill="hold"/>
                                        <p:tgtEl>
                                          <p:spTgt spid="630794"/>
                                        </p:tgtEl>
                                        <p:attrNameLst>
                                          <p:attrName>ppt_h</p:attrName>
                                        </p:attrNameLst>
                                      </p:cBhvr>
                                      <p:tavLst>
                                        <p:tav tm="0">
                                          <p:val>
                                            <p:fltVal val="0"/>
                                          </p:val>
                                        </p:tav>
                                        <p:tav tm="100000">
                                          <p:val>
                                            <p:strVal val="#ppt_h"/>
                                          </p:val>
                                        </p:tav>
                                      </p:tavLst>
                                    </p:anim>
                                    <p:animEffect transition="in" filter="fade">
                                      <p:cBhvr>
                                        <p:cTn id="63" dur="500"/>
                                        <p:tgtEl>
                                          <p:spTgt spid="630794"/>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630822"/>
                                        </p:tgtEl>
                                        <p:attrNameLst>
                                          <p:attrName>style.visibility</p:attrName>
                                        </p:attrNameLst>
                                      </p:cBhvr>
                                      <p:to>
                                        <p:strVal val="visible"/>
                                      </p:to>
                                    </p:set>
                                    <p:anim calcmode="lin" valueType="num">
                                      <p:cBhvr>
                                        <p:cTn id="68" dur="500" fill="hold"/>
                                        <p:tgtEl>
                                          <p:spTgt spid="630822"/>
                                        </p:tgtEl>
                                        <p:attrNameLst>
                                          <p:attrName>ppt_w</p:attrName>
                                        </p:attrNameLst>
                                      </p:cBhvr>
                                      <p:tavLst>
                                        <p:tav tm="0">
                                          <p:val>
                                            <p:fltVal val="0"/>
                                          </p:val>
                                        </p:tav>
                                        <p:tav tm="100000">
                                          <p:val>
                                            <p:strVal val="#ppt_w"/>
                                          </p:val>
                                        </p:tav>
                                      </p:tavLst>
                                    </p:anim>
                                    <p:anim calcmode="lin" valueType="num">
                                      <p:cBhvr>
                                        <p:cTn id="69" dur="500" fill="hold"/>
                                        <p:tgtEl>
                                          <p:spTgt spid="630822"/>
                                        </p:tgtEl>
                                        <p:attrNameLst>
                                          <p:attrName>ppt_h</p:attrName>
                                        </p:attrNameLst>
                                      </p:cBhvr>
                                      <p:tavLst>
                                        <p:tav tm="0">
                                          <p:val>
                                            <p:fltVal val="0"/>
                                          </p:val>
                                        </p:tav>
                                        <p:tav tm="100000">
                                          <p:val>
                                            <p:strVal val="#ppt_h"/>
                                          </p:val>
                                        </p:tav>
                                      </p:tavLst>
                                    </p:anim>
                                    <p:animEffect transition="in" filter="fade">
                                      <p:cBhvr>
                                        <p:cTn id="70" dur="500"/>
                                        <p:tgtEl>
                                          <p:spTgt spid="630822"/>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630831"/>
                                        </p:tgtEl>
                                        <p:attrNameLst>
                                          <p:attrName>style.visibility</p:attrName>
                                        </p:attrNameLst>
                                      </p:cBhvr>
                                      <p:to>
                                        <p:strVal val="visible"/>
                                      </p:to>
                                    </p:set>
                                    <p:anim calcmode="lin" valueType="num">
                                      <p:cBhvr>
                                        <p:cTn id="75" dur="500" fill="hold"/>
                                        <p:tgtEl>
                                          <p:spTgt spid="630831"/>
                                        </p:tgtEl>
                                        <p:attrNameLst>
                                          <p:attrName>ppt_w</p:attrName>
                                        </p:attrNameLst>
                                      </p:cBhvr>
                                      <p:tavLst>
                                        <p:tav tm="0">
                                          <p:val>
                                            <p:fltVal val="0"/>
                                          </p:val>
                                        </p:tav>
                                        <p:tav tm="100000">
                                          <p:val>
                                            <p:strVal val="#ppt_w"/>
                                          </p:val>
                                        </p:tav>
                                      </p:tavLst>
                                    </p:anim>
                                    <p:anim calcmode="lin" valueType="num">
                                      <p:cBhvr>
                                        <p:cTn id="76" dur="500" fill="hold"/>
                                        <p:tgtEl>
                                          <p:spTgt spid="630831"/>
                                        </p:tgtEl>
                                        <p:attrNameLst>
                                          <p:attrName>ppt_h</p:attrName>
                                        </p:attrNameLst>
                                      </p:cBhvr>
                                      <p:tavLst>
                                        <p:tav tm="0">
                                          <p:val>
                                            <p:fltVal val="0"/>
                                          </p:val>
                                        </p:tav>
                                        <p:tav tm="100000">
                                          <p:val>
                                            <p:strVal val="#ppt_h"/>
                                          </p:val>
                                        </p:tav>
                                      </p:tavLst>
                                    </p:anim>
                                    <p:animEffect transition="in" filter="fade">
                                      <p:cBhvr>
                                        <p:cTn id="77" dur="500"/>
                                        <p:tgtEl>
                                          <p:spTgt spid="630831"/>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630786">
                                            <p:txEl>
                                              <p:pRg st="8" end="8"/>
                                            </p:txEl>
                                          </p:spTgt>
                                        </p:tgtEl>
                                        <p:attrNameLst>
                                          <p:attrName>style.visibility</p:attrName>
                                        </p:attrNameLst>
                                      </p:cBhvr>
                                      <p:to>
                                        <p:strVal val="visible"/>
                                      </p:to>
                                    </p:set>
                                    <p:anim calcmode="lin" valueType="num">
                                      <p:cBhvr additive="base">
                                        <p:cTn id="82" dur="500" fill="hold"/>
                                        <p:tgtEl>
                                          <p:spTgt spid="630786">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6307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630786">
                                            <p:txEl>
                                              <p:pRg st="9" end="9"/>
                                            </p:txEl>
                                          </p:spTgt>
                                        </p:tgtEl>
                                        <p:attrNameLst>
                                          <p:attrName>style.visibility</p:attrName>
                                        </p:attrNameLst>
                                      </p:cBhvr>
                                      <p:to>
                                        <p:strVal val="visible"/>
                                      </p:to>
                                    </p:set>
                                    <p:anim calcmode="lin" valueType="num">
                                      <p:cBhvr additive="base">
                                        <p:cTn id="88" dur="500" fill="hold"/>
                                        <p:tgtEl>
                                          <p:spTgt spid="630786">
                                            <p:txEl>
                                              <p:pRg st="9" end="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307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630812"/>
                                        </p:tgtEl>
                                        <p:attrNameLst>
                                          <p:attrName>style.visibility</p:attrName>
                                        </p:attrNameLst>
                                      </p:cBhvr>
                                      <p:to>
                                        <p:strVal val="visible"/>
                                      </p:to>
                                    </p:set>
                                    <p:anim calcmode="lin" valueType="num">
                                      <p:cBhvr>
                                        <p:cTn id="94" dur="500" fill="hold"/>
                                        <p:tgtEl>
                                          <p:spTgt spid="630812"/>
                                        </p:tgtEl>
                                        <p:attrNameLst>
                                          <p:attrName>ppt_w</p:attrName>
                                        </p:attrNameLst>
                                      </p:cBhvr>
                                      <p:tavLst>
                                        <p:tav tm="0">
                                          <p:val>
                                            <p:fltVal val="0"/>
                                          </p:val>
                                        </p:tav>
                                        <p:tav tm="100000">
                                          <p:val>
                                            <p:strVal val="#ppt_w"/>
                                          </p:val>
                                        </p:tav>
                                      </p:tavLst>
                                    </p:anim>
                                    <p:anim calcmode="lin" valueType="num">
                                      <p:cBhvr>
                                        <p:cTn id="95" dur="500" fill="hold"/>
                                        <p:tgtEl>
                                          <p:spTgt spid="630812"/>
                                        </p:tgtEl>
                                        <p:attrNameLst>
                                          <p:attrName>ppt_h</p:attrName>
                                        </p:attrNameLst>
                                      </p:cBhvr>
                                      <p:tavLst>
                                        <p:tav tm="0">
                                          <p:val>
                                            <p:fltVal val="0"/>
                                          </p:val>
                                        </p:tav>
                                        <p:tav tm="100000">
                                          <p:val>
                                            <p:strVal val="#ppt_h"/>
                                          </p:val>
                                        </p:tav>
                                      </p:tavLst>
                                    </p:anim>
                                    <p:animEffect transition="in" filter="fade">
                                      <p:cBhvr>
                                        <p:cTn id="96" dur="500"/>
                                        <p:tgtEl>
                                          <p:spTgt spid="630812"/>
                                        </p:tgtEl>
                                      </p:cBhvr>
                                    </p:animEffect>
                                  </p:childTnLst>
                                  <p:subTnLst>
                                    <p:audio>
                                      <p:cMediaNode>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630823"/>
                                        </p:tgtEl>
                                        <p:attrNameLst>
                                          <p:attrName>style.visibility</p:attrName>
                                        </p:attrNameLst>
                                      </p:cBhvr>
                                      <p:to>
                                        <p:strVal val="visible"/>
                                      </p:to>
                                    </p:set>
                                    <p:anim calcmode="lin" valueType="num">
                                      <p:cBhvr>
                                        <p:cTn id="101" dur="500" fill="hold"/>
                                        <p:tgtEl>
                                          <p:spTgt spid="630823"/>
                                        </p:tgtEl>
                                        <p:attrNameLst>
                                          <p:attrName>ppt_w</p:attrName>
                                        </p:attrNameLst>
                                      </p:cBhvr>
                                      <p:tavLst>
                                        <p:tav tm="0">
                                          <p:val>
                                            <p:fltVal val="0"/>
                                          </p:val>
                                        </p:tav>
                                        <p:tav tm="100000">
                                          <p:val>
                                            <p:strVal val="#ppt_w"/>
                                          </p:val>
                                        </p:tav>
                                      </p:tavLst>
                                    </p:anim>
                                    <p:anim calcmode="lin" valueType="num">
                                      <p:cBhvr>
                                        <p:cTn id="102" dur="500" fill="hold"/>
                                        <p:tgtEl>
                                          <p:spTgt spid="630823"/>
                                        </p:tgtEl>
                                        <p:attrNameLst>
                                          <p:attrName>ppt_h</p:attrName>
                                        </p:attrNameLst>
                                      </p:cBhvr>
                                      <p:tavLst>
                                        <p:tav tm="0">
                                          <p:val>
                                            <p:fltVal val="0"/>
                                          </p:val>
                                        </p:tav>
                                        <p:tav tm="100000">
                                          <p:val>
                                            <p:strVal val="#ppt_h"/>
                                          </p:val>
                                        </p:tav>
                                      </p:tavLst>
                                    </p:anim>
                                    <p:animEffect transition="in" filter="fade">
                                      <p:cBhvr>
                                        <p:cTn id="103" dur="500"/>
                                        <p:tgtEl>
                                          <p:spTgt spid="630823"/>
                                        </p:tgtEl>
                                      </p:cBhvr>
                                    </p:animEffect>
                                  </p:childTnLst>
                                  <p:subTnLst>
                                    <p:audio>
                                      <p:cMediaNode>
                                        <p:cTn display="0" masterRel="sameClick">
                                          <p:stCondLst>
                                            <p:cond evt="begin" delay="0">
                                              <p:tn val="99"/>
                                            </p:cond>
                                          </p:stCondLst>
                                          <p:endCondLst>
                                            <p:cond evt="onStopAudio" delay="0">
                                              <p:tgtEl>
                                                <p:sldTgt/>
                                              </p:tgtEl>
                                            </p:cond>
                                          </p:endCondLst>
                                        </p:cTn>
                                        <p:tgtEl>
                                          <p:sndTgt r:embed="rId5" name="cashreg.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630832"/>
                                        </p:tgtEl>
                                        <p:attrNameLst>
                                          <p:attrName>style.visibility</p:attrName>
                                        </p:attrNameLst>
                                      </p:cBhvr>
                                      <p:to>
                                        <p:strVal val="visible"/>
                                      </p:to>
                                    </p:set>
                                    <p:anim calcmode="lin" valueType="num">
                                      <p:cBhvr>
                                        <p:cTn id="108" dur="500" fill="hold"/>
                                        <p:tgtEl>
                                          <p:spTgt spid="630832"/>
                                        </p:tgtEl>
                                        <p:attrNameLst>
                                          <p:attrName>ppt_w</p:attrName>
                                        </p:attrNameLst>
                                      </p:cBhvr>
                                      <p:tavLst>
                                        <p:tav tm="0">
                                          <p:val>
                                            <p:fltVal val="0"/>
                                          </p:val>
                                        </p:tav>
                                        <p:tav tm="100000">
                                          <p:val>
                                            <p:strVal val="#ppt_w"/>
                                          </p:val>
                                        </p:tav>
                                      </p:tavLst>
                                    </p:anim>
                                    <p:anim calcmode="lin" valueType="num">
                                      <p:cBhvr>
                                        <p:cTn id="109" dur="500" fill="hold"/>
                                        <p:tgtEl>
                                          <p:spTgt spid="630832"/>
                                        </p:tgtEl>
                                        <p:attrNameLst>
                                          <p:attrName>ppt_h</p:attrName>
                                        </p:attrNameLst>
                                      </p:cBhvr>
                                      <p:tavLst>
                                        <p:tav tm="0">
                                          <p:val>
                                            <p:fltVal val="0"/>
                                          </p:val>
                                        </p:tav>
                                        <p:tav tm="100000">
                                          <p:val>
                                            <p:strVal val="#ppt_h"/>
                                          </p:val>
                                        </p:tav>
                                      </p:tavLst>
                                    </p:anim>
                                    <p:animEffect transition="in" filter="fade">
                                      <p:cBhvr>
                                        <p:cTn id="110" dur="500"/>
                                        <p:tgtEl>
                                          <p:spTgt spid="630832"/>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4" grpId="0"/>
      <p:bldP spid="630812" grpId="0"/>
      <p:bldP spid="630815" grpId="0" animBg="1"/>
      <p:bldP spid="630816" grpId="0" animBg="1"/>
      <p:bldP spid="630816" grpId="1" animBg="1"/>
      <p:bldP spid="630801" grpId="0" animBg="1"/>
      <p:bldP spid="630822" grpId="0"/>
      <p:bldP spid="630823" grpId="0"/>
      <p:bldP spid="630824" grpId="0" animBg="1"/>
      <p:bldP spid="630825" grpId="0" animBg="1"/>
      <p:bldP spid="630825" grpId="1" animBg="1"/>
      <p:bldP spid="630830" grpId="0" animBg="1"/>
      <p:bldP spid="630831" grpId="0"/>
      <p:bldP spid="630832" grpId="0"/>
      <p:bldP spid="630833" grpId="0" animBg="1"/>
      <p:bldP spid="630834" grpId="0" animBg="1"/>
      <p:bldP spid="630834" grpId="1" animBg="1"/>
      <p:bldP spid="6308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smtClean="0">
                <a:solidFill>
                  <a:srgbClr val="333399"/>
                </a:solidFill>
                <a:latin typeface="+mn-lt"/>
                <a:cs typeface="Times New Roman" pitchFamily="18" charset="0"/>
              </a:rPr>
              <a:t>The kinetic model of an ideal gas</a:t>
            </a:r>
            <a:endParaRPr lang="en-US" altLang="en-US" sz="2400" dirty="0" smtClean="0">
              <a:solidFill>
                <a:srgbClr val="000000"/>
              </a:solidFill>
              <a:latin typeface="+mn-lt"/>
              <a:cs typeface="Times New Roman" pitchFamily="18" charset="0"/>
              <a:sym typeface="Symbol" pitchFamily="18" charset="2"/>
            </a:endParaRPr>
          </a:p>
          <a:p>
            <a:pPr algn="l">
              <a:defRPr/>
            </a:pPr>
            <a:r>
              <a:rPr lang="en-US" altLang="en-US" sz="2400" dirty="0" smtClean="0">
                <a:solidFill>
                  <a:srgbClr val="000000"/>
                </a:solidFill>
                <a:latin typeface="+mn-lt"/>
                <a:cs typeface="Times New Roman" pitchFamily="18" charset="0"/>
                <a:sym typeface="Symbol" pitchFamily="18" charset="2"/>
              </a:rPr>
              <a:t>Consider a syringe full of an ideal gas.</a:t>
            </a:r>
          </a:p>
          <a:p>
            <a:pPr algn="l">
              <a:defRPr/>
            </a:pPr>
            <a:r>
              <a:rPr lang="en-US" altLang="en-US" sz="2400" dirty="0" smtClean="0">
                <a:solidFill>
                  <a:srgbClr val="000000"/>
                </a:solidFill>
                <a:latin typeface="+mn-lt"/>
                <a:cs typeface="Times New Roman" pitchFamily="18" charset="0"/>
                <a:sym typeface="Symbol" pitchFamily="18" charset="2"/>
              </a:rPr>
              <a:t>If we make the volume less we see that the   temperature will increase. </a:t>
            </a:r>
          </a:p>
          <a:p>
            <a:pPr algn="l">
              <a:defRPr/>
            </a:pPr>
            <a:r>
              <a:rPr lang="en-US" altLang="en-US" sz="2400" dirty="0" smtClean="0">
                <a:solidFill>
                  <a:srgbClr val="000000"/>
                </a:solidFill>
                <a:latin typeface="+mn-lt"/>
                <a:cs typeface="Times New Roman" pitchFamily="18" charset="0"/>
                <a:sym typeface="Symbol" pitchFamily="18" charset="2"/>
              </a:rPr>
              <a:t>Since the plunger exerts a force on the gas,  and executes a displacement, it does work on the gas.</a:t>
            </a:r>
          </a:p>
          <a:p>
            <a:pPr algn="l">
              <a:defRPr/>
            </a:pPr>
            <a:r>
              <a:rPr lang="en-US" altLang="en-US" sz="2400" dirty="0" smtClean="0">
                <a:solidFill>
                  <a:srgbClr val="000000"/>
                </a:solidFill>
                <a:latin typeface="+mn-lt"/>
                <a:cs typeface="Times New Roman" pitchFamily="18" charset="0"/>
                <a:sym typeface="Symbol" pitchFamily="18" charset="2"/>
              </a:rPr>
              <a:t>From the work-kinetic energy theorem we know            that if we do work on the gas, its kinetic energy                  must increase.</a:t>
            </a:r>
          </a:p>
          <a:p>
            <a:pPr algn="l">
              <a:defRPr/>
            </a:pPr>
            <a:r>
              <a:rPr lang="en-US" altLang="en-US" sz="2400" dirty="0" smtClean="0">
                <a:solidFill>
                  <a:srgbClr val="000000"/>
                </a:solidFill>
                <a:latin typeface="+mn-lt"/>
                <a:cs typeface="Times New Roman" pitchFamily="18" charset="0"/>
                <a:sym typeface="Symbol" pitchFamily="18" charset="2"/>
              </a:rPr>
              <a:t>Thus its speed will increase, which means its temperature increases.</a:t>
            </a:r>
          </a:p>
          <a:p>
            <a:pPr algn="l">
              <a:defRPr/>
            </a:pPr>
            <a:r>
              <a:rPr lang="en-US" altLang="en-US" sz="2400" dirty="0" smtClean="0">
                <a:solidFill>
                  <a:srgbClr val="000000"/>
                </a:solidFill>
                <a:latin typeface="+mn-lt"/>
                <a:cs typeface="Times New Roman" pitchFamily="18" charset="0"/>
                <a:sym typeface="Symbol" pitchFamily="18" charset="2"/>
              </a:rPr>
              <a:t>On the other hand, if the process is reversed                                the gas will do the work, lose </a:t>
            </a:r>
            <a:r>
              <a:rPr lang="en-US" altLang="en-US" sz="2400" i="1" dirty="0" smtClean="0">
                <a:solidFill>
                  <a:srgbClr val="000000"/>
                </a:solidFill>
                <a:latin typeface="+mn-lt"/>
                <a:cs typeface="Times New Roman" pitchFamily="18" charset="0"/>
                <a:sym typeface="Symbol" pitchFamily="18" charset="2"/>
              </a:rPr>
              <a:t>E</a:t>
            </a:r>
            <a:r>
              <a:rPr lang="en-US" altLang="en-US" sz="2400" baseline="-25000" dirty="0" smtClean="0">
                <a:solidFill>
                  <a:srgbClr val="000000"/>
                </a:solidFill>
                <a:latin typeface="+mn-lt"/>
                <a:cs typeface="Times New Roman" pitchFamily="18" charset="0"/>
                <a:sym typeface="Symbol" pitchFamily="18" charset="2"/>
              </a:rPr>
              <a:t>K</a:t>
            </a:r>
            <a:r>
              <a:rPr lang="en-US" altLang="en-US" sz="2400" dirty="0" smtClean="0">
                <a:solidFill>
                  <a:srgbClr val="000000"/>
                </a:solidFill>
                <a:latin typeface="+mn-lt"/>
                <a:cs typeface="Times New Roman" pitchFamily="18" charset="0"/>
                <a:sym typeface="Symbol" pitchFamily="18" charset="2"/>
              </a:rPr>
              <a:t> and cool.</a:t>
            </a:r>
          </a:p>
        </p:txBody>
      </p:sp>
      <p:sp>
        <p:nvSpPr>
          <p:cNvPr id="632863" name="Rectangle 31"/>
          <p:cNvSpPr>
            <a:spLocks noChangeArrowheads="1"/>
          </p:cNvSpPr>
          <p:nvPr/>
        </p:nvSpPr>
        <p:spPr bwMode="auto">
          <a:xfrm>
            <a:off x="7526338" y="4038600"/>
            <a:ext cx="973137" cy="1035050"/>
          </a:xfrm>
          <a:prstGeom prst="rect">
            <a:avLst/>
          </a:prstGeom>
          <a:gradFill rotWithShape="1">
            <a:gsLst>
              <a:gs pos="0">
                <a:schemeClr val="tx1"/>
              </a:gs>
              <a:gs pos="50000">
                <a:schemeClr val="tx1">
                  <a:gamma/>
                  <a:tint val="0"/>
                  <a:invGamma/>
                </a:schemeClr>
              </a:gs>
              <a:gs pos="100000">
                <a:schemeClr val="tx1"/>
              </a:gs>
            </a:gsLst>
            <a:lin ang="0" scaled="1"/>
          </a:gradFill>
          <a:ln w="9525">
            <a:solidFill>
              <a:schemeClr val="tx1"/>
            </a:solidFill>
            <a:miter lim="800000"/>
            <a:headEnd/>
            <a:tailEnd/>
          </a:ln>
          <a:effectLst/>
          <a:extLst/>
        </p:spPr>
        <p:txBody>
          <a:bodyPr wrap="none" anchor="ctr"/>
          <a:lstStyle/>
          <a:p>
            <a:pPr>
              <a:defRPr/>
            </a:pPr>
            <a:endParaRPr lang="en-US"/>
          </a:p>
        </p:txBody>
      </p:sp>
      <p:grpSp>
        <p:nvGrpSpPr>
          <p:cNvPr id="2" name="Group 34"/>
          <p:cNvGrpSpPr>
            <a:grpSpLocks/>
          </p:cNvGrpSpPr>
          <p:nvPr/>
        </p:nvGrpSpPr>
        <p:grpSpPr bwMode="auto">
          <a:xfrm>
            <a:off x="7491413" y="4691063"/>
            <a:ext cx="1055687" cy="2006600"/>
            <a:chOff x="923" y="2592"/>
            <a:chExt cx="665" cy="1264"/>
          </a:xfrm>
        </p:grpSpPr>
        <p:sp>
          <p:nvSpPr>
            <p:cNvPr id="14347" name="Rectangle 35"/>
            <p:cNvSpPr>
              <a:spLocks noChangeArrowheads="1"/>
            </p:cNvSpPr>
            <p:nvPr/>
          </p:nvSpPr>
          <p:spPr bwMode="auto">
            <a:xfrm>
              <a:off x="923" y="3792"/>
              <a:ext cx="661" cy="64"/>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32868" name="Rectangle 36"/>
            <p:cNvSpPr>
              <a:spLocks noChangeArrowheads="1"/>
            </p:cNvSpPr>
            <p:nvPr/>
          </p:nvSpPr>
          <p:spPr bwMode="auto">
            <a:xfrm>
              <a:off x="927" y="2592"/>
              <a:ext cx="661" cy="1264"/>
            </a:xfrm>
            <a:prstGeom prst="rect">
              <a:avLst/>
            </a:prstGeom>
            <a:gradFill rotWithShape="1">
              <a:gsLst>
                <a:gs pos="0">
                  <a:schemeClr val="bg1">
                    <a:alpha val="17000"/>
                  </a:schemeClr>
                </a:gs>
                <a:gs pos="50000">
                  <a:schemeClr val="bg1">
                    <a:gamma/>
                    <a:shade val="46275"/>
                    <a:invGamma/>
                  </a:schemeClr>
                </a:gs>
                <a:gs pos="100000">
                  <a:schemeClr val="bg1">
                    <a:alpha val="17000"/>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14349" name="Line 37"/>
            <p:cNvSpPr>
              <a:spLocks noChangeShapeType="1"/>
            </p:cNvSpPr>
            <p:nvPr/>
          </p:nvSpPr>
          <p:spPr bwMode="auto">
            <a:xfrm>
              <a:off x="1056" y="283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38"/>
            <p:cNvSpPr>
              <a:spLocks noChangeShapeType="1"/>
            </p:cNvSpPr>
            <p:nvPr/>
          </p:nvSpPr>
          <p:spPr bwMode="auto">
            <a:xfrm>
              <a:off x="1056" y="292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39"/>
            <p:cNvSpPr>
              <a:spLocks noChangeShapeType="1"/>
            </p:cNvSpPr>
            <p:nvPr/>
          </p:nvSpPr>
          <p:spPr bwMode="auto">
            <a:xfrm>
              <a:off x="1056" y="30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40"/>
            <p:cNvSpPr>
              <a:spLocks noChangeShapeType="1"/>
            </p:cNvSpPr>
            <p:nvPr/>
          </p:nvSpPr>
          <p:spPr bwMode="auto">
            <a:xfrm>
              <a:off x="1056" y="312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41"/>
            <p:cNvSpPr>
              <a:spLocks noChangeShapeType="1"/>
            </p:cNvSpPr>
            <p:nvPr/>
          </p:nvSpPr>
          <p:spPr bwMode="auto">
            <a:xfrm>
              <a:off x="1056" y="321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42"/>
            <p:cNvSpPr>
              <a:spLocks noChangeShapeType="1"/>
            </p:cNvSpPr>
            <p:nvPr/>
          </p:nvSpPr>
          <p:spPr bwMode="auto">
            <a:xfrm>
              <a:off x="1056" y="331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43"/>
            <p:cNvSpPr>
              <a:spLocks noChangeShapeType="1"/>
            </p:cNvSpPr>
            <p:nvPr/>
          </p:nvSpPr>
          <p:spPr bwMode="auto">
            <a:xfrm>
              <a:off x="1056" y="340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44"/>
            <p:cNvSpPr>
              <a:spLocks noChangeShapeType="1"/>
            </p:cNvSpPr>
            <p:nvPr/>
          </p:nvSpPr>
          <p:spPr bwMode="auto">
            <a:xfrm>
              <a:off x="1056" y="350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45"/>
            <p:cNvSpPr>
              <a:spLocks noChangeShapeType="1"/>
            </p:cNvSpPr>
            <p:nvPr/>
          </p:nvSpPr>
          <p:spPr bwMode="auto">
            <a:xfrm>
              <a:off x="1056" y="360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46"/>
            <p:cNvSpPr>
              <a:spLocks noChangeShapeType="1"/>
            </p:cNvSpPr>
            <p:nvPr/>
          </p:nvSpPr>
          <p:spPr bwMode="auto">
            <a:xfrm>
              <a:off x="1056" y="369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64"/>
          <p:cNvGrpSpPr>
            <a:grpSpLocks/>
          </p:cNvGrpSpPr>
          <p:nvPr/>
        </p:nvGrpSpPr>
        <p:grpSpPr bwMode="auto">
          <a:xfrm rot="1598944">
            <a:off x="8413750" y="4767263"/>
            <a:ext cx="287338" cy="1739900"/>
            <a:chOff x="4615" y="1398"/>
            <a:chExt cx="422" cy="2557"/>
          </a:xfrm>
        </p:grpSpPr>
        <p:sp>
          <p:nvSpPr>
            <p:cNvPr id="14344" name="Oval 65"/>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345" name="Rectangle 66"/>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346" name="Oval 67"/>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32900" name="Line 68"/>
          <p:cNvSpPr>
            <a:spLocks noChangeShapeType="1"/>
          </p:cNvSpPr>
          <p:nvPr/>
        </p:nvSpPr>
        <p:spPr bwMode="auto">
          <a:xfrm flipV="1">
            <a:off x="8255000" y="4960938"/>
            <a:ext cx="647700" cy="12747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2834">
                                            <p:txEl>
                                              <p:pRg st="1" end="1"/>
                                            </p:txEl>
                                          </p:spTgt>
                                        </p:tgtEl>
                                        <p:attrNameLst>
                                          <p:attrName>style.visibility</p:attrName>
                                        </p:attrNameLst>
                                      </p:cBhvr>
                                      <p:to>
                                        <p:strVal val="visible"/>
                                      </p:to>
                                    </p:set>
                                    <p:anim calcmode="lin" valueType="num">
                                      <p:cBhvr additive="base">
                                        <p:cTn id="7" dur="500" fill="hold"/>
                                        <p:tgtEl>
                                          <p:spTgt spid="632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32863"/>
                                        </p:tgtEl>
                                        <p:attrNameLst>
                                          <p:attrName>style.visibility</p:attrName>
                                        </p:attrNameLst>
                                      </p:cBhvr>
                                      <p:to>
                                        <p:strVal val="visible"/>
                                      </p:to>
                                    </p:set>
                                    <p:animEffect transition="in" filter="fade">
                                      <p:cBhvr>
                                        <p:cTn id="14" dur="500"/>
                                        <p:tgtEl>
                                          <p:spTgt spid="632863"/>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32834">
                                            <p:txEl>
                                              <p:pRg st="2" end="2"/>
                                            </p:txEl>
                                          </p:spTgt>
                                        </p:tgtEl>
                                        <p:attrNameLst>
                                          <p:attrName>style.visibility</p:attrName>
                                        </p:attrNameLst>
                                      </p:cBhvr>
                                      <p:to>
                                        <p:strVal val="visible"/>
                                      </p:to>
                                    </p:set>
                                    <p:anim calcmode="lin" valueType="num">
                                      <p:cBhvr additive="base">
                                        <p:cTn id="22" dur="500" fill="hold"/>
                                        <p:tgtEl>
                                          <p:spTgt spid="6328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32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1" nodeType="clickEffect">
                                  <p:stCondLst>
                                    <p:cond delay="0"/>
                                  </p:stCondLst>
                                  <p:childTnLst>
                                    <p:animMotion origin="layout" path="M -2.77778E-7 -4.07407E-6 L -2.77778E-7 0.11366 " pathEditMode="relative" rAng="0" ptsTypes="AA">
                                      <p:cBhvr>
                                        <p:cTn id="27" dur="3000" fill="hold"/>
                                        <p:tgtEl>
                                          <p:spTgt spid="632863"/>
                                        </p:tgtEl>
                                        <p:attrNameLst>
                                          <p:attrName>ppt_x</p:attrName>
                                          <p:attrName>ppt_y</p:attrName>
                                        </p:attrNameLst>
                                      </p:cBhvr>
                                      <p:rCtr x="0" y="5671"/>
                                    </p:animMotion>
                                  </p:childTnLst>
                                  <p:subTnLst>
                                    <p:audio>
                                      <p:cMediaNode>
                                        <p:cTn display="0" masterRel="sameClick">
                                          <p:stCondLst>
                                            <p:cond evt="begin" delay="0">
                                              <p:tn val="26"/>
                                            </p:cond>
                                          </p:stCondLst>
                                          <p:endCondLst>
                                            <p:cond evt="onStopAudio" delay="0">
                                              <p:tgtEl>
                                                <p:sldTgt/>
                                              </p:tgtEl>
                                            </p:cond>
                                          </p:endCondLst>
                                        </p:cTn>
                                        <p:tgtEl>
                                          <p:sndTgt r:embed="rId5" name="stretch.wav"/>
                                        </p:tgtEl>
                                      </p:cMediaNode>
                                    </p:audio>
                                  </p:subTnLst>
                                </p:cTn>
                              </p:par>
                              <p:par>
                                <p:cTn id="28" presetID="22" presetClass="entr" presetSubtype="4" fill="hold" grpId="0" nodeType="withEffect">
                                  <p:stCondLst>
                                    <p:cond delay="0"/>
                                  </p:stCondLst>
                                  <p:childTnLst>
                                    <p:set>
                                      <p:cBhvr>
                                        <p:cTn id="29" dur="1" fill="hold">
                                          <p:stCondLst>
                                            <p:cond delay="0"/>
                                          </p:stCondLst>
                                        </p:cTn>
                                        <p:tgtEl>
                                          <p:spTgt spid="632900"/>
                                        </p:tgtEl>
                                        <p:attrNameLst>
                                          <p:attrName>style.visibility</p:attrName>
                                        </p:attrNameLst>
                                      </p:cBhvr>
                                      <p:to>
                                        <p:strVal val="visible"/>
                                      </p:to>
                                    </p:set>
                                    <p:animEffect transition="in" filter="wipe(down)">
                                      <p:cBhvr>
                                        <p:cTn id="30" dur="3000"/>
                                        <p:tgtEl>
                                          <p:spTgt spid="6329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32834">
                                            <p:txEl>
                                              <p:pRg st="3" end="3"/>
                                            </p:txEl>
                                          </p:spTgt>
                                        </p:tgtEl>
                                        <p:attrNameLst>
                                          <p:attrName>style.visibility</p:attrName>
                                        </p:attrNameLst>
                                      </p:cBhvr>
                                      <p:to>
                                        <p:strVal val="visible"/>
                                      </p:to>
                                    </p:set>
                                    <p:anim calcmode="lin" valueType="num">
                                      <p:cBhvr additive="base">
                                        <p:cTn id="35" dur="500" fill="hold"/>
                                        <p:tgtEl>
                                          <p:spTgt spid="63283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32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32834">
                                            <p:txEl>
                                              <p:pRg st="4" end="4"/>
                                            </p:txEl>
                                          </p:spTgt>
                                        </p:tgtEl>
                                        <p:attrNameLst>
                                          <p:attrName>style.visibility</p:attrName>
                                        </p:attrNameLst>
                                      </p:cBhvr>
                                      <p:to>
                                        <p:strVal val="visible"/>
                                      </p:to>
                                    </p:set>
                                    <p:anim calcmode="lin" valueType="num">
                                      <p:cBhvr additive="base">
                                        <p:cTn id="41" dur="500" fill="hold"/>
                                        <p:tgtEl>
                                          <p:spTgt spid="63283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32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32834">
                                            <p:txEl>
                                              <p:pRg st="5" end="5"/>
                                            </p:txEl>
                                          </p:spTgt>
                                        </p:tgtEl>
                                        <p:attrNameLst>
                                          <p:attrName>style.visibility</p:attrName>
                                        </p:attrNameLst>
                                      </p:cBhvr>
                                      <p:to>
                                        <p:strVal val="visible"/>
                                      </p:to>
                                    </p:set>
                                    <p:anim calcmode="lin" valueType="num">
                                      <p:cBhvr additive="base">
                                        <p:cTn id="47" dur="500" fill="hold"/>
                                        <p:tgtEl>
                                          <p:spTgt spid="63283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328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632834">
                                            <p:txEl>
                                              <p:pRg st="6" end="6"/>
                                            </p:txEl>
                                          </p:spTgt>
                                        </p:tgtEl>
                                        <p:attrNameLst>
                                          <p:attrName>style.visibility</p:attrName>
                                        </p:attrNameLst>
                                      </p:cBhvr>
                                      <p:to>
                                        <p:strVal val="visible"/>
                                      </p:to>
                                    </p:set>
                                    <p:anim calcmode="lin" valueType="num">
                                      <p:cBhvr additive="base">
                                        <p:cTn id="53" dur="500" fill="hold"/>
                                        <p:tgtEl>
                                          <p:spTgt spid="63283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328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64" presetClass="path" presetSubtype="0" accel="50000" decel="50000" fill="hold" grpId="2" nodeType="clickEffect">
                                  <p:stCondLst>
                                    <p:cond delay="0"/>
                                  </p:stCondLst>
                                  <p:childTnLst>
                                    <p:animMotion origin="layout" path="M -1.38889E-6 0.11366 L -1.38889E-6 -0.01805 " pathEditMode="relative" rAng="0" ptsTypes="AA">
                                      <p:cBhvr>
                                        <p:cTn id="58" dur="3000" fill="hold"/>
                                        <p:tgtEl>
                                          <p:spTgt spid="632863"/>
                                        </p:tgtEl>
                                        <p:attrNameLst>
                                          <p:attrName>ppt_x</p:attrName>
                                          <p:attrName>ppt_y</p:attrName>
                                        </p:attrNameLst>
                                      </p:cBhvr>
                                      <p:rCtr x="0" y="-6597"/>
                                    </p:animMotion>
                                  </p:childTnLst>
                                  <p:subTnLst>
                                    <p:audio>
                                      <p:cMediaNode>
                                        <p:cTn display="0" masterRel="sameClick">
                                          <p:stCondLst>
                                            <p:cond evt="begin" delay="0">
                                              <p:tn val="57"/>
                                            </p:cond>
                                          </p:stCondLst>
                                          <p:endCondLst>
                                            <p:cond evt="onStopAudio" delay="0">
                                              <p:tgtEl>
                                                <p:sldTgt/>
                                              </p:tgtEl>
                                            </p:cond>
                                          </p:endCondLst>
                                        </p:cTn>
                                        <p:tgtEl>
                                          <p:sndTgt r:embed="rId5" name="stretch.wav"/>
                                        </p:tgtEl>
                                      </p:cMediaNode>
                                    </p:audio>
                                  </p:subTnLst>
                                </p:cTn>
                              </p:par>
                              <p:par>
                                <p:cTn id="59" presetID="22" presetClass="exit" presetSubtype="1" fill="hold" grpId="1" nodeType="withEffect">
                                  <p:stCondLst>
                                    <p:cond delay="0"/>
                                  </p:stCondLst>
                                  <p:childTnLst>
                                    <p:animEffect transition="out" filter="wipe(up)">
                                      <p:cBhvr>
                                        <p:cTn id="60" dur="3000"/>
                                        <p:tgtEl>
                                          <p:spTgt spid="632900"/>
                                        </p:tgtEl>
                                      </p:cBhvr>
                                    </p:animEffect>
                                    <p:set>
                                      <p:cBhvr>
                                        <p:cTn id="61" dur="1" fill="hold">
                                          <p:stCondLst>
                                            <p:cond delay="2999"/>
                                          </p:stCondLst>
                                        </p:cTn>
                                        <p:tgtEl>
                                          <p:spTgt spid="632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63" grpId="0" animBg="1"/>
      <p:bldP spid="632863" grpId="1" animBg="1"/>
      <p:bldP spid="632863" grpId="2" animBg="1"/>
      <p:bldP spid="632900" grpId="0" animBg="1"/>
      <p:bldP spid="63290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4"/>
          <p:cNvSpPr>
            <a:spLocks noChangeArrowheads="1"/>
          </p:cNvSpPr>
          <p:nvPr/>
        </p:nvSpPr>
        <p:spPr bwMode="auto">
          <a:xfrm>
            <a:off x="685800" y="1835150"/>
            <a:ext cx="7772400" cy="50228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7218" name="Rectangle 2"/>
          <p:cNvSpPr>
            <a:spLocks noChangeArrowheads="1"/>
          </p:cNvSpPr>
          <p:nvPr/>
        </p:nvSpPr>
        <p:spPr bwMode="auto">
          <a:xfrm>
            <a:off x="685800" y="1401763"/>
            <a:ext cx="7772400" cy="4508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The kinetic model of an ideal gas</a:t>
            </a:r>
          </a:p>
        </p:txBody>
      </p:sp>
      <p:pic>
        <p:nvPicPr>
          <p:cNvPr id="1189903"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1893888"/>
            <a:ext cx="777557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9904" name="Text Box 16"/>
          <p:cNvSpPr txBox="1">
            <a:spLocks noChangeArrowheads="1"/>
          </p:cNvSpPr>
          <p:nvPr/>
        </p:nvSpPr>
        <p:spPr bwMode="auto">
          <a:xfrm>
            <a:off x="666750" y="4810125"/>
            <a:ext cx="780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Temperature is a measure of the </a:t>
            </a:r>
            <a:r>
              <a:rPr lang="en-US" altLang="en-US" i="1">
                <a:solidFill>
                  <a:schemeClr val="hlink"/>
                </a:solidFill>
                <a:sym typeface="Symbol" pitchFamily="18" charset="2"/>
              </a:rPr>
              <a:t>E</a:t>
            </a:r>
            <a:r>
              <a:rPr lang="en-US" altLang="en-US" i="1" baseline="-25000">
                <a:solidFill>
                  <a:schemeClr val="hlink"/>
                </a:solidFill>
                <a:sym typeface="Symbol" pitchFamily="18" charset="2"/>
              </a:rPr>
              <a:t>K</a:t>
            </a:r>
            <a:r>
              <a:rPr lang="en-US" altLang="en-US">
                <a:solidFill>
                  <a:schemeClr val="hlink"/>
                </a:solidFill>
                <a:sym typeface="Symbol" pitchFamily="18" charset="2"/>
              </a:rPr>
              <a:t> of the gas.</a:t>
            </a:r>
          </a:p>
        </p:txBody>
      </p:sp>
      <p:sp>
        <p:nvSpPr>
          <p:cNvPr id="1189905" name="Text Box 17"/>
          <p:cNvSpPr txBox="1">
            <a:spLocks noChangeArrowheads="1"/>
          </p:cNvSpPr>
          <p:nvPr/>
        </p:nvSpPr>
        <p:spPr bwMode="auto">
          <a:xfrm>
            <a:off x="666750" y="521970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Reducing the </a:t>
            </a:r>
            <a:r>
              <a:rPr lang="en-US" altLang="en-US" i="1">
                <a:solidFill>
                  <a:schemeClr val="hlink"/>
                </a:solidFill>
                <a:sym typeface="Symbol" pitchFamily="18" charset="2"/>
              </a:rPr>
              <a:t>E</a:t>
            </a:r>
            <a:r>
              <a:rPr lang="en-US" altLang="en-US" i="1" baseline="-25000">
                <a:solidFill>
                  <a:schemeClr val="hlink"/>
                </a:solidFill>
                <a:sym typeface="Symbol" pitchFamily="18" charset="2"/>
              </a:rPr>
              <a:t>K</a:t>
            </a:r>
            <a:r>
              <a:rPr lang="en-US" altLang="en-US" i="1">
                <a:solidFill>
                  <a:schemeClr val="hlink"/>
                </a:solidFill>
                <a:sym typeface="Symbol" pitchFamily="18" charset="2"/>
              </a:rPr>
              <a:t> </a:t>
            </a:r>
            <a:r>
              <a:rPr lang="en-US" altLang="en-US">
                <a:solidFill>
                  <a:schemeClr val="hlink"/>
                </a:solidFill>
                <a:sym typeface="Symbol" pitchFamily="18" charset="2"/>
              </a:rPr>
              <a:t>reduces the frequency of collisions.</a:t>
            </a:r>
          </a:p>
        </p:txBody>
      </p:sp>
      <p:sp>
        <p:nvSpPr>
          <p:cNvPr id="1189906" name="Text Box 18"/>
          <p:cNvSpPr txBox="1">
            <a:spLocks noChangeArrowheads="1"/>
          </p:cNvSpPr>
          <p:nvPr/>
        </p:nvSpPr>
        <p:spPr bwMode="auto">
          <a:xfrm>
            <a:off x="666750" y="5661025"/>
            <a:ext cx="7805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For </a:t>
            </a:r>
            <a:r>
              <a:rPr lang="en-US" altLang="en-US" u="sng">
                <a:solidFill>
                  <a:schemeClr val="hlink"/>
                </a:solidFill>
                <a:sym typeface="Symbol" pitchFamily="18" charset="2"/>
              </a:rPr>
              <a:t>perfectly elastic</a:t>
            </a:r>
            <a:r>
              <a:rPr lang="en-US" altLang="en-US">
                <a:solidFill>
                  <a:schemeClr val="hlink"/>
                </a:solidFill>
                <a:sym typeface="Symbol" pitchFamily="18" charset="2"/>
              </a:rPr>
              <a:t> collisions (as in an ideal gas) contact time is zero regardless of </a:t>
            </a:r>
            <a:r>
              <a:rPr lang="en-US" altLang="en-US" i="1">
                <a:solidFill>
                  <a:schemeClr val="hlink"/>
                </a:solidFill>
                <a:sym typeface="Symbol" pitchFamily="18" charset="2"/>
              </a:rPr>
              <a:t>E</a:t>
            </a:r>
            <a:r>
              <a:rPr lang="en-US" altLang="en-US" i="1" baseline="-25000">
                <a:solidFill>
                  <a:schemeClr val="hlink"/>
                </a:solidFill>
                <a:sym typeface="Symbol" pitchFamily="18" charset="2"/>
              </a:rPr>
              <a:t>K</a:t>
            </a:r>
            <a:r>
              <a:rPr lang="en-US" altLang="en-US" baseline="-25000">
                <a:solidFill>
                  <a:schemeClr val="hlink"/>
                </a:solidFill>
                <a:sym typeface="Symbol" pitchFamily="18" charset="2"/>
              </a:rPr>
              <a:t>.</a:t>
            </a:r>
            <a:endParaRPr lang="en-US" altLang="en-US">
              <a:solidFill>
                <a:schemeClr val="hlink"/>
              </a:solidFill>
              <a:sym typeface="Symbol" pitchFamily="18" charset="2"/>
            </a:endParaRPr>
          </a:p>
        </p:txBody>
      </p:sp>
      <p:sp>
        <p:nvSpPr>
          <p:cNvPr id="1189907" name="Oval 19"/>
          <p:cNvSpPr>
            <a:spLocks noChangeArrowheads="1"/>
          </p:cNvSpPr>
          <p:nvPr/>
        </p:nvSpPr>
        <p:spPr bwMode="auto">
          <a:xfrm>
            <a:off x="696913" y="2659063"/>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9903"/>
                                        </p:tgtEl>
                                        <p:attrNameLst>
                                          <p:attrName>style.visibility</p:attrName>
                                        </p:attrNameLst>
                                      </p:cBhvr>
                                      <p:to>
                                        <p:strVal val="visible"/>
                                      </p:to>
                                    </p:set>
                                    <p:anim calcmode="lin" valueType="num">
                                      <p:cBhvr additive="base">
                                        <p:cTn id="7" dur="500" fill="hold"/>
                                        <p:tgtEl>
                                          <p:spTgt spid="1189903"/>
                                        </p:tgtEl>
                                        <p:attrNameLst>
                                          <p:attrName>ppt_x</p:attrName>
                                        </p:attrNameLst>
                                      </p:cBhvr>
                                      <p:tavLst>
                                        <p:tav tm="0">
                                          <p:val>
                                            <p:strVal val="#ppt_x"/>
                                          </p:val>
                                        </p:tav>
                                        <p:tav tm="100000">
                                          <p:val>
                                            <p:strVal val="#ppt_x"/>
                                          </p:val>
                                        </p:tav>
                                      </p:tavLst>
                                    </p:anim>
                                    <p:anim calcmode="lin" valueType="num">
                                      <p:cBhvr additive="base">
                                        <p:cTn id="8" dur="500" fill="hold"/>
                                        <p:tgtEl>
                                          <p:spTgt spid="11899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89904">
                                            <p:txEl>
                                              <p:pRg st="0" end="0"/>
                                            </p:txEl>
                                          </p:spTgt>
                                        </p:tgtEl>
                                        <p:attrNameLst>
                                          <p:attrName>style.visibility</p:attrName>
                                        </p:attrNameLst>
                                      </p:cBhvr>
                                      <p:to>
                                        <p:strVal val="visible"/>
                                      </p:to>
                                    </p:set>
                                    <p:anim calcmode="lin" valueType="num">
                                      <p:cBhvr additive="base">
                                        <p:cTn id="13" dur="500" fill="hold"/>
                                        <p:tgtEl>
                                          <p:spTgt spid="118990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899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89905">
                                            <p:txEl>
                                              <p:pRg st="0" end="0"/>
                                            </p:txEl>
                                          </p:spTgt>
                                        </p:tgtEl>
                                        <p:attrNameLst>
                                          <p:attrName>style.visibility</p:attrName>
                                        </p:attrNameLst>
                                      </p:cBhvr>
                                      <p:to>
                                        <p:strVal val="visible"/>
                                      </p:to>
                                    </p:set>
                                    <p:anim calcmode="lin" valueType="num">
                                      <p:cBhvr additive="base">
                                        <p:cTn id="19" dur="500" fill="hold"/>
                                        <p:tgtEl>
                                          <p:spTgt spid="118990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899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89906">
                                            <p:txEl>
                                              <p:pRg st="0" end="0"/>
                                            </p:txEl>
                                          </p:spTgt>
                                        </p:tgtEl>
                                        <p:attrNameLst>
                                          <p:attrName>style.visibility</p:attrName>
                                        </p:attrNameLst>
                                      </p:cBhvr>
                                      <p:to>
                                        <p:strVal val="visible"/>
                                      </p:to>
                                    </p:set>
                                    <p:anim calcmode="lin" valueType="num">
                                      <p:cBhvr additive="base">
                                        <p:cTn id="25" dur="500" fill="hold"/>
                                        <p:tgtEl>
                                          <p:spTgt spid="118990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899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89907"/>
                                        </p:tgtEl>
                                        <p:attrNameLst>
                                          <p:attrName>style.visibility</p:attrName>
                                        </p:attrNameLst>
                                      </p:cBhvr>
                                      <p:to>
                                        <p:strVal val="visible"/>
                                      </p:to>
                                    </p:set>
                                    <p:anim calcmode="lin" valueType="num">
                                      <p:cBhvr>
                                        <p:cTn id="31" dur="500" fill="hold"/>
                                        <p:tgtEl>
                                          <p:spTgt spid="1189907"/>
                                        </p:tgtEl>
                                        <p:attrNameLst>
                                          <p:attrName>ppt_w</p:attrName>
                                        </p:attrNameLst>
                                      </p:cBhvr>
                                      <p:tavLst>
                                        <p:tav tm="0">
                                          <p:val>
                                            <p:fltVal val="0"/>
                                          </p:val>
                                        </p:tav>
                                        <p:tav tm="100000">
                                          <p:val>
                                            <p:strVal val="#ppt_w"/>
                                          </p:val>
                                        </p:tav>
                                      </p:tavLst>
                                    </p:anim>
                                    <p:anim calcmode="lin" valueType="num">
                                      <p:cBhvr>
                                        <p:cTn id="32" dur="500" fill="hold"/>
                                        <p:tgtEl>
                                          <p:spTgt spid="1189907"/>
                                        </p:tgtEl>
                                        <p:attrNameLst>
                                          <p:attrName>ppt_h</p:attrName>
                                        </p:attrNameLst>
                                      </p:cBhvr>
                                      <p:tavLst>
                                        <p:tav tm="0">
                                          <p:val>
                                            <p:fltVal val="0"/>
                                          </p:val>
                                        </p:tav>
                                        <p:tav tm="100000">
                                          <p:val>
                                            <p:strVal val="#ppt_h"/>
                                          </p:val>
                                        </p:tav>
                                      </p:tavLst>
                                    </p:anim>
                                    <p:animEffect transition="in" filter="fade">
                                      <p:cBhvr>
                                        <p:cTn id="33" dur="500"/>
                                        <p:tgtEl>
                                          <p:spTgt spid="1189907"/>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35" name="Rectangle 39"/>
          <p:cNvSpPr>
            <a:spLocks noChangeArrowheads="1"/>
          </p:cNvSpPr>
          <p:nvPr/>
        </p:nvSpPr>
        <p:spPr bwMode="auto">
          <a:xfrm>
            <a:off x="674688" y="5173663"/>
            <a:ext cx="7781925" cy="1684337"/>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Find the mass (in kg) of one mole of carbon.</a:t>
            </a:r>
            <a:endParaRPr lang="en-US" altLang="en-US" sz="2400" dirty="0" smtClean="0">
              <a:latin typeface="+mn-lt"/>
              <a:cs typeface="Courier New" pitchFamily="49" charset="0"/>
              <a:sym typeface="Symbol" pitchFamily="18" charset="2"/>
            </a:endParaRPr>
          </a:p>
          <a:p>
            <a:pPr eaLnBrk="1" hangingPunct="1">
              <a:buFontTx/>
              <a:buNone/>
              <a:defRPr/>
            </a:pPr>
            <a:r>
              <a:rPr lang="en-US" altLang="en-US" sz="2400" dirty="0" smtClean="0">
                <a:latin typeface="+mn-lt"/>
              </a:rPr>
              <a:t>SOLUTION:</a:t>
            </a:r>
          </a:p>
          <a:p>
            <a:pPr eaLnBrk="1" hangingPunct="1">
              <a:buFont typeface="Symbol" pitchFamily="18" charset="2"/>
              <a:buChar char="·"/>
              <a:defRPr/>
            </a:pPr>
            <a:r>
              <a:rPr lang="en-US" altLang="en-US" sz="2400" dirty="0" smtClean="0">
                <a:latin typeface="+mn-lt"/>
              </a:rPr>
              <a:t>From the periodic table we see that it is just 1 mole C = 12.011 grams = 0.012011 kg.</a:t>
            </a:r>
            <a:endParaRPr lang="en-US" altLang="en-US" sz="2400" dirty="0" smtClean="0">
              <a:latin typeface="+mn-lt"/>
              <a:cs typeface="Courier New" pitchFamily="49" charset="0"/>
              <a:sym typeface="Symbol" pitchFamily="18" charset="2"/>
            </a:endParaRPr>
          </a:p>
        </p:txBody>
      </p:sp>
      <p:sp>
        <p:nvSpPr>
          <p:cNvPr id="567298" name="Rectangle 2"/>
          <p:cNvSpPr>
            <a:spLocks noChangeArrowheads="1"/>
          </p:cNvSpPr>
          <p:nvPr/>
        </p:nvSpPr>
        <p:spPr bwMode="auto">
          <a:xfrm>
            <a:off x="685800" y="1549400"/>
            <a:ext cx="7772400" cy="3627438"/>
          </a:xfrm>
          <a:prstGeom prst="rect">
            <a:avLst/>
          </a:prstGeom>
          <a:solidFill>
            <a:srgbClr val="EAEAEA"/>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i="1" dirty="0" smtClean="0">
                <a:solidFill>
                  <a:srgbClr val="333399"/>
                </a:solidFill>
                <a:latin typeface="+mn-lt"/>
                <a:cs typeface="Times New Roman" pitchFamily="18" charset="0"/>
              </a:rPr>
              <a:t>The mole and molar mass	</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Recall from the periodic table of the                                elements that each element has certain                             numbers associated with it.</a:t>
            </a:r>
          </a:p>
          <a:p>
            <a:pPr algn="l">
              <a:spcBef>
                <a:spcPts val="400"/>
              </a:spcBef>
              <a:defRPr/>
            </a:pPr>
            <a:r>
              <a:rPr lang="en-US" altLang="en-US" sz="2400" dirty="0" smtClean="0">
                <a:solidFill>
                  <a:srgbClr val="000000"/>
                </a:solidFill>
                <a:latin typeface="+mn-lt"/>
                <a:cs typeface="Times New Roman" pitchFamily="18" charset="0"/>
                <a:sym typeface="Symbol" pitchFamily="18" charset="2"/>
              </a:rPr>
              <a:t>We define the mole of a homogeneous                                   substance as follows: </a:t>
            </a: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a:p>
            <a:pPr algn="l">
              <a:defRPr/>
            </a:pPr>
            <a:endParaRPr lang="en-US" altLang="en-US" sz="2400" dirty="0" smtClean="0">
              <a:solidFill>
                <a:srgbClr val="000000"/>
              </a:solidFill>
              <a:latin typeface="+mn-lt"/>
              <a:cs typeface="Times New Roman" pitchFamily="18" charset="0"/>
              <a:sym typeface="Symbol" pitchFamily="18" charset="2"/>
            </a:endParaRPr>
          </a:p>
        </p:txBody>
      </p:sp>
      <p:grpSp>
        <p:nvGrpSpPr>
          <p:cNvPr id="2" name="Group 42"/>
          <p:cNvGrpSpPr>
            <a:grpSpLocks/>
          </p:cNvGrpSpPr>
          <p:nvPr/>
        </p:nvGrpSpPr>
        <p:grpSpPr bwMode="auto">
          <a:xfrm>
            <a:off x="828675" y="3881438"/>
            <a:ext cx="7464425" cy="1200150"/>
            <a:chOff x="522" y="2436"/>
            <a:chExt cx="4702" cy="756"/>
          </a:xfrm>
        </p:grpSpPr>
        <p:sp>
          <p:nvSpPr>
            <p:cNvPr id="15369" name="Rectangle 35"/>
            <p:cNvSpPr>
              <a:spLocks noChangeArrowheads="1"/>
            </p:cNvSpPr>
            <p:nvPr/>
          </p:nvSpPr>
          <p:spPr bwMode="auto">
            <a:xfrm>
              <a:off x="522" y="2440"/>
              <a:ext cx="3773" cy="574"/>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solidFill>
                    <a:srgbClr val="333399"/>
                  </a:solidFill>
                  <a:latin typeface="+mn-lt"/>
                </a:rPr>
                <a:t>1 mole is the number of atoms of an element that will have a mass in grams equal to its gram atomic weight.</a:t>
              </a:r>
              <a:endParaRPr lang="en-US" altLang="en-US" sz="2400" baseline="-25000" dirty="0" smtClean="0">
                <a:solidFill>
                  <a:srgbClr val="333399"/>
                </a:solidFill>
                <a:latin typeface="+mn-lt"/>
                <a:cs typeface="Courier New" pitchFamily="49" charset="0"/>
              </a:endParaRPr>
            </a:p>
          </p:txBody>
        </p:sp>
        <p:sp>
          <p:nvSpPr>
            <p:cNvPr id="15370" name="Text Box 36"/>
            <p:cNvSpPr txBox="1">
              <a:spLocks noChangeArrowheads="1"/>
            </p:cNvSpPr>
            <p:nvPr/>
          </p:nvSpPr>
          <p:spPr bwMode="auto">
            <a:xfrm>
              <a:off x="3993" y="2436"/>
              <a:ext cx="1231"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definition of mole and molar mass</a:t>
              </a:r>
            </a:p>
          </p:txBody>
        </p:sp>
        <p:sp>
          <p:nvSpPr>
            <p:cNvPr id="15371" name="Rectangle 37"/>
            <p:cNvSpPr>
              <a:spLocks noChangeArrowheads="1"/>
            </p:cNvSpPr>
            <p:nvPr/>
          </p:nvSpPr>
          <p:spPr bwMode="auto">
            <a:xfrm>
              <a:off x="522" y="2438"/>
              <a:ext cx="4701" cy="7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567337" name="Rectangle 41"/>
          <p:cNvSpPr>
            <a:spLocks noChangeArrowheads="1"/>
          </p:cNvSpPr>
          <p:nvPr/>
        </p:nvSpPr>
        <p:spPr bwMode="auto">
          <a:xfrm>
            <a:off x="2414588" y="4587875"/>
            <a:ext cx="2816225" cy="358775"/>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pic>
        <p:nvPicPr>
          <p:cNvPr id="15372"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381750" y="42863"/>
            <a:ext cx="2481263" cy="3668712"/>
          </a:xfrm>
          <a:prstGeom prst="rect">
            <a:avLst/>
          </a:prstGeom>
          <a:ln>
            <a:noFill/>
          </a:ln>
          <a:effectLst>
            <a:outerShdw blurRad="292100" dist="139700" dir="2700000" algn="tl" rotWithShape="0">
              <a:srgbClr val="333333">
                <a:alpha val="65000"/>
              </a:srgbClr>
            </a:outerShdw>
          </a:effectLst>
        </p:spPr>
      </p:pic>
      <p:sp>
        <p:nvSpPr>
          <p:cNvPr id="567336" name="Rectangle 40"/>
          <p:cNvSpPr>
            <a:spLocks noChangeArrowheads="1"/>
          </p:cNvSpPr>
          <p:nvPr/>
        </p:nvSpPr>
        <p:spPr bwMode="auto">
          <a:xfrm>
            <a:off x="7142163" y="1843088"/>
            <a:ext cx="990600" cy="341312"/>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7298">
                                            <p:txEl>
                                              <p:pRg st="0" end="0"/>
                                            </p:txEl>
                                          </p:spTgt>
                                        </p:tgtEl>
                                        <p:attrNameLst>
                                          <p:attrName>style.visibility</p:attrName>
                                        </p:attrNameLst>
                                      </p:cBhvr>
                                      <p:to>
                                        <p:strVal val="visible"/>
                                      </p:to>
                                    </p:set>
                                    <p:anim calcmode="lin" valueType="num">
                                      <p:cBhvr additive="base">
                                        <p:cTn id="7" dur="500" fill="hold"/>
                                        <p:tgtEl>
                                          <p:spTgt spid="567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7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7298">
                                            <p:txEl>
                                              <p:pRg st="1" end="1"/>
                                            </p:txEl>
                                          </p:spTgt>
                                        </p:tgtEl>
                                        <p:attrNameLst>
                                          <p:attrName>style.visibility</p:attrName>
                                        </p:attrNameLst>
                                      </p:cBhvr>
                                      <p:to>
                                        <p:strVal val="visible"/>
                                      </p:to>
                                    </p:set>
                                    <p:anim calcmode="lin" valueType="num">
                                      <p:cBhvr additive="base">
                                        <p:cTn id="13" dur="500" fill="hold"/>
                                        <p:tgtEl>
                                          <p:spTgt spid="567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7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5372"/>
                                        </p:tgtEl>
                                        <p:attrNameLst>
                                          <p:attrName>style.visibility</p:attrName>
                                        </p:attrNameLst>
                                      </p:cBhvr>
                                      <p:to>
                                        <p:strVal val="visible"/>
                                      </p:to>
                                    </p:set>
                                    <p:anim calcmode="lin" valueType="num">
                                      <p:cBhvr>
                                        <p:cTn id="17" dur="500" fill="hold"/>
                                        <p:tgtEl>
                                          <p:spTgt spid="15372"/>
                                        </p:tgtEl>
                                        <p:attrNameLst>
                                          <p:attrName>ppt_w</p:attrName>
                                        </p:attrNameLst>
                                      </p:cBhvr>
                                      <p:tavLst>
                                        <p:tav tm="0">
                                          <p:val>
                                            <p:fltVal val="0"/>
                                          </p:val>
                                        </p:tav>
                                        <p:tav tm="100000">
                                          <p:val>
                                            <p:strVal val="#ppt_w"/>
                                          </p:val>
                                        </p:tav>
                                      </p:tavLst>
                                    </p:anim>
                                    <p:anim calcmode="lin" valueType="num">
                                      <p:cBhvr>
                                        <p:cTn id="18" dur="500" fill="hold"/>
                                        <p:tgtEl>
                                          <p:spTgt spid="15372"/>
                                        </p:tgtEl>
                                        <p:attrNameLst>
                                          <p:attrName>ppt_h</p:attrName>
                                        </p:attrNameLst>
                                      </p:cBhvr>
                                      <p:tavLst>
                                        <p:tav tm="0">
                                          <p:val>
                                            <p:fltVal val="0"/>
                                          </p:val>
                                        </p:tav>
                                        <p:tav tm="100000">
                                          <p:val>
                                            <p:strVal val="#ppt_h"/>
                                          </p:val>
                                        </p:tav>
                                      </p:tavLst>
                                    </p:anim>
                                    <p:animEffect transition="in" filter="fade">
                                      <p:cBhvr>
                                        <p:cTn id="19" dur="500"/>
                                        <p:tgtEl>
                                          <p:spTgt spid="153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67298">
                                            <p:txEl>
                                              <p:pRg st="2" end="2"/>
                                            </p:txEl>
                                          </p:spTgt>
                                        </p:tgtEl>
                                        <p:attrNameLst>
                                          <p:attrName>style.visibility</p:attrName>
                                        </p:attrNameLst>
                                      </p:cBhvr>
                                      <p:to>
                                        <p:strVal val="visible"/>
                                      </p:to>
                                    </p:set>
                                    <p:anim calcmode="lin" valueType="num">
                                      <p:cBhvr additive="base">
                                        <p:cTn id="24" dur="500" fill="hold"/>
                                        <p:tgtEl>
                                          <p:spTgt spid="5672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67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7335">
                                            <p:txEl>
                                              <p:pRg st="0" end="0"/>
                                            </p:txEl>
                                          </p:spTgt>
                                        </p:tgtEl>
                                        <p:attrNameLst>
                                          <p:attrName>style.visibility</p:attrName>
                                        </p:attrNameLst>
                                      </p:cBhvr>
                                      <p:to>
                                        <p:strVal val="visible"/>
                                      </p:to>
                                    </p:set>
                                    <p:anim calcmode="lin" valueType="num">
                                      <p:cBhvr additive="base">
                                        <p:cTn id="37" dur="500" fill="hold"/>
                                        <p:tgtEl>
                                          <p:spTgt spid="56733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73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67335">
                                            <p:txEl>
                                              <p:pRg st="1" end="1"/>
                                            </p:txEl>
                                          </p:spTgt>
                                        </p:tgtEl>
                                        <p:attrNameLst>
                                          <p:attrName>style.visibility</p:attrName>
                                        </p:attrNameLst>
                                      </p:cBhvr>
                                      <p:to>
                                        <p:strVal val="visible"/>
                                      </p:to>
                                    </p:set>
                                    <p:anim calcmode="lin" valueType="num">
                                      <p:cBhvr additive="base">
                                        <p:cTn id="43" dur="500" fill="hold"/>
                                        <p:tgtEl>
                                          <p:spTgt spid="56733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73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67335">
                                            <p:txEl>
                                              <p:pRg st="2" end="2"/>
                                            </p:txEl>
                                          </p:spTgt>
                                        </p:tgtEl>
                                        <p:attrNameLst>
                                          <p:attrName>style.visibility</p:attrName>
                                        </p:attrNameLst>
                                      </p:cBhvr>
                                      <p:to>
                                        <p:strVal val="visible"/>
                                      </p:to>
                                    </p:set>
                                    <p:anim calcmode="lin" valueType="num">
                                      <p:cBhvr additive="base">
                                        <p:cTn id="49" dur="500" fill="hold"/>
                                        <p:tgtEl>
                                          <p:spTgt spid="56733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73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567336"/>
                                        </p:tgtEl>
                                        <p:attrNameLst>
                                          <p:attrName>style.visibility</p:attrName>
                                        </p:attrNameLst>
                                      </p:cBhvr>
                                      <p:to>
                                        <p:strVal val="visible"/>
                                      </p:to>
                                    </p:set>
                                    <p:animEffect transition="in" filter="wipe(left)">
                                      <p:cBhvr>
                                        <p:cTn id="53" dur="500"/>
                                        <p:tgtEl>
                                          <p:spTgt spid="5673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67337"/>
                                        </p:tgtEl>
                                        <p:attrNameLst>
                                          <p:attrName>style.visibility</p:attrName>
                                        </p:attrNameLst>
                                      </p:cBhvr>
                                      <p:to>
                                        <p:strVal val="visible"/>
                                      </p:to>
                                    </p:set>
                                    <p:animEffect transition="in" filter="wipe(left)">
                                      <p:cBhvr>
                                        <p:cTn id="56" dur="500"/>
                                        <p:tgtEl>
                                          <p:spTgt spid="567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37" grpId="0" animBg="1"/>
      <p:bldP spid="5673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5" name="Rectangle 11"/>
          <p:cNvSpPr>
            <a:spLocks noChangeArrowheads="1"/>
          </p:cNvSpPr>
          <p:nvPr/>
        </p:nvSpPr>
        <p:spPr bwMode="auto">
          <a:xfrm>
            <a:off x="685800" y="1955800"/>
            <a:ext cx="7772400" cy="4902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t>What is the </a:t>
            </a:r>
            <a:r>
              <a:rPr lang="en-US" altLang="en-US" i="1"/>
              <a:t>gram atomic weight</a:t>
            </a:r>
            <a:r>
              <a:rPr lang="en-US" altLang="en-US"/>
              <a:t> of oxygen?</a:t>
            </a:r>
          </a:p>
          <a:p>
            <a:pPr eaLnBrk="1" hangingPunct="1"/>
            <a:r>
              <a:rPr lang="en-US" altLang="en-US"/>
              <a:t>SOLUTION:</a:t>
            </a:r>
          </a:p>
          <a:p>
            <a:pPr eaLnBrk="1" hangingPunct="1"/>
            <a:r>
              <a:rPr lang="en-US" altLang="en-US">
                <a:sym typeface="Symbol" pitchFamily="18" charset="2"/>
              </a:rPr>
              <a:t>It is 15.9994 g, or if you prefer, </a:t>
            </a:r>
          </a:p>
          <a:p>
            <a:pPr eaLnBrk="1" hangingPunct="1"/>
            <a:r>
              <a:rPr lang="en-US" altLang="en-US">
                <a:sym typeface="Symbol" pitchFamily="18" charset="2"/>
              </a:rPr>
              <a:t>   (15.9994 g)(1 kg </a:t>
            </a:r>
            <a:r>
              <a:rPr lang="en-US" altLang="en-US" i="1">
                <a:sym typeface="Symbol" pitchFamily="18" charset="2"/>
              </a:rPr>
              <a:t>/</a:t>
            </a:r>
            <a:r>
              <a:rPr lang="en-US" altLang="en-US">
                <a:sym typeface="Symbol" pitchFamily="18" charset="2"/>
              </a:rPr>
              <a:t> 1000 g) = 0.015994 kg.</a:t>
            </a:r>
          </a:p>
          <a:p>
            <a:pPr eaLnBrk="1" hangingPunct="1"/>
            <a:endParaRPr lang="en-US" altLang="en-US">
              <a:sym typeface="Symbol" pitchFamily="18" charset="2"/>
            </a:endParaRPr>
          </a:p>
          <a:p>
            <a:pPr eaLnBrk="1" hangingPunct="1"/>
            <a:r>
              <a:rPr lang="en-US" altLang="en-US">
                <a:sym typeface="Symbol" pitchFamily="18" charset="2"/>
              </a:rPr>
              <a:t>PRACTICE:</a:t>
            </a:r>
          </a:p>
          <a:p>
            <a:pPr eaLnBrk="1" hangingPunct="1"/>
            <a:r>
              <a:rPr lang="en-US" altLang="en-US">
                <a:sym typeface="Symbol" pitchFamily="18" charset="2"/>
              </a:rPr>
              <a:t>What is the molar mass of phosphorus in                    kilograms?</a:t>
            </a:r>
          </a:p>
          <a:p>
            <a:pPr eaLnBrk="1" hangingPunct="1"/>
            <a:r>
              <a:rPr lang="en-US" altLang="en-US">
                <a:sym typeface="Symbol" pitchFamily="18" charset="2"/>
              </a:rPr>
              <a:t>From the periodic table we see that the                                   molar mass of phosphorus is                                          30.973762 grams.</a:t>
            </a:r>
          </a:p>
          <a:p>
            <a:pPr eaLnBrk="1" hangingPunct="1"/>
            <a:r>
              <a:rPr lang="en-US" altLang="en-US">
                <a:sym typeface="Symbol" pitchFamily="18" charset="2"/>
              </a:rPr>
              <a:t>The molar mass in kilograms is 0.030973762 kg.</a:t>
            </a:r>
          </a:p>
        </p:txBody>
      </p:sp>
      <p:sp>
        <p:nvSpPr>
          <p:cNvPr id="16387"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mole and molar mass</a:t>
            </a:r>
            <a:endParaRPr lang="en-US" altLang="en-US" sz="2000">
              <a:solidFill>
                <a:srgbClr val="000000"/>
              </a:solidFill>
              <a:latin typeface="Courier New" pitchFamily="49" charset="0"/>
              <a:cs typeface="Times New Roman" pitchFamily="18" charset="0"/>
            </a:endParaRPr>
          </a:p>
        </p:txBody>
      </p:sp>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pic>
        <p:nvPicPr>
          <p:cNvPr id="16397"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69088" y="1758950"/>
            <a:ext cx="2379662" cy="2124075"/>
          </a:xfrm>
          <a:prstGeom prst="rect">
            <a:avLst/>
          </a:prstGeom>
          <a:ln>
            <a:noFill/>
          </a:ln>
          <a:effectLst>
            <a:outerShdw blurRad="292100" dist="139700" dir="2700000" algn="tl" rotWithShape="0">
              <a:srgbClr val="333333">
                <a:alpha val="65000"/>
              </a:srgbClr>
            </a:outerShdw>
          </a:effectLst>
        </p:spPr>
      </p:pic>
      <p:sp>
        <p:nvSpPr>
          <p:cNvPr id="569356" name="Rectangle 12"/>
          <p:cNvSpPr>
            <a:spLocks noChangeArrowheads="1"/>
          </p:cNvSpPr>
          <p:nvPr/>
        </p:nvSpPr>
        <p:spPr bwMode="auto">
          <a:xfrm>
            <a:off x="7391400" y="3492500"/>
            <a:ext cx="987425" cy="292100"/>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6398"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672263" y="4243388"/>
            <a:ext cx="2366962" cy="2128837"/>
          </a:xfrm>
          <a:prstGeom prst="rect">
            <a:avLst/>
          </a:prstGeom>
          <a:ln>
            <a:noFill/>
          </a:ln>
          <a:effectLst>
            <a:outerShdw blurRad="292100" dist="139700" dir="2700000" algn="tl" rotWithShape="0">
              <a:srgbClr val="333333">
                <a:alpha val="65000"/>
              </a:srgbClr>
            </a:outerShdw>
          </a:effectLst>
        </p:spPr>
      </p:pic>
      <p:sp>
        <p:nvSpPr>
          <p:cNvPr id="20" name="Rectangle 12"/>
          <p:cNvSpPr>
            <a:spLocks noChangeArrowheads="1"/>
          </p:cNvSpPr>
          <p:nvPr/>
        </p:nvSpPr>
        <p:spPr bwMode="auto">
          <a:xfrm>
            <a:off x="7361238" y="5953125"/>
            <a:ext cx="1036637" cy="306388"/>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55">
                                            <p:txEl>
                                              <p:pRg st="0" end="0"/>
                                            </p:txEl>
                                          </p:spTgt>
                                        </p:tgtEl>
                                        <p:attrNameLst>
                                          <p:attrName>style.visibility</p:attrName>
                                        </p:attrNameLst>
                                      </p:cBhvr>
                                      <p:to>
                                        <p:strVal val="visible"/>
                                      </p:to>
                                    </p:set>
                                    <p:anim calcmode="lin" valueType="num">
                                      <p:cBhvr additive="base">
                                        <p:cTn id="7" dur="500" fill="hold"/>
                                        <p:tgtEl>
                                          <p:spTgt spid="569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9355">
                                            <p:txEl>
                                              <p:pRg st="1" end="1"/>
                                            </p:txEl>
                                          </p:spTgt>
                                        </p:tgtEl>
                                        <p:attrNameLst>
                                          <p:attrName>style.visibility</p:attrName>
                                        </p:attrNameLst>
                                      </p:cBhvr>
                                      <p:to>
                                        <p:strVal val="visible"/>
                                      </p:to>
                                    </p:set>
                                    <p:anim calcmode="lin" valueType="num">
                                      <p:cBhvr additive="base">
                                        <p:cTn id="13" dur="500" fill="hold"/>
                                        <p:tgtEl>
                                          <p:spTgt spid="569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93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7"/>
                                        </p:tgtEl>
                                        <p:attrNameLst>
                                          <p:attrName>style.visibility</p:attrName>
                                        </p:attrNameLst>
                                      </p:cBhvr>
                                      <p:to>
                                        <p:strVal val="visible"/>
                                      </p:to>
                                    </p:set>
                                    <p:anim calcmode="lin" valueType="num">
                                      <p:cBhvr>
                                        <p:cTn id="17" dur="500" fill="hold"/>
                                        <p:tgtEl>
                                          <p:spTgt spid="16397"/>
                                        </p:tgtEl>
                                        <p:attrNameLst>
                                          <p:attrName>ppt_w</p:attrName>
                                        </p:attrNameLst>
                                      </p:cBhvr>
                                      <p:tavLst>
                                        <p:tav tm="0">
                                          <p:val>
                                            <p:fltVal val="0"/>
                                          </p:val>
                                        </p:tav>
                                        <p:tav tm="100000">
                                          <p:val>
                                            <p:strVal val="#ppt_w"/>
                                          </p:val>
                                        </p:tav>
                                      </p:tavLst>
                                    </p:anim>
                                    <p:anim calcmode="lin" valueType="num">
                                      <p:cBhvr>
                                        <p:cTn id="18" dur="500" fill="hold"/>
                                        <p:tgtEl>
                                          <p:spTgt spid="16397"/>
                                        </p:tgtEl>
                                        <p:attrNameLst>
                                          <p:attrName>ppt_h</p:attrName>
                                        </p:attrNameLst>
                                      </p:cBhvr>
                                      <p:tavLst>
                                        <p:tav tm="0">
                                          <p:val>
                                            <p:fltVal val="0"/>
                                          </p:val>
                                        </p:tav>
                                        <p:tav tm="100000">
                                          <p:val>
                                            <p:strVal val="#ppt_h"/>
                                          </p:val>
                                        </p:tav>
                                      </p:tavLst>
                                    </p:anim>
                                    <p:animEffect transition="in" filter="fade">
                                      <p:cBhvr>
                                        <p:cTn id="19" dur="500"/>
                                        <p:tgtEl>
                                          <p:spTgt spid="163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69355">
                                            <p:txEl>
                                              <p:pRg st="2" end="2"/>
                                            </p:txEl>
                                          </p:spTgt>
                                        </p:tgtEl>
                                        <p:attrNameLst>
                                          <p:attrName>style.visibility</p:attrName>
                                        </p:attrNameLst>
                                      </p:cBhvr>
                                      <p:to>
                                        <p:strVal val="visible"/>
                                      </p:to>
                                    </p:set>
                                    <p:anim calcmode="lin" valueType="num">
                                      <p:cBhvr additive="base">
                                        <p:cTn id="24" dur="500" fill="hold"/>
                                        <p:tgtEl>
                                          <p:spTgt spid="5693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693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69355">
                                            <p:txEl>
                                              <p:pRg st="3" end="3"/>
                                            </p:txEl>
                                          </p:spTgt>
                                        </p:tgtEl>
                                        <p:attrNameLst>
                                          <p:attrName>style.visibility</p:attrName>
                                        </p:attrNameLst>
                                      </p:cBhvr>
                                      <p:to>
                                        <p:strVal val="visible"/>
                                      </p:to>
                                    </p:set>
                                    <p:anim calcmode="lin" valueType="num">
                                      <p:cBhvr additive="base">
                                        <p:cTn id="30" dur="500" fill="hold"/>
                                        <p:tgtEl>
                                          <p:spTgt spid="56935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693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569356"/>
                                        </p:tgtEl>
                                        <p:attrNameLst>
                                          <p:attrName>style.visibility</p:attrName>
                                        </p:attrNameLst>
                                      </p:cBhvr>
                                      <p:to>
                                        <p:strVal val="visible"/>
                                      </p:to>
                                    </p:set>
                                    <p:animEffect transition="in" filter="wipe(left)">
                                      <p:cBhvr>
                                        <p:cTn id="34" dur="500"/>
                                        <p:tgtEl>
                                          <p:spTgt spid="5693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569355">
                                            <p:txEl>
                                              <p:pRg st="4" end="4"/>
                                            </p:txEl>
                                          </p:spTgt>
                                        </p:tgtEl>
                                        <p:attrNameLst>
                                          <p:attrName>style.visibility</p:attrName>
                                        </p:attrNameLst>
                                      </p:cBhvr>
                                      <p:to>
                                        <p:strVal val="visible"/>
                                      </p:to>
                                    </p:set>
                                    <p:anim calcmode="lin" valueType="num">
                                      <p:cBhvr additive="base">
                                        <p:cTn id="39" dur="500" fill="hold"/>
                                        <p:tgtEl>
                                          <p:spTgt spid="56935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693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569355">
                                            <p:txEl>
                                              <p:pRg st="6" end="6"/>
                                            </p:txEl>
                                          </p:spTgt>
                                        </p:tgtEl>
                                        <p:attrNameLst>
                                          <p:attrName>style.visibility</p:attrName>
                                        </p:attrNameLst>
                                      </p:cBhvr>
                                      <p:to>
                                        <p:strVal val="visible"/>
                                      </p:to>
                                    </p:set>
                                    <p:anim calcmode="lin" valueType="num">
                                      <p:cBhvr additive="base">
                                        <p:cTn id="45" dur="500" fill="hold"/>
                                        <p:tgtEl>
                                          <p:spTgt spid="56935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6935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69355">
                                            <p:txEl>
                                              <p:pRg st="7" end="7"/>
                                            </p:txEl>
                                          </p:spTgt>
                                        </p:tgtEl>
                                        <p:attrNameLst>
                                          <p:attrName>style.visibility</p:attrName>
                                        </p:attrNameLst>
                                      </p:cBhvr>
                                      <p:to>
                                        <p:strVal val="visible"/>
                                      </p:to>
                                    </p:set>
                                    <p:anim calcmode="lin" valueType="num">
                                      <p:cBhvr additive="base">
                                        <p:cTn id="51" dur="500" fill="hold"/>
                                        <p:tgtEl>
                                          <p:spTgt spid="56935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6935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par>
                                <p:cTn id="53" presetID="53" presetClass="entr" presetSubtype="0" fill="hold" nodeType="withEffect">
                                  <p:stCondLst>
                                    <p:cond delay="0"/>
                                  </p:stCondLst>
                                  <p:childTnLst>
                                    <p:set>
                                      <p:cBhvr>
                                        <p:cTn id="54" dur="1" fill="hold">
                                          <p:stCondLst>
                                            <p:cond delay="0"/>
                                          </p:stCondLst>
                                        </p:cTn>
                                        <p:tgtEl>
                                          <p:spTgt spid="16398"/>
                                        </p:tgtEl>
                                        <p:attrNameLst>
                                          <p:attrName>style.visibility</p:attrName>
                                        </p:attrNameLst>
                                      </p:cBhvr>
                                      <p:to>
                                        <p:strVal val="visible"/>
                                      </p:to>
                                    </p:set>
                                    <p:anim calcmode="lin" valueType="num">
                                      <p:cBhvr>
                                        <p:cTn id="55" dur="500" fill="hold"/>
                                        <p:tgtEl>
                                          <p:spTgt spid="16398"/>
                                        </p:tgtEl>
                                        <p:attrNameLst>
                                          <p:attrName>ppt_w</p:attrName>
                                        </p:attrNameLst>
                                      </p:cBhvr>
                                      <p:tavLst>
                                        <p:tav tm="0">
                                          <p:val>
                                            <p:fltVal val="0"/>
                                          </p:val>
                                        </p:tav>
                                        <p:tav tm="100000">
                                          <p:val>
                                            <p:strVal val="#ppt_w"/>
                                          </p:val>
                                        </p:tav>
                                      </p:tavLst>
                                    </p:anim>
                                    <p:anim calcmode="lin" valueType="num">
                                      <p:cBhvr>
                                        <p:cTn id="56" dur="500" fill="hold"/>
                                        <p:tgtEl>
                                          <p:spTgt spid="16398"/>
                                        </p:tgtEl>
                                        <p:attrNameLst>
                                          <p:attrName>ppt_h</p:attrName>
                                        </p:attrNameLst>
                                      </p:cBhvr>
                                      <p:tavLst>
                                        <p:tav tm="0">
                                          <p:val>
                                            <p:fltVal val="0"/>
                                          </p:val>
                                        </p:tav>
                                        <p:tav tm="100000">
                                          <p:val>
                                            <p:strVal val="#ppt_h"/>
                                          </p:val>
                                        </p:tav>
                                      </p:tavLst>
                                    </p:anim>
                                    <p:animEffect transition="in" filter="fade">
                                      <p:cBhvr>
                                        <p:cTn id="57" dur="500"/>
                                        <p:tgtEl>
                                          <p:spTgt spid="1639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569355">
                                            <p:txEl>
                                              <p:pRg st="8" end="8"/>
                                            </p:txEl>
                                          </p:spTgt>
                                        </p:tgtEl>
                                        <p:attrNameLst>
                                          <p:attrName>style.visibility</p:attrName>
                                        </p:attrNameLst>
                                      </p:cBhvr>
                                      <p:to>
                                        <p:strVal val="visible"/>
                                      </p:to>
                                    </p:set>
                                    <p:anim calcmode="lin" valueType="num">
                                      <p:cBhvr additive="base">
                                        <p:cTn id="62" dur="500" fill="hold"/>
                                        <p:tgtEl>
                                          <p:spTgt spid="569355">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6935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par>
                                <p:cTn id="64" presetID="22" presetClass="entr" presetSubtype="8"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569355">
                                            <p:txEl>
                                              <p:pRg st="9" end="9"/>
                                            </p:txEl>
                                          </p:spTgt>
                                        </p:tgtEl>
                                        <p:attrNameLst>
                                          <p:attrName>style.visibility</p:attrName>
                                        </p:attrNameLst>
                                      </p:cBhvr>
                                      <p:to>
                                        <p:strVal val="visible"/>
                                      </p:to>
                                    </p:set>
                                    <p:anim calcmode="lin" valueType="num">
                                      <p:cBhvr additive="base">
                                        <p:cTn id="71" dur="500" fill="hold"/>
                                        <p:tgtEl>
                                          <p:spTgt spid="569355">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69355">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8" name="Rectangle 6"/>
          <p:cNvSpPr>
            <a:spLocks noChangeArrowheads="1"/>
          </p:cNvSpPr>
          <p:nvPr/>
        </p:nvSpPr>
        <p:spPr bwMode="auto">
          <a:xfrm>
            <a:off x="685800" y="1951038"/>
            <a:ext cx="7772400" cy="4906962"/>
          </a:xfrm>
          <a:prstGeom prst="rect">
            <a:avLst/>
          </a:prstGeom>
          <a:solidFill>
            <a:srgbClr val="CC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r>
              <a:rPr lang="en-US" altLang="en-US">
                <a:sym typeface="Symbol" pitchFamily="18" charset="2"/>
              </a:rPr>
              <a:t>Water is made up of 2 hydrogen                  atoms and 1 oxygen atom and has a                              molecular formula given by H</a:t>
            </a:r>
            <a:r>
              <a:rPr lang="en-US" altLang="en-US" baseline="-25000">
                <a:sym typeface="Symbol" pitchFamily="18" charset="2"/>
              </a:rPr>
              <a:t>2</a:t>
            </a:r>
            <a:r>
              <a:rPr lang="en-US" altLang="en-US">
                <a:sym typeface="Symbol" pitchFamily="18" charset="2"/>
              </a:rPr>
              <a:t>O. Find </a:t>
            </a:r>
          </a:p>
          <a:p>
            <a:pPr eaLnBrk="1" hangingPunct="1">
              <a:buFontTx/>
              <a:buAutoNum type="alphaLcParenBoth"/>
            </a:pPr>
            <a:r>
              <a:rPr lang="en-US" altLang="en-US">
                <a:sym typeface="Symbol" pitchFamily="18" charset="2"/>
              </a:rPr>
              <a:t> the gram atomic weight of water. </a:t>
            </a:r>
          </a:p>
          <a:p>
            <a:pPr eaLnBrk="1" hangingPunct="1"/>
            <a:r>
              <a:rPr lang="en-US" altLang="en-US">
                <a:sym typeface="Symbol" pitchFamily="18" charset="2"/>
              </a:rPr>
              <a:t>(b) the mass in grams of 1 mole of water.</a:t>
            </a:r>
          </a:p>
          <a:p>
            <a:pPr eaLnBrk="1" hangingPunct="1"/>
            <a:r>
              <a:rPr lang="en-US" altLang="en-US">
                <a:sym typeface="Symbol" pitchFamily="18" charset="2"/>
              </a:rPr>
              <a:t>(c) how many moles of hydrogen and oxygen                       there are in 1 mole of water.</a:t>
            </a:r>
          </a:p>
          <a:p>
            <a:pPr eaLnBrk="1" hangingPunct="1"/>
            <a:r>
              <a:rPr lang="en-US" altLang="en-US">
                <a:sym typeface="Symbol" pitchFamily="18" charset="2"/>
              </a:rPr>
              <a:t>SOLUTION:</a:t>
            </a:r>
          </a:p>
          <a:p>
            <a:pPr eaLnBrk="1" hangingPunct="1"/>
            <a:r>
              <a:rPr lang="en-US" altLang="en-US">
                <a:sym typeface="Symbol" pitchFamily="18" charset="2"/>
              </a:rPr>
              <a:t>(a) The GAW of H</a:t>
            </a:r>
            <a:r>
              <a:rPr lang="en-US" altLang="en-US" baseline="-25000">
                <a:sym typeface="Symbol" pitchFamily="18" charset="2"/>
              </a:rPr>
              <a:t>2</a:t>
            </a:r>
            <a:r>
              <a:rPr lang="en-US" altLang="en-US">
                <a:sym typeface="Symbol" pitchFamily="18" charset="2"/>
              </a:rPr>
              <a:t>O is given by </a:t>
            </a:r>
          </a:p>
          <a:p>
            <a:pPr eaLnBrk="1" hangingPunct="1"/>
            <a:r>
              <a:rPr lang="en-US" altLang="en-US">
                <a:sym typeface="Symbol" pitchFamily="18" charset="2"/>
              </a:rPr>
              <a:t>      2(1.00794) + 1(15.9994) = 18.01528 g per mole.</a:t>
            </a:r>
          </a:p>
          <a:p>
            <a:pPr eaLnBrk="1" hangingPunct="1"/>
            <a:r>
              <a:rPr lang="en-US" altLang="en-US">
                <a:sym typeface="Symbol" pitchFamily="18" charset="2"/>
              </a:rPr>
              <a:t>(b) Thus the mass of 1 mole of H</a:t>
            </a:r>
            <a:r>
              <a:rPr lang="en-US" altLang="en-US" baseline="-25000">
                <a:sym typeface="Symbol" pitchFamily="18" charset="2"/>
              </a:rPr>
              <a:t>2</a:t>
            </a:r>
            <a:r>
              <a:rPr lang="en-US" altLang="en-US">
                <a:sym typeface="Symbol" pitchFamily="18" charset="2"/>
              </a:rPr>
              <a:t>O is 18.01528 g.</a:t>
            </a:r>
          </a:p>
          <a:p>
            <a:pPr eaLnBrk="1" hangingPunct="1"/>
            <a:r>
              <a:rPr lang="en-US" altLang="en-US">
                <a:sym typeface="Symbol" pitchFamily="18" charset="2"/>
              </a:rPr>
              <a:t>(c) Since each mole of H</a:t>
            </a:r>
            <a:r>
              <a:rPr lang="en-US" altLang="en-US" baseline="-25000">
                <a:sym typeface="Symbol" pitchFamily="18" charset="2"/>
              </a:rPr>
              <a:t>2</a:t>
            </a:r>
            <a:r>
              <a:rPr lang="en-US" altLang="en-US">
                <a:sym typeface="Symbol" pitchFamily="18" charset="2"/>
              </a:rPr>
              <a:t>O has 2H and 1O, there are 2 moles of H and 1 mole of O for each mole of water.</a:t>
            </a:r>
          </a:p>
        </p:txBody>
      </p:sp>
      <p:sp>
        <p:nvSpPr>
          <p:cNvPr id="8"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
        <p:nvSpPr>
          <p:cNvPr id="17412"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mole and molar mass</a:t>
            </a:r>
            <a:endParaRPr lang="en-US" altLang="en-US" sz="2000">
              <a:solidFill>
                <a:srgbClr val="000000"/>
              </a:solidFill>
              <a:latin typeface="Courier New" pitchFamily="49" charset="0"/>
              <a:cs typeface="Times New Roman" pitchFamily="18" charset="0"/>
            </a:endParaRPr>
          </a:p>
        </p:txBody>
      </p:sp>
      <p:pic>
        <p:nvPicPr>
          <p:cNvPr id="1741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23100" y="1492250"/>
            <a:ext cx="1981200" cy="1809750"/>
          </a:xfrm>
          <a:prstGeom prst="rect">
            <a:avLst/>
          </a:prstGeom>
          <a:ln>
            <a:noFill/>
          </a:ln>
          <a:effectLst>
            <a:outerShdw blurRad="292100" dist="139700" dir="2700000" algn="tl" rotWithShape="0">
              <a:srgbClr val="333333">
                <a:alpha val="65000"/>
              </a:srgbClr>
            </a:outerShdw>
          </a:effectLst>
        </p:spPr>
      </p:pic>
      <p:pic>
        <p:nvPicPr>
          <p:cNvPr id="17416"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05638" y="3467100"/>
            <a:ext cx="1995487" cy="1793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1398">
                                            <p:txEl>
                                              <p:pRg st="0" end="0"/>
                                            </p:txEl>
                                          </p:spTgt>
                                        </p:tgtEl>
                                        <p:attrNameLst>
                                          <p:attrName>style.visibility</p:attrName>
                                        </p:attrNameLst>
                                      </p:cBhvr>
                                      <p:to>
                                        <p:strVal val="visible"/>
                                      </p:to>
                                    </p:set>
                                    <p:anim calcmode="lin" valueType="num">
                                      <p:cBhvr additive="base">
                                        <p:cTn id="7" dur="500" fill="hold"/>
                                        <p:tgtEl>
                                          <p:spTgt spid="5713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13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7415"/>
                                        </p:tgtEl>
                                        <p:attrNameLst>
                                          <p:attrName>style.visibility</p:attrName>
                                        </p:attrNameLst>
                                      </p:cBhvr>
                                      <p:to>
                                        <p:strVal val="visible"/>
                                      </p:to>
                                    </p:set>
                                    <p:anim calcmode="lin" valueType="num">
                                      <p:cBhvr>
                                        <p:cTn id="11" dur="500" fill="hold"/>
                                        <p:tgtEl>
                                          <p:spTgt spid="17415"/>
                                        </p:tgtEl>
                                        <p:attrNameLst>
                                          <p:attrName>ppt_w</p:attrName>
                                        </p:attrNameLst>
                                      </p:cBhvr>
                                      <p:tavLst>
                                        <p:tav tm="0">
                                          <p:val>
                                            <p:fltVal val="0"/>
                                          </p:val>
                                        </p:tav>
                                        <p:tav tm="100000">
                                          <p:val>
                                            <p:strVal val="#ppt_w"/>
                                          </p:val>
                                        </p:tav>
                                      </p:tavLst>
                                    </p:anim>
                                    <p:anim calcmode="lin" valueType="num">
                                      <p:cBhvr>
                                        <p:cTn id="12" dur="500" fill="hold"/>
                                        <p:tgtEl>
                                          <p:spTgt spid="17415"/>
                                        </p:tgtEl>
                                        <p:attrNameLst>
                                          <p:attrName>ppt_h</p:attrName>
                                        </p:attrNameLst>
                                      </p:cBhvr>
                                      <p:tavLst>
                                        <p:tav tm="0">
                                          <p:val>
                                            <p:fltVal val="0"/>
                                          </p:val>
                                        </p:tav>
                                        <p:tav tm="100000">
                                          <p:val>
                                            <p:strVal val="#ppt_h"/>
                                          </p:val>
                                        </p:tav>
                                      </p:tavLst>
                                    </p:anim>
                                    <p:animEffect transition="in" filter="fade">
                                      <p:cBhvr>
                                        <p:cTn id="13" dur="500"/>
                                        <p:tgtEl>
                                          <p:spTgt spid="17415"/>
                                        </p:tgtEl>
                                      </p:cBhvr>
                                    </p:animEffect>
                                  </p:childTnLst>
                                </p:cTn>
                              </p:par>
                              <p:par>
                                <p:cTn id="14" presetID="53" presetClass="entr" presetSubtype="0" fill="hold" nodeType="withEffect">
                                  <p:stCondLst>
                                    <p:cond delay="0"/>
                                  </p:stCondLst>
                                  <p:childTnLst>
                                    <p:set>
                                      <p:cBhvr>
                                        <p:cTn id="15" dur="1" fill="hold">
                                          <p:stCondLst>
                                            <p:cond delay="0"/>
                                          </p:stCondLst>
                                        </p:cTn>
                                        <p:tgtEl>
                                          <p:spTgt spid="17416"/>
                                        </p:tgtEl>
                                        <p:attrNameLst>
                                          <p:attrName>style.visibility</p:attrName>
                                        </p:attrNameLst>
                                      </p:cBhvr>
                                      <p:to>
                                        <p:strVal val="visible"/>
                                      </p:to>
                                    </p:set>
                                    <p:anim calcmode="lin" valueType="num">
                                      <p:cBhvr>
                                        <p:cTn id="16" dur="500" fill="hold"/>
                                        <p:tgtEl>
                                          <p:spTgt spid="17416"/>
                                        </p:tgtEl>
                                        <p:attrNameLst>
                                          <p:attrName>ppt_w</p:attrName>
                                        </p:attrNameLst>
                                      </p:cBhvr>
                                      <p:tavLst>
                                        <p:tav tm="0">
                                          <p:val>
                                            <p:fltVal val="0"/>
                                          </p:val>
                                        </p:tav>
                                        <p:tav tm="100000">
                                          <p:val>
                                            <p:strVal val="#ppt_w"/>
                                          </p:val>
                                        </p:tav>
                                      </p:tavLst>
                                    </p:anim>
                                    <p:anim calcmode="lin" valueType="num">
                                      <p:cBhvr>
                                        <p:cTn id="17" dur="500" fill="hold"/>
                                        <p:tgtEl>
                                          <p:spTgt spid="17416"/>
                                        </p:tgtEl>
                                        <p:attrNameLst>
                                          <p:attrName>ppt_h</p:attrName>
                                        </p:attrNameLst>
                                      </p:cBhvr>
                                      <p:tavLst>
                                        <p:tav tm="0">
                                          <p:val>
                                            <p:fltVal val="0"/>
                                          </p:val>
                                        </p:tav>
                                        <p:tav tm="100000">
                                          <p:val>
                                            <p:strVal val="#ppt_h"/>
                                          </p:val>
                                        </p:tav>
                                      </p:tavLst>
                                    </p:anim>
                                    <p:animEffect transition="in" filter="fade">
                                      <p:cBhvr>
                                        <p:cTn id="18" dur="500"/>
                                        <p:tgtEl>
                                          <p:spTgt spid="17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71398">
                                            <p:txEl>
                                              <p:pRg st="1" end="1"/>
                                            </p:txEl>
                                          </p:spTgt>
                                        </p:tgtEl>
                                        <p:attrNameLst>
                                          <p:attrName>style.visibility</p:attrName>
                                        </p:attrNameLst>
                                      </p:cBhvr>
                                      <p:to>
                                        <p:strVal val="visible"/>
                                      </p:to>
                                    </p:set>
                                    <p:anim calcmode="lin" valueType="num">
                                      <p:cBhvr additive="base">
                                        <p:cTn id="23" dur="500" fill="hold"/>
                                        <p:tgtEl>
                                          <p:spTgt spid="57139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13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71398">
                                            <p:txEl>
                                              <p:pRg st="2" end="2"/>
                                            </p:txEl>
                                          </p:spTgt>
                                        </p:tgtEl>
                                        <p:attrNameLst>
                                          <p:attrName>style.visibility</p:attrName>
                                        </p:attrNameLst>
                                      </p:cBhvr>
                                      <p:to>
                                        <p:strVal val="visible"/>
                                      </p:to>
                                    </p:set>
                                    <p:anim calcmode="lin" valueType="num">
                                      <p:cBhvr additive="base">
                                        <p:cTn id="29" dur="500" fill="hold"/>
                                        <p:tgtEl>
                                          <p:spTgt spid="57139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13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71398">
                                            <p:txEl>
                                              <p:pRg st="3" end="3"/>
                                            </p:txEl>
                                          </p:spTgt>
                                        </p:tgtEl>
                                        <p:attrNameLst>
                                          <p:attrName>style.visibility</p:attrName>
                                        </p:attrNameLst>
                                      </p:cBhvr>
                                      <p:to>
                                        <p:strVal val="visible"/>
                                      </p:to>
                                    </p:set>
                                    <p:anim calcmode="lin" valueType="num">
                                      <p:cBhvr additive="base">
                                        <p:cTn id="35" dur="500" fill="hold"/>
                                        <p:tgtEl>
                                          <p:spTgt spid="57139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13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71398">
                                            <p:txEl>
                                              <p:pRg st="4" end="4"/>
                                            </p:txEl>
                                          </p:spTgt>
                                        </p:tgtEl>
                                        <p:attrNameLst>
                                          <p:attrName>style.visibility</p:attrName>
                                        </p:attrNameLst>
                                      </p:cBhvr>
                                      <p:to>
                                        <p:strVal val="visible"/>
                                      </p:to>
                                    </p:set>
                                    <p:anim calcmode="lin" valueType="num">
                                      <p:cBhvr additive="base">
                                        <p:cTn id="41" dur="500" fill="hold"/>
                                        <p:tgtEl>
                                          <p:spTgt spid="57139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713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71398">
                                            <p:txEl>
                                              <p:pRg st="5" end="5"/>
                                            </p:txEl>
                                          </p:spTgt>
                                        </p:tgtEl>
                                        <p:attrNameLst>
                                          <p:attrName>style.visibility</p:attrName>
                                        </p:attrNameLst>
                                      </p:cBhvr>
                                      <p:to>
                                        <p:strVal val="visible"/>
                                      </p:to>
                                    </p:set>
                                    <p:anim calcmode="lin" valueType="num">
                                      <p:cBhvr additive="base">
                                        <p:cTn id="47" dur="500" fill="hold"/>
                                        <p:tgtEl>
                                          <p:spTgt spid="57139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713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71398">
                                            <p:txEl>
                                              <p:pRg st="6" end="6"/>
                                            </p:txEl>
                                          </p:spTgt>
                                        </p:tgtEl>
                                        <p:attrNameLst>
                                          <p:attrName>style.visibility</p:attrName>
                                        </p:attrNameLst>
                                      </p:cBhvr>
                                      <p:to>
                                        <p:strVal val="visible"/>
                                      </p:to>
                                    </p:set>
                                    <p:anim calcmode="lin" valueType="num">
                                      <p:cBhvr additive="base">
                                        <p:cTn id="53" dur="500" fill="hold"/>
                                        <p:tgtEl>
                                          <p:spTgt spid="57139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713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71398">
                                            <p:txEl>
                                              <p:pRg st="7" end="7"/>
                                            </p:txEl>
                                          </p:spTgt>
                                        </p:tgtEl>
                                        <p:attrNameLst>
                                          <p:attrName>style.visibility</p:attrName>
                                        </p:attrNameLst>
                                      </p:cBhvr>
                                      <p:to>
                                        <p:strVal val="visible"/>
                                      </p:to>
                                    </p:set>
                                    <p:anim calcmode="lin" valueType="num">
                                      <p:cBhvr additive="base">
                                        <p:cTn id="59" dur="500" fill="hold"/>
                                        <p:tgtEl>
                                          <p:spTgt spid="57139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7139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71398">
                                            <p:txEl>
                                              <p:pRg st="8" end="8"/>
                                            </p:txEl>
                                          </p:spTgt>
                                        </p:tgtEl>
                                        <p:attrNameLst>
                                          <p:attrName>style.visibility</p:attrName>
                                        </p:attrNameLst>
                                      </p:cBhvr>
                                      <p:to>
                                        <p:strVal val="visible"/>
                                      </p:to>
                                    </p:set>
                                    <p:anim calcmode="lin" valueType="num">
                                      <p:cBhvr additive="base">
                                        <p:cTn id="65" dur="500" fill="hold"/>
                                        <p:tgtEl>
                                          <p:spTgt spid="571398">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7139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2"/>
          <p:cNvSpPr>
            <a:spLocks noChangeArrowheads="1"/>
          </p:cNvSpPr>
          <p:nvPr/>
        </p:nvSpPr>
        <p:spPr bwMode="auto">
          <a:xfrm>
            <a:off x="682625" y="6035675"/>
            <a:ext cx="7764463" cy="8223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Maintain your vigilance regarding significant figures!</a:t>
            </a:r>
            <a:endParaRPr lang="en-US" altLang="en-US">
              <a:solidFill>
                <a:srgbClr val="000000"/>
              </a:solidFill>
              <a:cs typeface="Times New Roman" pitchFamily="18" charset="0"/>
            </a:endParaRPr>
          </a:p>
        </p:txBody>
      </p:sp>
      <p:sp>
        <p:nvSpPr>
          <p:cNvPr id="571398" name="Rectangle 6"/>
          <p:cNvSpPr>
            <a:spLocks noChangeArrowheads="1"/>
          </p:cNvSpPr>
          <p:nvPr/>
        </p:nvSpPr>
        <p:spPr bwMode="auto">
          <a:xfrm>
            <a:off x="685800" y="1951038"/>
            <a:ext cx="7772400" cy="4125912"/>
          </a:xfrm>
          <a:prstGeom prst="rect">
            <a:avLst/>
          </a:prstGeom>
          <a:solidFill>
            <a:srgbClr val="CC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sym typeface="Symbol" pitchFamily="18" charset="2"/>
              </a:rPr>
              <a:t>Suppose we have 12.25 g of water in a                           Dixie</a:t>
            </a:r>
            <a:r>
              <a:rPr lang="en-US" altLang="en-US" baseline="30000">
                <a:sym typeface="Symbol" pitchFamily="18" charset="2"/>
              </a:rPr>
              <a:t>TM</a:t>
            </a:r>
            <a:r>
              <a:rPr lang="en-US" altLang="en-US">
                <a:sym typeface="Symbol" pitchFamily="18" charset="2"/>
              </a:rPr>
              <a:t> Cup? How many moles                                                        of water does this amount to?</a:t>
            </a:r>
          </a:p>
          <a:p>
            <a:pPr eaLnBrk="1" hangingPunct="1"/>
            <a:r>
              <a:rPr lang="en-US" altLang="en-US">
                <a:sym typeface="Symbol" pitchFamily="18" charset="2"/>
              </a:rPr>
              <a:t>SOLUTION:</a:t>
            </a:r>
          </a:p>
          <a:p>
            <a:pPr eaLnBrk="1" hangingPunct="1"/>
            <a:r>
              <a:rPr lang="en-US" altLang="en-US">
                <a:sym typeface="Symbol" pitchFamily="18" charset="2"/>
              </a:rPr>
              <a:t>We determined that the GAW of                                               H</a:t>
            </a:r>
            <a:r>
              <a:rPr lang="en-US" altLang="en-US" baseline="-25000">
                <a:sym typeface="Symbol" pitchFamily="18" charset="2"/>
              </a:rPr>
              <a:t>2</a:t>
            </a:r>
            <a:r>
              <a:rPr lang="en-US" altLang="en-US">
                <a:sym typeface="Symbol" pitchFamily="18" charset="2"/>
              </a:rPr>
              <a:t>O is 18.01528 g per mole in                                                      the previous problem.</a:t>
            </a:r>
          </a:p>
          <a:p>
            <a:pPr eaLnBrk="1" hangingPunct="1"/>
            <a:r>
              <a:rPr lang="en-US" altLang="en-US">
                <a:sym typeface="Symbol" pitchFamily="18" charset="2"/>
              </a:rPr>
              <a:t>Thus</a:t>
            </a:r>
          </a:p>
          <a:p>
            <a:pPr eaLnBrk="1" hangingPunct="1"/>
            <a:r>
              <a:rPr lang="en-US" altLang="en-US">
                <a:sym typeface="Symbol" pitchFamily="18" charset="2"/>
              </a:rPr>
              <a:t>  (12.25 g)(1 mol </a:t>
            </a:r>
            <a:r>
              <a:rPr lang="en-US" altLang="en-US" i="1">
                <a:sym typeface="Symbol" pitchFamily="18" charset="2"/>
              </a:rPr>
              <a:t>/</a:t>
            </a:r>
            <a:r>
              <a:rPr lang="en-US" altLang="en-US">
                <a:sym typeface="Symbol" pitchFamily="18" charset="2"/>
              </a:rPr>
              <a:t> 18.01528 g) </a:t>
            </a:r>
          </a:p>
          <a:p>
            <a:pPr eaLnBrk="1" hangingPunct="1"/>
            <a:r>
              <a:rPr lang="en-US" altLang="en-US">
                <a:sym typeface="Symbol" pitchFamily="18" charset="2"/>
              </a:rPr>
              <a:t>                                = 0.6800 mol.</a:t>
            </a:r>
          </a:p>
        </p:txBody>
      </p:sp>
      <p:sp>
        <p:nvSpPr>
          <p:cNvPr id="8"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
        <p:nvSpPr>
          <p:cNvPr id="18437" name="Rectangle 2"/>
          <p:cNvSpPr>
            <a:spLocks noChangeArrowheads="1"/>
          </p:cNvSpPr>
          <p:nvPr/>
        </p:nvSpPr>
        <p:spPr bwMode="auto">
          <a:xfrm>
            <a:off x="685800" y="1549400"/>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mole and molar mass</a:t>
            </a:r>
            <a:endParaRPr lang="en-US" altLang="en-US" sz="2000">
              <a:solidFill>
                <a:srgbClr val="000000"/>
              </a:solidFill>
              <a:latin typeface="Courier New" pitchFamily="49" charset="0"/>
              <a:cs typeface="Times New Roman" pitchFamily="18" charset="0"/>
            </a:endParaRPr>
          </a:p>
        </p:txBody>
      </p:sp>
      <p:pic>
        <p:nvPicPr>
          <p:cNvPr id="4710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260975" y="2744788"/>
            <a:ext cx="3043238" cy="3733800"/>
          </a:xfrm>
          <a:prstGeom prst="rect">
            <a:avLst/>
          </a:prstGeom>
          <a:ln>
            <a:noFill/>
          </a:ln>
          <a:effectLst>
            <a:outerShdw blurRad="292100" dist="139700" dir="2700000" algn="tl" rotWithShape="0">
              <a:srgbClr val="333333">
                <a:alpha val="65000"/>
              </a:srgbClr>
            </a:outerShdw>
          </a:effectLst>
        </p:spPr>
      </p:pic>
      <p:pic>
        <p:nvPicPr>
          <p:cNvPr id="17416"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005638" y="3467100"/>
            <a:ext cx="1995487" cy="1793875"/>
          </a:xfrm>
          <a:prstGeom prst="rect">
            <a:avLst/>
          </a:prstGeom>
          <a:ln>
            <a:noFill/>
          </a:ln>
          <a:effectLst>
            <a:outerShdw blurRad="292100" dist="139700" dir="2700000" algn="tl" rotWithShape="0">
              <a:srgbClr val="333333">
                <a:alpha val="65000"/>
              </a:srgbClr>
            </a:outerShdw>
          </a:effectLst>
        </p:spPr>
      </p:pic>
      <p:pic>
        <p:nvPicPr>
          <p:cNvPr id="17415" name="Picture 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023100" y="1492250"/>
            <a:ext cx="1981200" cy="1809750"/>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rot="16200000" flipH="1">
            <a:off x="1758950" y="5402263"/>
            <a:ext cx="379413" cy="2111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4484688" y="5386388"/>
            <a:ext cx="381000" cy="209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1398">
                                            <p:txEl>
                                              <p:pRg st="0" end="0"/>
                                            </p:txEl>
                                          </p:spTgt>
                                        </p:tgtEl>
                                        <p:attrNameLst>
                                          <p:attrName>style.visibility</p:attrName>
                                        </p:attrNameLst>
                                      </p:cBhvr>
                                      <p:to>
                                        <p:strVal val="visible"/>
                                      </p:to>
                                    </p:set>
                                    <p:anim calcmode="lin" valueType="num">
                                      <p:cBhvr additive="base">
                                        <p:cTn id="7" dur="500" fill="hold"/>
                                        <p:tgtEl>
                                          <p:spTgt spid="5713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13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1398">
                                            <p:txEl>
                                              <p:pRg st="1" end="1"/>
                                            </p:txEl>
                                          </p:spTgt>
                                        </p:tgtEl>
                                        <p:attrNameLst>
                                          <p:attrName>style.visibility</p:attrName>
                                        </p:attrNameLst>
                                      </p:cBhvr>
                                      <p:to>
                                        <p:strVal val="visible"/>
                                      </p:to>
                                    </p:set>
                                    <p:anim calcmode="lin" valueType="num">
                                      <p:cBhvr additive="base">
                                        <p:cTn id="13" dur="500" fill="hold"/>
                                        <p:tgtEl>
                                          <p:spTgt spid="5713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13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2000" fill="hold"/>
                                        <p:tgtEl>
                                          <p:spTgt spid="47106"/>
                                        </p:tgtEl>
                                        <p:attrNameLst>
                                          <p:attrName>ppt_x</p:attrName>
                                        </p:attrNameLst>
                                      </p:cBhvr>
                                      <p:tavLst>
                                        <p:tav tm="0">
                                          <p:val>
                                            <p:strVal val="1+#ppt_w/2"/>
                                          </p:val>
                                        </p:tav>
                                        <p:tav tm="100000">
                                          <p:val>
                                            <p:strVal val="#ppt_x"/>
                                          </p:val>
                                        </p:tav>
                                      </p:tavLst>
                                    </p:anim>
                                    <p:anim calcmode="lin" valueType="num">
                                      <p:cBhvr additive="base">
                                        <p:cTn id="20" dur="2000" fill="hold"/>
                                        <p:tgtEl>
                                          <p:spTgt spid="47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pu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71398">
                                            <p:txEl>
                                              <p:pRg st="2" end="2"/>
                                            </p:txEl>
                                          </p:spTgt>
                                        </p:tgtEl>
                                        <p:attrNameLst>
                                          <p:attrName>style.visibility</p:attrName>
                                        </p:attrNameLst>
                                      </p:cBhvr>
                                      <p:to>
                                        <p:strVal val="visible"/>
                                      </p:to>
                                    </p:set>
                                    <p:anim calcmode="lin" valueType="num">
                                      <p:cBhvr additive="base">
                                        <p:cTn id="25" dur="500" fill="hold"/>
                                        <p:tgtEl>
                                          <p:spTgt spid="57139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13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71398">
                                            <p:txEl>
                                              <p:pRg st="3" end="3"/>
                                            </p:txEl>
                                          </p:spTgt>
                                        </p:tgtEl>
                                        <p:attrNameLst>
                                          <p:attrName>style.visibility</p:attrName>
                                        </p:attrNameLst>
                                      </p:cBhvr>
                                      <p:to>
                                        <p:strVal val="visible"/>
                                      </p:to>
                                    </p:set>
                                    <p:anim calcmode="lin" valueType="num">
                                      <p:cBhvr additive="base">
                                        <p:cTn id="31" dur="500" fill="hold"/>
                                        <p:tgtEl>
                                          <p:spTgt spid="57139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13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71398">
                                            <p:txEl>
                                              <p:pRg st="4" end="4"/>
                                            </p:txEl>
                                          </p:spTgt>
                                        </p:tgtEl>
                                        <p:attrNameLst>
                                          <p:attrName>style.visibility</p:attrName>
                                        </p:attrNameLst>
                                      </p:cBhvr>
                                      <p:to>
                                        <p:strVal val="visible"/>
                                      </p:to>
                                    </p:set>
                                    <p:anim calcmode="lin" valueType="num">
                                      <p:cBhvr additive="base">
                                        <p:cTn id="37" dur="500" fill="hold"/>
                                        <p:tgtEl>
                                          <p:spTgt spid="57139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13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71398">
                                            <p:txEl>
                                              <p:pRg st="5" end="5"/>
                                            </p:txEl>
                                          </p:spTgt>
                                        </p:tgtEl>
                                        <p:attrNameLst>
                                          <p:attrName>style.visibility</p:attrName>
                                        </p:attrNameLst>
                                      </p:cBhvr>
                                      <p:to>
                                        <p:strVal val="visible"/>
                                      </p:to>
                                    </p:set>
                                    <p:anim calcmode="lin" valueType="num">
                                      <p:cBhvr additive="base">
                                        <p:cTn id="43" dur="500" fill="hold"/>
                                        <p:tgtEl>
                                          <p:spTgt spid="57139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13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71398">
                                            <p:txEl>
                                              <p:pRg st="6" end="6"/>
                                            </p:txEl>
                                          </p:spTgt>
                                        </p:tgtEl>
                                        <p:attrNameLst>
                                          <p:attrName>style.visibility</p:attrName>
                                        </p:attrNameLst>
                                      </p:cBhvr>
                                      <p:to>
                                        <p:strVal val="visible"/>
                                      </p:to>
                                    </p:set>
                                    <p:anim calcmode="lin" valueType="num">
                                      <p:cBhvr additive="base">
                                        <p:cTn id="59" dur="500" fill="hold"/>
                                        <p:tgtEl>
                                          <p:spTgt spid="571398">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713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 calcmode="lin" valueType="num">
                                      <p:cBhvr additive="base">
                                        <p:cTn id="6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62" name="Rectangle 18"/>
          <p:cNvSpPr>
            <a:spLocks noChangeArrowheads="1"/>
          </p:cNvSpPr>
          <p:nvPr/>
        </p:nvSpPr>
        <p:spPr bwMode="auto">
          <a:xfrm>
            <a:off x="674688" y="4656138"/>
            <a:ext cx="7781925" cy="2201862"/>
          </a:xfrm>
          <a:prstGeom prst="rect">
            <a:avLst/>
          </a:prstGeom>
          <a:solidFill>
            <a:srgbClr val="FFFFCC"/>
          </a:solidFill>
          <a:ln w="9525">
            <a:noFill/>
            <a:miter lim="800000"/>
            <a:headEnd/>
            <a:tailEnd/>
          </a:ln>
          <a:effectLst/>
        </p:spPr>
        <p:txBody>
          <a:bodyPr/>
          <a:lstStyle/>
          <a:p>
            <a:pPr>
              <a:spcBef>
                <a:spcPct val="20000"/>
              </a:spcBef>
              <a:defRPr/>
            </a:pPr>
            <a:r>
              <a:rPr lang="en-US" altLang="en-US" dirty="0">
                <a:latin typeface="+mn-lt"/>
                <a:sym typeface="Symbol" pitchFamily="18" charset="2"/>
              </a:rPr>
              <a:t>EXAMPLE: How many atoms of P are there in 31.0 g of it?</a:t>
            </a:r>
            <a:r>
              <a:rPr lang="en-US" altLang="en-US" dirty="0">
                <a:latin typeface="+mn-lt"/>
                <a:cs typeface="Courier New" pitchFamily="49" charset="0"/>
                <a:sym typeface="Symbol" pitchFamily="18" charset="2"/>
              </a:rPr>
              <a:t> How many atoms of C are there in 12.0 g of it?</a:t>
            </a:r>
          </a:p>
          <a:p>
            <a:pPr>
              <a:spcBef>
                <a:spcPct val="20000"/>
              </a:spcBef>
              <a:defRPr/>
            </a:pPr>
            <a:r>
              <a:rPr lang="en-US" altLang="en-US" dirty="0">
                <a:latin typeface="+mn-lt"/>
              </a:rPr>
              <a:t>SOLUTION:</a:t>
            </a:r>
          </a:p>
          <a:p>
            <a:pPr>
              <a:spcBef>
                <a:spcPct val="20000"/>
              </a:spcBef>
              <a:buFont typeface="Symbol" pitchFamily="18" charset="2"/>
              <a:buChar char="·"/>
              <a:defRPr/>
            </a:pPr>
            <a:r>
              <a:rPr lang="en-US" altLang="en-US" dirty="0">
                <a:latin typeface="+mn-lt"/>
              </a:rPr>
              <a:t>There are </a:t>
            </a:r>
            <a:r>
              <a:rPr lang="en-US" altLang="en-US" i="1" dirty="0">
                <a:latin typeface="+mn-lt"/>
              </a:rPr>
              <a:t>N</a:t>
            </a:r>
            <a:r>
              <a:rPr lang="en-US" altLang="en-US" baseline="-25000" dirty="0">
                <a:latin typeface="+mn-lt"/>
              </a:rPr>
              <a:t>A</a:t>
            </a:r>
            <a:r>
              <a:rPr lang="en-US" altLang="en-US" dirty="0">
                <a:latin typeface="+mn-lt"/>
              </a:rPr>
              <a:t> = 6.02</a:t>
            </a:r>
            <a:r>
              <a:rPr lang="en-US" altLang="en-US" dirty="0">
                <a:latin typeface="+mn-lt"/>
                <a:sym typeface="Symbol" pitchFamily="18" charset="2"/>
              </a:rPr>
              <a:t>10</a:t>
            </a:r>
            <a:r>
              <a:rPr lang="en-US" altLang="en-US" baseline="30000" dirty="0">
                <a:latin typeface="+mn-lt"/>
                <a:sym typeface="Symbol" pitchFamily="18" charset="2"/>
              </a:rPr>
              <a:t>23</a:t>
            </a:r>
            <a:r>
              <a:rPr lang="en-US" altLang="en-US" dirty="0">
                <a:latin typeface="+mn-lt"/>
                <a:sym typeface="Symbol" pitchFamily="18" charset="2"/>
              </a:rPr>
              <a:t> atoms of P in 31.0 g of it.</a:t>
            </a:r>
          </a:p>
          <a:p>
            <a:pPr>
              <a:spcBef>
                <a:spcPct val="20000"/>
              </a:spcBef>
              <a:buFont typeface="Symbol" pitchFamily="18" charset="2"/>
              <a:buChar char="·"/>
              <a:defRPr/>
            </a:pPr>
            <a:r>
              <a:rPr lang="en-US" altLang="en-US" dirty="0"/>
              <a:t>There are </a:t>
            </a:r>
            <a:r>
              <a:rPr lang="en-US" altLang="en-US" i="1" dirty="0"/>
              <a:t>N</a:t>
            </a:r>
            <a:r>
              <a:rPr lang="en-US" altLang="en-US" baseline="-25000" dirty="0"/>
              <a:t>A</a:t>
            </a:r>
            <a:r>
              <a:rPr lang="en-US" altLang="en-US" dirty="0"/>
              <a:t> = 6.02</a:t>
            </a:r>
            <a:r>
              <a:rPr lang="en-US" altLang="en-US" dirty="0">
                <a:sym typeface="Symbol" pitchFamily="18" charset="2"/>
              </a:rPr>
              <a:t>10</a:t>
            </a:r>
            <a:r>
              <a:rPr lang="en-US" altLang="en-US" baseline="30000" dirty="0">
                <a:sym typeface="Symbol" pitchFamily="18" charset="2"/>
              </a:rPr>
              <a:t>23</a:t>
            </a:r>
            <a:r>
              <a:rPr lang="en-US" altLang="en-US" dirty="0">
                <a:sym typeface="Symbol" pitchFamily="18" charset="2"/>
              </a:rPr>
              <a:t> atoms of C in 12.0 g of it.</a:t>
            </a:r>
          </a:p>
          <a:p>
            <a:pPr>
              <a:spcBef>
                <a:spcPct val="20000"/>
              </a:spcBef>
              <a:buFont typeface="Symbol" pitchFamily="18" charset="2"/>
              <a:buChar char="·"/>
              <a:defRPr/>
            </a:pPr>
            <a:endParaRPr lang="en-US" altLang="en-US" dirty="0">
              <a:latin typeface="+mn-lt"/>
              <a:sym typeface="Symbol" pitchFamily="18" charset="2"/>
            </a:endParaRPr>
          </a:p>
        </p:txBody>
      </p:sp>
      <p:sp>
        <p:nvSpPr>
          <p:cNvPr id="569346" name="Rectangle 2"/>
          <p:cNvSpPr>
            <a:spLocks noChangeArrowheads="1"/>
          </p:cNvSpPr>
          <p:nvPr/>
        </p:nvSpPr>
        <p:spPr bwMode="auto">
          <a:xfrm>
            <a:off x="685800" y="1549400"/>
            <a:ext cx="7772400" cy="3121025"/>
          </a:xfrm>
          <a:prstGeom prst="rect">
            <a:avLst/>
          </a:prstGeom>
          <a:solidFill>
            <a:srgbClr val="EAEAEA"/>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Avogadro constant</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turns out the a mole of carbon (12 g) and a mole of phosphorus (31 g) </a:t>
            </a:r>
            <a:r>
              <a:rPr lang="en-US" altLang="en-US" b="1">
                <a:solidFill>
                  <a:srgbClr val="000000"/>
                </a:solidFill>
                <a:cs typeface="Times New Roman" pitchFamily="18" charset="0"/>
              </a:rPr>
              <a:t>has the same number of atoms</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means that 30.973762 g of P has the same number of atoms and 12.011 g of C.</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That number </a:t>
            </a:r>
            <a:r>
              <a:rPr lang="en-US" altLang="en-US" i="1">
                <a:solidFill>
                  <a:srgbClr val="000000"/>
                </a:solidFill>
                <a:cs typeface="Times New Roman" pitchFamily="18" charset="0"/>
              </a:rPr>
              <a:t>N</a:t>
            </a:r>
            <a:r>
              <a:rPr lang="en-US" altLang="en-US" baseline="-25000">
                <a:solidFill>
                  <a:srgbClr val="000000"/>
                </a:solidFill>
                <a:cs typeface="Times New Roman" pitchFamily="18" charset="0"/>
              </a:rPr>
              <a:t>A</a:t>
            </a:r>
            <a:r>
              <a:rPr lang="en-US" altLang="en-US">
                <a:solidFill>
                  <a:srgbClr val="000000"/>
                </a:solidFill>
                <a:cs typeface="Times New Roman" pitchFamily="18" charset="0"/>
              </a:rPr>
              <a:t> is given here:</a:t>
            </a:r>
          </a:p>
        </p:txBody>
      </p:sp>
      <p:grpSp>
        <p:nvGrpSpPr>
          <p:cNvPr id="2" name="Group 17"/>
          <p:cNvGrpSpPr>
            <a:grpSpLocks/>
          </p:cNvGrpSpPr>
          <p:nvPr/>
        </p:nvGrpSpPr>
        <p:grpSpPr bwMode="auto">
          <a:xfrm>
            <a:off x="828675" y="4073525"/>
            <a:ext cx="7464425" cy="487363"/>
            <a:chOff x="522" y="2956"/>
            <a:chExt cx="4702" cy="307"/>
          </a:xfrm>
        </p:grpSpPr>
        <p:sp>
          <p:nvSpPr>
            <p:cNvPr id="16394" name="Rectangle 14"/>
            <p:cNvSpPr>
              <a:spLocks noChangeArrowheads="1"/>
            </p:cNvSpPr>
            <p:nvPr/>
          </p:nvSpPr>
          <p:spPr bwMode="auto">
            <a:xfrm>
              <a:off x="554" y="2976"/>
              <a:ext cx="2818" cy="202"/>
            </a:xfrm>
            <a:prstGeom prst="rect">
              <a:avLst/>
            </a:prstGeom>
            <a:noFill/>
            <a:ln w="9525">
              <a:noFill/>
              <a:miter lim="800000"/>
              <a:headEnd/>
              <a:tailEnd/>
            </a:ln>
            <a:effectLst/>
          </p:spPr>
          <p:txBody>
            <a:bodyPr/>
            <a:lstStyle/>
            <a:p>
              <a:pPr>
                <a:lnSpc>
                  <a:spcPct val="90000"/>
                </a:lnSpc>
                <a:spcBef>
                  <a:spcPct val="20000"/>
                </a:spcBef>
                <a:defRPr/>
              </a:pPr>
              <a:r>
                <a:rPr lang="en-US" altLang="en-US" i="1" dirty="0">
                  <a:latin typeface="+mn-lt"/>
                </a:rPr>
                <a:t>N</a:t>
              </a:r>
              <a:r>
                <a:rPr lang="en-US" altLang="en-US" baseline="-25000" dirty="0">
                  <a:latin typeface="+mn-lt"/>
                </a:rPr>
                <a:t>A</a:t>
              </a:r>
              <a:r>
                <a:rPr lang="en-US" altLang="en-US" dirty="0">
                  <a:latin typeface="+mn-lt"/>
                </a:rPr>
                <a:t> = 6.02</a:t>
              </a:r>
              <a:r>
                <a:rPr lang="en-US" altLang="en-US" dirty="0">
                  <a:latin typeface="+mn-lt"/>
                  <a:sym typeface="Symbol" pitchFamily="18" charset="2"/>
                </a:rPr>
                <a:t>10</a:t>
              </a:r>
              <a:r>
                <a:rPr lang="en-US" altLang="en-US" baseline="30000" dirty="0">
                  <a:latin typeface="+mn-lt"/>
                  <a:sym typeface="Symbol" pitchFamily="18" charset="2"/>
                </a:rPr>
                <a:t>23</a:t>
              </a:r>
              <a:r>
                <a:rPr lang="en-US" altLang="en-US" dirty="0">
                  <a:latin typeface="+mn-lt"/>
                  <a:sym typeface="Symbol" pitchFamily="18" charset="2"/>
                </a:rPr>
                <a:t> molecules.</a:t>
              </a:r>
              <a:endParaRPr lang="en-US" altLang="en-US" baseline="-25000" dirty="0">
                <a:latin typeface="+mn-lt"/>
                <a:cs typeface="Courier New" pitchFamily="49" charset="0"/>
                <a:sym typeface="Symbol" pitchFamily="18" charset="2"/>
              </a:endParaRPr>
            </a:p>
          </p:txBody>
        </p:sp>
        <p:sp>
          <p:nvSpPr>
            <p:cNvPr id="19467" name="Text Box 15"/>
            <p:cNvSpPr txBox="1">
              <a:spLocks noChangeArrowheads="1"/>
            </p:cNvSpPr>
            <p:nvPr/>
          </p:nvSpPr>
          <p:spPr bwMode="auto">
            <a:xfrm>
              <a:off x="3040" y="2972"/>
              <a:ext cx="218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the Avogadro constant</a:t>
              </a:r>
            </a:p>
          </p:txBody>
        </p:sp>
        <p:sp>
          <p:nvSpPr>
            <p:cNvPr id="19468" name="Rectangle 16"/>
            <p:cNvSpPr>
              <a:spLocks noChangeArrowheads="1"/>
            </p:cNvSpPr>
            <p:nvPr/>
          </p:nvSpPr>
          <p:spPr bwMode="auto">
            <a:xfrm>
              <a:off x="522" y="2956"/>
              <a:ext cx="4701" cy="30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pic>
        <p:nvPicPr>
          <p:cNvPr id="4813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35550" y="65088"/>
            <a:ext cx="2024063" cy="1819275"/>
          </a:xfrm>
          <a:prstGeom prst="rect">
            <a:avLst/>
          </a:prstGeom>
          <a:ln>
            <a:noFill/>
          </a:ln>
          <a:effectLst>
            <a:outerShdw blurRad="292100" dist="139700" dir="2700000" algn="tl" rotWithShape="0">
              <a:srgbClr val="333333">
                <a:alpha val="65000"/>
              </a:srgbClr>
            </a:outerShdw>
          </a:effectLst>
        </p:spPr>
      </p:pic>
      <p:pic>
        <p:nvPicPr>
          <p:cNvPr id="48131"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19925" y="65088"/>
            <a:ext cx="2024063" cy="1819275"/>
          </a:xfrm>
          <a:prstGeom prst="rect">
            <a:avLst/>
          </a:prstGeom>
          <a:ln>
            <a:noFill/>
          </a:ln>
          <a:effectLst>
            <a:outerShdw blurRad="292100" dist="139700" dir="2700000" algn="tl" rotWithShape="0">
              <a:srgbClr val="333333">
                <a:alpha val="65000"/>
              </a:srgbClr>
            </a:outerShdw>
          </a:effectLst>
        </p:spPr>
      </p:pic>
      <p:sp>
        <p:nvSpPr>
          <p:cNvPr id="569356" name="Rectangle 12"/>
          <p:cNvSpPr>
            <a:spLocks noChangeArrowheads="1"/>
          </p:cNvSpPr>
          <p:nvPr/>
        </p:nvSpPr>
        <p:spPr bwMode="auto">
          <a:xfrm>
            <a:off x="5591175" y="1524000"/>
            <a:ext cx="987425" cy="265113"/>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 name="Rectangle 12"/>
          <p:cNvSpPr>
            <a:spLocks noChangeArrowheads="1"/>
          </p:cNvSpPr>
          <p:nvPr/>
        </p:nvSpPr>
        <p:spPr bwMode="auto">
          <a:xfrm>
            <a:off x="7699375" y="1519238"/>
            <a:ext cx="727075" cy="266700"/>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46">
                                            <p:txEl>
                                              <p:pRg st="0" end="0"/>
                                            </p:txEl>
                                          </p:spTgt>
                                        </p:tgtEl>
                                        <p:attrNameLst>
                                          <p:attrName>style.visibility</p:attrName>
                                        </p:attrNameLst>
                                      </p:cBhvr>
                                      <p:to>
                                        <p:strVal val="visible"/>
                                      </p:to>
                                    </p:set>
                                    <p:anim calcmode="lin" valueType="num">
                                      <p:cBhvr additive="base">
                                        <p:cTn id="7" dur="500" fill="hold"/>
                                        <p:tgtEl>
                                          <p:spTgt spid="5693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9346">
                                            <p:txEl>
                                              <p:pRg st="1" end="1"/>
                                            </p:txEl>
                                          </p:spTgt>
                                        </p:tgtEl>
                                        <p:attrNameLst>
                                          <p:attrName>style.visibility</p:attrName>
                                        </p:attrNameLst>
                                      </p:cBhvr>
                                      <p:to>
                                        <p:strVal val="visible"/>
                                      </p:to>
                                    </p:set>
                                    <p:anim calcmode="lin" valueType="num">
                                      <p:cBhvr additive="base">
                                        <p:cTn id="13" dur="500" fill="hold"/>
                                        <p:tgtEl>
                                          <p:spTgt spid="5693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9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48130"/>
                                        </p:tgtEl>
                                        <p:attrNameLst>
                                          <p:attrName>style.visibility</p:attrName>
                                        </p:attrNameLst>
                                      </p:cBhvr>
                                      <p:to>
                                        <p:strVal val="visible"/>
                                      </p:to>
                                    </p:set>
                                    <p:anim calcmode="lin" valueType="num">
                                      <p:cBhvr>
                                        <p:cTn id="17" dur="500" fill="hold"/>
                                        <p:tgtEl>
                                          <p:spTgt spid="48130"/>
                                        </p:tgtEl>
                                        <p:attrNameLst>
                                          <p:attrName>ppt_w</p:attrName>
                                        </p:attrNameLst>
                                      </p:cBhvr>
                                      <p:tavLst>
                                        <p:tav tm="0">
                                          <p:val>
                                            <p:fltVal val="0"/>
                                          </p:val>
                                        </p:tav>
                                        <p:tav tm="100000">
                                          <p:val>
                                            <p:strVal val="#ppt_w"/>
                                          </p:val>
                                        </p:tav>
                                      </p:tavLst>
                                    </p:anim>
                                    <p:anim calcmode="lin" valueType="num">
                                      <p:cBhvr>
                                        <p:cTn id="18" dur="500" fill="hold"/>
                                        <p:tgtEl>
                                          <p:spTgt spid="48130"/>
                                        </p:tgtEl>
                                        <p:attrNameLst>
                                          <p:attrName>ppt_h</p:attrName>
                                        </p:attrNameLst>
                                      </p:cBhvr>
                                      <p:tavLst>
                                        <p:tav tm="0">
                                          <p:val>
                                            <p:fltVal val="0"/>
                                          </p:val>
                                        </p:tav>
                                        <p:tav tm="100000">
                                          <p:val>
                                            <p:strVal val="#ppt_h"/>
                                          </p:val>
                                        </p:tav>
                                      </p:tavLst>
                                    </p:anim>
                                    <p:animEffect transition="in" filter="fade">
                                      <p:cBhvr>
                                        <p:cTn id="19" dur="500"/>
                                        <p:tgtEl>
                                          <p:spTgt spid="48130"/>
                                        </p:tgtEl>
                                      </p:cBhvr>
                                    </p:animEffect>
                                  </p:childTnLst>
                                </p:cTn>
                              </p:par>
                              <p:par>
                                <p:cTn id="20" presetID="53" presetClass="entr" presetSubtype="0" fill="hold" nodeType="withEffect">
                                  <p:stCondLst>
                                    <p:cond delay="0"/>
                                  </p:stCondLst>
                                  <p:childTnLst>
                                    <p:set>
                                      <p:cBhvr>
                                        <p:cTn id="21" dur="1" fill="hold">
                                          <p:stCondLst>
                                            <p:cond delay="0"/>
                                          </p:stCondLst>
                                        </p:cTn>
                                        <p:tgtEl>
                                          <p:spTgt spid="48131"/>
                                        </p:tgtEl>
                                        <p:attrNameLst>
                                          <p:attrName>style.visibility</p:attrName>
                                        </p:attrNameLst>
                                      </p:cBhvr>
                                      <p:to>
                                        <p:strVal val="visible"/>
                                      </p:to>
                                    </p:set>
                                    <p:anim calcmode="lin" valueType="num">
                                      <p:cBhvr>
                                        <p:cTn id="22" dur="500" fill="hold"/>
                                        <p:tgtEl>
                                          <p:spTgt spid="48131"/>
                                        </p:tgtEl>
                                        <p:attrNameLst>
                                          <p:attrName>ppt_w</p:attrName>
                                        </p:attrNameLst>
                                      </p:cBhvr>
                                      <p:tavLst>
                                        <p:tav tm="0">
                                          <p:val>
                                            <p:fltVal val="0"/>
                                          </p:val>
                                        </p:tav>
                                        <p:tav tm="100000">
                                          <p:val>
                                            <p:strVal val="#ppt_w"/>
                                          </p:val>
                                        </p:tav>
                                      </p:tavLst>
                                    </p:anim>
                                    <p:anim calcmode="lin" valueType="num">
                                      <p:cBhvr>
                                        <p:cTn id="23" dur="500" fill="hold"/>
                                        <p:tgtEl>
                                          <p:spTgt spid="48131"/>
                                        </p:tgtEl>
                                        <p:attrNameLst>
                                          <p:attrName>ppt_h</p:attrName>
                                        </p:attrNameLst>
                                      </p:cBhvr>
                                      <p:tavLst>
                                        <p:tav tm="0">
                                          <p:val>
                                            <p:fltVal val="0"/>
                                          </p:val>
                                        </p:tav>
                                        <p:tav tm="100000">
                                          <p:val>
                                            <p:strVal val="#ppt_h"/>
                                          </p:val>
                                        </p:tav>
                                      </p:tavLst>
                                    </p:anim>
                                    <p:animEffect transition="in" filter="fade">
                                      <p:cBhvr>
                                        <p:cTn id="24" dur="500"/>
                                        <p:tgtEl>
                                          <p:spTgt spid="481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69346">
                                            <p:txEl>
                                              <p:pRg st="2" end="2"/>
                                            </p:txEl>
                                          </p:spTgt>
                                        </p:tgtEl>
                                        <p:attrNameLst>
                                          <p:attrName>style.visibility</p:attrName>
                                        </p:attrNameLst>
                                      </p:cBhvr>
                                      <p:to>
                                        <p:strVal val="visible"/>
                                      </p:to>
                                    </p:set>
                                    <p:anim calcmode="lin" valueType="num">
                                      <p:cBhvr additive="base">
                                        <p:cTn id="29" dur="500" fill="hold"/>
                                        <p:tgtEl>
                                          <p:spTgt spid="56934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69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2" presetClass="entr" presetSubtype="8" fill="hold" grpId="0" nodeType="withEffect">
                                  <p:stCondLst>
                                    <p:cond delay="0"/>
                                  </p:stCondLst>
                                  <p:childTnLst>
                                    <p:set>
                                      <p:cBhvr>
                                        <p:cTn id="32" dur="1" fill="hold">
                                          <p:stCondLst>
                                            <p:cond delay="0"/>
                                          </p:stCondLst>
                                        </p:cTn>
                                        <p:tgtEl>
                                          <p:spTgt spid="569356"/>
                                        </p:tgtEl>
                                        <p:attrNameLst>
                                          <p:attrName>style.visibility</p:attrName>
                                        </p:attrNameLst>
                                      </p:cBhvr>
                                      <p:to>
                                        <p:strVal val="visible"/>
                                      </p:to>
                                    </p:set>
                                    <p:animEffect transition="in" filter="wipe(left)">
                                      <p:cBhvr>
                                        <p:cTn id="33" dur="500"/>
                                        <p:tgtEl>
                                          <p:spTgt spid="56935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69346">
                                            <p:txEl>
                                              <p:pRg st="3" end="3"/>
                                            </p:txEl>
                                          </p:spTgt>
                                        </p:tgtEl>
                                        <p:attrNameLst>
                                          <p:attrName>style.visibility</p:attrName>
                                        </p:attrNameLst>
                                      </p:cBhvr>
                                      <p:to>
                                        <p:strVal val="visible"/>
                                      </p:to>
                                    </p:set>
                                    <p:anim calcmode="lin" valueType="num">
                                      <p:cBhvr additive="base">
                                        <p:cTn id="41" dur="500" fill="hold"/>
                                        <p:tgtEl>
                                          <p:spTgt spid="56934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69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69362">
                                            <p:txEl>
                                              <p:pRg st="0" end="0"/>
                                            </p:txEl>
                                          </p:spTgt>
                                        </p:tgtEl>
                                        <p:attrNameLst>
                                          <p:attrName>style.visibility</p:attrName>
                                        </p:attrNameLst>
                                      </p:cBhvr>
                                      <p:to>
                                        <p:strVal val="visible"/>
                                      </p:to>
                                    </p:set>
                                    <p:anim calcmode="lin" valueType="num">
                                      <p:cBhvr additive="base">
                                        <p:cTn id="54"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69362">
                                            <p:txEl>
                                              <p:pRg st="1" end="1"/>
                                            </p:txEl>
                                          </p:spTgt>
                                        </p:tgtEl>
                                        <p:attrNameLst>
                                          <p:attrName>style.visibility</p:attrName>
                                        </p:attrNameLst>
                                      </p:cBhvr>
                                      <p:to>
                                        <p:strVal val="visible"/>
                                      </p:to>
                                    </p:set>
                                    <p:anim calcmode="lin" valueType="num">
                                      <p:cBhvr additive="base">
                                        <p:cTn id="60"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569362">
                                            <p:txEl>
                                              <p:pRg st="2" end="2"/>
                                            </p:txEl>
                                          </p:spTgt>
                                        </p:tgtEl>
                                        <p:attrNameLst>
                                          <p:attrName>style.visibility</p:attrName>
                                        </p:attrNameLst>
                                      </p:cBhvr>
                                      <p:to>
                                        <p:strVal val="visible"/>
                                      </p:to>
                                    </p:set>
                                    <p:anim calcmode="lin" valueType="num">
                                      <p:cBhvr additive="base">
                                        <p:cTn id="66"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569362">
                                            <p:txEl>
                                              <p:pRg st="3" end="3"/>
                                            </p:txEl>
                                          </p:spTgt>
                                        </p:tgtEl>
                                        <p:attrNameLst>
                                          <p:attrName>style.visibility</p:attrName>
                                        </p:attrNameLst>
                                      </p:cBhvr>
                                      <p:to>
                                        <p:strVal val="visible"/>
                                      </p:to>
                                    </p:set>
                                    <p:anim calcmode="lin" valueType="num">
                                      <p:cBhvr additive="base">
                                        <p:cTn id="72"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6"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solidFill>
                  <a:srgbClr val="333399"/>
                </a:solidFill>
              </a:rPr>
              <a:t>Understandings: </a:t>
            </a:r>
            <a:endParaRPr lang="en-US" altLang="en-US">
              <a:solidFill>
                <a:srgbClr val="333399"/>
              </a:solidFill>
            </a:endParaRPr>
          </a:p>
          <a:p>
            <a:r>
              <a:rPr lang="en-US" altLang="en-US">
                <a:solidFill>
                  <a:srgbClr val="333399"/>
                </a:solidFill>
              </a:rPr>
              <a:t>• Pressure </a:t>
            </a:r>
          </a:p>
          <a:p>
            <a:r>
              <a:rPr lang="en-US" altLang="en-US">
                <a:solidFill>
                  <a:srgbClr val="333399"/>
                </a:solidFill>
              </a:rPr>
              <a:t>• Equation of state for an ideal gas </a:t>
            </a:r>
          </a:p>
          <a:p>
            <a:r>
              <a:rPr lang="en-US" altLang="en-US">
                <a:solidFill>
                  <a:srgbClr val="333399"/>
                </a:solidFill>
              </a:rPr>
              <a:t>• Kinetic model of an ideal gas </a:t>
            </a:r>
          </a:p>
          <a:p>
            <a:r>
              <a:rPr lang="en-US" altLang="en-US">
                <a:solidFill>
                  <a:srgbClr val="333399"/>
                </a:solidFill>
              </a:rPr>
              <a:t>• Mole, molar mass and the Avogadro constant </a:t>
            </a:r>
          </a:p>
          <a:p>
            <a:r>
              <a:rPr lang="en-US" altLang="en-US">
                <a:solidFill>
                  <a:srgbClr val="333399"/>
                </a:solidFill>
              </a:rPr>
              <a:t>• Differences between real and ideal gases </a:t>
            </a:r>
          </a:p>
          <a:p>
            <a:r>
              <a:rPr lang="en-US" altLang="en-US" b="1">
                <a:solidFill>
                  <a:srgbClr val="333399"/>
                </a:solidFill>
              </a:rPr>
              <a:t>Applications and skills: </a:t>
            </a:r>
            <a:endParaRPr lang="en-US" altLang="en-US">
              <a:solidFill>
                <a:srgbClr val="333399"/>
              </a:solidFill>
            </a:endParaRPr>
          </a:p>
          <a:p>
            <a:r>
              <a:rPr lang="en-US" altLang="en-US">
                <a:solidFill>
                  <a:srgbClr val="333399"/>
                </a:solidFill>
              </a:rPr>
              <a:t>• Solving problems using the equation of state for an ideal gas and gas laws </a:t>
            </a:r>
          </a:p>
          <a:p>
            <a:r>
              <a:rPr lang="en-US" altLang="en-US">
                <a:solidFill>
                  <a:srgbClr val="333399"/>
                </a:solidFill>
              </a:rPr>
              <a:t>• Sketching and interpreting changes of state of an ideal gas on pressure–volume, pressure–temperature and volume–temperature diagrams </a:t>
            </a:r>
          </a:p>
          <a:p>
            <a:r>
              <a:rPr lang="en-US" altLang="en-US">
                <a:solidFill>
                  <a:srgbClr val="333399"/>
                </a:solidFill>
              </a:rPr>
              <a:t>• Investigating at least one gas law experimentally </a:t>
            </a:r>
          </a:p>
        </p:txBody>
      </p:sp>
      <p:sp>
        <p:nvSpPr>
          <p:cNvPr id="3075"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62" name="Rectangle 18"/>
          <p:cNvSpPr>
            <a:spLocks noChangeArrowheads="1"/>
          </p:cNvSpPr>
          <p:nvPr/>
        </p:nvSpPr>
        <p:spPr bwMode="auto">
          <a:xfrm>
            <a:off x="674688" y="4725988"/>
            <a:ext cx="7781925" cy="2132012"/>
          </a:xfrm>
          <a:prstGeom prst="rect">
            <a:avLst/>
          </a:prstGeom>
          <a:solidFill>
            <a:srgbClr val="FFFFCC"/>
          </a:solidFill>
          <a:ln w="9525">
            <a:noFill/>
            <a:miter lim="800000"/>
            <a:headEnd/>
            <a:tailEnd/>
          </a:ln>
          <a:effectLst/>
        </p:spPr>
        <p:txBody>
          <a:bodyPr/>
          <a:lstStyle/>
          <a:p>
            <a:pPr>
              <a:spcBef>
                <a:spcPct val="20000"/>
              </a:spcBef>
              <a:defRPr/>
            </a:pPr>
            <a:r>
              <a:rPr lang="en-US" altLang="en-US" dirty="0">
                <a:latin typeface="+mn-lt"/>
                <a:sym typeface="Symbol" pitchFamily="18" charset="2"/>
              </a:rPr>
              <a:t>EXAMPLE: How many atoms                                                      of P are there in 145.8 g of it?</a:t>
            </a:r>
            <a:endParaRPr lang="en-US" altLang="en-US" dirty="0">
              <a:latin typeface="+mn-lt"/>
              <a:cs typeface="Courier New" pitchFamily="49" charset="0"/>
              <a:sym typeface="Symbol" pitchFamily="18" charset="2"/>
            </a:endParaRPr>
          </a:p>
          <a:p>
            <a:pPr>
              <a:spcBef>
                <a:spcPct val="20000"/>
              </a:spcBef>
              <a:defRPr/>
            </a:pPr>
            <a:r>
              <a:rPr lang="en-US" altLang="en-US" dirty="0">
                <a:latin typeface="+mn-lt"/>
              </a:rPr>
              <a:t>SOLUTION: It is best to start with the given quantity.</a:t>
            </a:r>
          </a:p>
          <a:p>
            <a:pPr>
              <a:spcBef>
                <a:spcPct val="20000"/>
              </a:spcBef>
              <a:defRPr/>
            </a:pPr>
            <a:r>
              <a:rPr lang="en-US" altLang="en-US" dirty="0">
                <a:latin typeface="+mn-lt"/>
              </a:rPr>
              <a:t>(145.8 g)(1 mol </a:t>
            </a:r>
            <a:r>
              <a:rPr lang="en-US" altLang="en-US" i="1" dirty="0">
                <a:latin typeface="+mn-lt"/>
              </a:rPr>
              <a:t>/</a:t>
            </a:r>
            <a:r>
              <a:rPr lang="en-US" altLang="en-US" dirty="0">
                <a:latin typeface="+mn-lt"/>
              </a:rPr>
              <a:t> 30.984 g)(6.02</a:t>
            </a:r>
            <a:r>
              <a:rPr lang="en-US" altLang="en-US" dirty="0">
                <a:sym typeface="Symbol" pitchFamily="18" charset="2"/>
              </a:rPr>
              <a:t>10</a:t>
            </a:r>
            <a:r>
              <a:rPr lang="en-US" altLang="en-US" baseline="30000" dirty="0">
                <a:sym typeface="Symbol" pitchFamily="18" charset="2"/>
              </a:rPr>
              <a:t>23</a:t>
            </a:r>
            <a:r>
              <a:rPr lang="en-US" altLang="en-US" dirty="0">
                <a:sym typeface="Symbol" pitchFamily="18" charset="2"/>
              </a:rPr>
              <a:t> atoms </a:t>
            </a:r>
            <a:r>
              <a:rPr lang="en-US" altLang="en-US" i="1" dirty="0">
                <a:sym typeface="Symbol" pitchFamily="18" charset="2"/>
              </a:rPr>
              <a:t>/</a:t>
            </a:r>
            <a:r>
              <a:rPr lang="en-US" altLang="en-US" dirty="0">
                <a:sym typeface="Symbol" pitchFamily="18" charset="2"/>
              </a:rPr>
              <a:t> 1 mol)</a:t>
            </a:r>
            <a:endParaRPr lang="en-US" altLang="en-US" dirty="0">
              <a:latin typeface="+mn-lt"/>
              <a:sym typeface="Symbol" pitchFamily="18" charset="2"/>
            </a:endParaRPr>
          </a:p>
          <a:p>
            <a:pPr>
              <a:spcBef>
                <a:spcPct val="20000"/>
              </a:spcBef>
              <a:defRPr/>
            </a:pPr>
            <a:r>
              <a:rPr lang="en-US" altLang="en-US" dirty="0"/>
              <a:t>                                                   = 2.83</a:t>
            </a:r>
            <a:r>
              <a:rPr lang="en-US" altLang="en-US" dirty="0">
                <a:sym typeface="Symbol" pitchFamily="18" charset="2"/>
              </a:rPr>
              <a:t>10</a:t>
            </a:r>
            <a:r>
              <a:rPr lang="en-US" altLang="en-US" baseline="30000" dirty="0">
                <a:sym typeface="Symbol" pitchFamily="18" charset="2"/>
              </a:rPr>
              <a:t>24</a:t>
            </a:r>
            <a:r>
              <a:rPr lang="en-US" altLang="en-US" dirty="0">
                <a:sym typeface="Symbol" pitchFamily="18" charset="2"/>
              </a:rPr>
              <a:t> atoms of P.</a:t>
            </a:r>
          </a:p>
          <a:p>
            <a:pPr>
              <a:spcBef>
                <a:spcPct val="20000"/>
              </a:spcBef>
              <a:buFont typeface="Symbol" pitchFamily="18" charset="2"/>
              <a:buChar char="·"/>
              <a:defRPr/>
            </a:pPr>
            <a:endParaRPr lang="en-US" altLang="en-US" dirty="0">
              <a:latin typeface="+mn-lt"/>
              <a:sym typeface="Symbol" pitchFamily="18" charset="2"/>
            </a:endParaRPr>
          </a:p>
        </p:txBody>
      </p:sp>
      <p:sp>
        <p:nvSpPr>
          <p:cNvPr id="569346" name="Rectangle 2"/>
          <p:cNvSpPr>
            <a:spLocks noChangeArrowheads="1"/>
          </p:cNvSpPr>
          <p:nvPr/>
        </p:nvSpPr>
        <p:spPr bwMode="auto">
          <a:xfrm>
            <a:off x="685800" y="1549400"/>
            <a:ext cx="7772400" cy="32194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Avogadro constant</a:t>
            </a:r>
            <a:endParaRPr lang="en-US" altLang="en-US" dirty="0">
              <a:solidFill>
                <a:srgbClr val="000000"/>
              </a:solidFill>
              <a:latin typeface="+mn-lt"/>
              <a:cs typeface="Times New Roman" pitchFamily="18" charset="0"/>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18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To find the number of atoms                                                   in a sample, simply convert                                               sample to moles, then use                                                          the conversion</a:t>
            </a:r>
          </a:p>
          <a:p>
            <a:pPr>
              <a:spcBef>
                <a:spcPts val="1200"/>
              </a:spcBef>
              <a:defRPr/>
            </a:pPr>
            <a:r>
              <a:rPr lang="en-US" altLang="en-US" dirty="0">
                <a:solidFill>
                  <a:srgbClr val="000000"/>
                </a:solidFill>
                <a:latin typeface="+mn-lt"/>
                <a:cs typeface="Times New Roman" pitchFamily="18" charset="0"/>
              </a:rPr>
              <a:t>  </a:t>
            </a:r>
            <a:r>
              <a:rPr lang="en-US" altLang="en-US" dirty="0">
                <a:solidFill>
                  <a:srgbClr val="333399"/>
                </a:solidFill>
                <a:latin typeface="+mn-lt"/>
                <a:cs typeface="Times New Roman" pitchFamily="18" charset="0"/>
              </a:rPr>
              <a:t>1 mol = </a:t>
            </a:r>
            <a:r>
              <a:rPr lang="en-US" altLang="en-US" dirty="0">
                <a:solidFill>
                  <a:srgbClr val="333399"/>
                </a:solidFill>
              </a:rPr>
              <a:t>6.02</a:t>
            </a:r>
            <a:r>
              <a:rPr lang="en-US" altLang="en-US" dirty="0">
                <a:solidFill>
                  <a:srgbClr val="333399"/>
                </a:solidFill>
                <a:sym typeface="Symbol" pitchFamily="18" charset="2"/>
              </a:rPr>
              <a:t>10</a:t>
            </a:r>
            <a:r>
              <a:rPr lang="en-US" altLang="en-US" baseline="30000" dirty="0">
                <a:solidFill>
                  <a:srgbClr val="333399"/>
                </a:solidFill>
                <a:sym typeface="Symbol" pitchFamily="18" charset="2"/>
              </a:rPr>
              <a:t>23</a:t>
            </a:r>
            <a:r>
              <a:rPr lang="en-US" altLang="en-US" dirty="0">
                <a:solidFill>
                  <a:srgbClr val="333399"/>
                </a:solidFill>
                <a:sym typeface="Symbol" pitchFamily="18" charset="2"/>
              </a:rPr>
              <a:t> molecules</a:t>
            </a:r>
            <a:r>
              <a:rPr lang="en-US" altLang="en-US" dirty="0">
                <a:sym typeface="Symbol" pitchFamily="18" charset="2"/>
              </a:rPr>
              <a:t>.</a:t>
            </a:r>
            <a:endParaRPr lang="en-US" altLang="en-US" dirty="0">
              <a:solidFill>
                <a:srgbClr val="000000"/>
              </a:solidFill>
              <a:latin typeface="+mn-lt"/>
              <a:cs typeface="Times New Roman" pitchFamily="18" charset="0"/>
            </a:endParaRPr>
          </a:p>
        </p:txBody>
      </p:sp>
      <p:grpSp>
        <p:nvGrpSpPr>
          <p:cNvPr id="2" name="Group 17"/>
          <p:cNvGrpSpPr>
            <a:grpSpLocks/>
          </p:cNvGrpSpPr>
          <p:nvPr/>
        </p:nvGrpSpPr>
        <p:grpSpPr bwMode="auto">
          <a:xfrm>
            <a:off x="828675" y="1992313"/>
            <a:ext cx="7464425" cy="473075"/>
            <a:chOff x="522" y="2956"/>
            <a:chExt cx="4702" cy="298"/>
          </a:xfrm>
        </p:grpSpPr>
        <p:sp>
          <p:nvSpPr>
            <p:cNvPr id="16394" name="Rectangle 14"/>
            <p:cNvSpPr>
              <a:spLocks noChangeArrowheads="1"/>
            </p:cNvSpPr>
            <p:nvPr/>
          </p:nvSpPr>
          <p:spPr bwMode="auto">
            <a:xfrm>
              <a:off x="554" y="2976"/>
              <a:ext cx="2818" cy="202"/>
            </a:xfrm>
            <a:prstGeom prst="rect">
              <a:avLst/>
            </a:prstGeom>
            <a:noFill/>
            <a:ln w="9525">
              <a:noFill/>
              <a:miter lim="800000"/>
              <a:headEnd/>
              <a:tailEnd/>
            </a:ln>
            <a:effectLst/>
          </p:spPr>
          <p:txBody>
            <a:bodyPr/>
            <a:lstStyle/>
            <a:p>
              <a:pPr>
                <a:lnSpc>
                  <a:spcPct val="90000"/>
                </a:lnSpc>
                <a:spcBef>
                  <a:spcPct val="20000"/>
                </a:spcBef>
                <a:defRPr/>
              </a:pPr>
              <a:r>
                <a:rPr lang="en-US" altLang="en-US" i="1" dirty="0">
                  <a:latin typeface="+mn-lt"/>
                </a:rPr>
                <a:t>N</a:t>
              </a:r>
              <a:r>
                <a:rPr lang="en-US" altLang="en-US" baseline="-25000" dirty="0">
                  <a:latin typeface="+mn-lt"/>
                </a:rPr>
                <a:t>A</a:t>
              </a:r>
              <a:r>
                <a:rPr lang="en-US" altLang="en-US" dirty="0">
                  <a:latin typeface="+mn-lt"/>
                </a:rPr>
                <a:t> = 6.02</a:t>
              </a:r>
              <a:r>
                <a:rPr lang="en-US" altLang="en-US" dirty="0">
                  <a:latin typeface="+mn-lt"/>
                  <a:sym typeface="Symbol" pitchFamily="18" charset="2"/>
                </a:rPr>
                <a:t>10</a:t>
              </a:r>
              <a:r>
                <a:rPr lang="en-US" altLang="en-US" baseline="30000" dirty="0">
                  <a:latin typeface="+mn-lt"/>
                  <a:sym typeface="Symbol" pitchFamily="18" charset="2"/>
                </a:rPr>
                <a:t>23</a:t>
              </a:r>
              <a:r>
                <a:rPr lang="en-US" altLang="en-US" dirty="0">
                  <a:latin typeface="+mn-lt"/>
                  <a:sym typeface="Symbol" pitchFamily="18" charset="2"/>
                </a:rPr>
                <a:t> molecules.</a:t>
              </a:r>
              <a:endParaRPr lang="en-US" altLang="en-US" baseline="-25000" dirty="0">
                <a:latin typeface="+mn-lt"/>
                <a:cs typeface="Courier New" pitchFamily="49" charset="0"/>
                <a:sym typeface="Symbol" pitchFamily="18" charset="2"/>
              </a:endParaRPr>
            </a:p>
          </p:txBody>
        </p:sp>
        <p:sp>
          <p:nvSpPr>
            <p:cNvPr id="20496" name="Text Box 15"/>
            <p:cNvSpPr txBox="1">
              <a:spLocks noChangeArrowheads="1"/>
            </p:cNvSpPr>
            <p:nvPr/>
          </p:nvSpPr>
          <p:spPr bwMode="auto">
            <a:xfrm>
              <a:off x="3040" y="2963"/>
              <a:ext cx="218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the Avogadro constant</a:t>
              </a:r>
            </a:p>
          </p:txBody>
        </p:sp>
        <p:sp>
          <p:nvSpPr>
            <p:cNvPr id="20497" name="Rectangle 16"/>
            <p:cNvSpPr>
              <a:spLocks noChangeArrowheads="1"/>
            </p:cNvSpPr>
            <p:nvPr/>
          </p:nvSpPr>
          <p:spPr bwMode="auto">
            <a:xfrm>
              <a:off x="522" y="2956"/>
              <a:ext cx="4701" cy="2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pic>
        <p:nvPicPr>
          <p:cNvPr id="4813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35550" y="65088"/>
            <a:ext cx="2024063" cy="1819275"/>
          </a:xfrm>
          <a:prstGeom prst="rect">
            <a:avLst/>
          </a:prstGeom>
          <a:ln>
            <a:noFill/>
          </a:ln>
          <a:effectLst>
            <a:outerShdw blurRad="292100" dist="139700" dir="2700000" algn="tl" rotWithShape="0">
              <a:srgbClr val="333333">
                <a:alpha val="65000"/>
              </a:srgbClr>
            </a:outerShdw>
          </a:effectLst>
        </p:spPr>
      </p:pic>
      <p:pic>
        <p:nvPicPr>
          <p:cNvPr id="48131"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019925" y="65088"/>
            <a:ext cx="2024063" cy="1819275"/>
          </a:xfrm>
          <a:prstGeom prst="rect">
            <a:avLst/>
          </a:prstGeom>
          <a:ln>
            <a:noFill/>
          </a:ln>
          <a:effectLst>
            <a:outerShdw blurRad="292100" dist="139700" dir="2700000" algn="tl" rotWithShape="0">
              <a:srgbClr val="333333">
                <a:alpha val="65000"/>
              </a:srgbClr>
            </a:outerShdw>
          </a:effectLst>
        </p:spPr>
      </p:pic>
      <p:sp>
        <p:nvSpPr>
          <p:cNvPr id="20488" name="Rectangle 12"/>
          <p:cNvSpPr>
            <a:spLocks noChangeArrowheads="1"/>
          </p:cNvSpPr>
          <p:nvPr/>
        </p:nvSpPr>
        <p:spPr bwMode="auto">
          <a:xfrm>
            <a:off x="5591175" y="1524000"/>
            <a:ext cx="987425" cy="265113"/>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0489" name="Rectangle 12"/>
          <p:cNvSpPr>
            <a:spLocks noChangeArrowheads="1"/>
          </p:cNvSpPr>
          <p:nvPr/>
        </p:nvSpPr>
        <p:spPr bwMode="auto">
          <a:xfrm>
            <a:off x="7699375" y="1519238"/>
            <a:ext cx="727075" cy="266700"/>
          </a:xfrm>
          <a:prstGeom prst="rect">
            <a:avLst/>
          </a:prstGeom>
          <a:solidFill>
            <a:srgbClr val="FF99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48132" name="Picture 4"/>
          <p:cNvPicPr>
            <a:picLocks noChangeAspect="1" noChangeArrowheads="1"/>
          </p:cNvPicPr>
          <p:nvPr/>
        </p:nvPicPr>
        <p:blipFill>
          <a:blip r:embed="rId8">
            <a:clrChange>
              <a:clrFrom>
                <a:srgbClr val="ED1C24"/>
              </a:clrFrom>
              <a:clrTo>
                <a:srgbClr val="ED1C24">
                  <a:alpha val="0"/>
                </a:srgbClr>
              </a:clrTo>
            </a:clrChange>
          </a:blip>
          <a:srcRect/>
          <a:stretch>
            <a:fillRect/>
          </a:stretch>
        </p:blipFill>
        <p:spPr bwMode="auto">
          <a:xfrm rot="21387076">
            <a:off x="5002213" y="2690813"/>
            <a:ext cx="4046537" cy="2463800"/>
          </a:xfrm>
          <a:prstGeom prst="rect">
            <a:avLst/>
          </a:prstGeom>
          <a:ln>
            <a:noFill/>
          </a:ln>
          <a:effectLst>
            <a:outerShdw blurRad="292100" dist="139700" dir="2700000" algn="tl" rotWithShape="0">
              <a:srgbClr val="333333">
                <a:alpha val="65000"/>
              </a:srgbClr>
            </a:outerShdw>
          </a:effectLst>
        </p:spPr>
      </p:pic>
      <p:cxnSp>
        <p:nvCxnSpPr>
          <p:cNvPr id="15" name="Straight Connector 14"/>
          <p:cNvCxnSpPr/>
          <p:nvPr/>
        </p:nvCxnSpPr>
        <p:spPr>
          <a:xfrm rot="16200000" flipH="1">
            <a:off x="1547019" y="6147594"/>
            <a:ext cx="381000" cy="2111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3951287" y="6145213"/>
            <a:ext cx="379413" cy="2111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05050" y="6075363"/>
            <a:ext cx="438150" cy="3111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9150" y="6072188"/>
            <a:ext cx="511175" cy="3143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0" fill="hold" nodeType="withEffect">
                                  <p:stCondLst>
                                    <p:cond delay="0"/>
                                  </p:stCondLst>
                                  <p:childTnLst>
                                    <p:set>
                                      <p:cBhvr>
                                        <p:cTn id="11" dur="1" fill="hold">
                                          <p:stCondLst>
                                            <p:cond delay="0"/>
                                          </p:stCondLst>
                                        </p:cTn>
                                        <p:tgtEl>
                                          <p:spTgt spid="48132"/>
                                        </p:tgtEl>
                                        <p:attrNameLst>
                                          <p:attrName>style.visibility</p:attrName>
                                        </p:attrNameLst>
                                      </p:cBhvr>
                                      <p:to>
                                        <p:strVal val="visible"/>
                                      </p:to>
                                    </p:set>
                                    <p:anim calcmode="lin" valueType="num">
                                      <p:cBhvr>
                                        <p:cTn id="12" dur="500" fill="hold"/>
                                        <p:tgtEl>
                                          <p:spTgt spid="48132"/>
                                        </p:tgtEl>
                                        <p:attrNameLst>
                                          <p:attrName>ppt_w</p:attrName>
                                        </p:attrNameLst>
                                      </p:cBhvr>
                                      <p:tavLst>
                                        <p:tav tm="0">
                                          <p:val>
                                            <p:fltVal val="0"/>
                                          </p:val>
                                        </p:tav>
                                        <p:tav tm="100000">
                                          <p:val>
                                            <p:strVal val="#ppt_w"/>
                                          </p:val>
                                        </p:tav>
                                      </p:tavLst>
                                    </p:anim>
                                    <p:anim calcmode="lin" valueType="num">
                                      <p:cBhvr>
                                        <p:cTn id="13" dur="500" fill="hold"/>
                                        <p:tgtEl>
                                          <p:spTgt spid="48132"/>
                                        </p:tgtEl>
                                        <p:attrNameLst>
                                          <p:attrName>ppt_h</p:attrName>
                                        </p:attrNameLst>
                                      </p:cBhvr>
                                      <p:tavLst>
                                        <p:tav tm="0">
                                          <p:val>
                                            <p:fltVal val="0"/>
                                          </p:val>
                                        </p:tav>
                                        <p:tav tm="100000">
                                          <p:val>
                                            <p:strVal val="#ppt_h"/>
                                          </p:val>
                                        </p:tav>
                                      </p:tavLst>
                                    </p:anim>
                                    <p:animEffect transition="in" filter="fade">
                                      <p:cBhvr>
                                        <p:cTn id="14" dur="500"/>
                                        <p:tgtEl>
                                          <p:spTgt spid="481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9346">
                                            <p:txEl>
                                              <p:pRg st="2" end="2"/>
                                            </p:txEl>
                                          </p:spTgt>
                                        </p:tgtEl>
                                        <p:attrNameLst>
                                          <p:attrName>style.visibility</p:attrName>
                                        </p:attrNameLst>
                                      </p:cBhvr>
                                      <p:to>
                                        <p:strVal val="visible"/>
                                      </p:to>
                                    </p:set>
                                    <p:anim calcmode="lin" valueType="num">
                                      <p:cBhvr additive="base">
                                        <p:cTn id="19" dur="500" fill="hold"/>
                                        <p:tgtEl>
                                          <p:spTgt spid="5693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9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9346">
                                            <p:txEl>
                                              <p:pRg st="3" end="3"/>
                                            </p:txEl>
                                          </p:spTgt>
                                        </p:tgtEl>
                                        <p:attrNameLst>
                                          <p:attrName>style.visibility</p:attrName>
                                        </p:attrNameLst>
                                      </p:cBhvr>
                                      <p:to>
                                        <p:strVal val="visible"/>
                                      </p:to>
                                    </p:set>
                                    <p:anim calcmode="lin" valueType="num">
                                      <p:cBhvr additive="base">
                                        <p:cTn id="25" dur="500" fill="hold"/>
                                        <p:tgtEl>
                                          <p:spTgt spid="5693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9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9362">
                                            <p:txEl>
                                              <p:pRg st="0" end="0"/>
                                            </p:txEl>
                                          </p:spTgt>
                                        </p:tgtEl>
                                        <p:attrNameLst>
                                          <p:attrName>style.visibility</p:attrName>
                                        </p:attrNameLst>
                                      </p:cBhvr>
                                      <p:to>
                                        <p:strVal val="visible"/>
                                      </p:to>
                                    </p:set>
                                    <p:anim calcmode="lin" valueType="num">
                                      <p:cBhvr additive="base">
                                        <p:cTn id="31"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9362">
                                            <p:txEl>
                                              <p:pRg st="1" end="1"/>
                                            </p:txEl>
                                          </p:spTgt>
                                        </p:tgtEl>
                                        <p:attrNameLst>
                                          <p:attrName>style.visibility</p:attrName>
                                        </p:attrNameLst>
                                      </p:cBhvr>
                                      <p:to>
                                        <p:strVal val="visible"/>
                                      </p:to>
                                    </p:set>
                                    <p:anim calcmode="lin" valueType="num">
                                      <p:cBhvr additive="base">
                                        <p:cTn id="37"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69362">
                                            <p:txEl>
                                              <p:pRg st="2" end="2"/>
                                            </p:txEl>
                                          </p:spTgt>
                                        </p:tgtEl>
                                        <p:attrNameLst>
                                          <p:attrName>style.visibility</p:attrName>
                                        </p:attrNameLst>
                                      </p:cBhvr>
                                      <p:to>
                                        <p:strVal val="visible"/>
                                      </p:to>
                                    </p:set>
                                    <p:anim calcmode="lin" valueType="num">
                                      <p:cBhvr additive="base">
                                        <p:cTn id="43"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569362">
                                            <p:txEl>
                                              <p:pRg st="3" end="3"/>
                                            </p:txEl>
                                          </p:spTgt>
                                        </p:tgtEl>
                                        <p:attrNameLst>
                                          <p:attrName>style.visibility</p:attrName>
                                        </p:attrNameLst>
                                      </p:cBhvr>
                                      <p:to>
                                        <p:strVal val="visible"/>
                                      </p:to>
                                    </p:set>
                                    <p:anim calcmode="lin" valueType="num">
                                      <p:cBhvr additive="base">
                                        <p:cTn id="69"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3" name="Picture 2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1650" y="0"/>
            <a:ext cx="1030288" cy="1601788"/>
          </a:xfrm>
          <a:prstGeom prst="rect">
            <a:avLst/>
          </a:prstGeom>
          <a:noFill/>
          <a:extLst>
            <a:ext uri="{909E8E84-426E-40DD-AFC4-6F175D3DCCD1}">
              <a14:hiddenFill xmlns:a14="http://schemas.microsoft.com/office/drawing/2010/main">
                <a:solidFill>
                  <a:srgbClr val="FFFFFF"/>
                </a:solidFill>
              </a14:hiddenFill>
            </a:ext>
          </a:extLst>
        </p:spPr>
      </p:pic>
      <p:sp>
        <p:nvSpPr>
          <p:cNvPr id="569362" name="Rectangle 18"/>
          <p:cNvSpPr>
            <a:spLocks noChangeArrowheads="1"/>
          </p:cNvSpPr>
          <p:nvPr/>
        </p:nvSpPr>
        <p:spPr bwMode="auto">
          <a:xfrm>
            <a:off x="674688" y="3246438"/>
            <a:ext cx="7781925" cy="3611562"/>
          </a:xfrm>
          <a:prstGeom prst="rect">
            <a:avLst/>
          </a:prstGeom>
          <a:solidFill>
            <a:srgbClr val="FF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a:sym typeface="Symbol" pitchFamily="18" charset="2"/>
              </a:rPr>
              <a:t>EXAMPLE: A sample of carbon has 1.2810</a:t>
            </a:r>
            <a:r>
              <a:rPr lang="en-US" altLang="en-US" baseline="30000">
                <a:sym typeface="Symbol" pitchFamily="18" charset="2"/>
              </a:rPr>
              <a:t>24</a:t>
            </a:r>
            <a:r>
              <a:rPr lang="en-US" altLang="en-US">
                <a:sym typeface="Symbol" pitchFamily="18" charset="2"/>
              </a:rPr>
              <a:t> atoms as counted by Marvin the Paranoid Android. </a:t>
            </a:r>
          </a:p>
          <a:p>
            <a:pPr eaLnBrk="1" hangingPunct="1">
              <a:spcBef>
                <a:spcPct val="20000"/>
              </a:spcBef>
            </a:pPr>
            <a:r>
              <a:rPr lang="en-US" altLang="en-US">
                <a:sym typeface="Symbol" pitchFamily="18" charset="2"/>
              </a:rPr>
              <a:t>a) How many moles is this? </a:t>
            </a:r>
          </a:p>
          <a:p>
            <a:pPr eaLnBrk="1" hangingPunct="1">
              <a:spcBef>
                <a:spcPct val="20000"/>
              </a:spcBef>
            </a:pPr>
            <a:r>
              <a:rPr lang="en-US" altLang="en-US">
                <a:sym typeface="Symbol" pitchFamily="18" charset="2"/>
              </a:rPr>
              <a:t>b) What is its mass?</a:t>
            </a:r>
            <a:endParaRPr lang="en-US" altLang="en-US">
              <a:cs typeface="Courier New" pitchFamily="49" charset="0"/>
              <a:sym typeface="Symbol" pitchFamily="18" charset="2"/>
            </a:endParaRPr>
          </a:p>
          <a:p>
            <a:pPr eaLnBrk="1" hangingPunct="1">
              <a:spcBef>
                <a:spcPct val="20000"/>
              </a:spcBef>
            </a:pPr>
            <a:r>
              <a:rPr lang="en-US" altLang="en-US"/>
              <a:t>SOLUTION: It is best to start with the given quantity.</a:t>
            </a:r>
          </a:p>
          <a:p>
            <a:pPr eaLnBrk="1" hangingPunct="1">
              <a:spcBef>
                <a:spcPct val="20000"/>
              </a:spcBef>
            </a:pPr>
            <a:r>
              <a:rPr lang="en-US" altLang="en-US"/>
              <a:t>a)    (</a:t>
            </a:r>
            <a:r>
              <a:rPr lang="en-US" altLang="en-US">
                <a:sym typeface="Symbol" pitchFamily="18" charset="2"/>
              </a:rPr>
              <a:t>1.2810</a:t>
            </a:r>
            <a:r>
              <a:rPr lang="en-US" altLang="en-US" baseline="30000">
                <a:sym typeface="Symbol" pitchFamily="18" charset="2"/>
              </a:rPr>
              <a:t>24</a:t>
            </a:r>
            <a:r>
              <a:rPr lang="en-US" altLang="en-US">
                <a:sym typeface="Symbol" pitchFamily="18" charset="2"/>
              </a:rPr>
              <a:t> atoms</a:t>
            </a:r>
            <a:r>
              <a:rPr lang="en-US" altLang="en-US"/>
              <a:t>)(1 mol </a:t>
            </a:r>
            <a:r>
              <a:rPr lang="en-US" altLang="en-US" i="1"/>
              <a:t>/</a:t>
            </a:r>
            <a:r>
              <a:rPr lang="en-US" altLang="en-US"/>
              <a:t> 6.02</a:t>
            </a:r>
            <a:r>
              <a:rPr lang="en-US" altLang="en-US">
                <a:sym typeface="Symbol" pitchFamily="18" charset="2"/>
              </a:rPr>
              <a:t>10</a:t>
            </a:r>
            <a:r>
              <a:rPr lang="en-US" altLang="en-US" baseline="30000">
                <a:sym typeface="Symbol" pitchFamily="18" charset="2"/>
              </a:rPr>
              <a:t>23</a:t>
            </a:r>
            <a:r>
              <a:rPr lang="en-US" altLang="en-US">
                <a:sym typeface="Symbol" pitchFamily="18" charset="2"/>
              </a:rPr>
              <a:t> atoms) </a:t>
            </a:r>
          </a:p>
          <a:p>
            <a:pPr eaLnBrk="1" hangingPunct="1">
              <a:spcBef>
                <a:spcPct val="20000"/>
              </a:spcBef>
            </a:pPr>
            <a:r>
              <a:rPr lang="en-US" altLang="en-US">
                <a:sym typeface="Symbol" pitchFamily="18" charset="2"/>
              </a:rPr>
              <a:t>						= 2.13 mol.</a:t>
            </a:r>
          </a:p>
          <a:p>
            <a:pPr eaLnBrk="1" hangingPunct="1">
              <a:spcBef>
                <a:spcPct val="20000"/>
              </a:spcBef>
            </a:pPr>
            <a:r>
              <a:rPr lang="en-US" altLang="en-US"/>
              <a:t>b)       (2.13 mol)(12.011 g / mol) = 25.5 g</a:t>
            </a:r>
            <a:r>
              <a:rPr lang="en-US" altLang="en-US">
                <a:sym typeface="Symbol" pitchFamily="18" charset="2"/>
              </a:rPr>
              <a:t> of C.</a:t>
            </a:r>
          </a:p>
        </p:txBody>
      </p:sp>
      <p:sp>
        <p:nvSpPr>
          <p:cNvPr id="569346" name="Rectangle 2"/>
          <p:cNvSpPr>
            <a:spLocks noChangeArrowheads="1"/>
          </p:cNvSpPr>
          <p:nvPr/>
        </p:nvSpPr>
        <p:spPr bwMode="auto">
          <a:xfrm>
            <a:off x="685800" y="1549400"/>
            <a:ext cx="7772400" cy="1739900"/>
          </a:xfrm>
          <a:prstGeom prst="rect">
            <a:avLst/>
          </a:prstGeom>
          <a:solidFill>
            <a:srgbClr val="EAEAEA"/>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Avogadro constant</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To find the number of moles </a:t>
            </a:r>
            <a:r>
              <a:rPr lang="en-US" altLang="en-US" i="1">
                <a:solidFill>
                  <a:srgbClr val="000000"/>
                </a:solidFill>
                <a:cs typeface="Times New Roman" pitchFamily="18" charset="0"/>
              </a:rPr>
              <a:t>n </a:t>
            </a:r>
            <a:r>
              <a:rPr lang="en-US" altLang="en-US">
                <a:solidFill>
                  <a:srgbClr val="000000"/>
                </a:solidFill>
                <a:cs typeface="Times New Roman" pitchFamily="18" charset="0"/>
              </a:rPr>
              <a:t>in a sample containing </a:t>
            </a:r>
            <a:r>
              <a:rPr lang="en-US" altLang="en-US" i="1">
                <a:solidFill>
                  <a:srgbClr val="000000"/>
                </a:solidFill>
                <a:cs typeface="Times New Roman" pitchFamily="18" charset="0"/>
              </a:rPr>
              <a:t>N </a:t>
            </a:r>
            <a:r>
              <a:rPr lang="en-US" altLang="en-US">
                <a:solidFill>
                  <a:srgbClr val="000000"/>
                </a:solidFill>
                <a:cs typeface="Times New Roman" pitchFamily="18" charset="0"/>
              </a:rPr>
              <a:t>atoms, use this formula:</a:t>
            </a:r>
          </a:p>
        </p:txBody>
      </p:sp>
      <p:cxnSp>
        <p:nvCxnSpPr>
          <p:cNvPr id="15" name="Straight Connector 14"/>
          <p:cNvCxnSpPr/>
          <p:nvPr/>
        </p:nvCxnSpPr>
        <p:spPr>
          <a:xfrm rot="16200000" flipH="1">
            <a:off x="3237706" y="5226845"/>
            <a:ext cx="238125" cy="7286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6665913" y="5226050"/>
            <a:ext cx="198438" cy="7889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4113" y="6340475"/>
            <a:ext cx="401637" cy="3111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57713" y="6326188"/>
            <a:ext cx="403225" cy="288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2902" name="Group 22"/>
          <p:cNvGrpSpPr>
            <a:grpSpLocks/>
          </p:cNvGrpSpPr>
          <p:nvPr/>
        </p:nvGrpSpPr>
        <p:grpSpPr bwMode="auto">
          <a:xfrm>
            <a:off x="838200" y="2762250"/>
            <a:ext cx="7464425" cy="471488"/>
            <a:chOff x="528" y="2132"/>
            <a:chExt cx="4702" cy="297"/>
          </a:xfrm>
        </p:grpSpPr>
        <p:sp>
          <p:nvSpPr>
            <p:cNvPr id="16394" name="Rectangle 14"/>
            <p:cNvSpPr>
              <a:spLocks noChangeArrowheads="1"/>
            </p:cNvSpPr>
            <p:nvPr/>
          </p:nvSpPr>
          <p:spPr bwMode="auto">
            <a:xfrm>
              <a:off x="560" y="2152"/>
              <a:ext cx="2818" cy="202"/>
            </a:xfrm>
            <a:prstGeom prst="rect">
              <a:avLst/>
            </a:prstGeom>
            <a:no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n </a:t>
              </a:r>
              <a:r>
                <a:rPr lang="en-US" altLang="en-US"/>
                <a:t>= </a:t>
              </a:r>
              <a:r>
                <a:rPr lang="en-US" altLang="en-US" i="1"/>
                <a:t>N / N</a:t>
              </a:r>
              <a:r>
                <a:rPr lang="en-US" altLang="en-US" baseline="-25000"/>
                <a:t>A</a:t>
              </a:r>
              <a:endParaRPr lang="en-US" altLang="en-US" baseline="-25000">
                <a:cs typeface="Courier New" pitchFamily="49" charset="0"/>
                <a:sym typeface="Symbol" pitchFamily="18" charset="2"/>
              </a:endParaRPr>
            </a:p>
          </p:txBody>
        </p:sp>
        <p:sp>
          <p:nvSpPr>
            <p:cNvPr id="122900" name="Text Box 15"/>
            <p:cNvSpPr txBox="1">
              <a:spLocks noChangeArrowheads="1"/>
            </p:cNvSpPr>
            <p:nvPr/>
          </p:nvSpPr>
          <p:spPr bwMode="auto">
            <a:xfrm>
              <a:off x="3638" y="2139"/>
              <a:ext cx="1592"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the molar ratio</a:t>
              </a:r>
            </a:p>
          </p:txBody>
        </p:sp>
        <p:sp>
          <p:nvSpPr>
            <p:cNvPr id="122901" name="Rectangle 16"/>
            <p:cNvSpPr>
              <a:spLocks noChangeArrowheads="1"/>
            </p:cNvSpPr>
            <p:nvPr/>
          </p:nvSpPr>
          <p:spPr bwMode="auto">
            <a:xfrm>
              <a:off x="528" y="2132"/>
              <a:ext cx="4701" cy="2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pic>
        <p:nvPicPr>
          <p:cNvPr id="48131"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650" y="0"/>
            <a:ext cx="2024063" cy="1819275"/>
          </a:xfrm>
          <a:prstGeom prst="rect">
            <a:avLst/>
          </a:prstGeom>
          <a:noFill/>
          <a:ln>
            <a:noFill/>
          </a:ln>
          <a:effectLst>
            <a:outerShdw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46">
                                            <p:txEl>
                                              <p:pRg st="1" end="1"/>
                                            </p:txEl>
                                          </p:spTgt>
                                        </p:tgtEl>
                                        <p:attrNameLst>
                                          <p:attrName>style.visibility</p:attrName>
                                        </p:attrNameLst>
                                      </p:cBhvr>
                                      <p:to>
                                        <p:strVal val="visible"/>
                                      </p:to>
                                    </p:set>
                                    <p:anim calcmode="lin" valueType="num">
                                      <p:cBhvr additive="base">
                                        <p:cTn id="7" dur="500" fill="hold"/>
                                        <p:tgtEl>
                                          <p:spTgt spid="569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2902"/>
                                        </p:tgtEl>
                                        <p:attrNameLst>
                                          <p:attrName>style.visibility</p:attrName>
                                        </p:attrNameLst>
                                      </p:cBhvr>
                                      <p:to>
                                        <p:strVal val="visible"/>
                                      </p:to>
                                    </p:set>
                                    <p:anim calcmode="lin" valueType="num">
                                      <p:cBhvr>
                                        <p:cTn id="13" dur="500" fill="hold"/>
                                        <p:tgtEl>
                                          <p:spTgt spid="122902"/>
                                        </p:tgtEl>
                                        <p:attrNameLst>
                                          <p:attrName>ppt_w</p:attrName>
                                        </p:attrNameLst>
                                      </p:cBhvr>
                                      <p:tavLst>
                                        <p:tav tm="0">
                                          <p:val>
                                            <p:fltVal val="0"/>
                                          </p:val>
                                        </p:tav>
                                        <p:tav tm="100000">
                                          <p:val>
                                            <p:strVal val="#ppt_w"/>
                                          </p:val>
                                        </p:tav>
                                      </p:tavLst>
                                    </p:anim>
                                    <p:anim calcmode="lin" valueType="num">
                                      <p:cBhvr>
                                        <p:cTn id="14" dur="500" fill="hold"/>
                                        <p:tgtEl>
                                          <p:spTgt spid="122902"/>
                                        </p:tgtEl>
                                        <p:attrNameLst>
                                          <p:attrName>ppt_h</p:attrName>
                                        </p:attrNameLst>
                                      </p:cBhvr>
                                      <p:tavLst>
                                        <p:tav tm="0">
                                          <p:val>
                                            <p:fltVal val="0"/>
                                          </p:val>
                                        </p:tav>
                                        <p:tav tm="100000">
                                          <p:val>
                                            <p:strVal val="#ppt_h"/>
                                          </p:val>
                                        </p:tav>
                                      </p:tavLst>
                                    </p:anim>
                                    <p:animEffect transition="in" filter="fade">
                                      <p:cBhvr>
                                        <p:cTn id="15" dur="500"/>
                                        <p:tgtEl>
                                          <p:spTgt spid="12290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69362">
                                            <p:txEl>
                                              <p:pRg st="0" end="0"/>
                                            </p:txEl>
                                          </p:spTgt>
                                        </p:tgtEl>
                                        <p:attrNameLst>
                                          <p:attrName>style.visibility</p:attrName>
                                        </p:attrNameLst>
                                      </p:cBhvr>
                                      <p:to>
                                        <p:strVal val="visible"/>
                                      </p:to>
                                    </p:set>
                                    <p:anim calcmode="lin" valueType="num">
                                      <p:cBhvr additive="base">
                                        <p:cTn id="20"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2" presetClass="entr" presetSubtype="8" repeatCount="indefinite" fill="hold" nodeType="withEffect">
                                  <p:stCondLst>
                                    <p:cond delay="0"/>
                                  </p:stCondLst>
                                  <p:childTnLst>
                                    <p:set>
                                      <p:cBhvr>
                                        <p:cTn id="23" dur="1" fill="hold">
                                          <p:stCondLst>
                                            <p:cond delay="0"/>
                                          </p:stCondLst>
                                        </p:cTn>
                                        <p:tgtEl>
                                          <p:spTgt spid="122903"/>
                                        </p:tgtEl>
                                        <p:attrNameLst>
                                          <p:attrName>style.visibility</p:attrName>
                                        </p:attrNameLst>
                                      </p:cBhvr>
                                      <p:to>
                                        <p:strVal val="visible"/>
                                      </p:to>
                                    </p:set>
                                    <p:anim calcmode="lin" valueType="num">
                                      <p:cBhvr additive="base">
                                        <p:cTn id="24" dur="5000" fill="hold"/>
                                        <p:tgtEl>
                                          <p:spTgt spid="122903"/>
                                        </p:tgtEl>
                                        <p:attrNameLst>
                                          <p:attrName>ppt_x</p:attrName>
                                        </p:attrNameLst>
                                      </p:cBhvr>
                                      <p:tavLst>
                                        <p:tav tm="0">
                                          <p:val>
                                            <p:strVal val="0-#ppt_w/2"/>
                                          </p:val>
                                        </p:tav>
                                        <p:tav tm="100000">
                                          <p:val>
                                            <p:strVal val="#ppt_x"/>
                                          </p:val>
                                        </p:tav>
                                      </p:tavLst>
                                    </p:anim>
                                    <p:anim calcmode="lin" valueType="num">
                                      <p:cBhvr additive="base">
                                        <p:cTn id="25" dur="5000" fill="hold"/>
                                        <p:tgtEl>
                                          <p:spTgt spid="12290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69362">
                                            <p:txEl>
                                              <p:pRg st="1" end="1"/>
                                            </p:txEl>
                                          </p:spTgt>
                                        </p:tgtEl>
                                        <p:attrNameLst>
                                          <p:attrName>style.visibility</p:attrName>
                                        </p:attrNameLst>
                                      </p:cBhvr>
                                      <p:to>
                                        <p:strVal val="visible"/>
                                      </p:to>
                                    </p:set>
                                    <p:anim calcmode="lin" valueType="num">
                                      <p:cBhvr additive="base">
                                        <p:cTn id="30"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69362">
                                            <p:txEl>
                                              <p:pRg st="2" end="2"/>
                                            </p:txEl>
                                          </p:spTgt>
                                        </p:tgtEl>
                                        <p:attrNameLst>
                                          <p:attrName>style.visibility</p:attrName>
                                        </p:attrNameLst>
                                      </p:cBhvr>
                                      <p:to>
                                        <p:strVal val="visible"/>
                                      </p:to>
                                    </p:set>
                                    <p:anim calcmode="lin" valueType="num">
                                      <p:cBhvr additive="base">
                                        <p:cTn id="36"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69362">
                                            <p:txEl>
                                              <p:pRg st="3" end="3"/>
                                            </p:txEl>
                                          </p:spTgt>
                                        </p:tgtEl>
                                        <p:attrNameLst>
                                          <p:attrName>style.visibility</p:attrName>
                                        </p:attrNameLst>
                                      </p:cBhvr>
                                      <p:to>
                                        <p:strVal val="visible"/>
                                      </p:to>
                                    </p:set>
                                    <p:anim calcmode="lin" valueType="num">
                                      <p:cBhvr additive="base">
                                        <p:cTn id="42"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69362">
                                            <p:txEl>
                                              <p:pRg st="4" end="4"/>
                                            </p:txEl>
                                          </p:spTgt>
                                        </p:tgtEl>
                                        <p:attrNameLst>
                                          <p:attrName>style.visibility</p:attrName>
                                        </p:attrNameLst>
                                      </p:cBhvr>
                                      <p:to>
                                        <p:strVal val="visible"/>
                                      </p:to>
                                    </p:set>
                                    <p:anim calcmode="lin" valueType="num">
                                      <p:cBhvr additive="base">
                                        <p:cTn id="48" dur="500" fill="hold"/>
                                        <p:tgtEl>
                                          <p:spTgt spid="569362">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69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569362">
                                            <p:txEl>
                                              <p:pRg st="5" end="5"/>
                                            </p:txEl>
                                          </p:spTgt>
                                        </p:tgtEl>
                                        <p:attrNameLst>
                                          <p:attrName>style.visibility</p:attrName>
                                        </p:attrNameLst>
                                      </p:cBhvr>
                                      <p:to>
                                        <p:strVal val="visible"/>
                                      </p:to>
                                    </p:set>
                                    <p:anim calcmode="lin" valueType="num">
                                      <p:cBhvr additive="base">
                                        <p:cTn id="64" dur="500" fill="hold"/>
                                        <p:tgtEl>
                                          <p:spTgt spid="569362">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69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569362">
                                            <p:txEl>
                                              <p:pRg st="6" end="6"/>
                                            </p:txEl>
                                          </p:spTgt>
                                        </p:tgtEl>
                                        <p:attrNameLst>
                                          <p:attrName>style.visibility</p:attrName>
                                        </p:attrNameLst>
                                      </p:cBhvr>
                                      <p:to>
                                        <p:strVal val="visible"/>
                                      </p:to>
                                    </p:set>
                                    <p:anim calcmode="lin" valueType="num">
                                      <p:cBhvr additive="base">
                                        <p:cTn id="70" dur="500" fill="hold"/>
                                        <p:tgtEl>
                                          <p:spTgt spid="569362">
                                            <p:txEl>
                                              <p:pRg st="6" end="6"/>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693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53" presetClass="entr" presetSubtype="0" fill="hold" nodeType="withEffect">
                                  <p:stCondLst>
                                    <p:cond delay="0"/>
                                  </p:stCondLst>
                                  <p:childTnLst>
                                    <p:set>
                                      <p:cBhvr>
                                        <p:cTn id="73" dur="1" fill="hold">
                                          <p:stCondLst>
                                            <p:cond delay="0"/>
                                          </p:stCondLst>
                                        </p:cTn>
                                        <p:tgtEl>
                                          <p:spTgt spid="48131"/>
                                        </p:tgtEl>
                                        <p:attrNameLst>
                                          <p:attrName>style.visibility</p:attrName>
                                        </p:attrNameLst>
                                      </p:cBhvr>
                                      <p:to>
                                        <p:strVal val="visible"/>
                                      </p:to>
                                    </p:set>
                                    <p:anim calcmode="lin" valueType="num">
                                      <p:cBhvr>
                                        <p:cTn id="74" dur="500" fill="hold"/>
                                        <p:tgtEl>
                                          <p:spTgt spid="48131"/>
                                        </p:tgtEl>
                                        <p:attrNameLst>
                                          <p:attrName>ppt_w</p:attrName>
                                        </p:attrNameLst>
                                      </p:cBhvr>
                                      <p:tavLst>
                                        <p:tav tm="0">
                                          <p:val>
                                            <p:fltVal val="0"/>
                                          </p:val>
                                        </p:tav>
                                        <p:tav tm="100000">
                                          <p:val>
                                            <p:strVal val="#ppt_w"/>
                                          </p:val>
                                        </p:tav>
                                      </p:tavLst>
                                    </p:anim>
                                    <p:anim calcmode="lin" valueType="num">
                                      <p:cBhvr>
                                        <p:cTn id="75" dur="500" fill="hold"/>
                                        <p:tgtEl>
                                          <p:spTgt spid="48131"/>
                                        </p:tgtEl>
                                        <p:attrNameLst>
                                          <p:attrName>ppt_h</p:attrName>
                                        </p:attrNameLst>
                                      </p:cBhvr>
                                      <p:tavLst>
                                        <p:tav tm="0">
                                          <p:val>
                                            <p:fltVal val="0"/>
                                          </p:val>
                                        </p:tav>
                                        <p:tav tm="100000">
                                          <p:val>
                                            <p:strVal val="#ppt_h"/>
                                          </p:val>
                                        </p:tav>
                                      </p:tavLst>
                                    </p:anim>
                                    <p:animEffect transition="in" filter="fade">
                                      <p:cBhvr>
                                        <p:cTn id="76" dur="500"/>
                                        <p:tgtEl>
                                          <p:spTgt spid="4813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subTnLst>
                                    <p:audio>
                                      <p:cMediaNode>
                                        <p:cTn display="0" masterRel="sameClick">
                                          <p:stCondLst>
                                            <p:cond evt="begin" delay="0">
                                              <p:tn val="8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Equation of state for an ideal gas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Without proof, here is the </a:t>
            </a:r>
            <a:r>
              <a:rPr lang="en-US" altLang="en-US" b="1">
                <a:solidFill>
                  <a:srgbClr val="000000"/>
                </a:solidFill>
                <a:cs typeface="Times New Roman" pitchFamily="18" charset="0"/>
              </a:rPr>
              <a:t>equation of state </a:t>
            </a:r>
            <a:r>
              <a:rPr lang="en-US" altLang="en-US">
                <a:solidFill>
                  <a:srgbClr val="000000"/>
                </a:solidFill>
                <a:cs typeface="Times New Roman" pitchFamily="18" charset="0"/>
              </a:rPr>
              <a:t>for an ideal gas. </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will explain what an ideal gas is a bit later...</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variables </a:t>
            </a:r>
            <a:r>
              <a:rPr lang="en-US" altLang="en-US" i="1">
                <a:solidFill>
                  <a:srgbClr val="000000"/>
                </a:solidFill>
                <a:cs typeface="Times New Roman" pitchFamily="18" charset="0"/>
              </a:rPr>
              <a:t>p</a:t>
            </a:r>
            <a:r>
              <a:rPr lang="en-US" altLang="en-US">
                <a:solidFill>
                  <a:srgbClr val="000000"/>
                </a:solidFill>
                <a:cs typeface="Times New Roman" pitchFamily="18" charset="0"/>
              </a:rPr>
              <a:t> (pressure), </a:t>
            </a:r>
            <a:r>
              <a:rPr lang="en-US" altLang="en-US" i="1">
                <a:solidFill>
                  <a:srgbClr val="000000"/>
                </a:solidFill>
                <a:cs typeface="Times New Roman" pitchFamily="18" charset="0"/>
              </a:rPr>
              <a:t>V </a:t>
            </a:r>
            <a:r>
              <a:rPr lang="en-US" altLang="en-US">
                <a:solidFill>
                  <a:srgbClr val="000000"/>
                </a:solidFill>
                <a:cs typeface="Times New Roman" pitchFamily="18" charset="0"/>
              </a:rPr>
              <a:t>(volume), </a:t>
            </a:r>
            <a:r>
              <a:rPr lang="en-US" altLang="en-US" i="1">
                <a:solidFill>
                  <a:srgbClr val="000000"/>
                </a:solidFill>
                <a:cs typeface="Times New Roman" pitchFamily="18" charset="0"/>
              </a:rPr>
              <a:t>n</a:t>
            </a:r>
            <a:r>
              <a:rPr lang="en-US" altLang="en-US">
                <a:solidFill>
                  <a:srgbClr val="000000"/>
                </a:solidFill>
                <a:cs typeface="Times New Roman" pitchFamily="18" charset="0"/>
              </a:rPr>
              <a:t> (number of moles), and </a:t>
            </a:r>
            <a:r>
              <a:rPr lang="en-US" altLang="en-US" i="1">
                <a:solidFill>
                  <a:srgbClr val="000000"/>
                </a:solidFill>
                <a:cs typeface="Times New Roman" pitchFamily="18" charset="0"/>
              </a:rPr>
              <a:t>T</a:t>
            </a:r>
            <a:r>
              <a:rPr lang="en-US" altLang="en-US">
                <a:solidFill>
                  <a:srgbClr val="000000"/>
                </a:solidFill>
                <a:cs typeface="Times New Roman" pitchFamily="18" charset="0"/>
              </a:rPr>
              <a:t> (temperature) are all called the four </a:t>
            </a:r>
            <a:r>
              <a:rPr lang="en-US" altLang="en-US" b="1">
                <a:solidFill>
                  <a:srgbClr val="000000"/>
                </a:solidFill>
                <a:cs typeface="Times New Roman" pitchFamily="18" charset="0"/>
              </a:rPr>
              <a:t>state variables</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p</a:t>
            </a:r>
            <a:r>
              <a:rPr lang="en-US" altLang="en-US">
                <a:solidFill>
                  <a:srgbClr val="000000"/>
                </a:solidFill>
                <a:cs typeface="Times New Roman" pitchFamily="18" charset="0"/>
              </a:rPr>
              <a:t> is measured in Pascals or Nm</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is measured in m</a:t>
            </a:r>
            <a:r>
              <a:rPr lang="en-US" altLang="en-US" baseline="30000">
                <a:solidFill>
                  <a:srgbClr val="000000"/>
                </a:solidFill>
                <a:cs typeface="Times New Roman" pitchFamily="18" charset="0"/>
                <a:sym typeface="Symbol" pitchFamily="18" charset="2"/>
              </a:rPr>
              <a:t>3</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 is measured in K.</a:t>
            </a:r>
            <a:endParaRPr lang="en-US" altLang="en-US">
              <a:solidFill>
                <a:srgbClr val="000000"/>
              </a:solidFill>
              <a:cs typeface="Times New Roman" pitchFamily="18" charset="0"/>
            </a:endParaRPr>
          </a:p>
        </p:txBody>
      </p:sp>
      <p:sp>
        <p:nvSpPr>
          <p:cNvPr id="1163267"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smtClean="0">
                <a:solidFill>
                  <a:srgbClr val="000000"/>
                </a:solidFill>
                <a:ea typeface="+mn-ea"/>
                <a:cs typeface="+mn-cs"/>
              </a:rPr>
              <a:t>Topic 3: Thermal physics</a:t>
            </a:r>
            <a:br>
              <a:rPr lang="en-US" altLang="en-US" sz="2800" b="1" dirty="0" smtClean="0">
                <a:solidFill>
                  <a:srgbClr val="000000"/>
                </a:solidFill>
                <a:ea typeface="+mn-ea"/>
                <a:cs typeface="+mn-cs"/>
              </a:rPr>
            </a:br>
            <a:r>
              <a:rPr lang="en-US" altLang="en-US" sz="2800" dirty="0" smtClean="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grpSp>
        <p:nvGrpSpPr>
          <p:cNvPr id="2" name="Group 11"/>
          <p:cNvGrpSpPr>
            <a:grpSpLocks/>
          </p:cNvGrpSpPr>
          <p:nvPr/>
        </p:nvGrpSpPr>
        <p:grpSpPr bwMode="auto">
          <a:xfrm>
            <a:off x="788988" y="2719388"/>
            <a:ext cx="7464425" cy="1187450"/>
            <a:chOff x="497" y="3207"/>
            <a:chExt cx="4702" cy="748"/>
          </a:xfrm>
        </p:grpSpPr>
        <p:sp>
          <p:nvSpPr>
            <p:cNvPr id="21509" name="Text Box 5"/>
            <p:cNvSpPr txBox="1">
              <a:spLocks noChangeArrowheads="1"/>
            </p:cNvSpPr>
            <p:nvPr/>
          </p:nvSpPr>
          <p:spPr bwMode="auto">
            <a:xfrm>
              <a:off x="3864" y="3207"/>
              <a:ext cx="1335" cy="74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equation of state of an ideal gas</a:t>
              </a:r>
            </a:p>
          </p:txBody>
        </p:sp>
        <p:sp>
          <p:nvSpPr>
            <p:cNvPr id="21510" name="Rectangle 6"/>
            <p:cNvSpPr>
              <a:spLocks noChangeArrowheads="1"/>
            </p:cNvSpPr>
            <p:nvPr/>
          </p:nvSpPr>
          <p:spPr bwMode="auto">
            <a:xfrm>
              <a:off x="497" y="3209"/>
              <a:ext cx="4701" cy="7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1" name="Text Box 7"/>
            <p:cNvSpPr txBox="1">
              <a:spLocks noChangeArrowheads="1"/>
            </p:cNvSpPr>
            <p:nvPr/>
          </p:nvSpPr>
          <p:spPr bwMode="auto">
            <a:xfrm>
              <a:off x="637" y="3221"/>
              <a:ext cx="13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i="1"/>
                <a:t>pV</a:t>
              </a:r>
              <a:r>
                <a:rPr lang="en-US" altLang="en-US"/>
                <a:t> = </a:t>
              </a:r>
              <a:r>
                <a:rPr lang="en-US" altLang="en-US" i="1"/>
                <a:t>nRT</a:t>
              </a:r>
            </a:p>
          </p:txBody>
        </p:sp>
        <p:sp>
          <p:nvSpPr>
            <p:cNvPr id="21512" name="Text Box 8"/>
            <p:cNvSpPr txBox="1">
              <a:spLocks noChangeArrowheads="1"/>
            </p:cNvSpPr>
            <p:nvPr/>
          </p:nvSpPr>
          <p:spPr bwMode="auto">
            <a:xfrm>
              <a:off x="1649" y="3432"/>
              <a:ext cx="22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R</a:t>
              </a:r>
              <a:r>
                <a:rPr lang="en-US" altLang="en-US">
                  <a:solidFill>
                    <a:schemeClr val="hlink"/>
                  </a:solidFill>
                </a:rPr>
                <a:t> = 8.31</a:t>
              </a:r>
              <a:r>
                <a:rPr lang="en-US" altLang="en-US">
                  <a:solidFill>
                    <a:schemeClr val="hlink"/>
                  </a:solidFill>
                  <a:sym typeface="Symbol" pitchFamily="18" charset="2"/>
                </a:rPr>
                <a:t> J </a:t>
              </a:r>
              <a:r>
                <a:rPr lang="en-US" altLang="en-US" i="1">
                  <a:solidFill>
                    <a:schemeClr val="hlink"/>
                  </a:solidFill>
                  <a:sym typeface="Symbol" pitchFamily="18" charset="2"/>
                </a:rPr>
                <a:t>/</a:t>
              </a:r>
              <a:r>
                <a:rPr lang="en-US" altLang="en-US">
                  <a:solidFill>
                    <a:schemeClr val="hlink"/>
                  </a:solidFill>
                  <a:sym typeface="Symbol" pitchFamily="18" charset="2"/>
                </a:rPr>
                <a:t> mol·K is the </a:t>
              </a:r>
              <a:r>
                <a:rPr lang="en-US" altLang="en-US" b="1">
                  <a:solidFill>
                    <a:schemeClr val="hlink"/>
                  </a:solidFill>
                  <a:sym typeface="Symbol" pitchFamily="18" charset="2"/>
                </a:rPr>
                <a:t>universal gas constant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63266">
                                            <p:txEl>
                                              <p:pRg st="5" end="5"/>
                                            </p:txEl>
                                          </p:spTgt>
                                        </p:tgtEl>
                                        <p:attrNameLst>
                                          <p:attrName>style.visibility</p:attrName>
                                        </p:attrNameLst>
                                      </p:cBhvr>
                                      <p:to>
                                        <p:strVal val="visible"/>
                                      </p:to>
                                    </p:set>
                                    <p:anim calcmode="lin" valueType="num">
                                      <p:cBhvr additive="base">
                                        <p:cTn id="26" dur="500" fill="hold"/>
                                        <p:tgtEl>
                                          <p:spTgt spid="1163266">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32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63266">
                                            <p:txEl>
                                              <p:pRg st="6" end="6"/>
                                            </p:txEl>
                                          </p:spTgt>
                                        </p:tgtEl>
                                        <p:attrNameLst>
                                          <p:attrName>style.visibility</p:attrName>
                                        </p:attrNameLst>
                                      </p:cBhvr>
                                      <p:to>
                                        <p:strVal val="visible"/>
                                      </p:to>
                                    </p:set>
                                    <p:anim calcmode="lin" valueType="num">
                                      <p:cBhvr additive="base">
                                        <p:cTn id="32" dur="500" fill="hold"/>
                                        <p:tgtEl>
                                          <p:spTgt spid="1163266">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32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63266">
                                            <p:txEl>
                                              <p:pRg st="7" end="7"/>
                                            </p:txEl>
                                          </p:spTgt>
                                        </p:tgtEl>
                                        <p:attrNameLst>
                                          <p:attrName>style.visibility</p:attrName>
                                        </p:attrNameLst>
                                      </p:cBhvr>
                                      <p:to>
                                        <p:strVal val="visible"/>
                                      </p:to>
                                    </p:set>
                                    <p:anim calcmode="lin" valueType="num">
                                      <p:cBhvr additive="base">
                                        <p:cTn id="38" dur="500" fill="hold"/>
                                        <p:tgtEl>
                                          <p:spTgt spid="1163266">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32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63266">
                                            <p:txEl>
                                              <p:pRg st="8" end="8"/>
                                            </p:txEl>
                                          </p:spTgt>
                                        </p:tgtEl>
                                        <p:attrNameLst>
                                          <p:attrName>style.visibility</p:attrName>
                                        </p:attrNameLst>
                                      </p:cBhvr>
                                      <p:to>
                                        <p:strVal val="visible"/>
                                      </p:to>
                                    </p:set>
                                    <p:anim calcmode="lin" valueType="num">
                                      <p:cBhvr additive="base">
                                        <p:cTn id="44" dur="500" fill="hold"/>
                                        <p:tgtEl>
                                          <p:spTgt spid="1163266">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32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163266">
                                            <p:txEl>
                                              <p:pRg st="9" end="9"/>
                                            </p:txEl>
                                          </p:spTgt>
                                        </p:tgtEl>
                                        <p:attrNameLst>
                                          <p:attrName>style.visibility</p:attrName>
                                        </p:attrNameLst>
                                      </p:cBhvr>
                                      <p:to>
                                        <p:strVal val="visible"/>
                                      </p:to>
                                    </p:set>
                                    <p:anim calcmode="lin" valueType="num">
                                      <p:cBhvr additive="base">
                                        <p:cTn id="50" dur="500" fill="hold"/>
                                        <p:tgtEl>
                                          <p:spTgt spid="116326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6326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685800" y="1855788"/>
            <a:ext cx="7772400" cy="5002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9399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1916113"/>
            <a:ext cx="770413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4000" name="Text Box 16"/>
          <p:cNvSpPr txBox="1">
            <a:spLocks noChangeArrowheads="1"/>
          </p:cNvSpPr>
          <p:nvPr/>
        </p:nvSpPr>
        <p:spPr bwMode="auto">
          <a:xfrm>
            <a:off x="674688" y="4662488"/>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Use </a:t>
            </a:r>
            <a:r>
              <a:rPr lang="en-US" altLang="en-US" i="1">
                <a:solidFill>
                  <a:schemeClr val="hlink"/>
                </a:solidFill>
              </a:rPr>
              <a:t>pV</a:t>
            </a:r>
            <a:r>
              <a:rPr lang="en-US" altLang="en-US">
                <a:solidFill>
                  <a:schemeClr val="hlink"/>
                </a:solidFill>
              </a:rPr>
              <a:t> = </a:t>
            </a:r>
            <a:r>
              <a:rPr lang="en-US" altLang="en-US" i="1">
                <a:solidFill>
                  <a:schemeClr val="hlink"/>
                </a:solidFill>
              </a:rPr>
              <a:t>nRT</a:t>
            </a:r>
            <a:r>
              <a:rPr lang="en-US" altLang="en-US">
                <a:solidFill>
                  <a:schemeClr val="hlink"/>
                </a:solidFill>
              </a:rPr>
              <a:t>.</a:t>
            </a:r>
            <a:endParaRPr lang="en-US" altLang="en-US" i="1">
              <a:solidFill>
                <a:schemeClr val="hlink"/>
              </a:solidFill>
              <a:sym typeface="Symbol" pitchFamily="18" charset="2"/>
            </a:endParaRPr>
          </a:p>
        </p:txBody>
      </p:sp>
      <p:sp>
        <p:nvSpPr>
          <p:cNvPr id="1194001" name="Text Box 17"/>
          <p:cNvSpPr txBox="1">
            <a:spLocks noChangeArrowheads="1"/>
          </p:cNvSpPr>
          <p:nvPr/>
        </p:nvSpPr>
        <p:spPr bwMode="auto">
          <a:xfrm>
            <a:off x="788988" y="5464175"/>
            <a:ext cx="384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sym typeface="Symbol" pitchFamily="18" charset="2"/>
              </a:rPr>
              <a:t>T</a:t>
            </a:r>
            <a:r>
              <a:rPr lang="en-US" altLang="en-US" i="1" baseline="-25000">
                <a:solidFill>
                  <a:schemeClr val="hlink"/>
                </a:solidFill>
                <a:sym typeface="Symbol" pitchFamily="18" charset="2"/>
              </a:rPr>
              <a:t>i</a:t>
            </a:r>
            <a:r>
              <a:rPr lang="en-US" altLang="en-US">
                <a:solidFill>
                  <a:schemeClr val="hlink"/>
                </a:solidFill>
                <a:sym typeface="Symbol" pitchFamily="18" charset="2"/>
              </a:rPr>
              <a:t> =  30 + 273 = 303 K.</a:t>
            </a:r>
            <a:endParaRPr lang="en-US" altLang="en-US" i="1">
              <a:solidFill>
                <a:schemeClr val="hlink"/>
              </a:solidFill>
              <a:sym typeface="Symbol" pitchFamily="18" charset="2"/>
            </a:endParaRPr>
          </a:p>
        </p:txBody>
      </p:sp>
      <p:sp>
        <p:nvSpPr>
          <p:cNvPr id="1194002" name="Text Box 18"/>
          <p:cNvSpPr txBox="1">
            <a:spLocks noChangeArrowheads="1"/>
          </p:cNvSpPr>
          <p:nvPr/>
        </p:nvSpPr>
        <p:spPr bwMode="auto">
          <a:xfrm>
            <a:off x="682625" y="5070475"/>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From </a:t>
            </a:r>
            <a:r>
              <a:rPr lang="en-US" altLang="en-US" i="1">
                <a:solidFill>
                  <a:schemeClr val="hlink"/>
                </a:solidFill>
              </a:rPr>
              <a:t>T</a:t>
            </a:r>
            <a:r>
              <a:rPr lang="en-US" altLang="en-US">
                <a:solidFill>
                  <a:schemeClr val="hlink"/>
                </a:solidFill>
              </a:rPr>
              <a:t>(K) = </a:t>
            </a:r>
            <a:r>
              <a:rPr lang="en-US" altLang="en-US" i="1">
                <a:solidFill>
                  <a:schemeClr val="hlink"/>
                </a:solidFill>
              </a:rPr>
              <a:t>T</a:t>
            </a:r>
            <a:r>
              <a:rPr lang="en-US" altLang="en-US">
                <a:solidFill>
                  <a:schemeClr val="hlink"/>
                </a:solidFill>
              </a:rPr>
              <a:t>(°C) + 273</a:t>
            </a:r>
          </a:p>
        </p:txBody>
      </p:sp>
      <p:sp>
        <p:nvSpPr>
          <p:cNvPr id="1194003" name="Text Box 19"/>
          <p:cNvSpPr txBox="1">
            <a:spLocks noChangeArrowheads="1"/>
          </p:cNvSpPr>
          <p:nvPr/>
        </p:nvSpPr>
        <p:spPr bwMode="auto">
          <a:xfrm>
            <a:off x="4883150" y="4683125"/>
            <a:ext cx="2144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i</a:t>
            </a:r>
            <a:r>
              <a:rPr lang="en-US" altLang="en-US" i="1">
                <a:solidFill>
                  <a:schemeClr val="hlink"/>
                </a:solidFill>
              </a:rPr>
              <a:t>V</a:t>
            </a:r>
            <a:r>
              <a:rPr lang="en-US" altLang="en-US" i="1" baseline="-25000">
                <a:solidFill>
                  <a:schemeClr val="hlink"/>
                </a:solidFill>
              </a:rPr>
              <a:t>i</a:t>
            </a:r>
            <a:r>
              <a:rPr lang="en-US" altLang="en-US">
                <a:solidFill>
                  <a:schemeClr val="hlink"/>
                </a:solidFill>
              </a:rPr>
              <a:t> = </a:t>
            </a:r>
            <a:r>
              <a:rPr lang="en-US" altLang="en-US" i="1">
                <a:solidFill>
                  <a:schemeClr val="hlink"/>
                </a:solidFill>
              </a:rPr>
              <a:t>nRT</a:t>
            </a:r>
            <a:r>
              <a:rPr lang="en-US" altLang="en-US" i="1" baseline="-25000">
                <a:solidFill>
                  <a:schemeClr val="hlink"/>
                </a:solidFill>
              </a:rPr>
              <a:t>i</a:t>
            </a:r>
            <a:r>
              <a:rPr lang="en-US" altLang="en-US">
                <a:solidFill>
                  <a:schemeClr val="hlink"/>
                </a:solidFill>
              </a:rPr>
              <a:t>,</a:t>
            </a:r>
            <a:endParaRPr lang="en-US" altLang="en-US" i="1">
              <a:solidFill>
                <a:schemeClr val="hlink"/>
              </a:solidFill>
              <a:sym typeface="Symbol" pitchFamily="18" charset="2"/>
            </a:endParaRPr>
          </a:p>
        </p:txBody>
      </p:sp>
      <p:sp>
        <p:nvSpPr>
          <p:cNvPr id="1194004" name="Text Box 20"/>
          <p:cNvSpPr txBox="1">
            <a:spLocks noChangeArrowheads="1"/>
          </p:cNvSpPr>
          <p:nvPr/>
        </p:nvSpPr>
        <p:spPr bwMode="auto">
          <a:xfrm>
            <a:off x="6689725" y="4670425"/>
            <a:ext cx="201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f</a:t>
            </a:r>
            <a:r>
              <a:rPr lang="en-US" altLang="en-US" i="1">
                <a:solidFill>
                  <a:schemeClr val="hlink"/>
                </a:solidFill>
              </a:rPr>
              <a:t>V</a:t>
            </a:r>
            <a:r>
              <a:rPr lang="en-US" altLang="en-US" i="1" baseline="-25000">
                <a:solidFill>
                  <a:schemeClr val="hlink"/>
                </a:solidFill>
              </a:rPr>
              <a:t>f</a:t>
            </a:r>
            <a:r>
              <a:rPr lang="en-US" altLang="en-US">
                <a:solidFill>
                  <a:schemeClr val="hlink"/>
                </a:solidFill>
              </a:rPr>
              <a:t> = </a:t>
            </a:r>
            <a:r>
              <a:rPr lang="en-US" altLang="en-US" i="1">
                <a:solidFill>
                  <a:schemeClr val="hlink"/>
                </a:solidFill>
              </a:rPr>
              <a:t>nRT</a:t>
            </a:r>
            <a:r>
              <a:rPr lang="en-US" altLang="en-US" i="1" baseline="-25000">
                <a:solidFill>
                  <a:schemeClr val="hlink"/>
                </a:solidFill>
              </a:rPr>
              <a:t>f</a:t>
            </a:r>
            <a:r>
              <a:rPr lang="en-US" altLang="en-US">
                <a:solidFill>
                  <a:schemeClr val="hlink"/>
                </a:solidFill>
              </a:rPr>
              <a:t>.</a:t>
            </a:r>
            <a:endParaRPr lang="en-US" altLang="en-US" i="1">
              <a:solidFill>
                <a:schemeClr val="hlink"/>
              </a:solidFill>
              <a:sym typeface="Symbol" pitchFamily="18" charset="2"/>
            </a:endParaRPr>
          </a:p>
        </p:txBody>
      </p:sp>
      <p:sp>
        <p:nvSpPr>
          <p:cNvPr id="1194005" name="Text Box 21"/>
          <p:cNvSpPr txBox="1">
            <a:spLocks noChangeArrowheads="1"/>
          </p:cNvSpPr>
          <p:nvPr/>
        </p:nvSpPr>
        <p:spPr bwMode="auto">
          <a:xfrm>
            <a:off x="649288" y="6257925"/>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i="1">
                <a:solidFill>
                  <a:schemeClr val="hlink"/>
                </a:solidFill>
                <a:sym typeface="Symbol" pitchFamily="18" charset="2"/>
              </a:rPr>
              <a:t>V</a:t>
            </a:r>
            <a:r>
              <a:rPr lang="en-US" altLang="en-US" i="1" baseline="-25000">
                <a:solidFill>
                  <a:schemeClr val="hlink"/>
                </a:solidFill>
                <a:sym typeface="Symbol" pitchFamily="18" charset="2"/>
              </a:rPr>
              <a:t>i</a:t>
            </a:r>
            <a:r>
              <a:rPr lang="en-US" altLang="en-US">
                <a:solidFill>
                  <a:schemeClr val="hlink"/>
                </a:solidFill>
                <a:sym typeface="Symbol" pitchFamily="18" charset="2"/>
              </a:rPr>
              <a:t> = </a:t>
            </a:r>
            <a:r>
              <a:rPr lang="en-US" altLang="en-US" i="1">
                <a:solidFill>
                  <a:schemeClr val="hlink"/>
                </a:solidFill>
                <a:sym typeface="Symbol" pitchFamily="18" charset="2"/>
              </a:rPr>
              <a:t>V</a:t>
            </a:r>
            <a:r>
              <a:rPr lang="en-US" altLang="en-US" i="1" baseline="-25000">
                <a:solidFill>
                  <a:schemeClr val="hlink"/>
                </a:solidFill>
                <a:sym typeface="Symbol" pitchFamily="18" charset="2"/>
              </a:rPr>
              <a:t>f</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1194006" name="Text Box 22"/>
          <p:cNvSpPr txBox="1">
            <a:spLocks noChangeArrowheads="1"/>
          </p:cNvSpPr>
          <p:nvPr/>
        </p:nvSpPr>
        <p:spPr bwMode="auto">
          <a:xfrm>
            <a:off x="5540375" y="5062538"/>
            <a:ext cx="801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f</a:t>
            </a:r>
            <a:r>
              <a:rPr lang="en-US" altLang="en-US" i="1">
                <a:solidFill>
                  <a:schemeClr val="hlink"/>
                </a:solidFill>
              </a:rPr>
              <a:t>V</a:t>
            </a:r>
            <a:r>
              <a:rPr lang="en-US" altLang="en-US" i="1" baseline="-25000">
                <a:solidFill>
                  <a:schemeClr val="hlink"/>
                </a:solidFill>
              </a:rPr>
              <a:t>f</a:t>
            </a:r>
            <a:r>
              <a:rPr lang="en-US" altLang="en-US">
                <a:solidFill>
                  <a:schemeClr val="hlink"/>
                </a:solidFill>
              </a:rPr>
              <a:t> </a:t>
            </a:r>
          </a:p>
          <a:p>
            <a:pPr eaLnBrk="1" hangingPunct="1"/>
            <a:r>
              <a:rPr lang="en-US" altLang="en-US" i="1">
                <a:solidFill>
                  <a:schemeClr val="hlink"/>
                </a:solidFill>
              </a:rPr>
              <a:t>p</a:t>
            </a:r>
            <a:r>
              <a:rPr lang="en-US" altLang="en-US" i="1" baseline="-25000">
                <a:solidFill>
                  <a:schemeClr val="hlink"/>
                </a:solidFill>
              </a:rPr>
              <a:t>i</a:t>
            </a:r>
            <a:r>
              <a:rPr lang="en-US" altLang="en-US" i="1">
                <a:solidFill>
                  <a:schemeClr val="hlink"/>
                </a:solidFill>
              </a:rPr>
              <a:t>V</a:t>
            </a:r>
            <a:r>
              <a:rPr lang="en-US" altLang="en-US" i="1" baseline="-25000">
                <a:solidFill>
                  <a:schemeClr val="hlink"/>
                </a:solidFill>
              </a:rPr>
              <a:t>i</a:t>
            </a:r>
          </a:p>
        </p:txBody>
      </p:sp>
      <p:sp>
        <p:nvSpPr>
          <p:cNvPr id="1194007" name="Line 23"/>
          <p:cNvSpPr>
            <a:spLocks noChangeShapeType="1"/>
          </p:cNvSpPr>
          <p:nvPr/>
        </p:nvSpPr>
        <p:spPr bwMode="auto">
          <a:xfrm>
            <a:off x="5614988" y="5491163"/>
            <a:ext cx="517525"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08" name="Text Box 24"/>
          <p:cNvSpPr txBox="1">
            <a:spLocks noChangeArrowheads="1"/>
          </p:cNvSpPr>
          <p:nvPr/>
        </p:nvSpPr>
        <p:spPr bwMode="auto">
          <a:xfrm>
            <a:off x="6286500" y="5243513"/>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rPr>
              <a:t>=</a:t>
            </a:r>
            <a:endParaRPr lang="en-US" altLang="en-US" i="1">
              <a:solidFill>
                <a:schemeClr val="hlink"/>
              </a:solidFill>
              <a:sym typeface="Symbol" pitchFamily="18" charset="2"/>
            </a:endParaRPr>
          </a:p>
        </p:txBody>
      </p:sp>
      <p:sp>
        <p:nvSpPr>
          <p:cNvPr id="1194009" name="Text Box 25"/>
          <p:cNvSpPr txBox="1">
            <a:spLocks noChangeArrowheads="1"/>
          </p:cNvSpPr>
          <p:nvPr/>
        </p:nvSpPr>
        <p:spPr bwMode="auto">
          <a:xfrm>
            <a:off x="6721475" y="5053013"/>
            <a:ext cx="1355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nRT</a:t>
            </a:r>
            <a:r>
              <a:rPr lang="en-US" altLang="en-US" i="1" baseline="-25000">
                <a:solidFill>
                  <a:schemeClr val="hlink"/>
                </a:solidFill>
              </a:rPr>
              <a:t>f</a:t>
            </a:r>
            <a:r>
              <a:rPr lang="en-US" altLang="en-US">
                <a:solidFill>
                  <a:schemeClr val="hlink"/>
                </a:solidFill>
              </a:rPr>
              <a:t> </a:t>
            </a:r>
          </a:p>
          <a:p>
            <a:pPr eaLnBrk="1" hangingPunct="1"/>
            <a:r>
              <a:rPr lang="en-US" altLang="en-US" i="1">
                <a:solidFill>
                  <a:schemeClr val="hlink"/>
                </a:solidFill>
              </a:rPr>
              <a:t>nRT</a:t>
            </a:r>
            <a:r>
              <a:rPr lang="en-US" altLang="en-US" i="1" baseline="-25000">
                <a:solidFill>
                  <a:schemeClr val="hlink"/>
                </a:solidFill>
              </a:rPr>
              <a:t>i</a:t>
            </a:r>
          </a:p>
        </p:txBody>
      </p:sp>
      <p:sp>
        <p:nvSpPr>
          <p:cNvPr id="1194010" name="Line 26"/>
          <p:cNvSpPr>
            <a:spLocks noChangeShapeType="1"/>
          </p:cNvSpPr>
          <p:nvPr/>
        </p:nvSpPr>
        <p:spPr bwMode="auto">
          <a:xfrm>
            <a:off x="6824663" y="5481638"/>
            <a:ext cx="517525"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1" name="Rectangle 27"/>
          <p:cNvSpPr>
            <a:spLocks noChangeArrowheads="1"/>
          </p:cNvSpPr>
          <p:nvPr/>
        </p:nvSpPr>
        <p:spPr bwMode="auto">
          <a:xfrm>
            <a:off x="4756150" y="2238375"/>
            <a:ext cx="1587500" cy="277813"/>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12" name="Line 28"/>
          <p:cNvSpPr>
            <a:spLocks noChangeShapeType="1"/>
          </p:cNvSpPr>
          <p:nvPr/>
        </p:nvSpPr>
        <p:spPr bwMode="auto">
          <a:xfrm>
            <a:off x="5934075" y="5159375"/>
            <a:ext cx="119063" cy="6207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3" name="Line 29"/>
          <p:cNvSpPr>
            <a:spLocks noChangeShapeType="1"/>
          </p:cNvSpPr>
          <p:nvPr/>
        </p:nvSpPr>
        <p:spPr bwMode="auto">
          <a:xfrm>
            <a:off x="6873875" y="5146675"/>
            <a:ext cx="23813" cy="6207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4" name="Line 30"/>
          <p:cNvSpPr>
            <a:spLocks noChangeShapeType="1"/>
          </p:cNvSpPr>
          <p:nvPr/>
        </p:nvSpPr>
        <p:spPr bwMode="auto">
          <a:xfrm>
            <a:off x="7091363" y="5145088"/>
            <a:ext cx="23812" cy="62071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5" name="Text Box 31"/>
          <p:cNvSpPr txBox="1">
            <a:spLocks noChangeArrowheads="1"/>
          </p:cNvSpPr>
          <p:nvPr/>
        </p:nvSpPr>
        <p:spPr bwMode="auto">
          <a:xfrm>
            <a:off x="5153025" y="5765800"/>
            <a:ext cx="188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f</a:t>
            </a:r>
            <a:r>
              <a:rPr lang="en-US" altLang="en-US">
                <a:solidFill>
                  <a:schemeClr val="hlink"/>
                </a:solidFill>
              </a:rPr>
              <a:t> = </a:t>
            </a:r>
            <a:r>
              <a:rPr lang="en-US" altLang="en-US" i="1">
                <a:solidFill>
                  <a:schemeClr val="hlink"/>
                </a:solidFill>
              </a:rPr>
              <a:t>p</a:t>
            </a:r>
            <a:r>
              <a:rPr lang="en-US" altLang="en-US" i="1" baseline="-25000">
                <a:solidFill>
                  <a:schemeClr val="hlink"/>
                </a:solidFill>
              </a:rPr>
              <a:t>i</a:t>
            </a:r>
            <a:r>
              <a:rPr lang="en-US" altLang="en-US" i="1">
                <a:solidFill>
                  <a:schemeClr val="hlink"/>
                </a:solidFill>
              </a:rPr>
              <a:t>T</a:t>
            </a:r>
            <a:r>
              <a:rPr lang="en-US" altLang="en-US" i="1" baseline="-25000">
                <a:solidFill>
                  <a:schemeClr val="hlink"/>
                </a:solidFill>
              </a:rPr>
              <a:t>f </a:t>
            </a:r>
            <a:r>
              <a:rPr lang="en-US" altLang="en-US" i="1">
                <a:solidFill>
                  <a:schemeClr val="hlink"/>
                </a:solidFill>
              </a:rPr>
              <a:t>/ T</a:t>
            </a:r>
            <a:r>
              <a:rPr lang="en-US" altLang="en-US" i="1" baseline="-25000">
                <a:solidFill>
                  <a:schemeClr val="hlink"/>
                </a:solidFill>
              </a:rPr>
              <a:t>i</a:t>
            </a:r>
            <a:endParaRPr lang="en-US" altLang="en-US" i="1">
              <a:solidFill>
                <a:schemeClr val="hlink"/>
              </a:solidFill>
              <a:sym typeface="Symbol" pitchFamily="18" charset="2"/>
            </a:endParaRPr>
          </a:p>
        </p:txBody>
      </p:sp>
      <p:sp>
        <p:nvSpPr>
          <p:cNvPr id="1194016" name="Text Box 32"/>
          <p:cNvSpPr txBox="1">
            <a:spLocks noChangeArrowheads="1"/>
          </p:cNvSpPr>
          <p:nvPr/>
        </p:nvSpPr>
        <p:spPr bwMode="auto">
          <a:xfrm>
            <a:off x="5164138" y="6146800"/>
            <a:ext cx="363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p</a:t>
            </a:r>
            <a:r>
              <a:rPr lang="en-US" altLang="en-US" i="1" baseline="-25000">
                <a:solidFill>
                  <a:schemeClr val="hlink"/>
                </a:solidFill>
              </a:rPr>
              <a:t>f</a:t>
            </a:r>
            <a:r>
              <a:rPr lang="en-US" altLang="en-US">
                <a:solidFill>
                  <a:schemeClr val="hlink"/>
                </a:solidFill>
              </a:rPr>
              <a:t> = (6)(603) </a:t>
            </a:r>
            <a:r>
              <a:rPr lang="en-US" altLang="en-US" i="1">
                <a:solidFill>
                  <a:schemeClr val="hlink"/>
                </a:solidFill>
              </a:rPr>
              <a:t>/ </a:t>
            </a:r>
            <a:r>
              <a:rPr lang="en-US" altLang="en-US">
                <a:solidFill>
                  <a:schemeClr val="hlink"/>
                </a:solidFill>
              </a:rPr>
              <a:t>303 = 12</a:t>
            </a:r>
            <a:endParaRPr lang="en-US" altLang="en-US">
              <a:solidFill>
                <a:schemeClr val="hlink"/>
              </a:solidFill>
              <a:sym typeface="Symbol" pitchFamily="18" charset="2"/>
            </a:endParaRPr>
          </a:p>
        </p:txBody>
      </p:sp>
      <p:sp>
        <p:nvSpPr>
          <p:cNvPr id="1194017" name="Oval 33"/>
          <p:cNvSpPr>
            <a:spLocks noChangeArrowheads="1"/>
          </p:cNvSpPr>
          <p:nvPr/>
        </p:nvSpPr>
        <p:spPr bwMode="auto">
          <a:xfrm>
            <a:off x="4848225" y="4381500"/>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18" name="Text Box 34"/>
          <p:cNvSpPr txBox="1">
            <a:spLocks noChangeArrowheads="1"/>
          </p:cNvSpPr>
          <p:nvPr/>
        </p:nvSpPr>
        <p:spPr bwMode="auto">
          <a:xfrm>
            <a:off x="777875" y="5884863"/>
            <a:ext cx="384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sym typeface="Symbol" pitchFamily="18" charset="2"/>
              </a:rPr>
              <a:t>T</a:t>
            </a:r>
            <a:r>
              <a:rPr lang="en-US" altLang="en-US" i="1" baseline="-25000">
                <a:solidFill>
                  <a:schemeClr val="hlink"/>
                </a:solidFill>
                <a:sym typeface="Symbol" pitchFamily="18" charset="2"/>
              </a:rPr>
              <a:t>f</a:t>
            </a:r>
            <a:r>
              <a:rPr lang="en-US" altLang="en-US">
                <a:solidFill>
                  <a:schemeClr val="hlink"/>
                </a:solidFill>
                <a:sym typeface="Symbol" pitchFamily="18" charset="2"/>
              </a:rPr>
              <a:t> = 330 + 273 = 603 K.</a:t>
            </a:r>
            <a:endParaRPr lang="en-US" altLang="en-US" i="1">
              <a:solidFill>
                <a:schemeClr val="hlink"/>
              </a:solidFill>
              <a:sym typeface="Symbol" pitchFamily="18" charset="2"/>
            </a:endParaRP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57720"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Equation of state for an ideal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3999"/>
                                        </p:tgtEl>
                                        <p:attrNameLst>
                                          <p:attrName>style.visibility</p:attrName>
                                        </p:attrNameLst>
                                      </p:cBhvr>
                                      <p:to>
                                        <p:strVal val="visible"/>
                                      </p:to>
                                    </p:set>
                                    <p:anim calcmode="lin" valueType="num">
                                      <p:cBhvr additive="base">
                                        <p:cTn id="7" dur="500" fill="hold"/>
                                        <p:tgtEl>
                                          <p:spTgt spid="1193999"/>
                                        </p:tgtEl>
                                        <p:attrNameLst>
                                          <p:attrName>ppt_x</p:attrName>
                                        </p:attrNameLst>
                                      </p:cBhvr>
                                      <p:tavLst>
                                        <p:tav tm="0">
                                          <p:val>
                                            <p:strVal val="#ppt_x"/>
                                          </p:val>
                                        </p:tav>
                                        <p:tav tm="100000">
                                          <p:val>
                                            <p:strVal val="#ppt_x"/>
                                          </p:val>
                                        </p:tav>
                                      </p:tavLst>
                                    </p:anim>
                                    <p:anim calcmode="lin" valueType="num">
                                      <p:cBhvr additive="base">
                                        <p:cTn id="8" dur="500" fill="hold"/>
                                        <p:tgtEl>
                                          <p:spTgt spid="11939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94000">
                                            <p:txEl>
                                              <p:pRg st="0" end="0"/>
                                            </p:txEl>
                                          </p:spTgt>
                                        </p:tgtEl>
                                        <p:attrNameLst>
                                          <p:attrName>style.visibility</p:attrName>
                                        </p:attrNameLst>
                                      </p:cBhvr>
                                      <p:to>
                                        <p:strVal val="visible"/>
                                      </p:to>
                                    </p:set>
                                    <p:anim calcmode="lin" valueType="num">
                                      <p:cBhvr additive="base">
                                        <p:cTn id="13" dur="500" fill="hold"/>
                                        <p:tgtEl>
                                          <p:spTgt spid="119400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940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94002">
                                            <p:txEl>
                                              <p:pRg st="0" end="0"/>
                                            </p:txEl>
                                          </p:spTgt>
                                        </p:tgtEl>
                                        <p:attrNameLst>
                                          <p:attrName>style.visibility</p:attrName>
                                        </p:attrNameLst>
                                      </p:cBhvr>
                                      <p:to>
                                        <p:strVal val="visible"/>
                                      </p:to>
                                    </p:set>
                                    <p:anim calcmode="lin" valueType="num">
                                      <p:cBhvr additive="base">
                                        <p:cTn id="19" dur="500" fill="hold"/>
                                        <p:tgtEl>
                                          <p:spTgt spid="119400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940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94001">
                                            <p:txEl>
                                              <p:pRg st="0" end="0"/>
                                            </p:txEl>
                                          </p:spTgt>
                                        </p:tgtEl>
                                        <p:attrNameLst>
                                          <p:attrName>style.visibility</p:attrName>
                                        </p:attrNameLst>
                                      </p:cBhvr>
                                      <p:to>
                                        <p:strVal val="visible"/>
                                      </p:to>
                                    </p:set>
                                    <p:anim calcmode="lin" valueType="num">
                                      <p:cBhvr additive="base">
                                        <p:cTn id="25" dur="500" fill="hold"/>
                                        <p:tgtEl>
                                          <p:spTgt spid="119400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940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94018">
                                            <p:txEl>
                                              <p:pRg st="0" end="0"/>
                                            </p:txEl>
                                          </p:spTgt>
                                        </p:tgtEl>
                                        <p:attrNameLst>
                                          <p:attrName>style.visibility</p:attrName>
                                        </p:attrNameLst>
                                      </p:cBhvr>
                                      <p:to>
                                        <p:strVal val="visible"/>
                                      </p:to>
                                    </p:set>
                                    <p:anim calcmode="lin" valueType="num">
                                      <p:cBhvr additive="base">
                                        <p:cTn id="31" dur="500" fill="hold"/>
                                        <p:tgtEl>
                                          <p:spTgt spid="119401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940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94005">
                                            <p:txEl>
                                              <p:pRg st="0" end="0"/>
                                            </p:txEl>
                                          </p:spTgt>
                                        </p:tgtEl>
                                        <p:attrNameLst>
                                          <p:attrName>style.visibility</p:attrName>
                                        </p:attrNameLst>
                                      </p:cBhvr>
                                      <p:to>
                                        <p:strVal val="visible"/>
                                      </p:to>
                                    </p:set>
                                    <p:anim calcmode="lin" valueType="num">
                                      <p:cBhvr additive="base">
                                        <p:cTn id="37" dur="500" fill="hold"/>
                                        <p:tgtEl>
                                          <p:spTgt spid="119400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940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par>
                                <p:cTn id="39" presetID="8" presetClass="entr" presetSubtype="16" fill="hold" grpId="0" nodeType="withEffect">
                                  <p:stCondLst>
                                    <p:cond delay="0"/>
                                  </p:stCondLst>
                                  <p:childTnLst>
                                    <p:set>
                                      <p:cBhvr>
                                        <p:cTn id="40" dur="1" fill="hold">
                                          <p:stCondLst>
                                            <p:cond delay="0"/>
                                          </p:stCondLst>
                                        </p:cTn>
                                        <p:tgtEl>
                                          <p:spTgt spid="1194011"/>
                                        </p:tgtEl>
                                        <p:attrNameLst>
                                          <p:attrName>style.visibility</p:attrName>
                                        </p:attrNameLst>
                                      </p:cBhvr>
                                      <p:to>
                                        <p:strVal val="visible"/>
                                      </p:to>
                                    </p:set>
                                    <p:animEffect transition="in" filter="diamond(in)">
                                      <p:cBhvr>
                                        <p:cTn id="41" dur="1000"/>
                                        <p:tgtEl>
                                          <p:spTgt spid="1194011"/>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iterate type="lt">
                                    <p:tmPct val="10000"/>
                                  </p:iterate>
                                  <p:childTnLst>
                                    <p:set>
                                      <p:cBhvr>
                                        <p:cTn id="45" dur="1" fill="hold">
                                          <p:stCondLst>
                                            <p:cond delay="0"/>
                                          </p:stCondLst>
                                        </p:cTn>
                                        <p:tgtEl>
                                          <p:spTgt spid="1194003">
                                            <p:txEl>
                                              <p:pRg st="0" end="0"/>
                                            </p:txEl>
                                          </p:spTgt>
                                        </p:tgtEl>
                                        <p:attrNameLst>
                                          <p:attrName>style.visibility</p:attrName>
                                        </p:attrNameLst>
                                      </p:cBhvr>
                                      <p:to>
                                        <p:strVal val="visible"/>
                                      </p:to>
                                    </p:set>
                                    <p:anim calcmode="lin" valueType="num">
                                      <p:cBhvr additive="base">
                                        <p:cTn id="46" dur="500" fill="hold"/>
                                        <p:tgtEl>
                                          <p:spTgt spid="119400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94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iterate type="lt">
                                    <p:tmPct val="10000"/>
                                  </p:iterate>
                                  <p:childTnLst>
                                    <p:set>
                                      <p:cBhvr>
                                        <p:cTn id="51" dur="1" fill="hold">
                                          <p:stCondLst>
                                            <p:cond delay="0"/>
                                          </p:stCondLst>
                                        </p:cTn>
                                        <p:tgtEl>
                                          <p:spTgt spid="1194004">
                                            <p:txEl>
                                              <p:pRg st="0" end="0"/>
                                            </p:txEl>
                                          </p:spTgt>
                                        </p:tgtEl>
                                        <p:attrNameLst>
                                          <p:attrName>style.visibility</p:attrName>
                                        </p:attrNameLst>
                                      </p:cBhvr>
                                      <p:to>
                                        <p:strVal val="visible"/>
                                      </p:to>
                                    </p:set>
                                    <p:anim calcmode="lin" valueType="num">
                                      <p:cBhvr additive="base">
                                        <p:cTn id="52" dur="500" fill="hold"/>
                                        <p:tgtEl>
                                          <p:spTgt spid="119400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940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typ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iterate type="lt">
                                    <p:tmPct val="10000"/>
                                  </p:iterate>
                                  <p:childTnLst>
                                    <p:set>
                                      <p:cBhvr>
                                        <p:cTn id="57" dur="1" fill="hold">
                                          <p:stCondLst>
                                            <p:cond delay="0"/>
                                          </p:stCondLst>
                                        </p:cTn>
                                        <p:tgtEl>
                                          <p:spTgt spid="1194006">
                                            <p:txEl>
                                              <p:pRg st="0" end="0"/>
                                            </p:txEl>
                                          </p:spTgt>
                                        </p:tgtEl>
                                        <p:attrNameLst>
                                          <p:attrName>style.visibility</p:attrName>
                                        </p:attrNameLst>
                                      </p:cBhvr>
                                      <p:to>
                                        <p:strVal val="visible"/>
                                      </p:to>
                                    </p:set>
                                    <p:anim calcmode="lin" valueType="num">
                                      <p:cBhvr additive="base">
                                        <p:cTn id="58" dur="500" fill="hold"/>
                                        <p:tgtEl>
                                          <p:spTgt spid="1194006">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1940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nodeType="clickEffect">
                                  <p:stCondLst>
                                    <p:cond delay="0"/>
                                  </p:stCondLst>
                                  <p:iterate type="lt">
                                    <p:tmPct val="10000"/>
                                  </p:iterate>
                                  <p:childTnLst>
                                    <p:set>
                                      <p:cBhvr>
                                        <p:cTn id="63" dur="1" fill="hold">
                                          <p:stCondLst>
                                            <p:cond delay="0"/>
                                          </p:stCondLst>
                                        </p:cTn>
                                        <p:tgtEl>
                                          <p:spTgt spid="1194006">
                                            <p:txEl>
                                              <p:pRg st="1" end="1"/>
                                            </p:txEl>
                                          </p:spTgt>
                                        </p:tgtEl>
                                        <p:attrNameLst>
                                          <p:attrName>style.visibility</p:attrName>
                                        </p:attrNameLst>
                                      </p:cBhvr>
                                      <p:to>
                                        <p:strVal val="visible"/>
                                      </p:to>
                                    </p:set>
                                    <p:anim calcmode="lin" valueType="num">
                                      <p:cBhvr additive="base">
                                        <p:cTn id="64" dur="500" fill="hold"/>
                                        <p:tgtEl>
                                          <p:spTgt spid="1194006">
                                            <p:txEl>
                                              <p:pRg st="1" end="1"/>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1940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par>
                                <p:cTn id="66" presetID="22" presetClass="entr" presetSubtype="4" fill="hold" grpId="0" nodeType="withEffect">
                                  <p:stCondLst>
                                    <p:cond delay="0"/>
                                  </p:stCondLst>
                                  <p:childTnLst>
                                    <p:set>
                                      <p:cBhvr>
                                        <p:cTn id="67" dur="1" fill="hold">
                                          <p:stCondLst>
                                            <p:cond delay="0"/>
                                          </p:stCondLst>
                                        </p:cTn>
                                        <p:tgtEl>
                                          <p:spTgt spid="1194007"/>
                                        </p:tgtEl>
                                        <p:attrNameLst>
                                          <p:attrName>style.visibility</p:attrName>
                                        </p:attrNameLst>
                                      </p:cBhvr>
                                      <p:to>
                                        <p:strVal val="visible"/>
                                      </p:to>
                                    </p:set>
                                    <p:animEffect transition="in" filter="wipe(down)">
                                      <p:cBhvr>
                                        <p:cTn id="68" dur="500"/>
                                        <p:tgtEl>
                                          <p:spTgt spid="119400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iterate type="lt">
                                    <p:tmPct val="10000"/>
                                  </p:iterate>
                                  <p:childTnLst>
                                    <p:set>
                                      <p:cBhvr>
                                        <p:cTn id="72" dur="1" fill="hold">
                                          <p:stCondLst>
                                            <p:cond delay="0"/>
                                          </p:stCondLst>
                                        </p:cTn>
                                        <p:tgtEl>
                                          <p:spTgt spid="1194008">
                                            <p:txEl>
                                              <p:pRg st="0" end="0"/>
                                            </p:txEl>
                                          </p:spTgt>
                                        </p:tgtEl>
                                        <p:attrNameLst>
                                          <p:attrName>style.visibility</p:attrName>
                                        </p:attrNameLst>
                                      </p:cBhvr>
                                      <p:to>
                                        <p:strVal val="visible"/>
                                      </p:to>
                                    </p:set>
                                    <p:anim calcmode="lin" valueType="num">
                                      <p:cBhvr additive="base">
                                        <p:cTn id="73" dur="500" fill="hold"/>
                                        <p:tgtEl>
                                          <p:spTgt spid="1194008">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1940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iterate type="lt">
                                    <p:tmPct val="10000"/>
                                  </p:iterate>
                                  <p:childTnLst>
                                    <p:set>
                                      <p:cBhvr>
                                        <p:cTn id="78" dur="1" fill="hold">
                                          <p:stCondLst>
                                            <p:cond delay="0"/>
                                          </p:stCondLst>
                                        </p:cTn>
                                        <p:tgtEl>
                                          <p:spTgt spid="1194009">
                                            <p:txEl>
                                              <p:pRg st="0" end="0"/>
                                            </p:txEl>
                                          </p:spTgt>
                                        </p:tgtEl>
                                        <p:attrNameLst>
                                          <p:attrName>style.visibility</p:attrName>
                                        </p:attrNameLst>
                                      </p:cBhvr>
                                      <p:to>
                                        <p:strVal val="visible"/>
                                      </p:to>
                                    </p:set>
                                    <p:anim calcmode="lin" valueType="num">
                                      <p:cBhvr additive="base">
                                        <p:cTn id="79" dur="500" fill="hold"/>
                                        <p:tgtEl>
                                          <p:spTgt spid="1194009">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1940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nodeType="clickEffect">
                                  <p:stCondLst>
                                    <p:cond delay="0"/>
                                  </p:stCondLst>
                                  <p:iterate type="lt">
                                    <p:tmPct val="10000"/>
                                  </p:iterate>
                                  <p:childTnLst>
                                    <p:set>
                                      <p:cBhvr>
                                        <p:cTn id="84" dur="1" fill="hold">
                                          <p:stCondLst>
                                            <p:cond delay="0"/>
                                          </p:stCondLst>
                                        </p:cTn>
                                        <p:tgtEl>
                                          <p:spTgt spid="1194009">
                                            <p:txEl>
                                              <p:pRg st="1" end="1"/>
                                            </p:txEl>
                                          </p:spTgt>
                                        </p:tgtEl>
                                        <p:attrNameLst>
                                          <p:attrName>style.visibility</p:attrName>
                                        </p:attrNameLst>
                                      </p:cBhvr>
                                      <p:to>
                                        <p:strVal val="visible"/>
                                      </p:to>
                                    </p:set>
                                    <p:anim calcmode="lin" valueType="num">
                                      <p:cBhvr additive="base">
                                        <p:cTn id="85" dur="500" fill="hold"/>
                                        <p:tgtEl>
                                          <p:spTgt spid="1194009">
                                            <p:txEl>
                                              <p:pRg st="1" end="1"/>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9400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type.wav"/>
                                        </p:tgtEl>
                                      </p:cMediaNode>
                                    </p:audio>
                                  </p:subTnLst>
                                </p:cTn>
                              </p:par>
                              <p:par>
                                <p:cTn id="87" presetID="22" presetClass="entr" presetSubtype="4" fill="hold" grpId="0" nodeType="withEffect">
                                  <p:stCondLst>
                                    <p:cond delay="0"/>
                                  </p:stCondLst>
                                  <p:childTnLst>
                                    <p:set>
                                      <p:cBhvr>
                                        <p:cTn id="88" dur="1" fill="hold">
                                          <p:stCondLst>
                                            <p:cond delay="0"/>
                                          </p:stCondLst>
                                        </p:cTn>
                                        <p:tgtEl>
                                          <p:spTgt spid="1194010"/>
                                        </p:tgtEl>
                                        <p:attrNameLst>
                                          <p:attrName>style.visibility</p:attrName>
                                        </p:attrNameLst>
                                      </p:cBhvr>
                                      <p:to>
                                        <p:strVal val="visible"/>
                                      </p:to>
                                    </p:set>
                                    <p:animEffect transition="in" filter="wipe(down)">
                                      <p:cBhvr>
                                        <p:cTn id="89" dur="500"/>
                                        <p:tgtEl>
                                          <p:spTgt spid="119401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194012"/>
                                        </p:tgtEl>
                                        <p:attrNameLst>
                                          <p:attrName>style.visibility</p:attrName>
                                        </p:attrNameLst>
                                      </p:cBhvr>
                                      <p:to>
                                        <p:strVal val="visible"/>
                                      </p:to>
                                    </p:set>
                                    <p:animEffect transition="in" filter="wipe(down)">
                                      <p:cBhvr>
                                        <p:cTn id="94" dur="500"/>
                                        <p:tgtEl>
                                          <p:spTgt spid="1194012"/>
                                        </p:tgtEl>
                                      </p:cBhvr>
                                    </p:animEffect>
                                  </p:childTnLst>
                                  <p:subTnLst>
                                    <p:audio>
                                      <p:cMediaNode>
                                        <p:cTn display="0" masterRel="sameClick">
                                          <p:stCondLst>
                                            <p:cond evt="begin" delay="0">
                                              <p:tn val="92"/>
                                            </p:cond>
                                          </p:stCondLst>
                                          <p:endCondLst>
                                            <p:cond evt="onStopAudio" delay="0">
                                              <p:tgtEl>
                                                <p:sldTgt/>
                                              </p:tgtEl>
                                            </p:cond>
                                          </p:endCondLst>
                                        </p:cTn>
                                        <p:tgtEl>
                                          <p:sndTgt r:embed="rId6" name="cashreg.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194013"/>
                                        </p:tgtEl>
                                        <p:attrNameLst>
                                          <p:attrName>style.visibility</p:attrName>
                                        </p:attrNameLst>
                                      </p:cBhvr>
                                      <p:to>
                                        <p:strVal val="visible"/>
                                      </p:to>
                                    </p:set>
                                    <p:animEffect transition="in" filter="wipe(down)">
                                      <p:cBhvr>
                                        <p:cTn id="99" dur="500"/>
                                        <p:tgtEl>
                                          <p:spTgt spid="1194013"/>
                                        </p:tgtEl>
                                      </p:cBhvr>
                                    </p:animEffect>
                                  </p:childTnLst>
                                  <p:subTnLst>
                                    <p:audio>
                                      <p:cMediaNode>
                                        <p:cTn display="0" masterRel="sameClick">
                                          <p:stCondLst>
                                            <p:cond evt="begin" delay="0">
                                              <p:tn val="97"/>
                                            </p:cond>
                                          </p:stCondLst>
                                          <p:endCondLst>
                                            <p:cond evt="onStopAudio" delay="0">
                                              <p:tgtEl>
                                                <p:sldTgt/>
                                              </p:tgtEl>
                                            </p:cond>
                                          </p:endCondLst>
                                        </p:cTn>
                                        <p:tgtEl>
                                          <p:sndTgt r:embed="rId6" name="cashreg.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194014"/>
                                        </p:tgtEl>
                                        <p:attrNameLst>
                                          <p:attrName>style.visibility</p:attrName>
                                        </p:attrNameLst>
                                      </p:cBhvr>
                                      <p:to>
                                        <p:strVal val="visible"/>
                                      </p:to>
                                    </p:set>
                                    <p:animEffect transition="in" filter="wipe(down)">
                                      <p:cBhvr>
                                        <p:cTn id="104" dur="500"/>
                                        <p:tgtEl>
                                          <p:spTgt spid="1194014"/>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nodeType="clickEffect">
                                  <p:stCondLst>
                                    <p:cond delay="0"/>
                                  </p:stCondLst>
                                  <p:iterate type="lt">
                                    <p:tmPct val="10000"/>
                                  </p:iterate>
                                  <p:childTnLst>
                                    <p:set>
                                      <p:cBhvr>
                                        <p:cTn id="108" dur="1" fill="hold">
                                          <p:stCondLst>
                                            <p:cond delay="0"/>
                                          </p:stCondLst>
                                        </p:cTn>
                                        <p:tgtEl>
                                          <p:spTgt spid="1194015">
                                            <p:txEl>
                                              <p:pRg st="0" end="0"/>
                                            </p:txEl>
                                          </p:spTgt>
                                        </p:tgtEl>
                                        <p:attrNameLst>
                                          <p:attrName>style.visibility</p:attrName>
                                        </p:attrNameLst>
                                      </p:cBhvr>
                                      <p:to>
                                        <p:strVal val="visible"/>
                                      </p:to>
                                    </p:set>
                                    <p:anim calcmode="lin" valueType="num">
                                      <p:cBhvr additive="base">
                                        <p:cTn id="109" dur="500" fill="hold"/>
                                        <p:tgtEl>
                                          <p:spTgt spid="1194015">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11940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5" name="typ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nodeType="clickEffect">
                                  <p:stCondLst>
                                    <p:cond delay="0"/>
                                  </p:stCondLst>
                                  <p:iterate type="lt">
                                    <p:tmPct val="10000"/>
                                  </p:iterate>
                                  <p:childTnLst>
                                    <p:set>
                                      <p:cBhvr>
                                        <p:cTn id="114" dur="1" fill="hold">
                                          <p:stCondLst>
                                            <p:cond delay="0"/>
                                          </p:stCondLst>
                                        </p:cTn>
                                        <p:tgtEl>
                                          <p:spTgt spid="1194016">
                                            <p:txEl>
                                              <p:pRg st="0" end="0"/>
                                            </p:txEl>
                                          </p:spTgt>
                                        </p:tgtEl>
                                        <p:attrNameLst>
                                          <p:attrName>style.visibility</p:attrName>
                                        </p:attrNameLst>
                                      </p:cBhvr>
                                      <p:to>
                                        <p:strVal val="visible"/>
                                      </p:to>
                                    </p:set>
                                    <p:anim calcmode="lin" valueType="num">
                                      <p:cBhvr additive="base">
                                        <p:cTn id="115" dur="500" fill="hold"/>
                                        <p:tgtEl>
                                          <p:spTgt spid="1194016">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11940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5" name="type.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1194017"/>
                                        </p:tgtEl>
                                        <p:attrNameLst>
                                          <p:attrName>style.visibility</p:attrName>
                                        </p:attrNameLst>
                                      </p:cBhvr>
                                      <p:to>
                                        <p:strVal val="visible"/>
                                      </p:to>
                                    </p:set>
                                    <p:anim calcmode="lin" valueType="num">
                                      <p:cBhvr>
                                        <p:cTn id="121" dur="500" fill="hold"/>
                                        <p:tgtEl>
                                          <p:spTgt spid="1194017"/>
                                        </p:tgtEl>
                                        <p:attrNameLst>
                                          <p:attrName>ppt_w</p:attrName>
                                        </p:attrNameLst>
                                      </p:cBhvr>
                                      <p:tavLst>
                                        <p:tav tm="0">
                                          <p:val>
                                            <p:fltVal val="0"/>
                                          </p:val>
                                        </p:tav>
                                        <p:tav tm="100000">
                                          <p:val>
                                            <p:strVal val="#ppt_w"/>
                                          </p:val>
                                        </p:tav>
                                      </p:tavLst>
                                    </p:anim>
                                    <p:anim calcmode="lin" valueType="num">
                                      <p:cBhvr>
                                        <p:cTn id="122" dur="500" fill="hold"/>
                                        <p:tgtEl>
                                          <p:spTgt spid="1194017"/>
                                        </p:tgtEl>
                                        <p:attrNameLst>
                                          <p:attrName>ppt_h</p:attrName>
                                        </p:attrNameLst>
                                      </p:cBhvr>
                                      <p:tavLst>
                                        <p:tav tm="0">
                                          <p:val>
                                            <p:fltVal val="0"/>
                                          </p:val>
                                        </p:tav>
                                        <p:tav tm="100000">
                                          <p:val>
                                            <p:strVal val="#ppt_h"/>
                                          </p:val>
                                        </p:tav>
                                      </p:tavLst>
                                    </p:anim>
                                    <p:animEffect transition="in" filter="fade">
                                      <p:cBhvr>
                                        <p:cTn id="123" dur="500"/>
                                        <p:tgtEl>
                                          <p:spTgt spid="1194017"/>
                                        </p:tgtEl>
                                      </p:cBhvr>
                                    </p:animEffect>
                                  </p:childTnLst>
                                  <p:subTnLst>
                                    <p:audio>
                                      <p:cMediaNode>
                                        <p:cTn display="0" masterRel="sameClick">
                                          <p:stCondLst>
                                            <p:cond evt="begin" delay="0">
                                              <p:tn val="11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007" grpId="0" animBg="1"/>
      <p:bldP spid="1194010" grpId="0" animBg="1"/>
      <p:bldP spid="1194011" grpId="0" animBg="1"/>
      <p:bldP spid="1194012" grpId="0" animBg="1"/>
      <p:bldP spid="1194013" grpId="0" animBg="1"/>
      <p:bldP spid="1194014" grpId="0" animBg="1"/>
      <p:bldP spid="11940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Equation of state for an ideal gas</a:t>
            </a:r>
          </a:p>
        </p:txBody>
      </p:sp>
      <p:sp>
        <p:nvSpPr>
          <p:cNvPr id="153603" name="Rectangle 4"/>
          <p:cNvSpPr>
            <a:spLocks noChangeArrowheads="1"/>
          </p:cNvSpPr>
          <p:nvPr/>
        </p:nvSpPr>
        <p:spPr bwMode="auto">
          <a:xfrm>
            <a:off x="685800" y="1854200"/>
            <a:ext cx="7772400" cy="5003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79660"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3378200"/>
            <a:ext cx="77517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661" name="Text Box 13"/>
          <p:cNvSpPr txBox="1">
            <a:spLocks noChangeArrowheads="1"/>
          </p:cNvSpPr>
          <p:nvPr/>
        </p:nvSpPr>
        <p:spPr bwMode="auto">
          <a:xfrm>
            <a:off x="1422400" y="3746500"/>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For an ideal gas use </a:t>
            </a:r>
            <a:r>
              <a:rPr lang="en-US" altLang="en-US" i="1">
                <a:solidFill>
                  <a:schemeClr val="hlink"/>
                </a:solidFill>
                <a:sym typeface="Symbol" pitchFamily="18" charset="2"/>
              </a:rPr>
              <a:t>pV</a:t>
            </a:r>
            <a:r>
              <a:rPr lang="en-US" altLang="en-US">
                <a:solidFill>
                  <a:schemeClr val="hlink"/>
                </a:solidFill>
                <a:sym typeface="Symbol" pitchFamily="18" charset="2"/>
              </a:rPr>
              <a:t> = </a:t>
            </a:r>
            <a:r>
              <a:rPr lang="en-US" altLang="en-US" i="1">
                <a:solidFill>
                  <a:schemeClr val="hlink"/>
                </a:solidFill>
                <a:sym typeface="Symbol" pitchFamily="18" charset="2"/>
              </a:rPr>
              <a:t>nRT</a:t>
            </a:r>
            <a:r>
              <a:rPr lang="en-US" altLang="en-US">
                <a:solidFill>
                  <a:schemeClr val="hlink"/>
                </a:solidFill>
                <a:sym typeface="Symbol" pitchFamily="18" charset="2"/>
              </a:rPr>
              <a:t>.</a:t>
            </a:r>
          </a:p>
        </p:txBody>
      </p:sp>
      <p:sp>
        <p:nvSpPr>
          <p:cNvPr id="1179662" name="Text Box 14"/>
          <p:cNvSpPr txBox="1">
            <a:spLocks noChangeArrowheads="1"/>
          </p:cNvSpPr>
          <p:nvPr/>
        </p:nvSpPr>
        <p:spPr bwMode="auto">
          <a:xfrm>
            <a:off x="1389063" y="4510088"/>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    </a:t>
            </a:r>
            <a:r>
              <a:rPr lang="en-US" altLang="en-US" baseline="-25000">
                <a:solidFill>
                  <a:schemeClr val="hlink"/>
                </a:solidFill>
                <a:sym typeface="Symbol" pitchFamily="18" charset="2"/>
              </a:rPr>
              <a:t> </a:t>
            </a:r>
            <a:r>
              <a:rPr lang="en-US" altLang="en-US">
                <a:solidFill>
                  <a:schemeClr val="hlink"/>
                </a:solidFill>
                <a:sym typeface="Symbol" pitchFamily="18" charset="2"/>
              </a:rPr>
              <a:t>GIVEN:  </a:t>
            </a:r>
            <a:r>
              <a:rPr lang="en-US" altLang="en-US" i="1">
                <a:solidFill>
                  <a:schemeClr val="hlink"/>
                </a:solidFill>
                <a:sym typeface="Symbol" pitchFamily="18" charset="2"/>
              </a:rPr>
              <a:t>p</a:t>
            </a:r>
            <a:r>
              <a:rPr lang="en-US" altLang="en-US">
                <a:solidFill>
                  <a:schemeClr val="hlink"/>
                </a:solidFill>
                <a:sym typeface="Symbol" pitchFamily="18" charset="2"/>
              </a:rPr>
              <a:t> = 2010</a:t>
            </a:r>
            <a:r>
              <a:rPr lang="en-US" altLang="en-US" baseline="30000">
                <a:solidFill>
                  <a:schemeClr val="hlink"/>
                </a:solidFill>
                <a:sym typeface="Symbol" pitchFamily="18" charset="2"/>
              </a:rPr>
              <a:t>6</a:t>
            </a:r>
            <a:r>
              <a:rPr lang="en-US" altLang="en-US">
                <a:solidFill>
                  <a:schemeClr val="hlink"/>
                </a:solidFill>
                <a:sym typeface="Symbol" pitchFamily="18" charset="2"/>
              </a:rPr>
              <a:t> Pa, </a:t>
            </a:r>
            <a:r>
              <a:rPr lang="en-US" altLang="en-US" i="1">
                <a:solidFill>
                  <a:schemeClr val="hlink"/>
                </a:solidFill>
                <a:sym typeface="Symbol" pitchFamily="18" charset="2"/>
              </a:rPr>
              <a:t>V</a:t>
            </a:r>
            <a:r>
              <a:rPr lang="en-US" altLang="en-US">
                <a:solidFill>
                  <a:schemeClr val="hlink"/>
                </a:solidFill>
                <a:sym typeface="Symbol" pitchFamily="18" charset="2"/>
              </a:rPr>
              <a:t> = 2.010</a:t>
            </a:r>
            <a:r>
              <a:rPr lang="en-US" altLang="en-US" baseline="30000">
                <a:solidFill>
                  <a:schemeClr val="hlink"/>
                </a:solidFill>
                <a:sym typeface="Symbol" pitchFamily="18" charset="2"/>
              </a:rPr>
              <a:t>-2</a:t>
            </a:r>
            <a:r>
              <a:rPr lang="en-US" altLang="en-US">
                <a:solidFill>
                  <a:schemeClr val="hlink"/>
                </a:solidFill>
                <a:sym typeface="Symbol" pitchFamily="18" charset="2"/>
              </a:rPr>
              <a:t> m</a:t>
            </a:r>
            <a:r>
              <a:rPr lang="en-US" altLang="en-US" baseline="30000">
                <a:solidFill>
                  <a:schemeClr val="hlink"/>
                </a:solidFill>
                <a:sym typeface="Symbol" pitchFamily="18" charset="2"/>
              </a:rPr>
              <a:t>3</a:t>
            </a:r>
            <a:r>
              <a:rPr lang="en-US" altLang="en-US">
                <a:solidFill>
                  <a:schemeClr val="hlink"/>
                </a:solidFill>
                <a:sym typeface="Symbol" pitchFamily="18" charset="2"/>
              </a:rPr>
              <a:t>.</a:t>
            </a:r>
          </a:p>
        </p:txBody>
      </p:sp>
      <p:sp>
        <p:nvSpPr>
          <p:cNvPr id="1179663" name="Text Box 15"/>
          <p:cNvSpPr txBox="1">
            <a:spLocks noChangeArrowheads="1"/>
          </p:cNvSpPr>
          <p:nvPr/>
        </p:nvSpPr>
        <p:spPr bwMode="auto">
          <a:xfrm>
            <a:off x="1390650" y="4799013"/>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From </a:t>
            </a:r>
            <a:r>
              <a:rPr lang="en-US" altLang="en-US" i="1">
                <a:solidFill>
                  <a:schemeClr val="hlink"/>
                </a:solidFill>
              </a:rPr>
              <a:t>T</a:t>
            </a:r>
            <a:r>
              <a:rPr lang="en-US" altLang="en-US">
                <a:solidFill>
                  <a:schemeClr val="hlink"/>
                </a:solidFill>
              </a:rPr>
              <a:t>(K) = </a:t>
            </a:r>
            <a:r>
              <a:rPr lang="en-US" altLang="en-US" i="1">
                <a:solidFill>
                  <a:schemeClr val="hlink"/>
                </a:solidFill>
              </a:rPr>
              <a:t>T</a:t>
            </a:r>
            <a:r>
              <a:rPr lang="en-US" altLang="en-US">
                <a:solidFill>
                  <a:schemeClr val="hlink"/>
                </a:solidFill>
              </a:rPr>
              <a:t>(°C) + 273</a:t>
            </a:r>
          </a:p>
        </p:txBody>
      </p:sp>
      <p:sp>
        <p:nvSpPr>
          <p:cNvPr id="1179664" name="Text Box 16"/>
          <p:cNvSpPr txBox="1">
            <a:spLocks noChangeArrowheads="1"/>
          </p:cNvSpPr>
          <p:nvPr/>
        </p:nvSpPr>
        <p:spPr bwMode="auto">
          <a:xfrm>
            <a:off x="1401763" y="4176713"/>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WANTED: </a:t>
            </a:r>
            <a:r>
              <a:rPr lang="en-US" altLang="en-US" i="1">
                <a:solidFill>
                  <a:schemeClr val="hlink"/>
                </a:solidFill>
                <a:sym typeface="Symbol" pitchFamily="18" charset="2"/>
              </a:rPr>
              <a:t>n</a:t>
            </a:r>
            <a:r>
              <a:rPr lang="en-US" altLang="en-US">
                <a:solidFill>
                  <a:schemeClr val="hlink"/>
                </a:solidFill>
                <a:sym typeface="Symbol" pitchFamily="18" charset="2"/>
              </a:rPr>
              <a:t>, the number of moles.</a:t>
            </a:r>
          </a:p>
        </p:txBody>
      </p:sp>
      <p:sp>
        <p:nvSpPr>
          <p:cNvPr id="1179665" name="Text Box 17"/>
          <p:cNvSpPr txBox="1">
            <a:spLocks noChangeArrowheads="1"/>
          </p:cNvSpPr>
          <p:nvPr/>
        </p:nvSpPr>
        <p:spPr bwMode="auto">
          <a:xfrm>
            <a:off x="2330450" y="5121275"/>
            <a:ext cx="396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T</a:t>
            </a:r>
            <a:r>
              <a:rPr lang="en-US" altLang="en-US">
                <a:solidFill>
                  <a:schemeClr val="hlink"/>
                </a:solidFill>
              </a:rPr>
              <a:t>(K) = 17 + 273 = 290 K.</a:t>
            </a:r>
          </a:p>
        </p:txBody>
      </p:sp>
      <p:sp>
        <p:nvSpPr>
          <p:cNvPr id="1179666" name="Text Box 18"/>
          <p:cNvSpPr txBox="1">
            <a:spLocks noChangeArrowheads="1"/>
          </p:cNvSpPr>
          <p:nvPr/>
        </p:nvSpPr>
        <p:spPr bwMode="auto">
          <a:xfrm>
            <a:off x="1382713" y="5405438"/>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Then </a:t>
            </a:r>
            <a:r>
              <a:rPr lang="en-US" altLang="en-US" i="1">
                <a:solidFill>
                  <a:schemeClr val="hlink"/>
                </a:solidFill>
              </a:rPr>
              <a:t>n</a:t>
            </a:r>
            <a:r>
              <a:rPr lang="en-US" altLang="en-US">
                <a:solidFill>
                  <a:schemeClr val="hlink"/>
                </a:solidFill>
              </a:rPr>
              <a:t> = </a:t>
            </a:r>
            <a:r>
              <a:rPr lang="en-US" altLang="en-US" i="1">
                <a:solidFill>
                  <a:schemeClr val="hlink"/>
                </a:solidFill>
              </a:rPr>
              <a:t>pV / </a:t>
            </a:r>
            <a:r>
              <a:rPr lang="en-US" altLang="en-US">
                <a:solidFill>
                  <a:schemeClr val="hlink"/>
                </a:solidFill>
              </a:rPr>
              <a:t>(</a:t>
            </a:r>
            <a:r>
              <a:rPr lang="en-US" altLang="en-US" i="1">
                <a:solidFill>
                  <a:schemeClr val="hlink"/>
                </a:solidFill>
              </a:rPr>
              <a:t>RT</a:t>
            </a:r>
            <a:r>
              <a:rPr lang="en-US" altLang="en-US">
                <a:solidFill>
                  <a:schemeClr val="hlink"/>
                </a:solidFill>
              </a:rPr>
              <a:t>)</a:t>
            </a:r>
          </a:p>
        </p:txBody>
      </p:sp>
      <p:sp>
        <p:nvSpPr>
          <p:cNvPr id="1179667" name="Text Box 19"/>
          <p:cNvSpPr txBox="1">
            <a:spLocks noChangeArrowheads="1"/>
          </p:cNvSpPr>
          <p:nvPr/>
        </p:nvSpPr>
        <p:spPr bwMode="auto">
          <a:xfrm>
            <a:off x="2301875" y="5748338"/>
            <a:ext cx="564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a:t>
            </a:r>
            <a:r>
              <a:rPr lang="en-US" altLang="en-US">
                <a:solidFill>
                  <a:schemeClr val="hlink"/>
                </a:solidFill>
              </a:rPr>
              <a:t> = (</a:t>
            </a:r>
            <a:r>
              <a:rPr lang="en-US" altLang="en-US">
                <a:solidFill>
                  <a:schemeClr val="hlink"/>
                </a:solidFill>
                <a:sym typeface="Symbol" pitchFamily="18" charset="2"/>
              </a:rPr>
              <a:t>2010</a:t>
            </a:r>
            <a:r>
              <a:rPr lang="en-US" altLang="en-US" baseline="30000">
                <a:solidFill>
                  <a:schemeClr val="hlink"/>
                </a:solidFill>
                <a:sym typeface="Symbol" pitchFamily="18" charset="2"/>
              </a:rPr>
              <a:t>6</a:t>
            </a:r>
            <a:r>
              <a:rPr lang="en-US" altLang="en-US">
                <a:solidFill>
                  <a:schemeClr val="hlink"/>
                </a:solidFill>
              </a:rPr>
              <a:t>)(</a:t>
            </a:r>
            <a:r>
              <a:rPr lang="en-US" altLang="en-US">
                <a:solidFill>
                  <a:schemeClr val="hlink"/>
                </a:solidFill>
                <a:sym typeface="Symbol" pitchFamily="18" charset="2"/>
              </a:rPr>
              <a:t>210</a:t>
            </a:r>
            <a:r>
              <a:rPr lang="en-US" altLang="en-US" baseline="30000">
                <a:solidFill>
                  <a:schemeClr val="hlink"/>
                </a:solidFill>
                <a:sym typeface="Symbol" pitchFamily="18" charset="2"/>
              </a:rPr>
              <a:t>-2</a:t>
            </a:r>
            <a:r>
              <a:rPr lang="en-US" altLang="en-US">
                <a:solidFill>
                  <a:schemeClr val="hlink"/>
                </a:solidFill>
              </a:rPr>
              <a:t>) </a:t>
            </a:r>
            <a:r>
              <a:rPr lang="en-US" altLang="en-US" i="1">
                <a:solidFill>
                  <a:schemeClr val="hlink"/>
                </a:solidFill>
              </a:rPr>
              <a:t>/ </a:t>
            </a:r>
            <a:r>
              <a:rPr lang="en-US" altLang="en-US">
                <a:solidFill>
                  <a:schemeClr val="hlink"/>
                </a:solidFill>
              </a:rPr>
              <a:t>[ (8.31)(290) ]</a:t>
            </a:r>
          </a:p>
        </p:txBody>
      </p:sp>
      <p:sp>
        <p:nvSpPr>
          <p:cNvPr id="1179668" name="Text Box 20"/>
          <p:cNvSpPr txBox="1">
            <a:spLocks noChangeArrowheads="1"/>
          </p:cNvSpPr>
          <p:nvPr/>
        </p:nvSpPr>
        <p:spPr bwMode="auto">
          <a:xfrm>
            <a:off x="2306638" y="6135688"/>
            <a:ext cx="305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a:t>
            </a:r>
            <a:r>
              <a:rPr lang="en-US" altLang="en-US">
                <a:solidFill>
                  <a:schemeClr val="hlink"/>
                </a:solidFill>
              </a:rPr>
              <a:t> = 170 mol.</a:t>
            </a: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pic>
        <p:nvPicPr>
          <p:cNvPr id="153614" name="Picture 1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876425"/>
            <a:ext cx="7764462" cy="1484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14"/>
                                        </p:tgtEl>
                                        <p:attrNameLst>
                                          <p:attrName>style.visibility</p:attrName>
                                        </p:attrNameLst>
                                      </p:cBhvr>
                                      <p:to>
                                        <p:strVal val="visible"/>
                                      </p:to>
                                    </p:set>
                                    <p:anim calcmode="lin" valueType="num">
                                      <p:cBhvr additive="base">
                                        <p:cTn id="7" dur="500" fill="hold"/>
                                        <p:tgtEl>
                                          <p:spTgt spid="153614"/>
                                        </p:tgtEl>
                                        <p:attrNameLst>
                                          <p:attrName>ppt_x</p:attrName>
                                        </p:attrNameLst>
                                      </p:cBhvr>
                                      <p:tavLst>
                                        <p:tav tm="0">
                                          <p:val>
                                            <p:strVal val="#ppt_x"/>
                                          </p:val>
                                        </p:tav>
                                        <p:tav tm="100000">
                                          <p:val>
                                            <p:strVal val="#ppt_x"/>
                                          </p:val>
                                        </p:tav>
                                      </p:tavLst>
                                    </p:anim>
                                    <p:anim calcmode="lin" valueType="num">
                                      <p:cBhvr additive="base">
                                        <p:cTn id="8" dur="500" fill="hold"/>
                                        <p:tgtEl>
                                          <p:spTgt spid="1536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79660"/>
                                        </p:tgtEl>
                                        <p:attrNameLst>
                                          <p:attrName>style.visibility</p:attrName>
                                        </p:attrNameLst>
                                      </p:cBhvr>
                                      <p:to>
                                        <p:strVal val="visible"/>
                                      </p:to>
                                    </p:set>
                                    <p:anim calcmode="lin" valueType="num">
                                      <p:cBhvr additive="base">
                                        <p:cTn id="13" dur="500" fill="hold"/>
                                        <p:tgtEl>
                                          <p:spTgt spid="1179660"/>
                                        </p:tgtEl>
                                        <p:attrNameLst>
                                          <p:attrName>ppt_x</p:attrName>
                                        </p:attrNameLst>
                                      </p:cBhvr>
                                      <p:tavLst>
                                        <p:tav tm="0">
                                          <p:val>
                                            <p:strVal val="#ppt_x"/>
                                          </p:val>
                                        </p:tav>
                                        <p:tav tm="100000">
                                          <p:val>
                                            <p:strVal val="#ppt_x"/>
                                          </p:val>
                                        </p:tav>
                                      </p:tavLst>
                                    </p:anim>
                                    <p:anim calcmode="lin" valueType="num">
                                      <p:cBhvr additive="base">
                                        <p:cTn id="14" dur="500" fill="hold"/>
                                        <p:tgtEl>
                                          <p:spTgt spid="11796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79661">
                                            <p:txEl>
                                              <p:pRg st="0" end="0"/>
                                            </p:txEl>
                                          </p:spTgt>
                                        </p:tgtEl>
                                        <p:attrNameLst>
                                          <p:attrName>style.visibility</p:attrName>
                                        </p:attrNameLst>
                                      </p:cBhvr>
                                      <p:to>
                                        <p:strVal val="visible"/>
                                      </p:to>
                                    </p:set>
                                    <p:anim calcmode="lin" valueType="num">
                                      <p:cBhvr additive="base">
                                        <p:cTn id="19" dur="500" fill="hold"/>
                                        <p:tgtEl>
                                          <p:spTgt spid="117966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796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79664">
                                            <p:txEl>
                                              <p:pRg st="0" end="0"/>
                                            </p:txEl>
                                          </p:spTgt>
                                        </p:tgtEl>
                                        <p:attrNameLst>
                                          <p:attrName>style.visibility</p:attrName>
                                        </p:attrNameLst>
                                      </p:cBhvr>
                                      <p:to>
                                        <p:strVal val="visible"/>
                                      </p:to>
                                    </p:set>
                                    <p:anim calcmode="lin" valueType="num">
                                      <p:cBhvr additive="base">
                                        <p:cTn id="25" dur="500" fill="hold"/>
                                        <p:tgtEl>
                                          <p:spTgt spid="117966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796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79662">
                                            <p:txEl>
                                              <p:pRg st="0" end="0"/>
                                            </p:txEl>
                                          </p:spTgt>
                                        </p:tgtEl>
                                        <p:attrNameLst>
                                          <p:attrName>style.visibility</p:attrName>
                                        </p:attrNameLst>
                                      </p:cBhvr>
                                      <p:to>
                                        <p:strVal val="visible"/>
                                      </p:to>
                                    </p:set>
                                    <p:anim calcmode="lin" valueType="num">
                                      <p:cBhvr additive="base">
                                        <p:cTn id="31" dur="500" fill="hold"/>
                                        <p:tgtEl>
                                          <p:spTgt spid="117966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796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79663">
                                            <p:txEl>
                                              <p:pRg st="0" end="0"/>
                                            </p:txEl>
                                          </p:spTgt>
                                        </p:tgtEl>
                                        <p:attrNameLst>
                                          <p:attrName>style.visibility</p:attrName>
                                        </p:attrNameLst>
                                      </p:cBhvr>
                                      <p:to>
                                        <p:strVal val="visible"/>
                                      </p:to>
                                    </p:set>
                                    <p:anim calcmode="lin" valueType="num">
                                      <p:cBhvr additive="base">
                                        <p:cTn id="37" dur="500" fill="hold"/>
                                        <p:tgtEl>
                                          <p:spTgt spid="117966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796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179665">
                                            <p:txEl>
                                              <p:pRg st="0" end="0"/>
                                            </p:txEl>
                                          </p:spTgt>
                                        </p:tgtEl>
                                        <p:attrNameLst>
                                          <p:attrName>style.visibility</p:attrName>
                                        </p:attrNameLst>
                                      </p:cBhvr>
                                      <p:to>
                                        <p:strVal val="visible"/>
                                      </p:to>
                                    </p:set>
                                    <p:anim calcmode="lin" valueType="num">
                                      <p:cBhvr additive="base">
                                        <p:cTn id="43" dur="500" fill="hold"/>
                                        <p:tgtEl>
                                          <p:spTgt spid="1179665">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796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179666">
                                            <p:txEl>
                                              <p:pRg st="0" end="0"/>
                                            </p:txEl>
                                          </p:spTgt>
                                        </p:tgtEl>
                                        <p:attrNameLst>
                                          <p:attrName>style.visibility</p:attrName>
                                        </p:attrNameLst>
                                      </p:cBhvr>
                                      <p:to>
                                        <p:strVal val="visible"/>
                                      </p:to>
                                    </p:set>
                                    <p:anim calcmode="lin" valueType="num">
                                      <p:cBhvr additive="base">
                                        <p:cTn id="49" dur="500" fill="hold"/>
                                        <p:tgtEl>
                                          <p:spTgt spid="117966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796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1179667">
                                            <p:txEl>
                                              <p:pRg st="0" end="0"/>
                                            </p:txEl>
                                          </p:spTgt>
                                        </p:tgtEl>
                                        <p:attrNameLst>
                                          <p:attrName>style.visibility</p:attrName>
                                        </p:attrNameLst>
                                      </p:cBhvr>
                                      <p:to>
                                        <p:strVal val="visible"/>
                                      </p:to>
                                    </p:set>
                                    <p:anim calcmode="lin" valueType="num">
                                      <p:cBhvr additive="base">
                                        <p:cTn id="55" dur="500" fill="hold"/>
                                        <p:tgtEl>
                                          <p:spTgt spid="117966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796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iterate type="lt">
                                    <p:tmPct val="10000"/>
                                  </p:iterate>
                                  <p:childTnLst>
                                    <p:set>
                                      <p:cBhvr>
                                        <p:cTn id="60" dur="1" fill="hold">
                                          <p:stCondLst>
                                            <p:cond delay="0"/>
                                          </p:stCondLst>
                                        </p:cTn>
                                        <p:tgtEl>
                                          <p:spTgt spid="1179668">
                                            <p:txEl>
                                              <p:pRg st="0" end="0"/>
                                            </p:txEl>
                                          </p:spTgt>
                                        </p:tgtEl>
                                        <p:attrNameLst>
                                          <p:attrName>style.visibility</p:attrName>
                                        </p:attrNameLst>
                                      </p:cBhvr>
                                      <p:to>
                                        <p:strVal val="visible"/>
                                      </p:to>
                                    </p:set>
                                    <p:anim calcmode="lin" valueType="num">
                                      <p:cBhvr additive="base">
                                        <p:cTn id="61" dur="500" fill="hold"/>
                                        <p:tgtEl>
                                          <p:spTgt spid="1179668">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17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Equation of state for an ideal gas</a:t>
            </a:r>
          </a:p>
        </p:txBody>
      </p:sp>
      <p:sp>
        <p:nvSpPr>
          <p:cNvPr id="155651" name="Rectangle 4"/>
          <p:cNvSpPr>
            <a:spLocks noChangeArrowheads="1"/>
          </p:cNvSpPr>
          <p:nvPr/>
        </p:nvSpPr>
        <p:spPr bwMode="auto">
          <a:xfrm>
            <a:off x="685800" y="1854200"/>
            <a:ext cx="7772400" cy="5003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pic>
        <p:nvPicPr>
          <p:cNvPr id="155653"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876425"/>
            <a:ext cx="7764462" cy="1484313"/>
          </a:xfrm>
          <a:prstGeom prst="rect">
            <a:avLst/>
          </a:prstGeom>
          <a:noFill/>
          <a:extLst>
            <a:ext uri="{909E8E84-426E-40DD-AFC4-6F175D3DCCD1}">
              <a14:hiddenFill xmlns:a14="http://schemas.microsoft.com/office/drawing/2010/main">
                <a:solidFill>
                  <a:srgbClr val="FFFFFF"/>
                </a:solidFill>
              </a14:hiddenFill>
            </a:ext>
          </a:extLst>
        </p:spPr>
      </p:pic>
      <p:pic>
        <p:nvPicPr>
          <p:cNvPr id="1181711" name="Picture 1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75" y="3378200"/>
            <a:ext cx="778351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713" name="Text Box 17"/>
          <p:cNvSpPr txBox="1">
            <a:spLocks noChangeArrowheads="1"/>
          </p:cNvSpPr>
          <p:nvPr/>
        </p:nvSpPr>
        <p:spPr bwMode="auto">
          <a:xfrm>
            <a:off x="2333625" y="4884738"/>
            <a:ext cx="263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a:t>
            </a:r>
            <a:r>
              <a:rPr lang="en-US" altLang="en-US">
                <a:solidFill>
                  <a:schemeClr val="hlink"/>
                </a:solidFill>
              </a:rPr>
              <a:t> = 170 mol </a:t>
            </a:r>
            <a:r>
              <a:rPr lang="en-US" altLang="en-US">
                <a:solidFill>
                  <a:schemeClr val="hlink"/>
                </a:solidFill>
                <a:sym typeface="Symbol" pitchFamily="18" charset="2"/>
              </a:rPr>
              <a:t></a:t>
            </a:r>
          </a:p>
        </p:txBody>
      </p:sp>
      <p:sp>
        <p:nvSpPr>
          <p:cNvPr id="1181714" name="Text Box 18"/>
          <p:cNvSpPr txBox="1">
            <a:spLocks noChangeArrowheads="1"/>
          </p:cNvSpPr>
          <p:nvPr/>
        </p:nvSpPr>
        <p:spPr bwMode="auto">
          <a:xfrm>
            <a:off x="4024313" y="4783138"/>
            <a:ext cx="31384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u="sng">
                <a:solidFill>
                  <a:schemeClr val="hlink"/>
                </a:solidFill>
              </a:rPr>
              <a:t>6.02</a:t>
            </a:r>
            <a:r>
              <a:rPr lang="en-US" altLang="en-US" u="sng">
                <a:solidFill>
                  <a:schemeClr val="hlink"/>
                </a:solidFill>
                <a:sym typeface="Symbol" pitchFamily="18" charset="2"/>
              </a:rPr>
              <a:t>10</a:t>
            </a:r>
            <a:r>
              <a:rPr lang="en-US" altLang="en-US" u="sng" baseline="30000">
                <a:solidFill>
                  <a:schemeClr val="hlink"/>
                </a:solidFill>
                <a:sym typeface="Symbol" pitchFamily="18" charset="2"/>
              </a:rPr>
              <a:t>23</a:t>
            </a:r>
            <a:r>
              <a:rPr lang="en-US" altLang="en-US" u="sng">
                <a:solidFill>
                  <a:schemeClr val="hlink"/>
                </a:solidFill>
                <a:sym typeface="Symbol" pitchFamily="18" charset="2"/>
              </a:rPr>
              <a:t> atoms</a:t>
            </a:r>
          </a:p>
          <a:p>
            <a:pPr algn="ctr" eaLnBrk="1" hangingPunct="1"/>
            <a:r>
              <a:rPr lang="en-US" altLang="en-US">
                <a:solidFill>
                  <a:schemeClr val="hlink"/>
                </a:solidFill>
                <a:sym typeface="Symbol" pitchFamily="18" charset="2"/>
              </a:rPr>
              <a:t>mol</a:t>
            </a:r>
          </a:p>
        </p:txBody>
      </p:sp>
      <p:sp>
        <p:nvSpPr>
          <p:cNvPr id="1181715" name="Line 19"/>
          <p:cNvSpPr>
            <a:spLocks noChangeShapeType="1"/>
          </p:cNvSpPr>
          <p:nvPr/>
        </p:nvSpPr>
        <p:spPr bwMode="auto">
          <a:xfrm flipV="1">
            <a:off x="3582988" y="5006975"/>
            <a:ext cx="501650" cy="2381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16" name="Line 20"/>
          <p:cNvSpPr>
            <a:spLocks noChangeShapeType="1"/>
          </p:cNvSpPr>
          <p:nvPr/>
        </p:nvSpPr>
        <p:spPr bwMode="auto">
          <a:xfrm flipV="1">
            <a:off x="5327650" y="5265738"/>
            <a:ext cx="549275" cy="2381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717" name="Text Box 21"/>
          <p:cNvSpPr txBox="1">
            <a:spLocks noChangeArrowheads="1"/>
          </p:cNvSpPr>
          <p:nvPr/>
        </p:nvSpPr>
        <p:spPr bwMode="auto">
          <a:xfrm>
            <a:off x="2320925" y="54229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rPr>
              <a:t>N</a:t>
            </a:r>
            <a:r>
              <a:rPr lang="en-US" altLang="en-US">
                <a:solidFill>
                  <a:schemeClr val="hlink"/>
                </a:solidFill>
              </a:rPr>
              <a:t> = 1.0</a:t>
            </a:r>
            <a:r>
              <a:rPr lang="en-US" altLang="en-US">
                <a:solidFill>
                  <a:schemeClr val="hlink"/>
                </a:solidFill>
                <a:sym typeface="Symbol" pitchFamily="18" charset="2"/>
              </a:rPr>
              <a:t>10</a:t>
            </a:r>
            <a:r>
              <a:rPr lang="en-US" altLang="en-US" baseline="30000">
                <a:solidFill>
                  <a:schemeClr val="hlink"/>
                </a:solidFill>
                <a:sym typeface="Symbol" pitchFamily="18" charset="2"/>
              </a:rPr>
              <a:t>26</a:t>
            </a:r>
            <a:r>
              <a:rPr lang="en-US" altLang="en-US">
                <a:solidFill>
                  <a:schemeClr val="hlink"/>
                </a:solidFill>
                <a:sym typeface="Symbol" pitchFamily="18" charset="2"/>
              </a:rPr>
              <a:t> atoms.</a:t>
            </a:r>
          </a:p>
        </p:txBody>
      </p:sp>
      <p:sp>
        <p:nvSpPr>
          <p:cNvPr id="1181712" name="Text Box 16"/>
          <p:cNvSpPr txBox="1">
            <a:spLocks noChangeArrowheads="1"/>
          </p:cNvSpPr>
          <p:nvPr/>
        </p:nvSpPr>
        <p:spPr bwMode="auto">
          <a:xfrm>
            <a:off x="1406525" y="3821113"/>
            <a:ext cx="743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Use </a:t>
            </a:r>
            <a:r>
              <a:rPr lang="en-US" altLang="en-US" i="1">
                <a:solidFill>
                  <a:schemeClr val="hlink"/>
                </a:solidFill>
                <a:sym typeface="Symbol" pitchFamily="18" charset="2"/>
              </a:rPr>
              <a:t>n </a:t>
            </a:r>
            <a:r>
              <a:rPr lang="en-US" altLang="en-US">
                <a:solidFill>
                  <a:schemeClr val="hlink"/>
                </a:solidFill>
                <a:sym typeface="Symbol" pitchFamily="18" charset="2"/>
              </a:rPr>
              <a:t>= </a:t>
            </a:r>
            <a:r>
              <a:rPr lang="en-US" altLang="en-US" i="1">
                <a:solidFill>
                  <a:schemeClr val="hlink"/>
                </a:solidFill>
                <a:sym typeface="Symbol" pitchFamily="18" charset="2"/>
              </a:rPr>
              <a:t>N / </a:t>
            </a:r>
            <a:r>
              <a:rPr lang="en-US" altLang="en-US" i="1">
                <a:solidFill>
                  <a:schemeClr val="hlink"/>
                </a:solidFill>
              </a:rPr>
              <a:t>N</a:t>
            </a:r>
            <a:r>
              <a:rPr lang="en-US" altLang="en-US" i="1" baseline="-25000">
                <a:solidFill>
                  <a:schemeClr val="hlink"/>
                </a:solidFill>
              </a:rPr>
              <a:t>A</a:t>
            </a:r>
            <a:r>
              <a:rPr lang="en-US" altLang="en-US" i="1">
                <a:solidFill>
                  <a:schemeClr val="hlink"/>
                </a:solidFill>
              </a:rPr>
              <a:t> </a:t>
            </a:r>
            <a:r>
              <a:rPr lang="en-US" altLang="en-US">
                <a:solidFill>
                  <a:schemeClr val="hlink"/>
                </a:solidFill>
              </a:rPr>
              <a:t>where </a:t>
            </a:r>
            <a:r>
              <a:rPr lang="en-US" altLang="en-US" i="1">
                <a:solidFill>
                  <a:schemeClr val="hlink"/>
                </a:solidFill>
              </a:rPr>
              <a:t>N</a:t>
            </a:r>
            <a:r>
              <a:rPr lang="en-US" altLang="en-US" i="1" baseline="-25000">
                <a:solidFill>
                  <a:schemeClr val="hlink"/>
                </a:solidFill>
              </a:rPr>
              <a:t>A</a:t>
            </a:r>
            <a:r>
              <a:rPr lang="en-US" altLang="en-US">
                <a:solidFill>
                  <a:schemeClr val="hlink"/>
                </a:solidFill>
              </a:rPr>
              <a:t> = 6.02</a:t>
            </a:r>
            <a:r>
              <a:rPr lang="en-US" altLang="en-US">
                <a:solidFill>
                  <a:schemeClr val="hlink"/>
                </a:solidFill>
                <a:sym typeface="Symbol" pitchFamily="18" charset="2"/>
              </a:rPr>
              <a:t>10</a:t>
            </a:r>
            <a:r>
              <a:rPr lang="en-US" altLang="en-US" baseline="30000">
                <a:solidFill>
                  <a:schemeClr val="hlink"/>
                </a:solidFill>
                <a:sym typeface="Symbol" pitchFamily="18" charset="2"/>
              </a:rPr>
              <a:t>23</a:t>
            </a:r>
            <a:r>
              <a:rPr lang="en-US" altLang="en-US">
                <a:solidFill>
                  <a:schemeClr val="hlink"/>
                </a:solidFill>
                <a:sym typeface="Symbol" pitchFamily="18" charset="2"/>
              </a:rPr>
              <a:t> atoms </a:t>
            </a:r>
            <a:r>
              <a:rPr lang="en-US" altLang="en-US" i="1">
                <a:solidFill>
                  <a:schemeClr val="hlink"/>
                </a:solidFill>
                <a:sym typeface="Symbol" pitchFamily="18" charset="2"/>
              </a:rPr>
              <a:t>/ </a:t>
            </a:r>
            <a:r>
              <a:rPr lang="en-US" altLang="en-US">
                <a:solidFill>
                  <a:schemeClr val="hlink"/>
                </a:solidFill>
                <a:sym typeface="Symbol" pitchFamily="18" charset="2"/>
              </a:rPr>
              <a:t>mol.</a:t>
            </a:r>
          </a:p>
        </p:txBody>
      </p:sp>
      <p:sp>
        <p:nvSpPr>
          <p:cNvPr id="2" name="Text Box 16"/>
          <p:cNvSpPr txBox="1">
            <a:spLocks noChangeArrowheads="1"/>
          </p:cNvSpPr>
          <p:nvPr/>
        </p:nvSpPr>
        <p:spPr bwMode="auto">
          <a:xfrm>
            <a:off x="1412875" y="4411663"/>
            <a:ext cx="653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Then </a:t>
            </a:r>
            <a:r>
              <a:rPr lang="en-US" altLang="en-US" i="1">
                <a:solidFill>
                  <a:schemeClr val="hlink"/>
                </a:solidFill>
                <a:sym typeface="Symbol" pitchFamily="18" charset="2"/>
              </a:rPr>
              <a:t>N </a:t>
            </a:r>
            <a:r>
              <a:rPr lang="en-US" altLang="en-US">
                <a:solidFill>
                  <a:schemeClr val="hlink"/>
                </a:solidFill>
                <a:sym typeface="Symbol" pitchFamily="18" charset="2"/>
              </a:rPr>
              <a:t>= </a:t>
            </a:r>
            <a:r>
              <a:rPr lang="en-US" altLang="en-US" i="1">
                <a:solidFill>
                  <a:schemeClr val="hlink"/>
                </a:solidFill>
                <a:sym typeface="Symbol" pitchFamily="18" charset="2"/>
              </a:rPr>
              <a:t>n </a:t>
            </a:r>
            <a:r>
              <a:rPr lang="en-US" altLang="en-US" i="1">
                <a:solidFill>
                  <a:schemeClr val="hlink"/>
                </a:solidFill>
              </a:rPr>
              <a:t>N</a:t>
            </a:r>
            <a:r>
              <a:rPr lang="en-US" altLang="en-US" i="1" baseline="-25000">
                <a:solidFill>
                  <a:schemeClr val="hlink"/>
                </a:solidFill>
              </a:rPr>
              <a:t>A</a:t>
            </a:r>
            <a:r>
              <a:rPr lang="en-US" altLang="en-US" i="1">
                <a:solidFill>
                  <a:schemeClr val="hlink"/>
                </a:solidFill>
              </a:rPr>
              <a:t>.</a:t>
            </a:r>
            <a:endParaRPr lang="en-US" altLang="en-US">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1711"/>
                                        </p:tgtEl>
                                        <p:attrNameLst>
                                          <p:attrName>style.visibility</p:attrName>
                                        </p:attrNameLst>
                                      </p:cBhvr>
                                      <p:to>
                                        <p:strVal val="visible"/>
                                      </p:to>
                                    </p:set>
                                    <p:anim calcmode="lin" valueType="num">
                                      <p:cBhvr additive="base">
                                        <p:cTn id="7" dur="500" fill="hold"/>
                                        <p:tgtEl>
                                          <p:spTgt spid="1181711"/>
                                        </p:tgtEl>
                                        <p:attrNameLst>
                                          <p:attrName>ppt_x</p:attrName>
                                        </p:attrNameLst>
                                      </p:cBhvr>
                                      <p:tavLst>
                                        <p:tav tm="0">
                                          <p:val>
                                            <p:strVal val="#ppt_x"/>
                                          </p:val>
                                        </p:tav>
                                        <p:tav tm="100000">
                                          <p:val>
                                            <p:strVal val="#ppt_x"/>
                                          </p:val>
                                        </p:tav>
                                      </p:tavLst>
                                    </p:anim>
                                    <p:anim calcmode="lin" valueType="num">
                                      <p:cBhvr additive="base">
                                        <p:cTn id="8" dur="500" fill="hold"/>
                                        <p:tgtEl>
                                          <p:spTgt spid="11817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81712">
                                            <p:txEl>
                                              <p:pRg st="0" end="0"/>
                                            </p:txEl>
                                          </p:spTgt>
                                        </p:tgtEl>
                                        <p:attrNameLst>
                                          <p:attrName>style.visibility</p:attrName>
                                        </p:attrNameLst>
                                      </p:cBhvr>
                                      <p:to>
                                        <p:strVal val="visible"/>
                                      </p:to>
                                    </p:set>
                                    <p:anim calcmode="lin" valueType="num">
                                      <p:cBhvr additive="base">
                                        <p:cTn id="13" dur="500" fill="hold"/>
                                        <p:tgtEl>
                                          <p:spTgt spid="11817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817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81713">
                                            <p:txEl>
                                              <p:pRg st="0" end="0"/>
                                            </p:txEl>
                                          </p:spTgt>
                                        </p:tgtEl>
                                        <p:attrNameLst>
                                          <p:attrName>style.visibility</p:attrName>
                                        </p:attrNameLst>
                                      </p:cBhvr>
                                      <p:to>
                                        <p:strVal val="visible"/>
                                      </p:to>
                                    </p:set>
                                    <p:anim calcmode="lin" valueType="num">
                                      <p:cBhvr additive="base">
                                        <p:cTn id="25" dur="500" fill="hold"/>
                                        <p:tgtEl>
                                          <p:spTgt spid="118171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817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81714">
                                            <p:txEl>
                                              <p:pRg st="0" end="0"/>
                                            </p:txEl>
                                          </p:spTgt>
                                        </p:tgtEl>
                                        <p:attrNameLst>
                                          <p:attrName>style.visibility</p:attrName>
                                        </p:attrNameLst>
                                      </p:cBhvr>
                                      <p:to>
                                        <p:strVal val="visible"/>
                                      </p:to>
                                    </p:set>
                                    <p:anim calcmode="lin" valueType="num">
                                      <p:cBhvr additive="base">
                                        <p:cTn id="31" dur="500" fill="hold"/>
                                        <p:tgtEl>
                                          <p:spTgt spid="118171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817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81714">
                                            <p:txEl>
                                              <p:pRg st="1" end="1"/>
                                            </p:txEl>
                                          </p:spTgt>
                                        </p:tgtEl>
                                        <p:attrNameLst>
                                          <p:attrName>style.visibility</p:attrName>
                                        </p:attrNameLst>
                                      </p:cBhvr>
                                      <p:to>
                                        <p:strVal val="visible"/>
                                      </p:to>
                                    </p:set>
                                    <p:anim calcmode="lin" valueType="num">
                                      <p:cBhvr additive="base">
                                        <p:cTn id="37" dur="500" fill="hold"/>
                                        <p:tgtEl>
                                          <p:spTgt spid="118171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8171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81715"/>
                                        </p:tgtEl>
                                        <p:attrNameLst>
                                          <p:attrName>style.visibility</p:attrName>
                                        </p:attrNameLst>
                                      </p:cBhvr>
                                      <p:to>
                                        <p:strVal val="visible"/>
                                      </p:to>
                                    </p:set>
                                    <p:animEffect transition="in" filter="wipe(down)">
                                      <p:cBhvr>
                                        <p:cTn id="43" dur="500"/>
                                        <p:tgtEl>
                                          <p:spTgt spid="1181715"/>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81716"/>
                                        </p:tgtEl>
                                        <p:attrNameLst>
                                          <p:attrName>style.visibility</p:attrName>
                                        </p:attrNameLst>
                                      </p:cBhvr>
                                      <p:to>
                                        <p:strVal val="visible"/>
                                      </p:to>
                                    </p:set>
                                    <p:animEffect transition="in" filter="wipe(down)">
                                      <p:cBhvr>
                                        <p:cTn id="48" dur="500"/>
                                        <p:tgtEl>
                                          <p:spTgt spid="1181716"/>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iterate type="lt">
                                    <p:tmPct val="10000"/>
                                  </p:iterate>
                                  <p:childTnLst>
                                    <p:set>
                                      <p:cBhvr>
                                        <p:cTn id="52" dur="1" fill="hold">
                                          <p:stCondLst>
                                            <p:cond delay="0"/>
                                          </p:stCondLst>
                                        </p:cTn>
                                        <p:tgtEl>
                                          <p:spTgt spid="1181717">
                                            <p:txEl>
                                              <p:pRg st="0" end="0"/>
                                            </p:txEl>
                                          </p:spTgt>
                                        </p:tgtEl>
                                        <p:attrNameLst>
                                          <p:attrName>style.visibility</p:attrName>
                                        </p:attrNameLst>
                                      </p:cBhvr>
                                      <p:to>
                                        <p:strVal val="visible"/>
                                      </p:to>
                                    </p:set>
                                    <p:anim calcmode="lin" valueType="num">
                                      <p:cBhvr additive="base">
                                        <p:cTn id="53" dur="500" fill="hold"/>
                                        <p:tgtEl>
                                          <p:spTgt spid="118171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1817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15" grpId="0" animBg="1"/>
      <p:bldP spid="11817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Differences between real and ideal gases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Recall</a:t>
            </a:r>
            <a:r>
              <a:rPr lang="en-US" altLang="en-US">
                <a:solidFill>
                  <a:srgbClr val="000000"/>
                </a:solidFill>
                <a:cs typeface="Times New Roman" pitchFamily="18" charset="0"/>
              </a:rPr>
              <a:t> the properties of an ideal gas:</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ct val="80000"/>
              </a:spcBef>
            </a:pPr>
            <a:r>
              <a:rPr lang="en-US" altLang="en-US">
                <a:solidFill>
                  <a:srgbClr val="000000"/>
                </a:solidFill>
                <a:sym typeface="Symbol" pitchFamily="18" charset="2"/>
              </a:rPr>
              <a:t>The kinetic theory of gases is, of course, a </a:t>
            </a:r>
            <a:r>
              <a:rPr lang="en-US" altLang="en-US" b="1">
                <a:solidFill>
                  <a:srgbClr val="000000"/>
                </a:solidFill>
                <a:sym typeface="Symbol" pitchFamily="18" charset="2"/>
              </a:rPr>
              <a:t>model</a:t>
            </a:r>
            <a:r>
              <a:rPr lang="en-US" altLang="en-US">
                <a:solidFill>
                  <a:srgbClr val="000000"/>
                </a:solidFill>
                <a:sym typeface="Symbol" pitchFamily="18" charset="2"/>
              </a:rPr>
              <a:t>.</a:t>
            </a:r>
          </a:p>
          <a:p>
            <a:pPr eaLnBrk="1" hangingPunct="1">
              <a:spcBef>
                <a:spcPct val="15000"/>
              </a:spcBef>
            </a:pPr>
            <a:r>
              <a:rPr lang="en-US" altLang="en-US">
                <a:solidFill>
                  <a:srgbClr val="000000"/>
                </a:solidFill>
                <a:sym typeface="Symbol" pitchFamily="18" charset="2"/>
              </a:rPr>
              <a:t>As such, it doesn’t apply </a:t>
            </a:r>
            <a:r>
              <a:rPr lang="en-US" altLang="en-US" i="1">
                <a:solidFill>
                  <a:srgbClr val="000000"/>
                </a:solidFill>
                <a:sym typeface="Symbol" pitchFamily="18" charset="2"/>
              </a:rPr>
              <a:t>perfectly</a:t>
            </a:r>
            <a:r>
              <a:rPr lang="en-US" altLang="en-US">
                <a:solidFill>
                  <a:srgbClr val="000000"/>
                </a:solidFill>
                <a:sym typeface="Symbol" pitchFamily="18" charset="2"/>
              </a:rPr>
              <a:t> to real gases.</a:t>
            </a:r>
          </a:p>
        </p:txBody>
      </p:sp>
      <p:pic>
        <p:nvPicPr>
          <p:cNvPr id="49154" name="Picture 2"/>
          <p:cNvPicPr>
            <a:picLocks noChangeAspect="1" noChangeArrowheads="1"/>
          </p:cNvPicPr>
          <p:nvPr/>
        </p:nvPicPr>
        <p:blipFill>
          <a:blip r:embed="rId5"/>
          <a:srcRect/>
          <a:stretch>
            <a:fillRect/>
          </a:stretch>
        </p:blipFill>
        <p:spPr bwMode="auto">
          <a:xfrm>
            <a:off x="828675" y="2276475"/>
            <a:ext cx="7486650" cy="3781425"/>
          </a:xfrm>
          <a:prstGeom prst="rect">
            <a:avLst/>
          </a:prstGeom>
          <a:ln>
            <a:noFill/>
          </a:ln>
          <a:effectLst>
            <a:outerShdw blurRad="292100" dist="139700" dir="2700000" algn="tl" rotWithShape="0">
              <a:srgbClr val="333333">
                <a:alpha val="65000"/>
              </a:srgbClr>
            </a:outerShdw>
          </a:effectLst>
        </p:spPr>
      </p:pic>
      <p:sp>
        <p:nvSpPr>
          <p:cNvPr id="8"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smtClean="0">
                <a:solidFill>
                  <a:srgbClr val="000000"/>
                </a:solidFill>
                <a:ea typeface="+mn-ea"/>
                <a:cs typeface="+mn-cs"/>
              </a:rPr>
              <a:t>Topic 3: Thermal physics</a:t>
            </a:r>
            <a:br>
              <a:rPr lang="en-US" altLang="en-US" sz="2800" b="1" dirty="0" smtClean="0">
                <a:solidFill>
                  <a:srgbClr val="000000"/>
                </a:solidFill>
                <a:ea typeface="+mn-ea"/>
                <a:cs typeface="+mn-cs"/>
              </a:rPr>
            </a:br>
            <a:r>
              <a:rPr lang="en-US" altLang="en-US" sz="2800" dirty="0" smtClean="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0" end="0"/>
                                            </p:txEl>
                                          </p:spTgt>
                                        </p:tgtEl>
                                        <p:attrNameLst>
                                          <p:attrName>style.visibility</p:attrName>
                                        </p:attrNameLst>
                                      </p:cBhvr>
                                      <p:to>
                                        <p:strVal val="visible"/>
                                      </p:to>
                                    </p:set>
                                    <p:anim calcmode="lin" valueType="num">
                                      <p:cBhvr additive="base">
                                        <p:cTn id="7" dur="500" fill="hold"/>
                                        <p:tgtEl>
                                          <p:spTgt spid="1165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5314">
                                            <p:txEl>
                                              <p:pRg st="1" end="1"/>
                                            </p:txEl>
                                          </p:spTgt>
                                        </p:tgtEl>
                                        <p:attrNameLst>
                                          <p:attrName>style.visibility</p:attrName>
                                        </p:attrNameLst>
                                      </p:cBhvr>
                                      <p:to>
                                        <p:strVal val="visible"/>
                                      </p:to>
                                    </p:set>
                                    <p:anim calcmode="lin" valueType="num">
                                      <p:cBhvr additive="base">
                                        <p:cTn id="13"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154"/>
                                        </p:tgtEl>
                                        <p:attrNameLst>
                                          <p:attrName>style.visibility</p:attrName>
                                        </p:attrNameLst>
                                      </p:cBhvr>
                                      <p:to>
                                        <p:strVal val="visible"/>
                                      </p:to>
                                    </p:set>
                                    <p:anim calcmode="lin" valueType="num">
                                      <p:cBhvr>
                                        <p:cTn id="19" dur="500" fill="hold"/>
                                        <p:tgtEl>
                                          <p:spTgt spid="49154"/>
                                        </p:tgtEl>
                                        <p:attrNameLst>
                                          <p:attrName>ppt_w</p:attrName>
                                        </p:attrNameLst>
                                      </p:cBhvr>
                                      <p:tavLst>
                                        <p:tav tm="0">
                                          <p:val>
                                            <p:fltVal val="0"/>
                                          </p:val>
                                        </p:tav>
                                        <p:tav tm="100000">
                                          <p:val>
                                            <p:strVal val="#ppt_w"/>
                                          </p:val>
                                        </p:tav>
                                      </p:tavLst>
                                    </p:anim>
                                    <p:anim calcmode="lin" valueType="num">
                                      <p:cBhvr>
                                        <p:cTn id="20" dur="500" fill="hold"/>
                                        <p:tgtEl>
                                          <p:spTgt spid="49154"/>
                                        </p:tgtEl>
                                        <p:attrNameLst>
                                          <p:attrName>ppt_h</p:attrName>
                                        </p:attrNameLst>
                                      </p:cBhvr>
                                      <p:tavLst>
                                        <p:tav tm="0">
                                          <p:val>
                                            <p:fltVal val="0"/>
                                          </p:val>
                                        </p:tav>
                                        <p:tav tm="100000">
                                          <p:val>
                                            <p:strVal val="#ppt_h"/>
                                          </p:val>
                                        </p:tav>
                                      </p:tavLst>
                                    </p:anim>
                                    <p:animEffect transition="in" filter="fade">
                                      <p:cBhvr>
                                        <p:cTn id="21" dur="500"/>
                                        <p:tgtEl>
                                          <p:spTgt spid="49154"/>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65314">
                                            <p:txEl>
                                              <p:pRg st="10" end="10"/>
                                            </p:txEl>
                                          </p:spTgt>
                                        </p:tgtEl>
                                        <p:attrNameLst>
                                          <p:attrName>style.visibility</p:attrName>
                                        </p:attrNameLst>
                                      </p:cBhvr>
                                      <p:to>
                                        <p:strVal val="visible"/>
                                      </p:to>
                                    </p:set>
                                    <p:anim calcmode="lin" valueType="num">
                                      <p:cBhvr additive="base">
                                        <p:cTn id="26" dur="500" fill="hold"/>
                                        <p:tgtEl>
                                          <p:spTgt spid="1165314">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531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65314">
                                            <p:txEl>
                                              <p:pRg st="11" end="11"/>
                                            </p:txEl>
                                          </p:spTgt>
                                        </p:tgtEl>
                                        <p:attrNameLst>
                                          <p:attrName>style.visibility</p:attrName>
                                        </p:attrNameLst>
                                      </p:cBhvr>
                                      <p:to>
                                        <p:strVal val="visible"/>
                                      </p:to>
                                    </p:set>
                                    <p:anim calcmode="lin" valueType="num">
                                      <p:cBhvr additive="base">
                                        <p:cTn id="32" dur="500" fill="hold"/>
                                        <p:tgtEl>
                                          <p:spTgt spid="1165314">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5314">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7" name="Rectangle 27"/>
          <p:cNvSpPr>
            <a:spLocks noChangeArrowheads="1"/>
          </p:cNvSpPr>
          <p:nvPr/>
        </p:nvSpPr>
        <p:spPr bwMode="auto">
          <a:xfrm>
            <a:off x="682625" y="4600575"/>
            <a:ext cx="7764463" cy="22574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Real gases are often polyatomic (N</a:t>
            </a:r>
            <a:r>
              <a:rPr lang="en-US" altLang="en-US" baseline="-25000">
                <a:sym typeface="Symbol" pitchFamily="18" charset="2"/>
              </a:rPr>
              <a:t>2</a:t>
            </a:r>
            <a:r>
              <a:rPr lang="en-US" altLang="en-US">
                <a:sym typeface="Symbol" pitchFamily="18" charset="2"/>
              </a:rPr>
              <a:t>, O</a:t>
            </a:r>
            <a:r>
              <a:rPr lang="en-US" altLang="en-US" baseline="-25000">
                <a:sym typeface="Symbol" pitchFamily="18" charset="2"/>
              </a:rPr>
              <a:t>2</a:t>
            </a:r>
            <a:r>
              <a:rPr lang="en-US" altLang="en-US">
                <a:sym typeface="Symbol" pitchFamily="18" charset="2"/>
              </a:rPr>
              <a:t>, H</a:t>
            </a:r>
            <a:r>
              <a:rPr lang="en-US" altLang="en-US" baseline="-25000">
                <a:sym typeface="Symbol" pitchFamily="18" charset="2"/>
              </a:rPr>
              <a:t>2</a:t>
            </a:r>
            <a:r>
              <a:rPr lang="en-US" altLang="en-US">
                <a:sym typeface="Symbol" pitchFamily="18" charset="2"/>
              </a:rPr>
              <a:t>O, NH</a:t>
            </a:r>
            <a:r>
              <a:rPr lang="en-US" altLang="en-US" baseline="-25000">
                <a:sym typeface="Symbol" pitchFamily="18" charset="2"/>
              </a:rPr>
              <a:t>4</a:t>
            </a:r>
            <a:r>
              <a:rPr lang="en-US" altLang="en-US">
                <a:sym typeface="Symbol" pitchFamily="18" charset="2"/>
              </a:rPr>
              <a:t>, etc.) and thus not spherical.</a:t>
            </a:r>
          </a:p>
          <a:p>
            <a:pPr eaLnBrk="1" hangingPunct="1"/>
            <a:r>
              <a:rPr lang="en-US" altLang="en-US" b="1">
                <a:sym typeface="Symbol" pitchFamily="18" charset="2"/>
              </a:rPr>
              <a:t></a:t>
            </a:r>
            <a:r>
              <a:rPr lang="en-US" altLang="en-US">
                <a:sym typeface="Symbol" pitchFamily="18" charset="2"/>
              </a:rPr>
              <a:t>Ideal gases cannot be liquefied, but real gases have intermolecular forces and non-zero volume, so they can be liquefied.</a:t>
            </a:r>
          </a:p>
          <a:p>
            <a:pPr eaLnBrk="1" hangingPunct="1"/>
            <a:endParaRPr lang="en-US" altLang="en-US">
              <a:sym typeface="Symbol" pitchFamily="18" charset="2"/>
            </a:endParaRPr>
          </a:p>
        </p:txBody>
      </p:sp>
      <p:sp>
        <p:nvSpPr>
          <p:cNvPr id="1167362" name="Rectangle 2"/>
          <p:cNvSpPr>
            <a:spLocks noChangeArrowheads="1"/>
          </p:cNvSpPr>
          <p:nvPr/>
        </p:nvSpPr>
        <p:spPr bwMode="auto">
          <a:xfrm>
            <a:off x="685800" y="1401763"/>
            <a:ext cx="7772400" cy="3254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Differences between real and ideal gases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 Here are</a:t>
            </a:r>
            <a:r>
              <a:rPr lang="en-US" altLang="en-US">
                <a:solidFill>
                  <a:srgbClr val="000000"/>
                </a:solidFill>
                <a:cs typeface="Times New Roman" pitchFamily="18" charset="0"/>
              </a:rPr>
              <a:t> the properties of a real gas.</a:t>
            </a:r>
          </a:p>
        </p:txBody>
      </p:sp>
      <p:sp>
        <p:nvSpPr>
          <p:cNvPr id="7"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smtClean="0">
                <a:solidFill>
                  <a:srgbClr val="000000"/>
                </a:solidFill>
                <a:ea typeface="+mn-ea"/>
                <a:cs typeface="+mn-cs"/>
              </a:rPr>
              <a:t>Topic 3: Thermal physics</a:t>
            </a:r>
            <a:br>
              <a:rPr lang="en-US" altLang="en-US" sz="2800" b="1" dirty="0" smtClean="0">
                <a:solidFill>
                  <a:srgbClr val="000000"/>
                </a:solidFill>
                <a:ea typeface="+mn-ea"/>
                <a:cs typeface="+mn-cs"/>
              </a:rPr>
            </a:br>
            <a:r>
              <a:rPr lang="en-US" altLang="en-US" sz="2800" dirty="0" smtClean="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pic>
        <p:nvPicPr>
          <p:cNvPr id="50178" name="Picture 2"/>
          <p:cNvPicPr>
            <a:picLocks noChangeAspect="1" noChangeArrowheads="1"/>
          </p:cNvPicPr>
          <p:nvPr/>
        </p:nvPicPr>
        <p:blipFill>
          <a:blip r:embed="rId5"/>
          <a:srcRect/>
          <a:stretch>
            <a:fillRect/>
          </a:stretch>
        </p:blipFill>
        <p:spPr bwMode="auto">
          <a:xfrm>
            <a:off x="828675" y="2271713"/>
            <a:ext cx="7486650" cy="23145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62">
                                            <p:txEl>
                                              <p:pRg st="1" end="1"/>
                                            </p:txEl>
                                          </p:spTgt>
                                        </p:tgtEl>
                                        <p:attrNameLst>
                                          <p:attrName>style.visibility</p:attrName>
                                        </p:attrNameLst>
                                      </p:cBhvr>
                                      <p:to>
                                        <p:strVal val="visible"/>
                                      </p:to>
                                    </p:set>
                                    <p:anim calcmode="lin" valueType="num">
                                      <p:cBhvr additive="base">
                                        <p:cTn id="7" dur="500" fill="hold"/>
                                        <p:tgtEl>
                                          <p:spTgt spid="1167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 calcmode="lin" valueType="num">
                                      <p:cBhvr>
                                        <p:cTn id="13" dur="500" fill="hold"/>
                                        <p:tgtEl>
                                          <p:spTgt spid="50178"/>
                                        </p:tgtEl>
                                        <p:attrNameLst>
                                          <p:attrName>ppt_w</p:attrName>
                                        </p:attrNameLst>
                                      </p:cBhvr>
                                      <p:tavLst>
                                        <p:tav tm="0">
                                          <p:val>
                                            <p:fltVal val="0"/>
                                          </p:val>
                                        </p:tav>
                                        <p:tav tm="100000">
                                          <p:val>
                                            <p:strVal val="#ppt_w"/>
                                          </p:val>
                                        </p:tav>
                                      </p:tavLst>
                                    </p:anim>
                                    <p:anim calcmode="lin" valueType="num">
                                      <p:cBhvr>
                                        <p:cTn id="14" dur="500" fill="hold"/>
                                        <p:tgtEl>
                                          <p:spTgt spid="50178"/>
                                        </p:tgtEl>
                                        <p:attrNameLst>
                                          <p:attrName>ppt_h</p:attrName>
                                        </p:attrNameLst>
                                      </p:cBhvr>
                                      <p:tavLst>
                                        <p:tav tm="0">
                                          <p:val>
                                            <p:fltVal val="0"/>
                                          </p:val>
                                        </p:tav>
                                        <p:tav tm="100000">
                                          <p:val>
                                            <p:strVal val="#ppt_h"/>
                                          </p:val>
                                        </p:tav>
                                      </p:tavLst>
                                    </p:anim>
                                    <p:animEffect transition="in" filter="fade">
                                      <p:cBhvr>
                                        <p:cTn id="15" dur="500"/>
                                        <p:tgtEl>
                                          <p:spTgt spid="5017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67387">
                                            <p:txEl>
                                              <p:pRg st="1" end="1"/>
                                            </p:txEl>
                                          </p:spTgt>
                                        </p:tgtEl>
                                        <p:attrNameLst>
                                          <p:attrName>style.visibility</p:attrName>
                                        </p:attrNameLst>
                                      </p:cBhvr>
                                      <p:to>
                                        <p:strVal val="visible"/>
                                      </p:to>
                                    </p:set>
                                    <p:anim calcmode="lin" valueType="num">
                                      <p:cBhvr additive="base">
                                        <p:cTn id="20" dur="500" fill="hold"/>
                                        <p:tgtEl>
                                          <p:spTgt spid="116738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67387">
                                            <p:txEl>
                                              <p:pRg st="2" end="2"/>
                                            </p:txEl>
                                          </p:spTgt>
                                        </p:tgtEl>
                                        <p:attrNameLst>
                                          <p:attrName>style.visibility</p:attrName>
                                        </p:attrNameLst>
                                      </p:cBhvr>
                                      <p:to>
                                        <p:strVal val="visible"/>
                                      </p:to>
                                    </p:set>
                                    <p:anim calcmode="lin" valueType="num">
                                      <p:cBhvr additive="base">
                                        <p:cTn id="26" dur="500" fill="hold"/>
                                        <p:tgtEl>
                                          <p:spTgt spid="116738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401763"/>
            <a:ext cx="7772400" cy="4635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Differences between real and ideal gases</a:t>
            </a:r>
          </a:p>
        </p:txBody>
      </p:sp>
      <p:sp>
        <p:nvSpPr>
          <p:cNvPr id="135171" name="Rectangle 4"/>
          <p:cNvSpPr>
            <a:spLocks noChangeArrowheads="1"/>
          </p:cNvSpPr>
          <p:nvPr/>
        </p:nvSpPr>
        <p:spPr bwMode="auto">
          <a:xfrm>
            <a:off x="685800" y="1846263"/>
            <a:ext cx="7772400" cy="50117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85804"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838" y="1890713"/>
            <a:ext cx="7686675"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5805" name="Text Box 13"/>
          <p:cNvSpPr txBox="1">
            <a:spLocks noChangeArrowheads="1"/>
          </p:cNvSpPr>
          <p:nvPr/>
        </p:nvSpPr>
        <p:spPr bwMode="auto">
          <a:xfrm>
            <a:off x="714375" y="5135563"/>
            <a:ext cx="765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Under high pressure or low volume real gases’ intermolecular forces come into play.</a:t>
            </a:r>
          </a:p>
        </p:txBody>
      </p:sp>
      <p:sp>
        <p:nvSpPr>
          <p:cNvPr id="1185806" name="Text Box 14"/>
          <p:cNvSpPr txBox="1">
            <a:spLocks noChangeArrowheads="1"/>
          </p:cNvSpPr>
          <p:nvPr/>
        </p:nvSpPr>
        <p:spPr bwMode="auto">
          <a:xfrm>
            <a:off x="728663" y="5918200"/>
            <a:ext cx="7650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Under low pressure or large volume real gases’ obey the equation of state.</a:t>
            </a:r>
          </a:p>
        </p:txBody>
      </p:sp>
      <p:sp>
        <p:nvSpPr>
          <p:cNvPr id="1185807" name="Oval 15"/>
          <p:cNvSpPr>
            <a:spLocks noChangeArrowheads="1"/>
          </p:cNvSpPr>
          <p:nvPr/>
        </p:nvSpPr>
        <p:spPr bwMode="auto">
          <a:xfrm>
            <a:off x="733425" y="2755900"/>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5804"/>
                                        </p:tgtEl>
                                        <p:attrNameLst>
                                          <p:attrName>style.visibility</p:attrName>
                                        </p:attrNameLst>
                                      </p:cBhvr>
                                      <p:to>
                                        <p:strVal val="visible"/>
                                      </p:to>
                                    </p:set>
                                    <p:anim calcmode="lin" valueType="num">
                                      <p:cBhvr additive="base">
                                        <p:cTn id="7" dur="500" fill="hold"/>
                                        <p:tgtEl>
                                          <p:spTgt spid="1185804"/>
                                        </p:tgtEl>
                                        <p:attrNameLst>
                                          <p:attrName>ppt_x</p:attrName>
                                        </p:attrNameLst>
                                      </p:cBhvr>
                                      <p:tavLst>
                                        <p:tav tm="0">
                                          <p:val>
                                            <p:strVal val="#ppt_x"/>
                                          </p:val>
                                        </p:tav>
                                        <p:tav tm="100000">
                                          <p:val>
                                            <p:strVal val="#ppt_x"/>
                                          </p:val>
                                        </p:tav>
                                      </p:tavLst>
                                    </p:anim>
                                    <p:anim calcmode="lin" valueType="num">
                                      <p:cBhvr additive="base">
                                        <p:cTn id="8" dur="500" fill="hold"/>
                                        <p:tgtEl>
                                          <p:spTgt spid="11858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185805">
                                            <p:txEl>
                                              <p:pRg st="0" end="0"/>
                                            </p:txEl>
                                          </p:spTgt>
                                        </p:tgtEl>
                                        <p:attrNameLst>
                                          <p:attrName>style.visibility</p:attrName>
                                        </p:attrNameLst>
                                      </p:cBhvr>
                                      <p:to>
                                        <p:strVal val="visible"/>
                                      </p:to>
                                    </p:set>
                                    <p:anim calcmode="lin" valueType="num">
                                      <p:cBhvr additive="base">
                                        <p:cTn id="13" dur="500" fill="hold"/>
                                        <p:tgtEl>
                                          <p:spTgt spid="118580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858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85806">
                                            <p:txEl>
                                              <p:pRg st="0" end="0"/>
                                            </p:txEl>
                                          </p:spTgt>
                                        </p:tgtEl>
                                        <p:attrNameLst>
                                          <p:attrName>style.visibility</p:attrName>
                                        </p:attrNameLst>
                                      </p:cBhvr>
                                      <p:to>
                                        <p:strVal val="visible"/>
                                      </p:to>
                                    </p:set>
                                    <p:anim calcmode="lin" valueType="num">
                                      <p:cBhvr additive="base">
                                        <p:cTn id="19" dur="500" fill="hold"/>
                                        <p:tgtEl>
                                          <p:spTgt spid="118580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858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85807"/>
                                        </p:tgtEl>
                                        <p:attrNameLst>
                                          <p:attrName>style.visibility</p:attrName>
                                        </p:attrNameLst>
                                      </p:cBhvr>
                                      <p:to>
                                        <p:strVal val="visible"/>
                                      </p:to>
                                    </p:set>
                                    <p:anim calcmode="lin" valueType="num">
                                      <p:cBhvr>
                                        <p:cTn id="25" dur="500" fill="hold"/>
                                        <p:tgtEl>
                                          <p:spTgt spid="1185807"/>
                                        </p:tgtEl>
                                        <p:attrNameLst>
                                          <p:attrName>ppt_w</p:attrName>
                                        </p:attrNameLst>
                                      </p:cBhvr>
                                      <p:tavLst>
                                        <p:tav tm="0">
                                          <p:val>
                                            <p:fltVal val="0"/>
                                          </p:val>
                                        </p:tav>
                                        <p:tav tm="100000">
                                          <p:val>
                                            <p:strVal val="#ppt_w"/>
                                          </p:val>
                                        </p:tav>
                                      </p:tavLst>
                                    </p:anim>
                                    <p:anim calcmode="lin" valueType="num">
                                      <p:cBhvr>
                                        <p:cTn id="26" dur="500" fill="hold"/>
                                        <p:tgtEl>
                                          <p:spTgt spid="1185807"/>
                                        </p:tgtEl>
                                        <p:attrNameLst>
                                          <p:attrName>ppt_h</p:attrName>
                                        </p:attrNameLst>
                                      </p:cBhvr>
                                      <p:tavLst>
                                        <p:tav tm="0">
                                          <p:val>
                                            <p:fltVal val="0"/>
                                          </p:val>
                                        </p:tav>
                                        <p:tav tm="100000">
                                          <p:val>
                                            <p:strVal val="#ppt_h"/>
                                          </p:val>
                                        </p:tav>
                                      </p:tavLst>
                                    </p:anim>
                                    <p:animEffect transition="in" filter="fade">
                                      <p:cBhvr>
                                        <p:cTn id="27" dur="500"/>
                                        <p:tgtEl>
                                          <p:spTgt spid="1185807"/>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80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Constant pressure process – </a:t>
            </a:r>
            <a:r>
              <a:rPr lang="en-US" altLang="en-US" b="1" i="1">
                <a:solidFill>
                  <a:srgbClr val="333399"/>
                </a:solidFill>
                <a:cs typeface="Times New Roman" pitchFamily="18" charset="0"/>
              </a:rPr>
              <a:t>isobaric process</a:t>
            </a:r>
            <a:endParaRPr lang="en-US" altLang="en-US">
              <a:solidFill>
                <a:srgbClr val="333399"/>
              </a:solidFill>
              <a:cs typeface="Times New Roman" pitchFamily="18" charset="0"/>
            </a:endParaRPr>
          </a:p>
          <a:p>
            <a:pPr eaLnBrk="1" hangingPunct="1">
              <a:spcBef>
                <a:spcPct val="15000"/>
              </a:spcBef>
            </a:pPr>
            <a:r>
              <a:rPr lang="en-US" altLang="en-US">
                <a:solidFill>
                  <a:srgbClr val="000000"/>
                </a:solidFill>
                <a:sym typeface="Symbol" pitchFamily="18" charset="2"/>
              </a:rPr>
              <a:t></a:t>
            </a:r>
            <a:r>
              <a:rPr lang="en-US" altLang="en-US">
                <a:solidFill>
                  <a:srgbClr val="000000"/>
                </a:solidFill>
              </a:rPr>
              <a:t>In an </a:t>
            </a:r>
            <a:r>
              <a:rPr lang="en-US" altLang="en-US" b="1">
                <a:solidFill>
                  <a:srgbClr val="000000"/>
                </a:solidFill>
              </a:rPr>
              <a:t>isobaric process</a:t>
            </a:r>
            <a:r>
              <a:rPr lang="en-US" altLang="en-US">
                <a:solidFill>
                  <a:srgbClr val="000000"/>
                </a:solidFill>
              </a:rPr>
              <a:t>, </a:t>
            </a:r>
            <a:r>
              <a:rPr lang="en-US" altLang="en-US" i="1">
                <a:solidFill>
                  <a:srgbClr val="000000"/>
                </a:solidFill>
              </a:rPr>
              <a:t>p does not change</a:t>
            </a:r>
            <a:r>
              <a:rPr lang="en-US" altLang="en-US">
                <a:solidFill>
                  <a:srgbClr val="000000"/>
                </a:solidFill>
              </a:rPr>
              <a:t>.</a:t>
            </a:r>
            <a:r>
              <a:rPr lang="en-US" altLang="en-US">
                <a:sym typeface="Symbol" pitchFamily="18" charset="2"/>
              </a:rPr>
              <a:t> </a:t>
            </a:r>
          </a:p>
          <a:p>
            <a:pPr eaLnBrk="1" hangingPunct="1">
              <a:spcBef>
                <a:spcPct val="15000"/>
              </a:spcBef>
            </a:pPr>
            <a:r>
              <a:rPr lang="en-US" altLang="en-US">
                <a:solidFill>
                  <a:srgbClr val="000000"/>
                </a:solidFill>
                <a:cs typeface="Times New Roman" pitchFamily="18" charset="0"/>
                <a:sym typeface="Symbol" pitchFamily="18" charset="2"/>
              </a:rPr>
              <a:t>As an example of an isobaric experiment,                     </a:t>
            </a:r>
            <a:r>
              <a:rPr lang="en-US" altLang="en-US">
                <a:solidFill>
                  <a:srgbClr val="000000"/>
                </a:solidFill>
                <a:cs typeface="Times New Roman" pitchFamily="18" charset="0"/>
              </a:rPr>
              <a:t>suppose we take a beaker that is filled with                                an ideal gas, and stopper it with a gas-tight,                            frictionless cork and a weight, as shown.</a:t>
            </a:r>
          </a:p>
          <a:p>
            <a:pPr eaLnBrk="1" hangingPunct="1">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weight </a:t>
            </a:r>
            <a:r>
              <a:rPr lang="en-US" altLang="en-US" i="1">
                <a:solidFill>
                  <a:srgbClr val="000000"/>
                </a:solidFill>
                <a:cs typeface="Times New Roman" pitchFamily="18" charset="0"/>
              </a:rPr>
              <a:t>F </a:t>
            </a:r>
            <a:r>
              <a:rPr lang="en-US" altLang="en-US">
                <a:solidFill>
                  <a:srgbClr val="000000"/>
                </a:solidFill>
                <a:cs typeface="Times New Roman" pitchFamily="18" charset="0"/>
              </a:rPr>
              <a:t>causes a pressure in the                                     gas having a value given by </a:t>
            </a:r>
            <a:r>
              <a:rPr lang="en-US" altLang="en-US" i="1">
                <a:solidFill>
                  <a:srgbClr val="000000"/>
                </a:solidFill>
                <a:cs typeface="Times New Roman" pitchFamily="18" charset="0"/>
              </a:rPr>
              <a:t>p</a:t>
            </a:r>
            <a:r>
              <a:rPr lang="en-US" altLang="en-US">
                <a:solidFill>
                  <a:srgbClr val="000000"/>
                </a:solidFill>
                <a:cs typeface="Times New Roman" pitchFamily="18" charset="0"/>
              </a:rPr>
              <a:t> = </a:t>
            </a:r>
            <a:r>
              <a:rPr lang="en-US" altLang="en-US" i="1">
                <a:solidFill>
                  <a:srgbClr val="000000"/>
                </a:solidFill>
                <a:cs typeface="Times New Roman" pitchFamily="18" charset="0"/>
              </a:rPr>
              <a:t>F / A</a:t>
            </a:r>
            <a:r>
              <a:rPr lang="en-US" altLang="en-US">
                <a:solidFill>
                  <a:srgbClr val="000000"/>
                </a:solidFill>
                <a:cs typeface="Times New Roman" pitchFamily="18" charset="0"/>
              </a:rPr>
              <a:t>,                                       where </a:t>
            </a:r>
            <a:r>
              <a:rPr lang="en-US" altLang="en-US" i="1">
                <a:solidFill>
                  <a:srgbClr val="000000"/>
                </a:solidFill>
                <a:cs typeface="Times New Roman" pitchFamily="18" charset="0"/>
              </a:rPr>
              <a:t>A</a:t>
            </a:r>
            <a:r>
              <a:rPr lang="en-US" altLang="en-US">
                <a:solidFill>
                  <a:srgbClr val="000000"/>
                </a:solidFill>
                <a:cs typeface="Times New Roman" pitchFamily="18" charset="0"/>
              </a:rPr>
              <a:t> is the area of the cork in                                            contact with the gas.</a:t>
            </a:r>
          </a:p>
          <a:p>
            <a:pPr eaLnBrk="1" hangingPunct="1">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now heat up the gas it will expand                              against the cork, pushing it upward:</a:t>
            </a:r>
          </a:p>
          <a:p>
            <a:pPr eaLnBrk="1" hangingPunct="1">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neither </a:t>
            </a:r>
            <a:r>
              <a:rPr lang="en-US" altLang="en-US" i="1">
                <a:solidFill>
                  <a:srgbClr val="000000"/>
                </a:solidFill>
                <a:cs typeface="Times New Roman" pitchFamily="18" charset="0"/>
              </a:rPr>
              <a:t>F</a:t>
            </a:r>
            <a:r>
              <a:rPr lang="en-US" altLang="en-US">
                <a:solidFill>
                  <a:srgbClr val="000000"/>
                </a:solidFill>
                <a:cs typeface="Times New Roman" pitchFamily="18" charset="0"/>
              </a:rPr>
              <a:t> nor </a:t>
            </a:r>
            <a:r>
              <a:rPr lang="en-US" altLang="en-US" i="1">
                <a:solidFill>
                  <a:srgbClr val="000000"/>
                </a:solidFill>
                <a:cs typeface="Times New Roman" pitchFamily="18" charset="0"/>
              </a:rPr>
              <a:t>A</a:t>
            </a:r>
            <a:r>
              <a:rPr lang="en-US" altLang="en-US">
                <a:solidFill>
                  <a:srgbClr val="000000"/>
                </a:solidFill>
                <a:cs typeface="Times New Roman" pitchFamily="18" charset="0"/>
              </a:rPr>
              <a:t> change, </a:t>
            </a:r>
            <a:r>
              <a:rPr lang="en-US" altLang="en-US" i="1">
                <a:solidFill>
                  <a:srgbClr val="000000"/>
                </a:solidFill>
                <a:cs typeface="Times New Roman" pitchFamily="18" charset="0"/>
              </a:rPr>
              <a:t>p</a:t>
            </a:r>
            <a:r>
              <a:rPr lang="en-US" altLang="en-US">
                <a:solidFill>
                  <a:srgbClr val="000000"/>
                </a:solidFill>
                <a:cs typeface="Times New Roman" pitchFamily="18" charset="0"/>
              </a:rPr>
              <a:t> remains                                   constant. </a:t>
            </a:r>
          </a:p>
        </p:txBody>
      </p:sp>
      <p:grpSp>
        <p:nvGrpSpPr>
          <p:cNvPr id="2" name="Group 4"/>
          <p:cNvGrpSpPr>
            <a:grpSpLocks/>
          </p:cNvGrpSpPr>
          <p:nvPr/>
        </p:nvGrpSpPr>
        <p:grpSpPr bwMode="auto">
          <a:xfrm>
            <a:off x="6700838" y="4546600"/>
            <a:ext cx="2024062" cy="1738313"/>
            <a:chOff x="4540" y="1690"/>
            <a:chExt cx="955" cy="1111"/>
          </a:xfrm>
        </p:grpSpPr>
        <p:sp>
          <p:nvSpPr>
            <p:cNvPr id="24600"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4601"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grpSp>
        <p:nvGrpSpPr>
          <p:cNvPr id="3" name="Group 8"/>
          <p:cNvGrpSpPr>
            <a:grpSpLocks/>
          </p:cNvGrpSpPr>
          <p:nvPr/>
        </p:nvGrpSpPr>
        <p:grpSpPr bwMode="auto">
          <a:xfrm rot="1598944">
            <a:off x="7848600" y="4533900"/>
            <a:ext cx="287338" cy="1739900"/>
            <a:chOff x="4615" y="1398"/>
            <a:chExt cx="422" cy="2557"/>
          </a:xfrm>
        </p:grpSpPr>
        <p:sp>
          <p:nvSpPr>
            <p:cNvPr id="24597" name="Oval 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4598" name="Rectangle 1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4599" name="Oval 1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163276" name="Line 12"/>
          <p:cNvSpPr>
            <a:spLocks noChangeShapeType="1"/>
          </p:cNvSpPr>
          <p:nvPr/>
        </p:nvSpPr>
        <p:spPr bwMode="auto">
          <a:xfrm flipV="1">
            <a:off x="7689850" y="4727575"/>
            <a:ext cx="647700" cy="12747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6327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6197600"/>
            <a:ext cx="4857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283" name="Rectangle 19"/>
          <p:cNvSpPr>
            <a:spLocks noChangeArrowheads="1"/>
          </p:cNvSpPr>
          <p:nvPr/>
        </p:nvSpPr>
        <p:spPr bwMode="auto">
          <a:xfrm>
            <a:off x="6692900" y="3917950"/>
            <a:ext cx="2024063" cy="639763"/>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4" name="Group 17"/>
          <p:cNvGrpSpPr>
            <a:grpSpLocks/>
          </p:cNvGrpSpPr>
          <p:nvPr/>
        </p:nvGrpSpPr>
        <p:grpSpPr bwMode="auto">
          <a:xfrm>
            <a:off x="6688138" y="2493963"/>
            <a:ext cx="2038350" cy="2065337"/>
            <a:chOff x="4213" y="1571"/>
            <a:chExt cx="1284" cy="1301"/>
          </a:xfrm>
        </p:grpSpPr>
        <p:sp>
          <p:nvSpPr>
            <p:cNvPr id="1163279" name="Rectangle 15"/>
            <p:cNvSpPr>
              <a:spLocks noChangeArrowheads="1"/>
            </p:cNvSpPr>
            <p:nvPr/>
          </p:nvSpPr>
          <p:spPr bwMode="auto">
            <a:xfrm>
              <a:off x="4213" y="2690"/>
              <a:ext cx="1284" cy="182"/>
            </a:xfrm>
            <a:prstGeom prst="rect">
              <a:avLst/>
            </a:prstGeom>
            <a:gradFill rotWithShape="1">
              <a:gsLst>
                <a:gs pos="0">
                  <a:schemeClr val="tx2"/>
                </a:gs>
                <a:gs pos="50000">
                  <a:schemeClr val="tx2">
                    <a:gamma/>
                    <a:tint val="0"/>
                    <a:invGamma/>
                  </a:schemeClr>
                </a:gs>
                <a:gs pos="100000">
                  <a:schemeClr val="tx2"/>
                </a:gs>
              </a:gsLst>
              <a:lin ang="0" scaled="1"/>
            </a:gradFill>
            <a:ln w="9525">
              <a:noFill/>
              <a:miter lim="800000"/>
              <a:headEnd/>
              <a:tailEnd/>
            </a:ln>
            <a:effectLst/>
          </p:spPr>
          <p:txBody>
            <a:bodyPr wrap="none" anchor="ctr"/>
            <a:lstStyle/>
            <a:p>
              <a:pPr>
                <a:defRPr/>
              </a:pPr>
              <a:endParaRPr lang="en-US"/>
            </a:p>
          </p:txBody>
        </p:sp>
        <p:pic>
          <p:nvPicPr>
            <p:cNvPr id="24596" name="Picture 1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 y="1571"/>
              <a:ext cx="690"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63278" name="Picture 14" descr="ANd9GcQ6dNpEkJ0-F4vJw4bu57jgcOOAxR5Na6kowoQypUgQA3hXiFpmew"/>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25" y="3309938"/>
            <a:ext cx="27066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3290" name="Rectangle 26"/>
          <p:cNvSpPr>
            <a:spLocks noChangeArrowheads="1"/>
          </p:cNvSpPr>
          <p:nvPr/>
        </p:nvSpPr>
        <p:spPr bwMode="auto">
          <a:xfrm>
            <a:off x="6702425" y="3981450"/>
            <a:ext cx="2020888" cy="566738"/>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5" name="Group 29"/>
          <p:cNvGrpSpPr>
            <a:grpSpLocks/>
          </p:cNvGrpSpPr>
          <p:nvPr/>
        </p:nvGrpSpPr>
        <p:grpSpPr bwMode="auto">
          <a:xfrm>
            <a:off x="8807450" y="3983038"/>
            <a:ext cx="336550" cy="565150"/>
            <a:chOff x="5548" y="2509"/>
            <a:chExt cx="212" cy="356"/>
          </a:xfrm>
        </p:grpSpPr>
        <p:sp>
          <p:nvSpPr>
            <p:cNvPr id="24593" name="Line 28"/>
            <p:cNvSpPr>
              <a:spLocks noChangeShapeType="1"/>
            </p:cNvSpPr>
            <p:nvPr/>
          </p:nvSpPr>
          <p:spPr bwMode="auto">
            <a:xfrm flipV="1">
              <a:off x="5574" y="2509"/>
              <a:ext cx="0" cy="35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4" name="Text Box 27"/>
            <p:cNvSpPr txBox="1">
              <a:spLocks noChangeArrowheads="1"/>
            </p:cNvSpPr>
            <p:nvPr/>
          </p:nvSpPr>
          <p:spPr bwMode="auto">
            <a:xfrm>
              <a:off x="5548" y="25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x</a:t>
              </a:r>
            </a:p>
          </p:txBody>
        </p:sp>
      </p:grpSp>
      <p:sp>
        <p:nvSpPr>
          <p:cNvPr id="1163295" name="Text Box 31"/>
          <p:cNvSpPr txBox="1">
            <a:spLocks noChangeArrowheads="1"/>
          </p:cNvSpPr>
          <p:nvPr/>
        </p:nvSpPr>
        <p:spPr bwMode="auto">
          <a:xfrm>
            <a:off x="7413625" y="4129088"/>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b="1">
                <a:solidFill>
                  <a:srgbClr val="FF0000"/>
                </a:solidFill>
                <a:cs typeface="Courier New" pitchFamily="49" charset="0"/>
              </a:rPr>
              <a:t>∆</a:t>
            </a:r>
            <a:r>
              <a:rPr lang="en-US" altLang="en-US" b="1" i="1">
                <a:solidFill>
                  <a:srgbClr val="FF0000"/>
                </a:solidFill>
                <a:cs typeface="Courier New" pitchFamily="49" charset="0"/>
              </a:rPr>
              <a:t>V</a:t>
            </a:r>
            <a:endParaRPr lang="en-US" altLang="en-US" b="1">
              <a:solidFill>
                <a:srgbClr val="FF0000"/>
              </a:solidFill>
              <a:cs typeface="Courier New" pitchFamily="49" charset="0"/>
            </a:endParaRPr>
          </a:p>
        </p:txBody>
      </p:sp>
      <p:grpSp>
        <p:nvGrpSpPr>
          <p:cNvPr id="6" name="Group 34"/>
          <p:cNvGrpSpPr>
            <a:grpSpLocks/>
          </p:cNvGrpSpPr>
          <p:nvPr/>
        </p:nvGrpSpPr>
        <p:grpSpPr bwMode="auto">
          <a:xfrm>
            <a:off x="6297613" y="4337050"/>
            <a:ext cx="2413000" cy="396875"/>
            <a:chOff x="3967" y="2732"/>
            <a:chExt cx="1520" cy="250"/>
          </a:xfrm>
        </p:grpSpPr>
        <p:sp>
          <p:nvSpPr>
            <p:cNvPr id="24591" name="Line 32"/>
            <p:cNvSpPr>
              <a:spLocks noChangeShapeType="1"/>
            </p:cNvSpPr>
            <p:nvPr/>
          </p:nvSpPr>
          <p:spPr bwMode="auto">
            <a:xfrm>
              <a:off x="4206" y="2857"/>
              <a:ext cx="128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Text Box 33"/>
            <p:cNvSpPr txBox="1">
              <a:spLocks noChangeArrowheads="1"/>
            </p:cNvSpPr>
            <p:nvPr/>
          </p:nvSpPr>
          <p:spPr bwMode="auto">
            <a:xfrm>
              <a:off x="3967" y="273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A</a:t>
              </a:r>
            </a:p>
          </p:txBody>
        </p:sp>
      </p:grpSp>
      <p:sp>
        <p:nvSpPr>
          <p:cNvPr id="28"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smtClean="0">
                <a:solidFill>
                  <a:srgbClr val="000000"/>
                </a:solidFill>
                <a:ea typeface="+mn-ea"/>
                <a:cs typeface="+mn-cs"/>
              </a:rPr>
              <a:t>Topic 3: Thermal physics</a:t>
            </a:r>
            <a:br>
              <a:rPr lang="en-US" altLang="en-US" sz="2800" b="1" dirty="0" smtClean="0">
                <a:solidFill>
                  <a:srgbClr val="000000"/>
                </a:solidFill>
                <a:ea typeface="+mn-ea"/>
                <a:cs typeface="+mn-cs"/>
              </a:rPr>
            </a:br>
            <a:r>
              <a:rPr lang="en-US" altLang="en-US" sz="2800" dirty="0" smtClean="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63266">
                                            <p:txEl>
                                              <p:pRg st="2" end="2"/>
                                            </p:txEl>
                                          </p:spTgt>
                                        </p:tgtEl>
                                        <p:attrNameLst>
                                          <p:attrName>style.visibility</p:attrName>
                                        </p:attrNameLst>
                                      </p:cBhvr>
                                      <p:to>
                                        <p:strVal val="visible"/>
                                      </p:to>
                                    </p:set>
                                    <p:anim calcmode="lin" valueType="num">
                                      <p:cBhvr additive="base">
                                        <p:cTn id="19" dur="500" fill="hold"/>
                                        <p:tgtEl>
                                          <p:spTgt spid="11632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32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63278"/>
                                        </p:tgtEl>
                                        <p:attrNameLst>
                                          <p:attrName>style.visibility</p:attrName>
                                        </p:attrNameLst>
                                      </p:cBhvr>
                                      <p:to>
                                        <p:strVal val="visible"/>
                                      </p:to>
                                    </p:set>
                                    <p:animEffect transition="in" filter="fade">
                                      <p:cBhvr>
                                        <p:cTn id="23" dur="500"/>
                                        <p:tgtEl>
                                          <p:spTgt spid="11632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fireRumbl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cor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63266">
                                            <p:txEl>
                                              <p:pRg st="3" end="3"/>
                                            </p:txEl>
                                          </p:spTgt>
                                        </p:tgtEl>
                                        <p:attrNameLst>
                                          <p:attrName>style.visibility</p:attrName>
                                        </p:attrNameLst>
                                      </p:cBhvr>
                                      <p:to>
                                        <p:strVal val="visible"/>
                                      </p:to>
                                    </p:set>
                                    <p:anim calcmode="lin" valueType="num">
                                      <p:cBhvr additive="base">
                                        <p:cTn id="39" dur="500" fill="hold"/>
                                        <p:tgtEl>
                                          <p:spTgt spid="116326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632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7"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163266">
                                            <p:txEl>
                                              <p:pRg st="4" end="4"/>
                                            </p:txEl>
                                          </p:spTgt>
                                        </p:tgtEl>
                                        <p:attrNameLst>
                                          <p:attrName>style.visibility</p:attrName>
                                        </p:attrNameLst>
                                      </p:cBhvr>
                                      <p:to>
                                        <p:strVal val="visible"/>
                                      </p:to>
                                    </p:set>
                                    <p:anim calcmode="lin" valueType="num">
                                      <p:cBhvr additive="base">
                                        <p:cTn id="50" dur="500" fill="hold"/>
                                        <p:tgtEl>
                                          <p:spTgt spid="1163266">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632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20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163277"/>
                                        </p:tgtEl>
                                        <p:attrNameLst>
                                          <p:attrName>style.visibility</p:attrName>
                                        </p:attrNameLst>
                                      </p:cBhvr>
                                      <p:to>
                                        <p:strVal val="visible"/>
                                      </p:to>
                                    </p:set>
                                    <p:animEffect transition="in" filter="fade">
                                      <p:cBhvr>
                                        <p:cTn id="61" dur="500"/>
                                        <p:tgtEl>
                                          <p:spTgt spid="1163277"/>
                                        </p:tgtEl>
                                      </p:cBhvr>
                                    </p:animEffect>
                                  </p:childTnLst>
                                  <p:subTnLst>
                                    <p:audio>
                                      <p:cMediaNode>
                                        <p:cTn display="0" masterRel="sameClick">
                                          <p:stCondLst>
                                            <p:cond evt="begin" delay="0">
                                              <p:tn val="59"/>
                                            </p:cond>
                                          </p:stCondLst>
                                          <p:endCondLst>
                                            <p:cond evt="onStopAudio" delay="0">
                                              <p:tgtEl>
                                                <p:sldTgt/>
                                              </p:tgtEl>
                                            </p:cond>
                                          </p:endCondLst>
                                        </p:cTn>
                                        <p:tgtEl>
                                          <p:sndTgt r:embed="rId8" name="furnace start.wav"/>
                                        </p:tgtEl>
                                      </p:cMediaNode>
                                    </p:audio>
                                  </p:subTnLst>
                                </p:cTn>
                              </p:par>
                              <p:par>
                                <p:cTn id="62" presetID="22" presetClass="entr" presetSubtype="4" fill="hold" grpId="0" nodeType="withEffect">
                                  <p:stCondLst>
                                    <p:cond delay="0"/>
                                  </p:stCondLst>
                                  <p:childTnLst>
                                    <p:set>
                                      <p:cBhvr>
                                        <p:cTn id="63" dur="1" fill="hold">
                                          <p:stCondLst>
                                            <p:cond delay="0"/>
                                          </p:stCondLst>
                                        </p:cTn>
                                        <p:tgtEl>
                                          <p:spTgt spid="1163276"/>
                                        </p:tgtEl>
                                        <p:attrNameLst>
                                          <p:attrName>style.visibility</p:attrName>
                                        </p:attrNameLst>
                                      </p:cBhvr>
                                      <p:to>
                                        <p:strVal val="visible"/>
                                      </p:to>
                                    </p:set>
                                    <p:animEffect transition="in" filter="wipe(down)">
                                      <p:cBhvr>
                                        <p:cTn id="64" dur="5000"/>
                                        <p:tgtEl>
                                          <p:spTgt spid="1163276"/>
                                        </p:tgtEl>
                                      </p:cBhvr>
                                    </p:animEffect>
                                  </p:childTnLst>
                                </p:cTn>
                              </p:par>
                              <p:par>
                                <p:cTn id="65" presetID="64" presetClass="path" presetSubtype="0" accel="50000" decel="50000" fill="hold" nodeType="withEffect">
                                  <p:stCondLst>
                                    <p:cond delay="0"/>
                                  </p:stCondLst>
                                  <p:childTnLst>
                                    <p:animMotion origin="layout" path="M -1.94444E-6 -3.7037E-7 L -1.94444E-6 -0.08264 " pathEditMode="relative" rAng="0" ptsTypes="AA">
                                      <p:cBhvr>
                                        <p:cTn id="66" dur="5000" fill="hold"/>
                                        <p:tgtEl>
                                          <p:spTgt spid="4"/>
                                        </p:tgtEl>
                                        <p:attrNameLst>
                                          <p:attrName>ppt_x</p:attrName>
                                          <p:attrName>ppt_y</p:attrName>
                                        </p:attrNameLst>
                                      </p:cBhvr>
                                      <p:rCtr x="0" y="-4144"/>
                                    </p:animMotion>
                                  </p:childTnLst>
                                </p:cTn>
                              </p:par>
                              <p:par>
                                <p:cTn id="67" presetID="22" presetClass="entr" presetSubtype="4" fill="hold" grpId="0" nodeType="withEffect">
                                  <p:stCondLst>
                                    <p:cond delay="0"/>
                                  </p:stCondLst>
                                  <p:childTnLst>
                                    <p:set>
                                      <p:cBhvr>
                                        <p:cTn id="68" dur="1" fill="hold">
                                          <p:stCondLst>
                                            <p:cond delay="0"/>
                                          </p:stCondLst>
                                        </p:cTn>
                                        <p:tgtEl>
                                          <p:spTgt spid="1163283"/>
                                        </p:tgtEl>
                                        <p:attrNameLst>
                                          <p:attrName>style.visibility</p:attrName>
                                        </p:attrNameLst>
                                      </p:cBhvr>
                                      <p:to>
                                        <p:strVal val="visible"/>
                                      </p:to>
                                    </p:set>
                                    <p:animEffect transition="in" filter="wipe(down)">
                                      <p:cBhvr>
                                        <p:cTn id="69" dur="5000"/>
                                        <p:tgtEl>
                                          <p:spTgt spid="116328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63290"/>
                                        </p:tgtEl>
                                        <p:attrNameLst>
                                          <p:attrName>style.visibility</p:attrName>
                                        </p:attrNameLst>
                                      </p:cBhvr>
                                      <p:to>
                                        <p:strVal val="visible"/>
                                      </p:to>
                                    </p:set>
                                    <p:animEffect transition="in" filter="wipe(down)">
                                      <p:cBhvr>
                                        <p:cTn id="72" dur="5000"/>
                                        <p:tgtEl>
                                          <p:spTgt spid="1163290"/>
                                        </p:tgtEl>
                                      </p:cBhvr>
                                    </p:animEffect>
                                  </p:childTnLst>
                                </p:cTn>
                              </p:par>
                              <p:par>
                                <p:cTn id="73" presetID="2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000"/>
                                        <p:tgtEl>
                                          <p:spTgt spid="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63295"/>
                                        </p:tgtEl>
                                        <p:attrNameLst>
                                          <p:attrName>style.visibility</p:attrName>
                                        </p:attrNameLst>
                                      </p:cBhvr>
                                      <p:to>
                                        <p:strVal val="visible"/>
                                      </p:to>
                                    </p:set>
                                    <p:animEffect transition="in" filter="wipe(down)">
                                      <p:cBhvr>
                                        <p:cTn id="78" dur="5000"/>
                                        <p:tgtEl>
                                          <p:spTgt spid="1163295"/>
                                        </p:tgtEl>
                                      </p:cBhvr>
                                    </p:animEffect>
                                  </p:childTnLst>
                                </p:cTn>
                              </p:par>
                            </p:childTnLst>
                          </p:cTn>
                        </p:par>
                        <p:par>
                          <p:cTn id="79" fill="hold" nodeType="afterGroup">
                            <p:stCondLst>
                              <p:cond delay="5000"/>
                            </p:stCondLst>
                            <p:childTnLst>
                              <p:par>
                                <p:cTn id="80" presetID="2" presetClass="exit" presetSubtype="4" fill="hold" nodeType="afterEffect">
                                  <p:stCondLst>
                                    <p:cond delay="0"/>
                                  </p:stCondLst>
                                  <p:childTnLst>
                                    <p:anim calcmode="lin" valueType="num">
                                      <p:cBhvr additive="base">
                                        <p:cTn id="81" dur="500"/>
                                        <p:tgtEl>
                                          <p:spTgt spid="1163277"/>
                                        </p:tgtEl>
                                        <p:attrNameLst>
                                          <p:attrName>ppt_x</p:attrName>
                                        </p:attrNameLst>
                                      </p:cBhvr>
                                      <p:tavLst>
                                        <p:tav tm="0">
                                          <p:val>
                                            <p:strVal val="ppt_x"/>
                                          </p:val>
                                        </p:tav>
                                        <p:tav tm="100000">
                                          <p:val>
                                            <p:strVal val="ppt_x"/>
                                          </p:val>
                                        </p:tav>
                                      </p:tavLst>
                                    </p:anim>
                                    <p:anim calcmode="lin" valueType="num">
                                      <p:cBhvr additive="base">
                                        <p:cTn id="82" dur="500"/>
                                        <p:tgtEl>
                                          <p:spTgt spid="1163277"/>
                                        </p:tgtEl>
                                        <p:attrNameLst>
                                          <p:attrName>ppt_y</p:attrName>
                                        </p:attrNameLst>
                                      </p:cBhvr>
                                      <p:tavLst>
                                        <p:tav tm="0">
                                          <p:val>
                                            <p:strVal val="ppt_y"/>
                                          </p:val>
                                        </p:tav>
                                        <p:tav tm="100000">
                                          <p:val>
                                            <p:strVal val="1+ppt_h/2"/>
                                          </p:val>
                                        </p:tav>
                                      </p:tavLst>
                                    </p:anim>
                                    <p:set>
                                      <p:cBhvr>
                                        <p:cTn id="83" dur="1" fill="hold">
                                          <p:stCondLst>
                                            <p:cond delay="499"/>
                                          </p:stCondLst>
                                        </p:cTn>
                                        <p:tgtEl>
                                          <p:spTgt spid="1163277"/>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1163266">
                                            <p:txEl>
                                              <p:pRg st="5" end="5"/>
                                            </p:txEl>
                                          </p:spTgt>
                                        </p:tgtEl>
                                        <p:attrNameLst>
                                          <p:attrName>style.visibility</p:attrName>
                                        </p:attrNameLst>
                                      </p:cBhvr>
                                      <p:to>
                                        <p:strVal val="visible"/>
                                      </p:to>
                                    </p:set>
                                    <p:anim calcmode="lin" valueType="num">
                                      <p:cBhvr additive="base">
                                        <p:cTn id="88" dur="500" fill="hold"/>
                                        <p:tgtEl>
                                          <p:spTgt spid="1163266">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632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6" grpId="0" animBg="1"/>
      <p:bldP spid="1163283" grpId="0" animBg="1"/>
      <p:bldP spid="1163290" grpId="0" animBg="1"/>
      <p:bldP spid="11632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Guidance: </a:t>
            </a:r>
            <a:endParaRPr lang="en-US" altLang="en-US"/>
          </a:p>
          <a:p>
            <a:r>
              <a:rPr lang="en-US" altLang="en-US"/>
              <a:t>• Students should be aware of the assumptions that underpin the molecular kinetic theory of ideal gases </a:t>
            </a:r>
          </a:p>
          <a:p>
            <a:r>
              <a:rPr lang="en-US" altLang="en-US"/>
              <a:t>• Gas laws are limited to constant volume, constant temperature, constant pressure and the ideal gas law </a:t>
            </a:r>
          </a:p>
          <a:p>
            <a:r>
              <a:rPr lang="en-US" altLang="en-US"/>
              <a:t>• Students should understand that a real gas approximates to an ideal gas at conditions of low pressure, moderate temperature and low density</a:t>
            </a:r>
          </a:p>
          <a:p>
            <a:pPr eaLnBrk="1" hangingPunct="1"/>
            <a:r>
              <a:rPr lang="en-US" altLang="en-US" b="1">
                <a:solidFill>
                  <a:srgbClr val="FF0000"/>
                </a:solidFill>
                <a:ea typeface="Calibri" pitchFamily="34" charset="0"/>
                <a:cs typeface="Arial" charset="0"/>
              </a:rPr>
              <a:t>Data booklet reference: </a:t>
            </a:r>
            <a:endParaRPr lang="en-US" altLang="en-US">
              <a:solidFill>
                <a:srgbClr val="FF0000"/>
              </a:solidFill>
              <a:ea typeface="Calibri" pitchFamily="34" charset="0"/>
              <a:cs typeface="Arial" charset="0"/>
            </a:endParaRPr>
          </a:p>
          <a:p>
            <a:pPr eaLnBrk="1" hangingPunct="1"/>
            <a:r>
              <a:rPr lang="en-US" altLang="en-US">
                <a:solidFill>
                  <a:srgbClr val="FF0000"/>
                </a:solidFill>
                <a:ea typeface="Calibri" pitchFamily="34" charset="0"/>
                <a:cs typeface="Arial" charset="0"/>
              </a:rPr>
              <a:t>• </a:t>
            </a:r>
            <a:r>
              <a:rPr lang="en-US" altLang="en-US" i="1">
                <a:solidFill>
                  <a:srgbClr val="FF0000"/>
                </a:solidFill>
                <a:ea typeface="Calibri" pitchFamily="34" charset="0"/>
                <a:cs typeface="Arial" charset="0"/>
              </a:rPr>
              <a:t>p</a:t>
            </a:r>
            <a:r>
              <a:rPr lang="en-US" altLang="en-US">
                <a:solidFill>
                  <a:srgbClr val="FF0000"/>
                </a:solidFill>
                <a:ea typeface="Calibri" pitchFamily="34" charset="0"/>
                <a:cs typeface="Arial" charset="0"/>
              </a:rPr>
              <a:t> = </a:t>
            </a:r>
            <a:r>
              <a:rPr lang="en-US" altLang="en-US" i="1">
                <a:solidFill>
                  <a:srgbClr val="FF0000"/>
                </a:solidFill>
                <a:ea typeface="Calibri" pitchFamily="34" charset="0"/>
                <a:cs typeface="Arial" charset="0"/>
                <a:sym typeface="Symbol" pitchFamily="18" charset="2"/>
              </a:rPr>
              <a:t>F / A</a:t>
            </a:r>
            <a:r>
              <a:rPr lang="en-US" altLang="en-US">
                <a:ea typeface="Calibri" pitchFamily="34" charset="0"/>
                <a:cs typeface="Arial" charset="0"/>
              </a:rPr>
              <a:t> </a:t>
            </a:r>
            <a:endParaRPr lang="en-US" altLang="en-US">
              <a:solidFill>
                <a:srgbClr val="FF0000"/>
              </a:solidFill>
              <a:ea typeface="Calibri" pitchFamily="34" charset="0"/>
              <a:cs typeface="Arial" charset="0"/>
            </a:endParaRPr>
          </a:p>
          <a:p>
            <a:pPr eaLnBrk="1" hangingPunct="1"/>
            <a:r>
              <a:rPr lang="en-US" altLang="en-US">
                <a:solidFill>
                  <a:srgbClr val="FF0000"/>
                </a:solidFill>
                <a:ea typeface="Calibri" pitchFamily="34" charset="0"/>
                <a:cs typeface="Arial" charset="0"/>
              </a:rPr>
              <a:t>• </a:t>
            </a:r>
            <a:r>
              <a:rPr lang="en-US" altLang="en-US" i="1">
                <a:solidFill>
                  <a:srgbClr val="FF0000"/>
                </a:solidFill>
                <a:ea typeface="Calibri" pitchFamily="34" charset="0"/>
                <a:cs typeface="Arial" charset="0"/>
              </a:rPr>
              <a:t>n</a:t>
            </a:r>
            <a:r>
              <a:rPr lang="en-US" altLang="en-US">
                <a:solidFill>
                  <a:srgbClr val="FF0000"/>
                </a:solidFill>
                <a:ea typeface="Calibri" pitchFamily="34" charset="0"/>
                <a:cs typeface="Arial" charset="0"/>
              </a:rPr>
              <a:t> = </a:t>
            </a:r>
            <a:r>
              <a:rPr lang="en-US" altLang="en-US" i="1">
                <a:solidFill>
                  <a:srgbClr val="FF0000"/>
                </a:solidFill>
                <a:ea typeface="Calibri" pitchFamily="34" charset="0"/>
                <a:cs typeface="Arial" charset="0"/>
              </a:rPr>
              <a:t>N / N</a:t>
            </a:r>
            <a:r>
              <a:rPr lang="en-US" altLang="en-US" baseline="-25000">
                <a:solidFill>
                  <a:srgbClr val="FF0000"/>
                </a:solidFill>
                <a:ea typeface="Calibri" pitchFamily="34" charset="0"/>
                <a:cs typeface="Arial" charset="0"/>
              </a:rPr>
              <a:t>A</a:t>
            </a:r>
            <a:r>
              <a:rPr lang="en-US" altLang="en-US">
                <a:solidFill>
                  <a:srgbClr val="FF0000"/>
                </a:solidFill>
                <a:ea typeface="Calibri" pitchFamily="34" charset="0"/>
                <a:cs typeface="Arial" charset="0"/>
              </a:rPr>
              <a:t> </a:t>
            </a:r>
          </a:p>
          <a:p>
            <a:r>
              <a:rPr lang="en-US" altLang="en-US">
                <a:solidFill>
                  <a:srgbClr val="FF0000"/>
                </a:solidFill>
                <a:ea typeface="Calibri" pitchFamily="34" charset="0"/>
                <a:cs typeface="Arial" charset="0"/>
              </a:rPr>
              <a:t>• </a:t>
            </a:r>
            <a:r>
              <a:rPr lang="en-US" altLang="en-US" i="1">
                <a:solidFill>
                  <a:srgbClr val="FF0000"/>
                </a:solidFill>
                <a:ea typeface="Calibri" pitchFamily="34" charset="0"/>
                <a:cs typeface="Arial" charset="0"/>
              </a:rPr>
              <a:t>pV</a:t>
            </a:r>
            <a:r>
              <a:rPr lang="en-US" altLang="en-US">
                <a:solidFill>
                  <a:srgbClr val="FF0000"/>
                </a:solidFill>
                <a:ea typeface="Calibri" pitchFamily="34" charset="0"/>
                <a:cs typeface="Arial" charset="0"/>
              </a:rPr>
              <a:t> = </a:t>
            </a:r>
            <a:r>
              <a:rPr lang="en-US" altLang="en-US" i="1">
                <a:solidFill>
                  <a:srgbClr val="FF0000"/>
                </a:solidFill>
                <a:ea typeface="Calibri" pitchFamily="34" charset="0"/>
                <a:cs typeface="Arial" charset="0"/>
              </a:rPr>
              <a:t>nRT</a:t>
            </a:r>
          </a:p>
          <a:p>
            <a:r>
              <a:rPr lang="en-US" altLang="en-US">
                <a:solidFill>
                  <a:srgbClr val="FF0000"/>
                </a:solidFill>
                <a:ea typeface="Calibri" pitchFamily="34" charset="0"/>
                <a:cs typeface="Arial" charset="0"/>
              </a:rPr>
              <a:t>• </a:t>
            </a:r>
            <a:r>
              <a:rPr lang="en-US" altLang="en-US" i="1">
                <a:solidFill>
                  <a:srgbClr val="FF0000"/>
                </a:solidFill>
                <a:ea typeface="Calibri" pitchFamily="34" charset="0"/>
                <a:cs typeface="Arial" charset="0"/>
              </a:rPr>
              <a:t>E</a:t>
            </a:r>
            <a:r>
              <a:rPr lang="en-US" altLang="en-US" baseline="-25000">
                <a:solidFill>
                  <a:srgbClr val="FF0000"/>
                </a:solidFill>
                <a:ea typeface="Calibri" pitchFamily="34" charset="0"/>
                <a:cs typeface="Arial" charset="0"/>
              </a:rPr>
              <a:t>K</a:t>
            </a:r>
            <a:r>
              <a:rPr lang="en-US" altLang="en-US">
                <a:solidFill>
                  <a:srgbClr val="FF0000"/>
                </a:solidFill>
                <a:ea typeface="Calibri" pitchFamily="34" charset="0"/>
                <a:cs typeface="Arial" charset="0"/>
              </a:rPr>
              <a:t> = (3</a:t>
            </a:r>
            <a:r>
              <a:rPr lang="en-US" altLang="en-US" baseline="-25000">
                <a:solidFill>
                  <a:srgbClr val="FF0000"/>
                </a:solidFill>
                <a:ea typeface="Calibri" pitchFamily="34" charset="0"/>
                <a:cs typeface="Arial" charset="0"/>
              </a:rPr>
              <a:t> </a:t>
            </a:r>
            <a:r>
              <a:rPr lang="en-US" altLang="en-US" i="1">
                <a:solidFill>
                  <a:srgbClr val="FF0000"/>
                </a:solidFill>
                <a:ea typeface="Calibri" pitchFamily="34" charset="0"/>
                <a:cs typeface="Arial" charset="0"/>
              </a:rPr>
              <a:t>/ </a:t>
            </a:r>
            <a:r>
              <a:rPr lang="en-US" altLang="en-US">
                <a:solidFill>
                  <a:srgbClr val="FF0000"/>
                </a:solidFill>
                <a:ea typeface="Calibri" pitchFamily="34" charset="0"/>
                <a:cs typeface="Arial" charset="0"/>
              </a:rPr>
              <a:t>2) </a:t>
            </a:r>
            <a:r>
              <a:rPr lang="en-US" altLang="en-US" i="1">
                <a:solidFill>
                  <a:srgbClr val="FF0000"/>
                </a:solidFill>
                <a:ea typeface="Calibri" pitchFamily="34" charset="0"/>
                <a:cs typeface="Arial" charset="0"/>
              </a:rPr>
              <a:t>k</a:t>
            </a:r>
            <a:r>
              <a:rPr lang="en-US" altLang="en-US" baseline="-25000">
                <a:solidFill>
                  <a:srgbClr val="FF0000"/>
                </a:solidFill>
                <a:ea typeface="Calibri" pitchFamily="34" charset="0"/>
                <a:cs typeface="Arial" charset="0"/>
              </a:rPr>
              <a:t>B</a:t>
            </a:r>
            <a:r>
              <a:rPr lang="en-US" altLang="en-US" i="1">
                <a:solidFill>
                  <a:srgbClr val="FF0000"/>
                </a:solidFill>
                <a:ea typeface="Calibri" pitchFamily="34" charset="0"/>
                <a:cs typeface="Arial" charset="0"/>
              </a:rPr>
              <a:t>T</a:t>
            </a:r>
            <a:r>
              <a:rPr lang="en-US" altLang="en-US">
                <a:solidFill>
                  <a:srgbClr val="FF0000"/>
                </a:solidFill>
                <a:ea typeface="Calibri" pitchFamily="34" charset="0"/>
                <a:cs typeface="Arial" charset="0"/>
              </a:rPr>
              <a:t> = (3</a:t>
            </a:r>
            <a:r>
              <a:rPr lang="en-US" altLang="en-US" baseline="-25000">
                <a:solidFill>
                  <a:srgbClr val="FF0000"/>
                </a:solidFill>
                <a:ea typeface="Calibri" pitchFamily="34" charset="0"/>
                <a:cs typeface="Arial" charset="0"/>
              </a:rPr>
              <a:t> </a:t>
            </a:r>
            <a:r>
              <a:rPr lang="en-US" altLang="en-US" i="1">
                <a:solidFill>
                  <a:srgbClr val="FF0000"/>
                </a:solidFill>
                <a:ea typeface="Calibri" pitchFamily="34" charset="0"/>
                <a:cs typeface="Arial" charset="0"/>
              </a:rPr>
              <a:t>/ </a:t>
            </a:r>
            <a:r>
              <a:rPr lang="en-US" altLang="en-US">
                <a:solidFill>
                  <a:srgbClr val="FF0000"/>
                </a:solidFill>
                <a:ea typeface="Calibri" pitchFamily="34" charset="0"/>
                <a:cs typeface="Arial" charset="0"/>
              </a:rPr>
              <a:t>2) </a:t>
            </a:r>
            <a:r>
              <a:rPr lang="en-US" altLang="en-US" i="1">
                <a:solidFill>
                  <a:srgbClr val="FF0000"/>
                </a:solidFill>
                <a:ea typeface="Calibri" pitchFamily="34" charset="0"/>
                <a:cs typeface="Arial" charset="0"/>
              </a:rPr>
              <a:t>RT / N</a:t>
            </a:r>
            <a:r>
              <a:rPr lang="en-US" altLang="en-US" baseline="-25000">
                <a:solidFill>
                  <a:srgbClr val="FF0000"/>
                </a:solidFill>
                <a:ea typeface="Calibri" pitchFamily="34" charset="0"/>
                <a:cs typeface="Arial" charset="0"/>
              </a:rPr>
              <a:t>A</a:t>
            </a:r>
            <a:endParaRPr lang="en-US" altLang="en-US"/>
          </a:p>
        </p:txBody>
      </p:sp>
      <p:sp>
        <p:nvSpPr>
          <p:cNvPr id="4099"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3.2 – Modeling a gas</a:t>
            </a:r>
          </a:p>
        </p:txBody>
      </p:sp>
      <p:sp>
        <p:nvSpPr>
          <p:cNvPr id="4101" name="Line 5"/>
          <p:cNvSpPr>
            <a:spLocks noChangeShapeType="1"/>
          </p:cNvSpPr>
          <p:nvPr/>
        </p:nvSpPr>
        <p:spPr bwMode="auto">
          <a:xfrm>
            <a:off x="1025525" y="6364288"/>
            <a:ext cx="1666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2" presetClass="entr" presetSubtype="4" fill="hold" grpId="0" nodeType="withEffect">
                                  <p:stCondLst>
                                    <p:cond delay="0"/>
                                  </p:stCondLst>
                                  <p:childTnLst>
                                    <p:set>
                                      <p:cBhvr>
                                        <p:cTn id="58" dur="1" fill="hold">
                                          <p:stCondLst>
                                            <p:cond delay="0"/>
                                          </p:stCondLst>
                                        </p:cTn>
                                        <p:tgtEl>
                                          <p:spTgt spid="4101"/>
                                        </p:tgtEl>
                                        <p:attrNameLst>
                                          <p:attrName>style.visibility</p:attrName>
                                        </p:attrNameLst>
                                      </p:cBhvr>
                                      <p:to>
                                        <p:strVal val="visible"/>
                                      </p:to>
                                    </p:set>
                                    <p:anim calcmode="lin" valueType="num">
                                      <p:cBhvr additive="base">
                                        <p:cTn id="59" dur="500" fill="hold"/>
                                        <p:tgtEl>
                                          <p:spTgt spid="4101"/>
                                        </p:tgtEl>
                                        <p:attrNameLst>
                                          <p:attrName>ppt_x</p:attrName>
                                        </p:attrNameLst>
                                      </p:cBhvr>
                                      <p:tavLst>
                                        <p:tav tm="0">
                                          <p:val>
                                            <p:strVal val="#ppt_x"/>
                                          </p:val>
                                        </p:tav>
                                        <p:tav tm="100000">
                                          <p:val>
                                            <p:strVal val="#ppt_x"/>
                                          </p:val>
                                        </p:tav>
                                      </p:tavLst>
                                    </p:anim>
                                    <p:anim calcmode="lin" valueType="num">
                                      <p:cBhvr additive="base">
                                        <p:cTn id="6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51" name="Rectangle 39"/>
          <p:cNvSpPr>
            <a:spLocks noChangeArrowheads="1"/>
          </p:cNvSpPr>
          <p:nvPr/>
        </p:nvSpPr>
        <p:spPr bwMode="auto">
          <a:xfrm>
            <a:off x="682625" y="5614988"/>
            <a:ext cx="7764463" cy="12430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If </a:t>
            </a:r>
            <a:r>
              <a:rPr lang="en-US" altLang="en-US">
                <a:solidFill>
                  <a:srgbClr val="000000"/>
                </a:solidFill>
              </a:rPr>
              <a:t>∆</a:t>
            </a:r>
            <a:r>
              <a:rPr lang="en-US" altLang="en-US" i="1">
                <a:solidFill>
                  <a:srgbClr val="000000"/>
                </a:solidFill>
              </a:rPr>
              <a:t>V </a:t>
            </a:r>
            <a:r>
              <a:rPr lang="en-US" altLang="en-US">
                <a:solidFill>
                  <a:srgbClr val="000000"/>
                </a:solidFill>
              </a:rPr>
              <a:t>&gt; 0 (gas expands) then </a:t>
            </a:r>
            <a:r>
              <a:rPr lang="en-US" altLang="en-US" i="1">
                <a:solidFill>
                  <a:srgbClr val="000000"/>
                </a:solidFill>
              </a:rPr>
              <a:t>W</a:t>
            </a:r>
            <a:r>
              <a:rPr lang="en-US" altLang="en-US">
                <a:solidFill>
                  <a:srgbClr val="000000"/>
                </a:solidFill>
              </a:rPr>
              <a:t> &gt; 0.</a:t>
            </a:r>
            <a:endParaRPr lang="en-US" altLang="en-US">
              <a:sym typeface="Symbol" pitchFamily="18" charset="2"/>
            </a:endParaRPr>
          </a:p>
          <a:p>
            <a:pPr eaLnBrk="1" hangingPunct="1"/>
            <a:r>
              <a:rPr lang="en-US" altLang="en-US" b="1">
                <a:sym typeface="Symbol" pitchFamily="18" charset="2"/>
              </a:rPr>
              <a:t></a:t>
            </a:r>
            <a:r>
              <a:rPr lang="en-US" altLang="en-US">
                <a:sym typeface="Symbol" pitchFamily="18" charset="2"/>
              </a:rPr>
              <a:t>If </a:t>
            </a:r>
            <a:r>
              <a:rPr lang="en-US" altLang="en-US">
                <a:solidFill>
                  <a:srgbClr val="000000"/>
                </a:solidFill>
              </a:rPr>
              <a:t>∆</a:t>
            </a:r>
            <a:r>
              <a:rPr lang="en-US" altLang="en-US" i="1">
                <a:solidFill>
                  <a:srgbClr val="000000"/>
                </a:solidFill>
              </a:rPr>
              <a:t>V </a:t>
            </a:r>
            <a:r>
              <a:rPr lang="en-US" altLang="en-US">
                <a:solidFill>
                  <a:srgbClr val="000000"/>
                </a:solidFill>
              </a:rPr>
              <a:t>&lt; 0 (gas contracts) then </a:t>
            </a:r>
            <a:r>
              <a:rPr lang="en-US" altLang="en-US" i="1">
                <a:solidFill>
                  <a:srgbClr val="000000"/>
                </a:solidFill>
              </a:rPr>
              <a:t>W</a:t>
            </a:r>
            <a:r>
              <a:rPr lang="en-US" altLang="en-US">
                <a:solidFill>
                  <a:srgbClr val="000000"/>
                </a:solidFill>
              </a:rPr>
              <a:t> &lt; 0.</a:t>
            </a:r>
          </a:p>
        </p:txBody>
      </p:sp>
      <p:sp>
        <p:nvSpPr>
          <p:cNvPr id="1165314" name="Rectangle 2"/>
          <p:cNvSpPr>
            <a:spLocks noChangeArrowheads="1"/>
          </p:cNvSpPr>
          <p:nvPr/>
        </p:nvSpPr>
        <p:spPr bwMode="auto">
          <a:xfrm>
            <a:off x="685800" y="1401763"/>
            <a:ext cx="7772400" cy="424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pressure process – </a:t>
            </a:r>
            <a:r>
              <a:rPr lang="en-US" altLang="en-US" b="1" i="1">
                <a:solidFill>
                  <a:srgbClr val="333399"/>
                </a:solidFill>
              </a:rPr>
              <a:t>work done by a gas</a:t>
            </a:r>
            <a:endParaRPr lang="en-US" altLang="en-US">
              <a:solidFill>
                <a:srgbClr val="000000"/>
              </a:solidFill>
              <a:cs typeface="Times New Roman" pitchFamily="18" charset="0"/>
            </a:endParaRPr>
          </a:p>
          <a:p>
            <a:pPr eaLnBrk="1" hangingPunct="1"/>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the previous slide: </a:t>
            </a:r>
            <a:r>
              <a:rPr lang="en-US" altLang="en-US" i="1">
                <a:solidFill>
                  <a:srgbClr val="000000"/>
                </a:solidFill>
              </a:rPr>
              <a:t>p</a:t>
            </a:r>
            <a:r>
              <a:rPr lang="en-US" altLang="en-US">
                <a:solidFill>
                  <a:srgbClr val="000000"/>
                </a:solidFill>
              </a:rPr>
              <a:t> = </a:t>
            </a:r>
            <a:r>
              <a:rPr lang="en-US" altLang="en-US" i="1">
                <a:solidFill>
                  <a:srgbClr val="000000"/>
                </a:solidFill>
              </a:rPr>
              <a:t>F / A</a:t>
            </a:r>
            <a:r>
              <a:rPr lang="en-US" altLang="en-US">
                <a:solidFill>
                  <a:srgbClr val="000000"/>
                </a:solidFill>
              </a:rPr>
              <a:t> </a:t>
            </a:r>
            <a:r>
              <a:rPr lang="en-US" altLang="en-US">
                <a:solidFill>
                  <a:srgbClr val="000000"/>
                </a:solidFill>
                <a:sym typeface="Symbol" pitchFamily="18" charset="2"/>
              </a:rPr>
              <a:t> </a:t>
            </a:r>
            <a:r>
              <a:rPr lang="en-US" altLang="en-US" i="1">
                <a:solidFill>
                  <a:srgbClr val="000000"/>
                </a:solidFill>
                <a:sym typeface="Symbol" pitchFamily="18" charset="2"/>
              </a:rPr>
              <a:t>F </a:t>
            </a:r>
            <a:r>
              <a:rPr lang="en-US" altLang="en-US">
                <a:solidFill>
                  <a:srgbClr val="000000"/>
                </a:solidFill>
                <a:sym typeface="Symbol" pitchFamily="18" charset="2"/>
              </a:rPr>
              <a:t>= </a:t>
            </a:r>
            <a:r>
              <a:rPr lang="en-US" altLang="en-US" i="1">
                <a:solidFill>
                  <a:srgbClr val="000000"/>
                </a:solidFill>
                <a:sym typeface="Symbol" pitchFamily="18" charset="2"/>
              </a:rPr>
              <a:t>pA</a:t>
            </a:r>
            <a:r>
              <a:rPr lang="en-US" altLang="en-US">
                <a:sym typeface="Symbol" pitchFamily="18" charset="2"/>
              </a:rPr>
              <a:t>.</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sym typeface="Symbol" pitchFamily="18" charset="2"/>
              </a:rPr>
              <a:t></a:t>
            </a:r>
            <a:r>
              <a:rPr lang="en-US" altLang="en-US">
                <a:solidFill>
                  <a:srgbClr val="000000"/>
                </a:solidFill>
              </a:rPr>
              <a:t>From</a:t>
            </a:r>
            <a:r>
              <a:rPr lang="en-US" altLang="en-US"/>
              <a:t> </a:t>
            </a:r>
            <a:r>
              <a:rPr lang="en-US" altLang="en-US">
                <a:solidFill>
                  <a:srgbClr val="000000"/>
                </a:solidFill>
                <a:cs typeface="Times New Roman" pitchFamily="18" charset="0"/>
              </a:rPr>
              <a:t>the picture note that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V</a:t>
            </a:r>
            <a:r>
              <a:rPr lang="en-US" altLang="en-US">
                <a:solidFill>
                  <a:srgbClr val="000000"/>
                </a:solidFill>
                <a:cs typeface="Courier New" pitchFamily="49" charset="0"/>
              </a:rPr>
              <a:t> = </a:t>
            </a:r>
            <a:r>
              <a:rPr lang="en-US" altLang="en-US" i="1">
                <a:solidFill>
                  <a:srgbClr val="000000"/>
                </a:solidFill>
                <a:cs typeface="Courier New" pitchFamily="49" charset="0"/>
              </a:rPr>
              <a:t>Ax</a:t>
            </a:r>
            <a:r>
              <a:rPr lang="en-US" altLang="en-US">
                <a:solidFill>
                  <a:srgbClr val="000000"/>
                </a:solidFill>
                <a:cs typeface="Courier New" pitchFamily="49" charset="0"/>
              </a:rPr>
              <a:t>.</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the work </a:t>
            </a:r>
            <a:r>
              <a:rPr lang="en-US" altLang="en-US" i="1">
                <a:solidFill>
                  <a:srgbClr val="000000"/>
                </a:solidFill>
                <a:cs typeface="Times New Roman" pitchFamily="18" charset="0"/>
              </a:rPr>
              <a:t>W </a:t>
            </a:r>
            <a:r>
              <a:rPr lang="en-US" altLang="en-US">
                <a:solidFill>
                  <a:srgbClr val="000000"/>
                </a:solidFill>
                <a:cs typeface="Times New Roman" pitchFamily="18" charset="0"/>
              </a:rPr>
              <a:t>done by the gas is just                  the force </a:t>
            </a:r>
            <a:r>
              <a:rPr lang="en-US" altLang="en-US" i="1">
                <a:solidFill>
                  <a:srgbClr val="000000"/>
                </a:solidFill>
                <a:cs typeface="Times New Roman" pitchFamily="18" charset="0"/>
              </a:rPr>
              <a:t>F </a:t>
            </a:r>
            <a:r>
              <a:rPr lang="en-US" altLang="en-US">
                <a:solidFill>
                  <a:srgbClr val="000000"/>
                </a:solidFill>
                <a:cs typeface="Times New Roman" pitchFamily="18" charset="0"/>
              </a:rPr>
              <a:t>it exerts on the weighted cork                         times the displacement </a:t>
            </a:r>
            <a:r>
              <a:rPr lang="en-US" altLang="en-US" i="1">
                <a:solidFill>
                  <a:srgbClr val="000000"/>
                </a:solidFill>
                <a:cs typeface="Times New Roman" pitchFamily="18" charset="0"/>
              </a:rPr>
              <a:t>x</a:t>
            </a:r>
            <a:r>
              <a:rPr lang="en-US" altLang="en-US">
                <a:solidFill>
                  <a:srgbClr val="000000"/>
                </a:solidFill>
                <a:cs typeface="Times New Roman" pitchFamily="18" charset="0"/>
              </a:rPr>
              <a:t> it moves the                            cork. Thus</a:t>
            </a:r>
          </a:p>
          <a:p>
            <a:pPr eaLnBrk="1" hangingPunct="1">
              <a:spcBef>
                <a:spcPct val="20000"/>
              </a:spcBef>
            </a:pPr>
            <a:r>
              <a:rPr lang="en-US" altLang="en-US" i="1">
                <a:solidFill>
                  <a:srgbClr val="000000"/>
                </a:solidFill>
                <a:cs typeface="Times New Roman" pitchFamily="18" charset="0"/>
              </a:rPr>
              <a:t>         W</a:t>
            </a:r>
            <a:r>
              <a:rPr lang="en-US" altLang="en-US">
                <a:solidFill>
                  <a:srgbClr val="000000"/>
                </a:solidFill>
                <a:cs typeface="Times New Roman" pitchFamily="18" charset="0"/>
              </a:rPr>
              <a:t> = </a:t>
            </a:r>
            <a:r>
              <a:rPr lang="en-US" altLang="en-US" i="1">
                <a:solidFill>
                  <a:srgbClr val="000000"/>
                </a:solidFill>
                <a:cs typeface="Times New Roman" pitchFamily="18" charset="0"/>
              </a:rPr>
              <a:t>Fx</a:t>
            </a:r>
            <a:r>
              <a:rPr lang="en-US" altLang="en-US">
                <a:solidFill>
                  <a:srgbClr val="000000"/>
                </a:solidFill>
                <a:cs typeface="Times New Roman" pitchFamily="18" charset="0"/>
              </a:rPr>
              <a:t> = </a:t>
            </a:r>
            <a:r>
              <a:rPr lang="en-US" altLang="en-US" i="1">
                <a:solidFill>
                  <a:srgbClr val="000000"/>
                </a:solidFill>
                <a:cs typeface="Times New Roman" pitchFamily="18" charset="0"/>
              </a:rPr>
              <a:t>pAx</a:t>
            </a:r>
            <a:r>
              <a:rPr lang="en-US" altLang="en-US" i="1" baseline="-25000">
                <a:solidFill>
                  <a:srgbClr val="000000"/>
                </a:solidFill>
                <a:cs typeface="Times New Roman" pitchFamily="18" charset="0"/>
              </a:rPr>
              <a:t> </a:t>
            </a:r>
            <a:r>
              <a:rPr lang="en-US" altLang="en-US">
                <a:solidFill>
                  <a:srgbClr val="000000"/>
                </a:solidFill>
                <a:cs typeface="Times New Roman" pitchFamily="18" charset="0"/>
              </a:rPr>
              <a:t>= </a:t>
            </a:r>
            <a:r>
              <a:rPr lang="en-US" altLang="en-US" i="1">
                <a:solidFill>
                  <a:srgbClr val="000000"/>
                </a:solidFill>
                <a:cs typeface="Times New Roman" pitchFamily="18" charset="0"/>
              </a:rPr>
              <a:t>p</a:t>
            </a:r>
            <a:r>
              <a:rPr lang="en-US" altLang="en-US">
                <a:solidFill>
                  <a:srgbClr val="000000"/>
                </a:solidFill>
                <a:sym typeface="Symbol" pitchFamily="18" charset="2"/>
              </a:rPr>
              <a:t></a:t>
            </a:r>
            <a:r>
              <a:rPr lang="en-US" altLang="en-US" i="1">
                <a:solidFill>
                  <a:srgbClr val="000000"/>
                </a:solidFill>
                <a:cs typeface="Courier New" pitchFamily="49" charset="0"/>
              </a:rPr>
              <a:t>V</a:t>
            </a:r>
            <a:r>
              <a:rPr lang="en-US" altLang="en-US">
                <a:solidFill>
                  <a:srgbClr val="000000"/>
                </a:solidFill>
                <a:cs typeface="Courier New" pitchFamily="49" charset="0"/>
              </a:rPr>
              <a:t>.</a:t>
            </a:r>
          </a:p>
        </p:txBody>
      </p:sp>
      <p:grpSp>
        <p:nvGrpSpPr>
          <p:cNvPr id="26629" name="Group 30"/>
          <p:cNvGrpSpPr>
            <a:grpSpLocks/>
          </p:cNvGrpSpPr>
          <p:nvPr/>
        </p:nvGrpSpPr>
        <p:grpSpPr bwMode="auto">
          <a:xfrm>
            <a:off x="6270625" y="1922463"/>
            <a:ext cx="2873375" cy="4498975"/>
            <a:chOff x="3950" y="1211"/>
            <a:chExt cx="1810" cy="2834"/>
          </a:xfrm>
        </p:grpSpPr>
        <p:grpSp>
          <p:nvGrpSpPr>
            <p:cNvPr id="26634" name="Group 4"/>
            <p:cNvGrpSpPr>
              <a:grpSpLocks/>
            </p:cNvGrpSpPr>
            <p:nvPr/>
          </p:nvGrpSpPr>
          <p:grpSpPr bwMode="auto">
            <a:xfrm>
              <a:off x="4221" y="2864"/>
              <a:ext cx="1275" cy="1095"/>
              <a:chOff x="4540" y="1690"/>
              <a:chExt cx="955" cy="1111"/>
            </a:xfrm>
          </p:grpSpPr>
          <p:sp>
            <p:nvSpPr>
              <p:cNvPr id="26649"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6650"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26635" name="Rectangle 13"/>
            <p:cNvSpPr>
              <a:spLocks noChangeArrowheads="1"/>
            </p:cNvSpPr>
            <p:nvPr/>
          </p:nvSpPr>
          <p:spPr bwMode="auto">
            <a:xfrm>
              <a:off x="4216" y="2468"/>
              <a:ext cx="1275" cy="403"/>
            </a:xfrm>
            <a:prstGeom prst="rect">
              <a:avLst/>
            </a:prstGeom>
            <a:gradFill rotWithShape="1">
              <a:gsLst>
                <a:gs pos="0">
                  <a:srgbClr val="CCFFCC"/>
                </a:gs>
                <a:gs pos="50000">
                  <a:srgbClr val="AFDBAF"/>
                </a:gs>
                <a:gs pos="100000">
                  <a:srgbClr val="CCFF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6636" name="Group 14"/>
            <p:cNvGrpSpPr>
              <a:grpSpLocks/>
            </p:cNvGrpSpPr>
            <p:nvPr/>
          </p:nvGrpSpPr>
          <p:grpSpPr bwMode="auto">
            <a:xfrm>
              <a:off x="4205" y="1211"/>
              <a:ext cx="1284" cy="1301"/>
              <a:chOff x="4213" y="1571"/>
              <a:chExt cx="1284" cy="1301"/>
            </a:xfrm>
          </p:grpSpPr>
          <p:sp>
            <p:nvSpPr>
              <p:cNvPr id="1165327" name="Rectangle 15"/>
              <p:cNvSpPr>
                <a:spLocks noChangeArrowheads="1"/>
              </p:cNvSpPr>
              <p:nvPr/>
            </p:nvSpPr>
            <p:spPr bwMode="auto">
              <a:xfrm>
                <a:off x="4213" y="2690"/>
                <a:ext cx="1284" cy="182"/>
              </a:xfrm>
              <a:prstGeom prst="rect">
                <a:avLst/>
              </a:prstGeom>
              <a:gradFill rotWithShape="1">
                <a:gsLst>
                  <a:gs pos="0">
                    <a:schemeClr val="tx2"/>
                  </a:gs>
                  <a:gs pos="50000">
                    <a:schemeClr val="tx2">
                      <a:gamma/>
                      <a:tint val="0"/>
                      <a:invGamma/>
                    </a:schemeClr>
                  </a:gs>
                  <a:gs pos="100000">
                    <a:schemeClr val="tx2"/>
                  </a:gs>
                </a:gsLst>
                <a:lin ang="0" scaled="1"/>
              </a:gradFill>
              <a:ln w="9525">
                <a:noFill/>
                <a:miter lim="800000"/>
                <a:headEnd/>
                <a:tailEnd/>
              </a:ln>
              <a:effectLst/>
            </p:spPr>
            <p:txBody>
              <a:bodyPr wrap="none" anchor="ctr"/>
              <a:lstStyle/>
              <a:p>
                <a:pPr>
                  <a:defRPr/>
                </a:pPr>
                <a:endParaRPr lang="en-US"/>
              </a:p>
            </p:txBody>
          </p:sp>
          <p:pic>
            <p:nvPicPr>
              <p:cNvPr id="2664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1" y="1571"/>
                <a:ext cx="690" cy="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7" name="Picture 17" descr="ANd9GcQ6dNpEkJ0-F4vJw4bu57jgcOOAxR5Na6kowoQypUgQA3hXiFpmew"/>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0" y="2085"/>
              <a:ext cx="1705"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Rectangle 18"/>
            <p:cNvSpPr>
              <a:spLocks noChangeArrowheads="1"/>
            </p:cNvSpPr>
            <p:nvPr/>
          </p:nvSpPr>
          <p:spPr bwMode="auto">
            <a:xfrm>
              <a:off x="4222" y="2508"/>
              <a:ext cx="1273" cy="357"/>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6639" name="Group 19"/>
            <p:cNvGrpSpPr>
              <a:grpSpLocks/>
            </p:cNvGrpSpPr>
            <p:nvPr/>
          </p:nvGrpSpPr>
          <p:grpSpPr bwMode="auto">
            <a:xfrm>
              <a:off x="5548" y="2509"/>
              <a:ext cx="212" cy="356"/>
              <a:chOff x="5548" y="2509"/>
              <a:chExt cx="212" cy="356"/>
            </a:xfrm>
          </p:grpSpPr>
          <p:sp>
            <p:nvSpPr>
              <p:cNvPr id="26645" name="Line 20"/>
              <p:cNvSpPr>
                <a:spLocks noChangeShapeType="1"/>
              </p:cNvSpPr>
              <p:nvPr/>
            </p:nvSpPr>
            <p:spPr bwMode="auto">
              <a:xfrm flipV="1">
                <a:off x="5574" y="2509"/>
                <a:ext cx="0" cy="35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6" name="Text Box 21"/>
              <p:cNvSpPr txBox="1">
                <a:spLocks noChangeArrowheads="1"/>
              </p:cNvSpPr>
              <p:nvPr/>
            </p:nvSpPr>
            <p:spPr bwMode="auto">
              <a:xfrm>
                <a:off x="5548" y="2566"/>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x</a:t>
                </a:r>
              </a:p>
            </p:txBody>
          </p:sp>
        </p:grpSp>
        <p:sp>
          <p:nvSpPr>
            <p:cNvPr id="26640" name="Text Box 23"/>
            <p:cNvSpPr txBox="1">
              <a:spLocks noChangeArrowheads="1"/>
            </p:cNvSpPr>
            <p:nvPr/>
          </p:nvSpPr>
          <p:spPr bwMode="auto">
            <a:xfrm>
              <a:off x="4670" y="2610"/>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b="1">
                  <a:solidFill>
                    <a:srgbClr val="FF0000"/>
                  </a:solidFill>
                  <a:cs typeface="Courier New" pitchFamily="49" charset="0"/>
                </a:rPr>
                <a:t>∆</a:t>
              </a:r>
              <a:r>
                <a:rPr lang="en-US" altLang="en-US" b="1" i="1">
                  <a:solidFill>
                    <a:srgbClr val="FF0000"/>
                  </a:solidFill>
                  <a:cs typeface="Courier New" pitchFamily="49" charset="0"/>
                </a:rPr>
                <a:t>V</a:t>
              </a:r>
              <a:endParaRPr lang="en-US" altLang="en-US" b="1">
                <a:solidFill>
                  <a:srgbClr val="FF0000"/>
                </a:solidFill>
                <a:cs typeface="Courier New" pitchFamily="49" charset="0"/>
              </a:endParaRPr>
            </a:p>
          </p:txBody>
        </p:sp>
        <p:grpSp>
          <p:nvGrpSpPr>
            <p:cNvPr id="26641" name="Group 24"/>
            <p:cNvGrpSpPr>
              <a:grpSpLocks/>
            </p:cNvGrpSpPr>
            <p:nvPr/>
          </p:nvGrpSpPr>
          <p:grpSpPr bwMode="auto">
            <a:xfrm>
              <a:off x="3967" y="2732"/>
              <a:ext cx="1520" cy="250"/>
              <a:chOff x="3967" y="2732"/>
              <a:chExt cx="1520" cy="250"/>
            </a:xfrm>
          </p:grpSpPr>
          <p:sp>
            <p:nvSpPr>
              <p:cNvPr id="26643" name="Line 25"/>
              <p:cNvSpPr>
                <a:spLocks noChangeShapeType="1"/>
              </p:cNvSpPr>
              <p:nvPr/>
            </p:nvSpPr>
            <p:spPr bwMode="auto">
              <a:xfrm>
                <a:off x="4206" y="2857"/>
                <a:ext cx="128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Text Box 26"/>
              <p:cNvSpPr txBox="1">
                <a:spLocks noChangeArrowheads="1"/>
              </p:cNvSpPr>
              <p:nvPr/>
            </p:nvSpPr>
            <p:spPr bwMode="auto">
              <a:xfrm>
                <a:off x="3967" y="2732"/>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A</a:t>
                </a:r>
              </a:p>
            </p:txBody>
          </p:sp>
        </p:grpSp>
        <p:sp>
          <p:nvSpPr>
            <p:cNvPr id="26642" name="Text Box 28"/>
            <p:cNvSpPr txBox="1">
              <a:spLocks noChangeArrowheads="1"/>
            </p:cNvSpPr>
            <p:nvPr/>
          </p:nvSpPr>
          <p:spPr bwMode="auto">
            <a:xfrm>
              <a:off x="4717" y="1763"/>
              <a:ext cx="2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F</a:t>
              </a:r>
            </a:p>
          </p:txBody>
        </p:sp>
      </p:grpSp>
      <p:grpSp>
        <p:nvGrpSpPr>
          <p:cNvPr id="26652" name="Group 28"/>
          <p:cNvGrpSpPr>
            <a:grpSpLocks/>
          </p:cNvGrpSpPr>
          <p:nvPr/>
        </p:nvGrpSpPr>
        <p:grpSpPr bwMode="auto">
          <a:xfrm>
            <a:off x="825500" y="4656138"/>
            <a:ext cx="5491163" cy="822325"/>
            <a:chOff x="520" y="3061"/>
            <a:chExt cx="3512" cy="518"/>
          </a:xfrm>
        </p:grpSpPr>
        <p:sp>
          <p:nvSpPr>
            <p:cNvPr id="26631" name="Text Box 32"/>
            <p:cNvSpPr txBox="1">
              <a:spLocks noChangeArrowheads="1"/>
            </p:cNvSpPr>
            <p:nvPr/>
          </p:nvSpPr>
          <p:spPr bwMode="auto">
            <a:xfrm>
              <a:off x="1681" y="3061"/>
              <a:ext cx="2351"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work done </a:t>
              </a:r>
              <a:r>
                <a:rPr lang="en-US" altLang="en-US" u="sng">
                  <a:solidFill>
                    <a:schemeClr val="bg1"/>
                  </a:solidFill>
                </a:rPr>
                <a:t>by</a:t>
              </a:r>
              <a:r>
                <a:rPr lang="en-US" altLang="en-US">
                  <a:solidFill>
                    <a:schemeClr val="bg1"/>
                  </a:solidFill>
                </a:rPr>
                <a:t> expanding gas (constant </a:t>
              </a:r>
              <a:r>
                <a:rPr lang="en-US" altLang="en-US" i="1">
                  <a:solidFill>
                    <a:schemeClr val="bg1"/>
                  </a:solidFill>
                </a:rPr>
                <a:t>p</a:t>
              </a:r>
              <a:r>
                <a:rPr lang="en-US" altLang="en-US">
                  <a:solidFill>
                    <a:schemeClr val="bg1"/>
                  </a:solidFill>
                </a:rPr>
                <a:t>)</a:t>
              </a:r>
            </a:p>
          </p:txBody>
        </p:sp>
        <p:sp>
          <p:nvSpPr>
            <p:cNvPr id="26632" name="Rectangle 33"/>
            <p:cNvSpPr>
              <a:spLocks noChangeArrowheads="1"/>
            </p:cNvSpPr>
            <p:nvPr/>
          </p:nvSpPr>
          <p:spPr bwMode="auto">
            <a:xfrm>
              <a:off x="520" y="3063"/>
              <a:ext cx="3511" cy="5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6633" name="Text Box 34"/>
            <p:cNvSpPr txBox="1">
              <a:spLocks noChangeArrowheads="1"/>
            </p:cNvSpPr>
            <p:nvPr/>
          </p:nvSpPr>
          <p:spPr bwMode="auto">
            <a:xfrm>
              <a:off x="539" y="3102"/>
              <a:ext cx="13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i="1"/>
                <a:t>W</a:t>
              </a:r>
              <a:r>
                <a:rPr lang="en-US" altLang="en-US"/>
                <a:t> = </a:t>
              </a:r>
              <a:r>
                <a:rPr lang="en-US" altLang="en-US" i="1">
                  <a:solidFill>
                    <a:srgbClr val="000000"/>
                  </a:solidFill>
                </a:rPr>
                <a:t>p</a:t>
              </a:r>
              <a:r>
                <a:rPr lang="en-US" altLang="en-US">
                  <a:solidFill>
                    <a:srgbClr val="000000"/>
                  </a:solidFill>
                </a:rPr>
                <a:t>∆</a:t>
              </a:r>
              <a:r>
                <a:rPr lang="en-US" altLang="en-US" i="1">
                  <a:solidFill>
                    <a:srgbClr val="000000"/>
                  </a:solidFill>
                </a:rPr>
                <a:t>V</a:t>
              </a:r>
            </a:p>
          </p:txBody>
        </p:sp>
      </p:grpSp>
      <p:sp>
        <p:nvSpPr>
          <p:cNvPr id="28"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187872" name="Rectangle 32"/>
          <p:cNvSpPr>
            <a:spLocks noChangeArrowheads="1"/>
          </p:cNvSpPr>
          <p:nvPr/>
        </p:nvSpPr>
        <p:spPr bwMode="auto">
          <a:xfrm>
            <a:off x="4459288" y="2274888"/>
            <a:ext cx="1147762" cy="3254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3" name="Rectangle 33"/>
          <p:cNvSpPr>
            <a:spLocks noChangeArrowheads="1"/>
          </p:cNvSpPr>
          <p:nvPr/>
        </p:nvSpPr>
        <p:spPr bwMode="auto">
          <a:xfrm>
            <a:off x="3032125" y="4252913"/>
            <a:ext cx="360363" cy="3127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 name="Rectangle 33"/>
          <p:cNvSpPr>
            <a:spLocks noChangeArrowheads="1"/>
          </p:cNvSpPr>
          <p:nvPr/>
        </p:nvSpPr>
        <p:spPr bwMode="auto">
          <a:xfrm>
            <a:off x="3878263" y="4257675"/>
            <a:ext cx="369887" cy="312738"/>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0" end="0"/>
                                            </p:txEl>
                                          </p:spTgt>
                                        </p:tgtEl>
                                        <p:attrNameLst>
                                          <p:attrName>style.visibility</p:attrName>
                                        </p:attrNameLst>
                                      </p:cBhvr>
                                      <p:to>
                                        <p:strVal val="visible"/>
                                      </p:to>
                                    </p:set>
                                    <p:anim calcmode="lin" valueType="num">
                                      <p:cBhvr additive="base">
                                        <p:cTn id="7" dur="500" fill="hold"/>
                                        <p:tgtEl>
                                          <p:spTgt spid="1165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5314">
                                            <p:txEl>
                                              <p:pRg st="1" end="1"/>
                                            </p:txEl>
                                          </p:spTgt>
                                        </p:tgtEl>
                                        <p:attrNameLst>
                                          <p:attrName>style.visibility</p:attrName>
                                        </p:attrNameLst>
                                      </p:cBhvr>
                                      <p:to>
                                        <p:strVal val="visible"/>
                                      </p:to>
                                    </p:set>
                                    <p:anim calcmode="lin" valueType="num">
                                      <p:cBhvr additive="base">
                                        <p:cTn id="13"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65314">
                                            <p:txEl>
                                              <p:pRg st="2" end="2"/>
                                            </p:txEl>
                                          </p:spTgt>
                                        </p:tgtEl>
                                        <p:attrNameLst>
                                          <p:attrName>style.visibility</p:attrName>
                                        </p:attrNameLst>
                                      </p:cBhvr>
                                      <p:to>
                                        <p:strVal val="visible"/>
                                      </p:to>
                                    </p:set>
                                    <p:anim calcmode="lin" valueType="num">
                                      <p:cBhvr additive="base">
                                        <p:cTn id="19" dur="500" fill="hold"/>
                                        <p:tgtEl>
                                          <p:spTgt spid="1165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5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65314">
                                            <p:txEl>
                                              <p:pRg st="3" end="3"/>
                                            </p:txEl>
                                          </p:spTgt>
                                        </p:tgtEl>
                                        <p:attrNameLst>
                                          <p:attrName>style.visibility</p:attrName>
                                        </p:attrNameLst>
                                      </p:cBhvr>
                                      <p:to>
                                        <p:strVal val="visible"/>
                                      </p:to>
                                    </p:set>
                                    <p:anim calcmode="lin" valueType="num">
                                      <p:cBhvr additive="base">
                                        <p:cTn id="25" dur="500" fill="hold"/>
                                        <p:tgtEl>
                                          <p:spTgt spid="1165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5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65314">
                                            <p:txEl>
                                              <p:pRg st="4" end="4"/>
                                            </p:txEl>
                                          </p:spTgt>
                                        </p:tgtEl>
                                        <p:attrNameLst>
                                          <p:attrName>style.visibility</p:attrName>
                                        </p:attrNameLst>
                                      </p:cBhvr>
                                      <p:to>
                                        <p:strVal val="visible"/>
                                      </p:to>
                                    </p:set>
                                    <p:anim calcmode="lin" valueType="num">
                                      <p:cBhvr additive="base">
                                        <p:cTn id="31" dur="500" fill="hold"/>
                                        <p:tgtEl>
                                          <p:spTgt spid="1165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53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87872"/>
                                        </p:tgtEl>
                                        <p:attrNameLst>
                                          <p:attrName>style.visibility</p:attrName>
                                        </p:attrNameLst>
                                      </p:cBhvr>
                                      <p:to>
                                        <p:strVal val="visible"/>
                                      </p:to>
                                    </p:set>
                                    <p:animEffect transition="in" filter="wipe(left)">
                                      <p:cBhvr>
                                        <p:cTn id="37" dur="500"/>
                                        <p:tgtEl>
                                          <p:spTgt spid="1187872"/>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87873"/>
                                        </p:tgtEl>
                                        <p:attrNameLst>
                                          <p:attrName>style.visibility</p:attrName>
                                        </p:attrNameLst>
                                      </p:cBhvr>
                                      <p:to>
                                        <p:strVal val="visible"/>
                                      </p:to>
                                    </p:set>
                                    <p:animEffect transition="in" filter="wipe(left)">
                                      <p:cBhvr>
                                        <p:cTn id="42" dur="500"/>
                                        <p:tgtEl>
                                          <p:spTgt spid="1187873"/>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26652"/>
                                        </p:tgtEl>
                                        <p:attrNameLst>
                                          <p:attrName>style.visibility</p:attrName>
                                        </p:attrNameLst>
                                      </p:cBhvr>
                                      <p:to>
                                        <p:strVal val="visible"/>
                                      </p:to>
                                    </p:set>
                                    <p:anim calcmode="lin" valueType="num">
                                      <p:cBhvr>
                                        <p:cTn id="50" dur="500" fill="hold"/>
                                        <p:tgtEl>
                                          <p:spTgt spid="26652"/>
                                        </p:tgtEl>
                                        <p:attrNameLst>
                                          <p:attrName>ppt_w</p:attrName>
                                        </p:attrNameLst>
                                      </p:cBhvr>
                                      <p:tavLst>
                                        <p:tav tm="0">
                                          <p:val>
                                            <p:fltVal val="0"/>
                                          </p:val>
                                        </p:tav>
                                        <p:tav tm="100000">
                                          <p:val>
                                            <p:strVal val="#ppt_w"/>
                                          </p:val>
                                        </p:tav>
                                      </p:tavLst>
                                    </p:anim>
                                    <p:anim calcmode="lin" valueType="num">
                                      <p:cBhvr>
                                        <p:cTn id="51" dur="500" fill="hold"/>
                                        <p:tgtEl>
                                          <p:spTgt spid="26652"/>
                                        </p:tgtEl>
                                        <p:attrNameLst>
                                          <p:attrName>ppt_h</p:attrName>
                                        </p:attrNameLst>
                                      </p:cBhvr>
                                      <p:tavLst>
                                        <p:tav tm="0">
                                          <p:val>
                                            <p:fltVal val="0"/>
                                          </p:val>
                                        </p:tav>
                                        <p:tav tm="100000">
                                          <p:val>
                                            <p:strVal val="#ppt_h"/>
                                          </p:val>
                                        </p:tav>
                                      </p:tavLst>
                                    </p:anim>
                                    <p:animEffect transition="in" filter="fade">
                                      <p:cBhvr>
                                        <p:cTn id="52" dur="500"/>
                                        <p:tgtEl>
                                          <p:spTgt spid="26652"/>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65351">
                                            <p:txEl>
                                              <p:pRg st="1" end="1"/>
                                            </p:txEl>
                                          </p:spTgt>
                                        </p:tgtEl>
                                        <p:attrNameLst>
                                          <p:attrName>style.visibility</p:attrName>
                                        </p:attrNameLst>
                                      </p:cBhvr>
                                      <p:to>
                                        <p:strVal val="visible"/>
                                      </p:to>
                                    </p:set>
                                    <p:anim calcmode="lin" valueType="num">
                                      <p:cBhvr additive="base">
                                        <p:cTn id="57" dur="500" fill="hold"/>
                                        <p:tgtEl>
                                          <p:spTgt spid="1165351">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653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165351">
                                            <p:txEl>
                                              <p:pRg st="2" end="2"/>
                                            </p:txEl>
                                          </p:spTgt>
                                        </p:tgtEl>
                                        <p:attrNameLst>
                                          <p:attrName>style.visibility</p:attrName>
                                        </p:attrNameLst>
                                      </p:cBhvr>
                                      <p:to>
                                        <p:strVal val="visible"/>
                                      </p:to>
                                    </p:set>
                                    <p:anim calcmode="lin" valueType="num">
                                      <p:cBhvr additive="base">
                                        <p:cTn id="63" dur="500" fill="hold"/>
                                        <p:tgtEl>
                                          <p:spTgt spid="1165351">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6535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2" grpId="0" animBg="1"/>
      <p:bldP spid="1187873"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51" name="Rectangle 39"/>
          <p:cNvSpPr>
            <a:spLocks noChangeArrowheads="1"/>
          </p:cNvSpPr>
          <p:nvPr/>
        </p:nvSpPr>
        <p:spPr bwMode="auto">
          <a:xfrm>
            <a:off x="682625" y="6035675"/>
            <a:ext cx="7764463" cy="8223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The symbol  means “is proportional to.”</a:t>
            </a:r>
          </a:p>
        </p:txBody>
      </p:sp>
      <p:sp>
        <p:nvSpPr>
          <p:cNvPr id="1187871" name="Rectangle 31"/>
          <p:cNvSpPr>
            <a:spLocks noChangeArrowheads="1"/>
          </p:cNvSpPr>
          <p:nvPr/>
        </p:nvSpPr>
        <p:spPr bwMode="auto">
          <a:xfrm>
            <a:off x="687388" y="1868488"/>
            <a:ext cx="7772400" cy="4171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t>
            </a:r>
          </a:p>
          <a:p>
            <a:pPr eaLnBrk="1" hangingPunct="1"/>
            <a:r>
              <a:rPr lang="en-US" altLang="en-US"/>
              <a:t>Show that for an isolated ideal gas </a:t>
            </a:r>
            <a:r>
              <a:rPr lang="en-US" altLang="en-US" i="1"/>
              <a:t>V</a:t>
            </a:r>
            <a:r>
              <a:rPr lang="en-US" altLang="en-US"/>
              <a:t> </a:t>
            </a:r>
            <a:r>
              <a:rPr lang="en-US" altLang="en-US">
                <a:sym typeface="Symbol" pitchFamily="18" charset="2"/>
              </a:rPr>
              <a:t> </a:t>
            </a:r>
            <a:r>
              <a:rPr lang="en-US" altLang="en-US" i="1">
                <a:sym typeface="Symbol" pitchFamily="18" charset="2"/>
              </a:rPr>
              <a:t>T</a:t>
            </a:r>
            <a:r>
              <a:rPr lang="en-US" altLang="en-US" i="1"/>
              <a:t> </a:t>
            </a:r>
            <a:r>
              <a:rPr lang="en-US" altLang="en-US"/>
              <a:t>during an isobaric process.</a:t>
            </a:r>
          </a:p>
          <a:p>
            <a:pPr eaLnBrk="1" hangingPunct="1"/>
            <a:r>
              <a:rPr lang="en-US" altLang="en-US"/>
              <a:t>SOLUTION:  Use </a:t>
            </a:r>
            <a:r>
              <a:rPr lang="en-US" altLang="en-US" i="1"/>
              <a:t>pV</a:t>
            </a:r>
            <a:r>
              <a:rPr lang="en-US" altLang="en-US"/>
              <a:t> = </a:t>
            </a:r>
            <a:r>
              <a:rPr lang="en-US" altLang="en-US" i="1"/>
              <a:t>nRT</a:t>
            </a:r>
            <a:r>
              <a:rPr lang="en-US" altLang="en-US"/>
              <a:t>. Then</a:t>
            </a:r>
          </a:p>
          <a:p>
            <a:pPr eaLnBrk="1" hangingPunct="1"/>
            <a:r>
              <a:rPr lang="en-US" altLang="en-US" i="1">
                <a:sym typeface="Symbol" pitchFamily="18" charset="2"/>
              </a:rPr>
              <a:t>                              V</a:t>
            </a:r>
            <a:r>
              <a:rPr lang="en-US" altLang="en-US">
                <a:sym typeface="Symbol" pitchFamily="18" charset="2"/>
              </a:rPr>
              <a:t> = ( </a:t>
            </a:r>
            <a:r>
              <a:rPr lang="en-US" altLang="en-US" i="1">
                <a:sym typeface="Symbol" pitchFamily="18" charset="2"/>
              </a:rPr>
              <a:t>nR / p </a:t>
            </a:r>
            <a:r>
              <a:rPr lang="en-US" altLang="en-US">
                <a:sym typeface="Symbol" pitchFamily="18" charset="2"/>
              </a:rPr>
              <a:t>)</a:t>
            </a:r>
            <a:r>
              <a:rPr lang="en-US" altLang="en-US" i="1">
                <a:sym typeface="Symbol" pitchFamily="18" charset="2"/>
              </a:rPr>
              <a:t>T</a:t>
            </a:r>
            <a:r>
              <a:rPr lang="en-US" altLang="en-US">
                <a:sym typeface="Symbol" pitchFamily="18" charset="2"/>
              </a:rPr>
              <a:t>.</a:t>
            </a:r>
            <a:endParaRPr lang="en-US" altLang="en-US" i="1"/>
          </a:p>
          <a:p>
            <a:pPr eaLnBrk="1" hangingPunct="1"/>
            <a:r>
              <a:rPr lang="en-US" altLang="en-US">
                <a:sym typeface="Symbol" pitchFamily="18" charset="2"/>
              </a:rPr>
              <a:t></a:t>
            </a:r>
            <a:r>
              <a:rPr lang="en-US" altLang="en-US"/>
              <a:t>Isolated means </a:t>
            </a:r>
            <a:r>
              <a:rPr lang="en-US" altLang="en-US" i="1"/>
              <a:t>n</a:t>
            </a:r>
            <a:r>
              <a:rPr lang="en-US" altLang="en-US"/>
              <a:t> is constant (no gas is added to or lost from the system).</a:t>
            </a:r>
          </a:p>
          <a:p>
            <a:pPr eaLnBrk="1" hangingPunct="1"/>
            <a:r>
              <a:rPr lang="en-US" altLang="en-US">
                <a:sym typeface="Symbol" pitchFamily="18" charset="2"/>
              </a:rPr>
              <a:t></a:t>
            </a:r>
            <a:r>
              <a:rPr lang="en-US" altLang="en-US"/>
              <a:t>Isobaric means </a:t>
            </a:r>
            <a:r>
              <a:rPr lang="en-US" altLang="en-US" i="1"/>
              <a:t>p</a:t>
            </a:r>
            <a:r>
              <a:rPr lang="en-US" altLang="en-US"/>
              <a:t> is constant.</a:t>
            </a:r>
          </a:p>
          <a:p>
            <a:pPr eaLnBrk="1" hangingPunct="1"/>
            <a:r>
              <a:rPr lang="en-US" altLang="en-US">
                <a:sym typeface="Symbol" pitchFamily="18" charset="2"/>
              </a:rPr>
              <a:t></a:t>
            </a:r>
            <a:r>
              <a:rPr lang="en-US" altLang="en-US"/>
              <a:t>Then </a:t>
            </a:r>
            <a:r>
              <a:rPr lang="en-US" altLang="en-US" i="1"/>
              <a:t>n</a:t>
            </a:r>
            <a:r>
              <a:rPr lang="en-US" altLang="en-US"/>
              <a:t> and </a:t>
            </a:r>
            <a:r>
              <a:rPr lang="en-US" altLang="en-US" i="1"/>
              <a:t>P</a:t>
            </a:r>
            <a:r>
              <a:rPr lang="en-US" altLang="en-US"/>
              <a:t> are constant (as is </a:t>
            </a:r>
            <a:r>
              <a:rPr lang="en-US" altLang="en-US" i="1"/>
              <a:t>R</a:t>
            </a:r>
            <a:r>
              <a:rPr lang="en-US" altLang="en-US"/>
              <a:t>). Thus</a:t>
            </a:r>
          </a:p>
          <a:p>
            <a:pPr eaLnBrk="1" hangingPunct="1"/>
            <a:r>
              <a:rPr lang="en-US" altLang="en-US" i="1">
                <a:sym typeface="Symbol" pitchFamily="18" charset="2"/>
              </a:rPr>
              <a:t>                V</a:t>
            </a:r>
            <a:r>
              <a:rPr lang="en-US" altLang="en-US">
                <a:sym typeface="Symbol" pitchFamily="18" charset="2"/>
              </a:rPr>
              <a:t> = ( </a:t>
            </a:r>
            <a:r>
              <a:rPr lang="en-US" altLang="en-US" i="1">
                <a:sym typeface="Symbol" pitchFamily="18" charset="2"/>
              </a:rPr>
              <a:t>nR / p </a:t>
            </a:r>
            <a:r>
              <a:rPr lang="en-US" altLang="en-US">
                <a:sym typeface="Symbol" pitchFamily="18" charset="2"/>
              </a:rPr>
              <a:t>)</a:t>
            </a:r>
            <a:r>
              <a:rPr lang="en-US" altLang="en-US" i="1">
                <a:sym typeface="Symbol" pitchFamily="18" charset="2"/>
              </a:rPr>
              <a:t>T</a:t>
            </a:r>
            <a:r>
              <a:rPr lang="en-US" altLang="en-US">
                <a:sym typeface="Symbol" pitchFamily="18" charset="2"/>
              </a:rPr>
              <a:t> = ( CONST )</a:t>
            </a:r>
            <a:r>
              <a:rPr lang="en-US" altLang="en-US" i="1">
                <a:sym typeface="Symbol" pitchFamily="18" charset="2"/>
              </a:rPr>
              <a:t>T</a:t>
            </a:r>
            <a:endParaRPr lang="en-US" altLang="en-US">
              <a:sym typeface="Symbol" pitchFamily="18" charset="2"/>
            </a:endParaRPr>
          </a:p>
          <a:p>
            <a:pPr eaLnBrk="1" hangingPunct="1"/>
            <a:r>
              <a:rPr lang="en-US" altLang="en-US" i="1"/>
              <a:t>                V</a:t>
            </a:r>
            <a:r>
              <a:rPr lang="en-US" altLang="en-US"/>
              <a:t> </a:t>
            </a:r>
            <a:r>
              <a:rPr lang="en-US" altLang="en-US">
                <a:sym typeface="Symbol" pitchFamily="18" charset="2"/>
              </a:rPr>
              <a:t> </a:t>
            </a:r>
            <a:r>
              <a:rPr lang="en-US" altLang="en-US" i="1">
                <a:sym typeface="Symbol" pitchFamily="18" charset="2"/>
              </a:rPr>
              <a:t>T</a:t>
            </a:r>
            <a:r>
              <a:rPr lang="en-US" altLang="en-US">
                <a:sym typeface="Symbol" pitchFamily="18" charset="2"/>
              </a:rPr>
              <a:t>. ( </a:t>
            </a:r>
            <a:r>
              <a:rPr lang="en-US" altLang="en-US">
                <a:solidFill>
                  <a:schemeClr val="hlink"/>
                </a:solidFill>
                <a:sym typeface="Symbol" pitchFamily="18" charset="2"/>
              </a:rPr>
              <a:t>isobaric process </a:t>
            </a:r>
            <a:r>
              <a:rPr lang="en-US" altLang="en-US">
                <a:sym typeface="Symbol" pitchFamily="18" charset="2"/>
              </a:rPr>
              <a:t>)</a:t>
            </a:r>
          </a:p>
        </p:txBody>
      </p:sp>
      <p:sp>
        <p:nvSpPr>
          <p:cNvPr id="1187842" name="Rectangle 2"/>
          <p:cNvSpPr>
            <a:spLocks noChangeArrowheads="1"/>
          </p:cNvSpPr>
          <p:nvPr/>
        </p:nvSpPr>
        <p:spPr bwMode="auto">
          <a:xfrm>
            <a:off x="685800" y="1401763"/>
            <a:ext cx="7772400" cy="5000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pressure process – </a:t>
            </a:r>
            <a:r>
              <a:rPr lang="en-US" altLang="en-US" b="1" i="1">
                <a:solidFill>
                  <a:srgbClr val="333399"/>
                </a:solidFill>
              </a:rPr>
              <a:t>isobaric process</a:t>
            </a:r>
            <a:r>
              <a:rPr lang="en-US" altLang="en-US">
                <a:sym typeface="Symbol" pitchFamily="18" charset="2"/>
              </a:rPr>
              <a:t> </a:t>
            </a:r>
          </a:p>
        </p:txBody>
      </p:sp>
      <p:sp>
        <p:nvSpPr>
          <p:cNvPr id="1187872" name="Rectangle 32"/>
          <p:cNvSpPr>
            <a:spLocks noChangeArrowheads="1"/>
          </p:cNvSpPr>
          <p:nvPr/>
        </p:nvSpPr>
        <p:spPr bwMode="auto">
          <a:xfrm>
            <a:off x="3008313" y="2347913"/>
            <a:ext cx="1166812" cy="3254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3" name="Rectangle 33"/>
          <p:cNvSpPr>
            <a:spLocks noChangeArrowheads="1"/>
          </p:cNvSpPr>
          <p:nvPr/>
        </p:nvSpPr>
        <p:spPr bwMode="auto">
          <a:xfrm>
            <a:off x="3060700" y="3781425"/>
            <a:ext cx="1790700" cy="312738"/>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4" name="Rectangle 34"/>
          <p:cNvSpPr>
            <a:spLocks noChangeArrowheads="1"/>
          </p:cNvSpPr>
          <p:nvPr/>
        </p:nvSpPr>
        <p:spPr bwMode="auto">
          <a:xfrm>
            <a:off x="722313" y="2698750"/>
            <a:ext cx="2284412" cy="288925"/>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75" name="Rectangle 35"/>
          <p:cNvSpPr>
            <a:spLocks noChangeArrowheads="1"/>
          </p:cNvSpPr>
          <p:nvPr/>
        </p:nvSpPr>
        <p:spPr bwMode="auto">
          <a:xfrm>
            <a:off x="3000375" y="4529138"/>
            <a:ext cx="1816100" cy="301625"/>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8"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42">
                                            <p:txEl>
                                              <p:pRg st="0" end="0"/>
                                            </p:txEl>
                                          </p:spTgt>
                                        </p:tgtEl>
                                        <p:attrNameLst>
                                          <p:attrName>style.visibility</p:attrName>
                                        </p:attrNameLst>
                                      </p:cBhvr>
                                      <p:to>
                                        <p:strVal val="visible"/>
                                      </p:to>
                                    </p:set>
                                    <p:anim calcmode="lin" valueType="num">
                                      <p:cBhvr additive="base">
                                        <p:cTn id="7" dur="500" fill="hold"/>
                                        <p:tgtEl>
                                          <p:spTgt spid="1187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1">
                                            <p:txEl>
                                              <p:pRg st="0" end="0"/>
                                            </p:txEl>
                                          </p:spTgt>
                                        </p:tgtEl>
                                        <p:attrNameLst>
                                          <p:attrName>style.visibility</p:attrName>
                                        </p:attrNameLst>
                                      </p:cBhvr>
                                      <p:to>
                                        <p:strVal val="visible"/>
                                      </p:to>
                                    </p:set>
                                    <p:anim calcmode="lin" valueType="num">
                                      <p:cBhvr additive="base">
                                        <p:cTn id="13" dur="500" fill="hold"/>
                                        <p:tgtEl>
                                          <p:spTgt spid="11878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87871">
                                            <p:txEl>
                                              <p:pRg st="1" end="1"/>
                                            </p:txEl>
                                          </p:spTgt>
                                        </p:tgtEl>
                                        <p:attrNameLst>
                                          <p:attrName>style.visibility</p:attrName>
                                        </p:attrNameLst>
                                      </p:cBhvr>
                                      <p:to>
                                        <p:strVal val="visible"/>
                                      </p:to>
                                    </p:set>
                                    <p:anim calcmode="lin" valueType="num">
                                      <p:cBhvr additive="base">
                                        <p:cTn id="19" dur="500" fill="hold"/>
                                        <p:tgtEl>
                                          <p:spTgt spid="11878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87871">
                                            <p:txEl>
                                              <p:pRg st="2" end="2"/>
                                            </p:txEl>
                                          </p:spTgt>
                                        </p:tgtEl>
                                        <p:attrNameLst>
                                          <p:attrName>style.visibility</p:attrName>
                                        </p:attrNameLst>
                                      </p:cBhvr>
                                      <p:to>
                                        <p:strVal val="visible"/>
                                      </p:to>
                                    </p:set>
                                    <p:anim calcmode="lin" valueType="num">
                                      <p:cBhvr additive="base">
                                        <p:cTn id="25" dur="500" fill="hold"/>
                                        <p:tgtEl>
                                          <p:spTgt spid="11878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87871">
                                            <p:txEl>
                                              <p:pRg st="3" end="3"/>
                                            </p:txEl>
                                          </p:spTgt>
                                        </p:tgtEl>
                                        <p:attrNameLst>
                                          <p:attrName>style.visibility</p:attrName>
                                        </p:attrNameLst>
                                      </p:cBhvr>
                                      <p:to>
                                        <p:strVal val="visible"/>
                                      </p:to>
                                    </p:set>
                                    <p:anim calcmode="lin" valueType="num">
                                      <p:cBhvr additive="base">
                                        <p:cTn id="31" dur="500" fill="hold"/>
                                        <p:tgtEl>
                                          <p:spTgt spid="11878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87871">
                                            <p:txEl>
                                              <p:pRg st="4" end="4"/>
                                            </p:txEl>
                                          </p:spTgt>
                                        </p:tgtEl>
                                        <p:attrNameLst>
                                          <p:attrName>style.visibility</p:attrName>
                                        </p:attrNameLst>
                                      </p:cBhvr>
                                      <p:to>
                                        <p:strVal val="visible"/>
                                      </p:to>
                                    </p:set>
                                    <p:anim calcmode="lin" valueType="num">
                                      <p:cBhvr additive="base">
                                        <p:cTn id="37" dur="500" fill="hold"/>
                                        <p:tgtEl>
                                          <p:spTgt spid="11878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87872"/>
                                        </p:tgtEl>
                                        <p:attrNameLst>
                                          <p:attrName>style.visibility</p:attrName>
                                        </p:attrNameLst>
                                      </p:cBhvr>
                                      <p:to>
                                        <p:strVal val="visible"/>
                                      </p:to>
                                    </p:set>
                                    <p:animEffect transition="in" filter="wipe(left)">
                                      <p:cBhvr>
                                        <p:cTn id="43" dur="500"/>
                                        <p:tgtEl>
                                          <p:spTgt spid="1187872"/>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187873"/>
                                        </p:tgtEl>
                                        <p:attrNameLst>
                                          <p:attrName>style.visibility</p:attrName>
                                        </p:attrNameLst>
                                      </p:cBhvr>
                                      <p:to>
                                        <p:strVal val="visible"/>
                                      </p:to>
                                    </p:set>
                                    <p:animEffect transition="in" filter="wipe(left)">
                                      <p:cBhvr>
                                        <p:cTn id="46" dur="500"/>
                                        <p:tgtEl>
                                          <p:spTgt spid="1187873"/>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87871">
                                            <p:txEl>
                                              <p:pRg st="5" end="5"/>
                                            </p:txEl>
                                          </p:spTgt>
                                        </p:tgtEl>
                                        <p:attrNameLst>
                                          <p:attrName>style.visibility</p:attrName>
                                        </p:attrNameLst>
                                      </p:cBhvr>
                                      <p:to>
                                        <p:strVal val="visible"/>
                                      </p:to>
                                    </p:set>
                                    <p:anim calcmode="lin" valueType="num">
                                      <p:cBhvr additive="base">
                                        <p:cTn id="51" dur="500" fill="hold"/>
                                        <p:tgtEl>
                                          <p:spTgt spid="1187871">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8787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87874"/>
                                        </p:tgtEl>
                                        <p:attrNameLst>
                                          <p:attrName>style.visibility</p:attrName>
                                        </p:attrNameLst>
                                      </p:cBhvr>
                                      <p:to>
                                        <p:strVal val="visible"/>
                                      </p:to>
                                    </p:set>
                                    <p:animEffect transition="in" filter="wipe(left)">
                                      <p:cBhvr>
                                        <p:cTn id="57" dur="500"/>
                                        <p:tgtEl>
                                          <p:spTgt spid="118787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par>
                                <p:cTn id="58" presetID="22" presetClass="entr" presetSubtype="8" fill="hold" grpId="0" nodeType="withEffect">
                                  <p:stCondLst>
                                    <p:cond delay="0"/>
                                  </p:stCondLst>
                                  <p:childTnLst>
                                    <p:set>
                                      <p:cBhvr>
                                        <p:cTn id="59" dur="1" fill="hold">
                                          <p:stCondLst>
                                            <p:cond delay="0"/>
                                          </p:stCondLst>
                                        </p:cTn>
                                        <p:tgtEl>
                                          <p:spTgt spid="1187875"/>
                                        </p:tgtEl>
                                        <p:attrNameLst>
                                          <p:attrName>style.visibility</p:attrName>
                                        </p:attrNameLst>
                                      </p:cBhvr>
                                      <p:to>
                                        <p:strVal val="visible"/>
                                      </p:to>
                                    </p:set>
                                    <p:animEffect transition="in" filter="wipe(left)">
                                      <p:cBhvr>
                                        <p:cTn id="60" dur="500"/>
                                        <p:tgtEl>
                                          <p:spTgt spid="1187875"/>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187871">
                                            <p:txEl>
                                              <p:pRg st="6" end="6"/>
                                            </p:txEl>
                                          </p:spTgt>
                                        </p:tgtEl>
                                        <p:attrNameLst>
                                          <p:attrName>style.visibility</p:attrName>
                                        </p:attrNameLst>
                                      </p:cBhvr>
                                      <p:to>
                                        <p:strVal val="visible"/>
                                      </p:to>
                                    </p:set>
                                    <p:anim calcmode="lin" valueType="num">
                                      <p:cBhvr additive="base">
                                        <p:cTn id="65" dur="500" fill="hold"/>
                                        <p:tgtEl>
                                          <p:spTgt spid="1187871">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878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187871">
                                            <p:txEl>
                                              <p:pRg st="7" end="7"/>
                                            </p:txEl>
                                          </p:spTgt>
                                        </p:tgtEl>
                                        <p:attrNameLst>
                                          <p:attrName>style.visibility</p:attrName>
                                        </p:attrNameLst>
                                      </p:cBhvr>
                                      <p:to>
                                        <p:strVal val="visible"/>
                                      </p:to>
                                    </p:set>
                                    <p:anim calcmode="lin" valueType="num">
                                      <p:cBhvr additive="base">
                                        <p:cTn id="71" dur="500" fill="hold"/>
                                        <p:tgtEl>
                                          <p:spTgt spid="1187871">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8787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187871">
                                            <p:txEl>
                                              <p:pRg st="8" end="8"/>
                                            </p:txEl>
                                          </p:spTgt>
                                        </p:tgtEl>
                                        <p:attrNameLst>
                                          <p:attrName>style.visibility</p:attrName>
                                        </p:attrNameLst>
                                      </p:cBhvr>
                                      <p:to>
                                        <p:strVal val="visible"/>
                                      </p:to>
                                    </p:set>
                                    <p:anim calcmode="lin" valueType="num">
                                      <p:cBhvr additive="base">
                                        <p:cTn id="77" dur="500" fill="hold"/>
                                        <p:tgtEl>
                                          <p:spTgt spid="1187871">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8787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165351">
                                            <p:txEl>
                                              <p:pRg st="1" end="1"/>
                                            </p:txEl>
                                          </p:spTgt>
                                        </p:tgtEl>
                                        <p:attrNameLst>
                                          <p:attrName>style.visibility</p:attrName>
                                        </p:attrNameLst>
                                      </p:cBhvr>
                                      <p:to>
                                        <p:strVal val="visible"/>
                                      </p:to>
                                    </p:set>
                                    <p:anim calcmode="lin" valueType="num">
                                      <p:cBhvr additive="base">
                                        <p:cTn id="83" dur="500" fill="hold"/>
                                        <p:tgtEl>
                                          <p:spTgt spid="1165351">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653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2" grpId="0" animBg="1"/>
      <p:bldP spid="1187873" grpId="0" animBg="1"/>
      <p:bldP spid="1187874" grpId="0" animBg="1"/>
      <p:bldP spid="11878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85800" y="1401763"/>
            <a:ext cx="7772400" cy="54562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Constant volume process – </a:t>
            </a:r>
            <a:r>
              <a:rPr lang="en-US" altLang="en-US" b="1" i="1">
                <a:solidFill>
                  <a:srgbClr val="333399"/>
                </a:solidFill>
                <a:cs typeface="Times New Roman" pitchFamily="18" charset="0"/>
              </a:rPr>
              <a:t>isovolumetric process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In an </a:t>
            </a:r>
            <a:r>
              <a:rPr lang="en-US" altLang="en-US" b="1">
                <a:solidFill>
                  <a:srgbClr val="000000"/>
                </a:solidFill>
                <a:cs typeface="Times New Roman" pitchFamily="18" charset="0"/>
                <a:sym typeface="Symbol" pitchFamily="18" charset="2"/>
              </a:rPr>
              <a:t>isovolumetric process</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 does not change</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sym typeface="Symbol" pitchFamily="18" charset="2"/>
              </a:rPr>
              <a:t>We have already seen an isovolumetric experiment when we studied the concept of absolute zero:</a:t>
            </a: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During an </a:t>
            </a:r>
            <a:r>
              <a:rPr lang="en-US" altLang="en-US">
                <a:solidFill>
                  <a:srgbClr val="000000"/>
                </a:solidFill>
                <a:cs typeface="Times New Roman" pitchFamily="18" charset="0"/>
                <a:sym typeface="Symbol" pitchFamily="18" charset="2"/>
              </a:rPr>
              <a:t>isovolumetric</a:t>
            </a:r>
            <a:r>
              <a:rPr lang="en-US" altLang="en-US"/>
              <a:t> process the                           temperature and the pressure change.</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Note that the volume was kept constant in                                this experiment.</a:t>
            </a:r>
          </a:p>
          <a:p>
            <a:pPr eaLnBrk="1" hangingPunct="1">
              <a:spcBef>
                <a:spcPct val="20000"/>
              </a:spcBef>
            </a:pPr>
            <a:endParaRPr lang="en-US" altLang="en-US">
              <a:solidFill>
                <a:srgbClr val="000000"/>
              </a:solidFill>
              <a:cs typeface="Times New Roman" pitchFamily="18" charset="0"/>
              <a:sym typeface="Symbol" pitchFamily="18" charset="2"/>
            </a:endParaRPr>
          </a:p>
          <a:p>
            <a:pPr eaLnBrk="1" hangingPunct="1">
              <a:spcBef>
                <a:spcPct val="20000"/>
              </a:spcBef>
            </a:pPr>
            <a:endParaRPr lang="en-US" altLang="en-US">
              <a:solidFill>
                <a:srgbClr val="000000"/>
              </a:solidFill>
              <a:cs typeface="Times New Roman" pitchFamily="18" charset="0"/>
              <a:sym typeface="Symbol" pitchFamily="18" charset="2"/>
            </a:endParaRPr>
          </a:p>
        </p:txBody>
      </p:sp>
      <p:sp>
        <p:nvSpPr>
          <p:cNvPr id="1177607" name="Rectangle 7"/>
          <p:cNvSpPr>
            <a:spLocks noChangeArrowheads="1"/>
          </p:cNvSpPr>
          <p:nvPr/>
        </p:nvSpPr>
        <p:spPr bwMode="auto">
          <a:xfrm>
            <a:off x="7358063" y="4267200"/>
            <a:ext cx="1558925" cy="155733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 name="Group 8"/>
          <p:cNvGrpSpPr>
            <a:grpSpLocks/>
          </p:cNvGrpSpPr>
          <p:nvPr/>
        </p:nvGrpSpPr>
        <p:grpSpPr bwMode="auto">
          <a:xfrm>
            <a:off x="7451725" y="6069013"/>
            <a:ext cx="381000" cy="1452562"/>
            <a:chOff x="4128" y="1389"/>
            <a:chExt cx="240" cy="915"/>
          </a:xfrm>
        </p:grpSpPr>
        <p:sp>
          <p:nvSpPr>
            <p:cNvPr id="27712" name="Oval 9"/>
            <p:cNvSpPr>
              <a:spLocks noChangeArrowheads="1"/>
            </p:cNvSpPr>
            <p:nvPr/>
          </p:nvSpPr>
          <p:spPr bwMode="auto">
            <a:xfrm>
              <a:off x="4205" y="1389"/>
              <a:ext cx="99" cy="24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3" name="Oval 10"/>
            <p:cNvSpPr>
              <a:spLocks noChangeArrowheads="1"/>
            </p:cNvSpPr>
            <p:nvPr/>
          </p:nvSpPr>
          <p:spPr bwMode="auto">
            <a:xfrm>
              <a:off x="4214" y="1450"/>
              <a:ext cx="78" cy="1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4" name="Rectangle 11"/>
            <p:cNvSpPr>
              <a:spLocks noChangeArrowheads="1"/>
            </p:cNvSpPr>
            <p:nvPr/>
          </p:nvSpPr>
          <p:spPr bwMode="auto">
            <a:xfrm>
              <a:off x="4128" y="1632"/>
              <a:ext cx="240" cy="672"/>
            </a:xfrm>
            <a:prstGeom prst="rect">
              <a:avLst/>
            </a:prstGeom>
            <a:gradFill rotWithShape="1">
              <a:gsLst>
                <a:gs pos="0">
                  <a:srgbClr val="76765E"/>
                </a:gs>
                <a:gs pos="50000">
                  <a:srgbClr val="FFFFCC"/>
                </a:gs>
                <a:gs pos="100000">
                  <a:srgbClr val="76765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5" name="Oval 12"/>
            <p:cNvSpPr>
              <a:spLocks noChangeArrowheads="1"/>
            </p:cNvSpPr>
            <p:nvPr/>
          </p:nvSpPr>
          <p:spPr bwMode="auto">
            <a:xfrm>
              <a:off x="4223" y="1490"/>
              <a:ext cx="57" cy="14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grpSp>
        <p:nvGrpSpPr>
          <p:cNvPr id="3" name="Group 13"/>
          <p:cNvGrpSpPr>
            <a:grpSpLocks/>
          </p:cNvGrpSpPr>
          <p:nvPr/>
        </p:nvGrpSpPr>
        <p:grpSpPr bwMode="auto">
          <a:xfrm>
            <a:off x="7673975" y="2927350"/>
            <a:ext cx="357188" cy="2163763"/>
            <a:chOff x="4615" y="1398"/>
            <a:chExt cx="422" cy="2557"/>
          </a:xfrm>
        </p:grpSpPr>
        <p:sp>
          <p:nvSpPr>
            <p:cNvPr id="27709"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0"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7711"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1177617" name="Rectangle 17"/>
          <p:cNvSpPr>
            <a:spLocks noChangeArrowheads="1"/>
          </p:cNvSpPr>
          <p:nvPr/>
        </p:nvSpPr>
        <p:spPr bwMode="auto">
          <a:xfrm>
            <a:off x="7831138" y="4535488"/>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18" name="Freeform 18"/>
          <p:cNvSpPr>
            <a:spLocks/>
          </p:cNvSpPr>
          <p:nvPr/>
        </p:nvSpPr>
        <p:spPr bwMode="auto">
          <a:xfrm>
            <a:off x="6459538" y="5822950"/>
            <a:ext cx="2454275" cy="438150"/>
          </a:xfrm>
          <a:custGeom>
            <a:avLst/>
            <a:gdLst>
              <a:gd name="T0" fmla="*/ 0 w 1925"/>
              <a:gd name="T1" fmla="*/ 344 h 344"/>
              <a:gd name="T2" fmla="*/ 703 w 1925"/>
              <a:gd name="T3" fmla="*/ 0 h 344"/>
              <a:gd name="T4" fmla="*/ 1925 w 1925"/>
              <a:gd name="T5" fmla="*/ 0 h 344"/>
              <a:gd name="T6" fmla="*/ 1222 w 1925"/>
              <a:gd name="T7" fmla="*/ 344 h 344"/>
              <a:gd name="T8" fmla="*/ 0 w 1925"/>
              <a:gd name="T9" fmla="*/ 344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sp>
        <p:nvSpPr>
          <p:cNvPr id="1177619" name="Rectangle 19"/>
          <p:cNvSpPr>
            <a:spLocks noChangeArrowheads="1"/>
          </p:cNvSpPr>
          <p:nvPr/>
        </p:nvSpPr>
        <p:spPr bwMode="auto">
          <a:xfrm>
            <a:off x="6469063" y="4711700"/>
            <a:ext cx="1557337" cy="1557338"/>
          </a:xfrm>
          <a:prstGeom prst="rect">
            <a:avLst/>
          </a:prstGeom>
          <a:solidFill>
            <a:schemeClr val="accent1">
              <a:alpha val="32156"/>
            </a:schemeClr>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20" name="Freeform 20"/>
          <p:cNvSpPr>
            <a:spLocks/>
          </p:cNvSpPr>
          <p:nvPr/>
        </p:nvSpPr>
        <p:spPr bwMode="auto">
          <a:xfrm>
            <a:off x="6462713" y="4267200"/>
            <a:ext cx="2454275" cy="438150"/>
          </a:xfrm>
          <a:custGeom>
            <a:avLst/>
            <a:gdLst>
              <a:gd name="T0" fmla="*/ 0 w 1925"/>
              <a:gd name="T1" fmla="*/ 344 h 344"/>
              <a:gd name="T2" fmla="*/ 703 w 1925"/>
              <a:gd name="T3" fmla="*/ 0 h 344"/>
              <a:gd name="T4" fmla="*/ 1925 w 1925"/>
              <a:gd name="T5" fmla="*/ 0 h 344"/>
              <a:gd name="T6" fmla="*/ 1222 w 1925"/>
              <a:gd name="T7" fmla="*/ 344 h 344"/>
              <a:gd name="T8" fmla="*/ 0 w 1925"/>
              <a:gd name="T9" fmla="*/ 344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grpSp>
        <p:nvGrpSpPr>
          <p:cNvPr id="4" name="Group 21"/>
          <p:cNvGrpSpPr>
            <a:grpSpLocks/>
          </p:cNvGrpSpPr>
          <p:nvPr/>
        </p:nvGrpSpPr>
        <p:grpSpPr bwMode="auto">
          <a:xfrm>
            <a:off x="6672263" y="4870450"/>
            <a:ext cx="1262062" cy="1103313"/>
            <a:chOff x="1691" y="2136"/>
            <a:chExt cx="795" cy="695"/>
          </a:xfrm>
        </p:grpSpPr>
        <p:sp>
          <p:nvSpPr>
            <p:cNvPr id="1177622" name="Oval 22"/>
            <p:cNvSpPr>
              <a:spLocks noChangeArrowheads="1"/>
            </p:cNvSpPr>
            <p:nvPr/>
          </p:nvSpPr>
          <p:spPr bwMode="auto">
            <a:xfrm>
              <a:off x="1736" y="2136"/>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grpSp>
          <p:nvGrpSpPr>
            <p:cNvPr id="27697" name="Group 23"/>
            <p:cNvGrpSpPr>
              <a:grpSpLocks/>
            </p:cNvGrpSpPr>
            <p:nvPr/>
          </p:nvGrpSpPr>
          <p:grpSpPr bwMode="auto">
            <a:xfrm>
              <a:off x="1854" y="2302"/>
              <a:ext cx="448" cy="443"/>
              <a:chOff x="1770" y="1981"/>
              <a:chExt cx="574" cy="567"/>
            </a:xfrm>
          </p:grpSpPr>
          <p:sp>
            <p:nvSpPr>
              <p:cNvPr id="27702" name="Line 24"/>
              <p:cNvSpPr>
                <a:spLocks noChangeShapeType="1"/>
              </p:cNvSpPr>
              <p:nvPr/>
            </p:nvSpPr>
            <p:spPr bwMode="auto">
              <a:xfrm flipH="1" flipV="1">
                <a:off x="1770" y="2269"/>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25"/>
              <p:cNvSpPr>
                <a:spLocks noChangeShapeType="1"/>
              </p:cNvSpPr>
              <p:nvPr/>
            </p:nvSpPr>
            <p:spPr bwMode="auto">
              <a:xfrm flipV="1">
                <a:off x="2056" y="2274"/>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26"/>
              <p:cNvSpPr>
                <a:spLocks noChangeShapeType="1"/>
              </p:cNvSpPr>
              <p:nvPr/>
            </p:nvSpPr>
            <p:spPr bwMode="auto">
              <a:xfrm flipH="1" flipV="1">
                <a:off x="1796" y="2126"/>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5" name="Line 27"/>
              <p:cNvSpPr>
                <a:spLocks noChangeShapeType="1"/>
              </p:cNvSpPr>
              <p:nvPr/>
            </p:nvSpPr>
            <p:spPr bwMode="auto">
              <a:xfrm flipV="1">
                <a:off x="2061" y="2124"/>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28"/>
              <p:cNvSpPr>
                <a:spLocks noChangeShapeType="1"/>
              </p:cNvSpPr>
              <p:nvPr/>
            </p:nvSpPr>
            <p:spPr bwMode="auto">
              <a:xfrm flipH="1" flipV="1">
                <a:off x="1907" y="2034"/>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Line 29"/>
              <p:cNvSpPr>
                <a:spLocks noChangeShapeType="1"/>
              </p:cNvSpPr>
              <p:nvPr/>
            </p:nvSpPr>
            <p:spPr bwMode="auto">
              <a:xfrm flipV="1">
                <a:off x="2060" y="2032"/>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30"/>
              <p:cNvSpPr>
                <a:spLocks noChangeShapeType="1"/>
              </p:cNvSpPr>
              <p:nvPr/>
            </p:nvSpPr>
            <p:spPr bwMode="auto">
              <a:xfrm flipV="1">
                <a:off x="2065" y="1981"/>
                <a:ext cx="0" cy="5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98" name="Text Box 31"/>
            <p:cNvSpPr txBox="1">
              <a:spLocks noChangeArrowheads="1"/>
            </p:cNvSpPr>
            <p:nvPr/>
          </p:nvSpPr>
          <p:spPr bwMode="auto">
            <a:xfrm>
              <a:off x="1691" y="240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0</a:t>
              </a:r>
            </a:p>
          </p:txBody>
        </p:sp>
        <p:sp>
          <p:nvSpPr>
            <p:cNvPr id="27699" name="Text Box 32"/>
            <p:cNvSpPr txBox="1">
              <a:spLocks noChangeArrowheads="1"/>
            </p:cNvSpPr>
            <p:nvPr/>
          </p:nvSpPr>
          <p:spPr bwMode="auto">
            <a:xfrm>
              <a:off x="1802" y="216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a:t>
              </a:r>
            </a:p>
          </p:txBody>
        </p:sp>
        <p:sp>
          <p:nvSpPr>
            <p:cNvPr id="27700" name="Text Box 33"/>
            <p:cNvSpPr txBox="1">
              <a:spLocks noChangeArrowheads="1"/>
            </p:cNvSpPr>
            <p:nvPr/>
          </p:nvSpPr>
          <p:spPr bwMode="auto">
            <a:xfrm>
              <a:off x="2094" y="215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a:t>
              </a:r>
            </a:p>
          </p:txBody>
        </p:sp>
        <p:sp>
          <p:nvSpPr>
            <p:cNvPr id="27701" name="Text Box 34"/>
            <p:cNvSpPr txBox="1">
              <a:spLocks noChangeArrowheads="1"/>
            </p:cNvSpPr>
            <p:nvPr/>
          </p:nvSpPr>
          <p:spPr bwMode="auto">
            <a:xfrm>
              <a:off x="2210" y="2388"/>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a:t>
              </a:r>
            </a:p>
          </p:txBody>
        </p:sp>
      </p:grpSp>
      <p:sp>
        <p:nvSpPr>
          <p:cNvPr id="1177635" name="Line 35"/>
          <p:cNvSpPr>
            <a:spLocks noChangeShapeType="1"/>
          </p:cNvSpPr>
          <p:nvPr/>
        </p:nvSpPr>
        <p:spPr bwMode="auto">
          <a:xfrm flipH="1" flipV="1">
            <a:off x="7080250" y="5516563"/>
            <a:ext cx="211138" cy="3111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36" name="Line 36"/>
          <p:cNvSpPr>
            <a:spLocks noChangeShapeType="1"/>
          </p:cNvSpPr>
          <p:nvPr/>
        </p:nvSpPr>
        <p:spPr bwMode="auto">
          <a:xfrm flipV="1">
            <a:off x="3786188" y="4470400"/>
            <a:ext cx="0" cy="2073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37" name="Line 37"/>
          <p:cNvSpPr>
            <a:spLocks noChangeShapeType="1"/>
          </p:cNvSpPr>
          <p:nvPr/>
        </p:nvSpPr>
        <p:spPr bwMode="auto">
          <a:xfrm>
            <a:off x="1646238" y="6543675"/>
            <a:ext cx="4437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38" name="Text Box 38"/>
          <p:cNvSpPr txBox="1">
            <a:spLocks noChangeArrowheads="1"/>
          </p:cNvSpPr>
          <p:nvPr/>
        </p:nvSpPr>
        <p:spPr bwMode="auto">
          <a:xfrm>
            <a:off x="3325813" y="4379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sp>
        <p:nvSpPr>
          <p:cNvPr id="1177639" name="Text Box 39"/>
          <p:cNvSpPr txBox="1">
            <a:spLocks noChangeArrowheads="1"/>
          </p:cNvSpPr>
          <p:nvPr/>
        </p:nvSpPr>
        <p:spPr bwMode="auto">
          <a:xfrm>
            <a:off x="6154738" y="639445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T</a:t>
            </a:r>
            <a:r>
              <a:rPr lang="en-US" altLang="en-US" sz="1800"/>
              <a:t> (</a:t>
            </a:r>
            <a:r>
              <a:rPr lang="en-US" altLang="en-US" sz="1800">
                <a:cs typeface="Arial" charset="0"/>
              </a:rPr>
              <a:t>°</a:t>
            </a:r>
            <a:r>
              <a:rPr lang="en-US" altLang="en-US" sz="1800"/>
              <a:t>C)</a:t>
            </a:r>
            <a:endParaRPr lang="en-US" altLang="en-US" sz="1800" i="1"/>
          </a:p>
        </p:txBody>
      </p:sp>
      <p:sp>
        <p:nvSpPr>
          <p:cNvPr id="1177640" name="Line 40"/>
          <p:cNvSpPr>
            <a:spLocks noChangeShapeType="1"/>
          </p:cNvSpPr>
          <p:nvPr/>
        </p:nvSpPr>
        <p:spPr bwMode="auto">
          <a:xfrm>
            <a:off x="4446588" y="636587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1" name="Line 41"/>
          <p:cNvSpPr>
            <a:spLocks noChangeShapeType="1"/>
          </p:cNvSpPr>
          <p:nvPr/>
        </p:nvSpPr>
        <p:spPr bwMode="auto">
          <a:xfrm>
            <a:off x="5122863" y="63627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2" name="Line 42"/>
          <p:cNvSpPr>
            <a:spLocks noChangeShapeType="1"/>
          </p:cNvSpPr>
          <p:nvPr/>
        </p:nvSpPr>
        <p:spPr bwMode="auto">
          <a:xfrm>
            <a:off x="5765800" y="635952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3" name="Line 43"/>
          <p:cNvSpPr>
            <a:spLocks noChangeShapeType="1"/>
          </p:cNvSpPr>
          <p:nvPr/>
        </p:nvSpPr>
        <p:spPr bwMode="auto">
          <a:xfrm>
            <a:off x="1800225" y="63627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4" name="Line 44"/>
          <p:cNvSpPr>
            <a:spLocks noChangeShapeType="1"/>
          </p:cNvSpPr>
          <p:nvPr/>
        </p:nvSpPr>
        <p:spPr bwMode="auto">
          <a:xfrm>
            <a:off x="2476500" y="635952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5" name="Line 45"/>
          <p:cNvSpPr>
            <a:spLocks noChangeShapeType="1"/>
          </p:cNvSpPr>
          <p:nvPr/>
        </p:nvSpPr>
        <p:spPr bwMode="auto">
          <a:xfrm>
            <a:off x="3119438" y="635635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646" name="Text Box 46"/>
          <p:cNvSpPr txBox="1">
            <a:spLocks noChangeArrowheads="1"/>
          </p:cNvSpPr>
          <p:nvPr/>
        </p:nvSpPr>
        <p:spPr bwMode="auto">
          <a:xfrm>
            <a:off x="1430338" y="65547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-300</a:t>
            </a:r>
          </a:p>
        </p:txBody>
      </p:sp>
      <p:sp>
        <p:nvSpPr>
          <p:cNvPr id="1177647" name="Text Box 47"/>
          <p:cNvSpPr txBox="1">
            <a:spLocks noChangeArrowheads="1"/>
          </p:cNvSpPr>
          <p:nvPr/>
        </p:nvSpPr>
        <p:spPr bwMode="auto">
          <a:xfrm>
            <a:off x="2128838" y="65516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-200</a:t>
            </a:r>
          </a:p>
        </p:txBody>
      </p:sp>
      <p:sp>
        <p:nvSpPr>
          <p:cNvPr id="1177648" name="Text Box 48"/>
          <p:cNvSpPr txBox="1">
            <a:spLocks noChangeArrowheads="1"/>
          </p:cNvSpPr>
          <p:nvPr/>
        </p:nvSpPr>
        <p:spPr bwMode="auto">
          <a:xfrm>
            <a:off x="2787650" y="65516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-100</a:t>
            </a:r>
          </a:p>
        </p:txBody>
      </p:sp>
      <p:sp>
        <p:nvSpPr>
          <p:cNvPr id="1177649" name="Text Box 49"/>
          <p:cNvSpPr txBox="1">
            <a:spLocks noChangeArrowheads="1"/>
          </p:cNvSpPr>
          <p:nvPr/>
        </p:nvSpPr>
        <p:spPr bwMode="auto">
          <a:xfrm>
            <a:off x="3619500" y="65484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0</a:t>
            </a:r>
          </a:p>
        </p:txBody>
      </p:sp>
      <p:sp>
        <p:nvSpPr>
          <p:cNvPr id="1177650" name="Text Box 50"/>
          <p:cNvSpPr txBox="1">
            <a:spLocks noChangeArrowheads="1"/>
          </p:cNvSpPr>
          <p:nvPr/>
        </p:nvSpPr>
        <p:spPr bwMode="auto">
          <a:xfrm>
            <a:off x="4133850" y="655002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100</a:t>
            </a:r>
          </a:p>
        </p:txBody>
      </p:sp>
      <p:sp>
        <p:nvSpPr>
          <p:cNvPr id="1177651" name="Text Box 51"/>
          <p:cNvSpPr txBox="1">
            <a:spLocks noChangeArrowheads="1"/>
          </p:cNvSpPr>
          <p:nvPr/>
        </p:nvSpPr>
        <p:spPr bwMode="auto">
          <a:xfrm>
            <a:off x="4822825" y="654685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200</a:t>
            </a:r>
          </a:p>
        </p:txBody>
      </p:sp>
      <p:sp>
        <p:nvSpPr>
          <p:cNvPr id="1177652" name="Text Box 52"/>
          <p:cNvSpPr txBox="1">
            <a:spLocks noChangeArrowheads="1"/>
          </p:cNvSpPr>
          <p:nvPr/>
        </p:nvSpPr>
        <p:spPr bwMode="auto">
          <a:xfrm>
            <a:off x="5457825" y="654843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300</a:t>
            </a:r>
          </a:p>
        </p:txBody>
      </p:sp>
      <p:grpSp>
        <p:nvGrpSpPr>
          <p:cNvPr id="6" name="Group 53"/>
          <p:cNvGrpSpPr>
            <a:grpSpLocks/>
          </p:cNvGrpSpPr>
          <p:nvPr/>
        </p:nvGrpSpPr>
        <p:grpSpPr bwMode="auto">
          <a:xfrm>
            <a:off x="4267200" y="5649913"/>
            <a:ext cx="87313" cy="92075"/>
            <a:chOff x="500" y="2804"/>
            <a:chExt cx="100" cy="105"/>
          </a:xfrm>
        </p:grpSpPr>
        <p:sp>
          <p:nvSpPr>
            <p:cNvPr id="27694" name="Line 54"/>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5" name="Line 55"/>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56" name="Rectangle 56"/>
          <p:cNvSpPr>
            <a:spLocks noChangeArrowheads="1"/>
          </p:cNvSpPr>
          <p:nvPr/>
        </p:nvSpPr>
        <p:spPr bwMode="auto">
          <a:xfrm>
            <a:off x="7829550" y="4321175"/>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57" name="Line 57"/>
          <p:cNvSpPr>
            <a:spLocks noChangeShapeType="1"/>
          </p:cNvSpPr>
          <p:nvPr/>
        </p:nvSpPr>
        <p:spPr bwMode="auto">
          <a:xfrm flipH="1" flipV="1">
            <a:off x="7154863" y="5457825"/>
            <a:ext cx="144462" cy="3778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 name="Group 58"/>
          <p:cNvGrpSpPr>
            <a:grpSpLocks/>
          </p:cNvGrpSpPr>
          <p:nvPr/>
        </p:nvGrpSpPr>
        <p:grpSpPr bwMode="auto">
          <a:xfrm>
            <a:off x="4630738" y="5522913"/>
            <a:ext cx="87312" cy="92075"/>
            <a:chOff x="500" y="2804"/>
            <a:chExt cx="100" cy="105"/>
          </a:xfrm>
        </p:grpSpPr>
        <p:sp>
          <p:nvSpPr>
            <p:cNvPr id="27692" name="Line 59"/>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3" name="Line 60"/>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61" name="Line 61"/>
          <p:cNvSpPr>
            <a:spLocks noChangeShapeType="1"/>
          </p:cNvSpPr>
          <p:nvPr/>
        </p:nvSpPr>
        <p:spPr bwMode="auto">
          <a:xfrm flipV="1">
            <a:off x="7294563" y="5432425"/>
            <a:ext cx="1587" cy="3889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62"/>
          <p:cNvGrpSpPr>
            <a:grpSpLocks/>
          </p:cNvGrpSpPr>
          <p:nvPr/>
        </p:nvGrpSpPr>
        <p:grpSpPr bwMode="auto">
          <a:xfrm>
            <a:off x="4906963" y="5432425"/>
            <a:ext cx="87312" cy="92075"/>
            <a:chOff x="500" y="2804"/>
            <a:chExt cx="100" cy="105"/>
          </a:xfrm>
        </p:grpSpPr>
        <p:sp>
          <p:nvSpPr>
            <p:cNvPr id="27690" name="Line 63"/>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64"/>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65" name="Rectangle 65"/>
          <p:cNvSpPr>
            <a:spLocks noChangeArrowheads="1"/>
          </p:cNvSpPr>
          <p:nvPr/>
        </p:nvSpPr>
        <p:spPr bwMode="auto">
          <a:xfrm>
            <a:off x="7832725" y="3929063"/>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77666" name="Line 66"/>
          <p:cNvSpPr>
            <a:spLocks noChangeShapeType="1"/>
          </p:cNvSpPr>
          <p:nvPr/>
        </p:nvSpPr>
        <p:spPr bwMode="auto">
          <a:xfrm flipV="1">
            <a:off x="7294563" y="5456238"/>
            <a:ext cx="112712" cy="355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67"/>
          <p:cNvGrpSpPr>
            <a:grpSpLocks/>
          </p:cNvGrpSpPr>
          <p:nvPr/>
        </p:nvGrpSpPr>
        <p:grpSpPr bwMode="auto">
          <a:xfrm>
            <a:off x="5327650" y="5286375"/>
            <a:ext cx="87313" cy="92075"/>
            <a:chOff x="500" y="2804"/>
            <a:chExt cx="100" cy="105"/>
          </a:xfrm>
        </p:grpSpPr>
        <p:sp>
          <p:nvSpPr>
            <p:cNvPr id="27688" name="Line 68"/>
            <p:cNvSpPr>
              <a:spLocks noChangeShapeType="1"/>
            </p:cNvSpPr>
            <p:nvPr/>
          </p:nvSpPr>
          <p:spPr bwMode="auto">
            <a:xfrm>
              <a:off x="500" y="2809"/>
              <a:ext cx="10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9" name="Line 69"/>
            <p:cNvSpPr>
              <a:spLocks noChangeShapeType="1"/>
            </p:cNvSpPr>
            <p:nvPr/>
          </p:nvSpPr>
          <p:spPr bwMode="auto">
            <a:xfrm flipH="1">
              <a:off x="505" y="2804"/>
              <a:ext cx="95"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7694" name="Rectangle 94"/>
          <p:cNvSpPr>
            <a:spLocks noChangeArrowheads="1"/>
          </p:cNvSpPr>
          <p:nvPr/>
        </p:nvSpPr>
        <p:spPr bwMode="auto">
          <a:xfrm>
            <a:off x="7831138" y="4152900"/>
            <a:ext cx="47625" cy="228600"/>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1" name="Rectangle 3"/>
          <p:cNvSpPr txBox="1">
            <a:spLocks noChangeArrowheads="1"/>
          </p:cNvSpPr>
          <p:nvPr/>
        </p:nvSpPr>
        <p:spPr bwMode="auto">
          <a:xfrm>
            <a:off x="685800" y="533400"/>
            <a:ext cx="7772400" cy="833438"/>
          </a:xfrm>
          <a:prstGeom prst="rect">
            <a:avLst/>
          </a:prstGeom>
          <a:noFill/>
          <a:ln w="9525">
            <a:noFill/>
            <a:miter lim="800000"/>
            <a:headEnd/>
            <a:tailEnd/>
          </a:ln>
        </p:spPr>
        <p:txBody>
          <a:bodyPr anchor="ctr"/>
          <a:lstStyle/>
          <a:p>
            <a:pPr>
              <a:defRPr/>
            </a:pPr>
            <a:r>
              <a:rPr lang="en-US" altLang="en-US" sz="2800" b="1" kern="0">
                <a:solidFill>
                  <a:srgbClr val="000000"/>
                </a:solidFill>
              </a:rPr>
              <a:t>Topic 3: Thermal physics</a:t>
            </a:r>
            <a:br>
              <a:rPr lang="en-US" altLang="en-US" sz="2800" b="1" kern="0">
                <a:solidFill>
                  <a:srgbClr val="000000"/>
                </a:solidFill>
              </a:rPr>
            </a:br>
            <a:r>
              <a:rPr lang="en-US" altLang="en-US" sz="2800" kern="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02">
                                            <p:txEl>
                                              <p:pRg st="0" end="0"/>
                                            </p:txEl>
                                          </p:spTgt>
                                        </p:tgtEl>
                                        <p:attrNameLst>
                                          <p:attrName>style.visibility</p:attrName>
                                        </p:attrNameLst>
                                      </p:cBhvr>
                                      <p:to>
                                        <p:strVal val="visible"/>
                                      </p:to>
                                    </p:set>
                                    <p:anim calcmode="lin" valueType="num">
                                      <p:cBhvr additive="base">
                                        <p:cTn id="7" dur="500" fill="hold"/>
                                        <p:tgtEl>
                                          <p:spTgt spid="1177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77602">
                                            <p:txEl>
                                              <p:pRg st="1" end="1"/>
                                            </p:txEl>
                                          </p:spTgt>
                                        </p:tgtEl>
                                        <p:attrNameLst>
                                          <p:attrName>style.visibility</p:attrName>
                                        </p:attrNameLst>
                                      </p:cBhvr>
                                      <p:to>
                                        <p:strVal val="visible"/>
                                      </p:to>
                                    </p:set>
                                    <p:anim calcmode="lin" valueType="num">
                                      <p:cBhvr additive="base">
                                        <p:cTn id="13" dur="500" fill="hold"/>
                                        <p:tgtEl>
                                          <p:spTgt spid="1177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77602">
                                            <p:txEl>
                                              <p:pRg st="2" end="2"/>
                                            </p:txEl>
                                          </p:spTgt>
                                        </p:tgtEl>
                                        <p:attrNameLst>
                                          <p:attrName>style.visibility</p:attrName>
                                        </p:attrNameLst>
                                      </p:cBhvr>
                                      <p:to>
                                        <p:strVal val="visible"/>
                                      </p:to>
                                    </p:set>
                                    <p:anim calcmode="lin" valueType="num">
                                      <p:cBhvr additive="base">
                                        <p:cTn id="19" dur="500" fill="hold"/>
                                        <p:tgtEl>
                                          <p:spTgt spid="1177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77602">
                                            <p:txEl>
                                              <p:pRg st="3" end="3"/>
                                            </p:txEl>
                                          </p:spTgt>
                                        </p:tgtEl>
                                        <p:attrNameLst>
                                          <p:attrName>style.visibility</p:attrName>
                                        </p:attrNameLst>
                                      </p:cBhvr>
                                      <p:to>
                                        <p:strVal val="visible"/>
                                      </p:to>
                                    </p:set>
                                    <p:anim calcmode="lin" valueType="num">
                                      <p:cBhvr additive="base">
                                        <p:cTn id="25" dur="500" fill="hold"/>
                                        <p:tgtEl>
                                          <p:spTgt spid="1177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07"/>
                                        </p:tgtEl>
                                        <p:attrNameLst>
                                          <p:attrName>style.visibility</p:attrName>
                                        </p:attrNameLst>
                                      </p:cBhvr>
                                      <p:to>
                                        <p:strVal val="visible"/>
                                      </p:to>
                                    </p:set>
                                    <p:anim calcmode="lin" valueType="num">
                                      <p:cBhvr additive="base">
                                        <p:cTn id="31" dur="500" fill="hold"/>
                                        <p:tgtEl>
                                          <p:spTgt spid="1177607"/>
                                        </p:tgtEl>
                                        <p:attrNameLst>
                                          <p:attrName>ppt_x</p:attrName>
                                        </p:attrNameLst>
                                      </p:cBhvr>
                                      <p:tavLst>
                                        <p:tav tm="0">
                                          <p:val>
                                            <p:strVal val="0-#ppt_w/2"/>
                                          </p:val>
                                        </p:tav>
                                        <p:tav tm="100000">
                                          <p:val>
                                            <p:strVal val="#ppt_x"/>
                                          </p:val>
                                        </p:tav>
                                      </p:tavLst>
                                    </p:anim>
                                    <p:anim calcmode="lin" valueType="num">
                                      <p:cBhvr additive="base">
                                        <p:cTn id="32" dur="500" fill="hold"/>
                                        <p:tgtEl>
                                          <p:spTgt spid="117760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77618"/>
                                        </p:tgtEl>
                                        <p:attrNameLst>
                                          <p:attrName>style.visibility</p:attrName>
                                        </p:attrNameLst>
                                      </p:cBhvr>
                                      <p:to>
                                        <p:strVal val="visible"/>
                                      </p:to>
                                    </p:set>
                                    <p:anim calcmode="lin" valueType="num">
                                      <p:cBhvr additive="base">
                                        <p:cTn id="39" dur="500" fill="hold"/>
                                        <p:tgtEl>
                                          <p:spTgt spid="1177618"/>
                                        </p:tgtEl>
                                        <p:attrNameLst>
                                          <p:attrName>ppt_x</p:attrName>
                                        </p:attrNameLst>
                                      </p:cBhvr>
                                      <p:tavLst>
                                        <p:tav tm="0">
                                          <p:val>
                                            <p:strVal val="0-#ppt_w/2"/>
                                          </p:val>
                                        </p:tav>
                                        <p:tav tm="100000">
                                          <p:val>
                                            <p:strVal val="#ppt_x"/>
                                          </p:val>
                                        </p:tav>
                                      </p:tavLst>
                                    </p:anim>
                                    <p:anim calcmode="lin" valueType="num">
                                      <p:cBhvr additive="base">
                                        <p:cTn id="40" dur="500" fill="hold"/>
                                        <p:tgtEl>
                                          <p:spTgt spid="117761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77619"/>
                                        </p:tgtEl>
                                        <p:attrNameLst>
                                          <p:attrName>style.visibility</p:attrName>
                                        </p:attrNameLst>
                                      </p:cBhvr>
                                      <p:to>
                                        <p:strVal val="visible"/>
                                      </p:to>
                                    </p:set>
                                    <p:anim calcmode="lin" valueType="num">
                                      <p:cBhvr additive="base">
                                        <p:cTn id="43" dur="500" fill="hold"/>
                                        <p:tgtEl>
                                          <p:spTgt spid="1177619"/>
                                        </p:tgtEl>
                                        <p:attrNameLst>
                                          <p:attrName>ppt_x</p:attrName>
                                        </p:attrNameLst>
                                      </p:cBhvr>
                                      <p:tavLst>
                                        <p:tav tm="0">
                                          <p:val>
                                            <p:strVal val="0-#ppt_w/2"/>
                                          </p:val>
                                        </p:tav>
                                        <p:tav tm="100000">
                                          <p:val>
                                            <p:strVal val="#ppt_x"/>
                                          </p:val>
                                        </p:tav>
                                      </p:tavLst>
                                    </p:anim>
                                    <p:anim calcmode="lin" valueType="num">
                                      <p:cBhvr additive="base">
                                        <p:cTn id="44" dur="500" fill="hold"/>
                                        <p:tgtEl>
                                          <p:spTgt spid="11776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77620"/>
                                        </p:tgtEl>
                                        <p:attrNameLst>
                                          <p:attrName>style.visibility</p:attrName>
                                        </p:attrNameLst>
                                      </p:cBhvr>
                                      <p:to>
                                        <p:strVal val="visible"/>
                                      </p:to>
                                    </p:set>
                                    <p:anim calcmode="lin" valueType="num">
                                      <p:cBhvr additive="base">
                                        <p:cTn id="47" dur="500" fill="hold"/>
                                        <p:tgtEl>
                                          <p:spTgt spid="1177620"/>
                                        </p:tgtEl>
                                        <p:attrNameLst>
                                          <p:attrName>ppt_x</p:attrName>
                                        </p:attrNameLst>
                                      </p:cBhvr>
                                      <p:tavLst>
                                        <p:tav tm="0">
                                          <p:val>
                                            <p:strVal val="0-#ppt_w/2"/>
                                          </p:val>
                                        </p:tav>
                                        <p:tav tm="100000">
                                          <p:val>
                                            <p:strVal val="#ppt_x"/>
                                          </p:val>
                                        </p:tav>
                                      </p:tavLst>
                                    </p:anim>
                                    <p:anim calcmode="lin" valueType="num">
                                      <p:cBhvr additive="base">
                                        <p:cTn id="48" dur="500" fill="hold"/>
                                        <p:tgtEl>
                                          <p:spTgt spid="117762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8" presetClass="emph" presetSubtype="0" fill="hold" grpId="1" nodeType="withEffect">
                                  <p:stCondLst>
                                    <p:cond delay="0"/>
                                  </p:stCondLst>
                                  <p:childTnLst>
                                    <p:animRot by="21600000">
                                      <p:cBhvr>
                                        <p:cTn id="54" dur="2000" fill="hold"/>
                                        <p:tgtEl>
                                          <p:spTgt spid="1177607"/>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5" name="drumroll.wav"/>
                                        </p:tgtEl>
                                      </p:cMediaNode>
                                    </p:audio>
                                  </p:subTnLst>
                                </p:cTn>
                              </p:par>
                              <p:par>
                                <p:cTn id="55" presetID="8" presetClass="emph" presetSubtype="0" fill="hold" nodeType="withEffect">
                                  <p:stCondLst>
                                    <p:cond delay="0"/>
                                  </p:stCondLst>
                                  <p:childTnLst>
                                    <p:animRot by="21600000">
                                      <p:cBhvr>
                                        <p:cTn id="56" dur="2000" fill="hold"/>
                                        <p:tgtEl>
                                          <p:spTgt spid="3"/>
                                        </p:tgtEl>
                                        <p:attrNameLst>
                                          <p:attrName>r</p:attrName>
                                        </p:attrNameLst>
                                      </p:cBhvr>
                                    </p:animRot>
                                  </p:childTnLst>
                                </p:cTn>
                              </p:par>
                              <p:par>
                                <p:cTn id="57" presetID="8" presetClass="emph" presetSubtype="0" fill="hold" grpId="1" nodeType="withEffect">
                                  <p:stCondLst>
                                    <p:cond delay="0"/>
                                  </p:stCondLst>
                                  <p:childTnLst>
                                    <p:animRot by="21600000">
                                      <p:cBhvr>
                                        <p:cTn id="58" dur="2000" fill="hold"/>
                                        <p:tgtEl>
                                          <p:spTgt spid="1177618"/>
                                        </p:tgtEl>
                                        <p:attrNameLst>
                                          <p:attrName>r</p:attrName>
                                        </p:attrNameLst>
                                      </p:cBhvr>
                                    </p:animRot>
                                  </p:childTnLst>
                                </p:cTn>
                              </p:par>
                              <p:par>
                                <p:cTn id="59" presetID="8" presetClass="emph" presetSubtype="0" fill="hold" grpId="1" nodeType="withEffect">
                                  <p:stCondLst>
                                    <p:cond delay="0"/>
                                  </p:stCondLst>
                                  <p:childTnLst>
                                    <p:animRot by="21600000">
                                      <p:cBhvr>
                                        <p:cTn id="60" dur="2000" fill="hold"/>
                                        <p:tgtEl>
                                          <p:spTgt spid="1177619"/>
                                        </p:tgtEl>
                                        <p:attrNameLst>
                                          <p:attrName>r</p:attrName>
                                        </p:attrNameLst>
                                      </p:cBhvr>
                                    </p:animRot>
                                  </p:childTnLst>
                                </p:cTn>
                              </p:par>
                              <p:par>
                                <p:cTn id="61" presetID="8" presetClass="emph" presetSubtype="0" fill="hold" grpId="1" nodeType="withEffect">
                                  <p:stCondLst>
                                    <p:cond delay="0"/>
                                  </p:stCondLst>
                                  <p:childTnLst>
                                    <p:animRot by="21600000">
                                      <p:cBhvr>
                                        <p:cTn id="62" dur="2000" fill="hold"/>
                                        <p:tgtEl>
                                          <p:spTgt spid="1177620"/>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4"/>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2000"/>
                                        <p:tgtEl>
                                          <p:spTgt spid="2"/>
                                        </p:tgtEl>
                                      </p:cBhvr>
                                    </p:animEffect>
                                  </p:childTnLst>
                                  <p:subTnLst>
                                    <p:audio>
                                      <p:cMediaNode>
                                        <p:cTn display="0" masterRel="sameClick">
                                          <p:stCondLst>
                                            <p:cond evt="begin" delay="0">
                                              <p:tn val="67"/>
                                            </p:cond>
                                          </p:stCondLst>
                                          <p:endCondLst>
                                            <p:cond evt="onStopAudio" delay="0">
                                              <p:tgtEl>
                                                <p:sldTgt/>
                                              </p:tgtEl>
                                            </p:cond>
                                          </p:endCondLst>
                                        </p:cTn>
                                        <p:tgtEl>
                                          <p:sndTgt r:embed="rId6" name="whoosh.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77636"/>
                                        </p:tgtEl>
                                        <p:attrNameLst>
                                          <p:attrName>style.visibility</p:attrName>
                                        </p:attrNameLst>
                                      </p:cBhvr>
                                      <p:to>
                                        <p:strVal val="visible"/>
                                      </p:to>
                                    </p:set>
                                    <p:anim calcmode="lin" valueType="num">
                                      <p:cBhvr additive="base">
                                        <p:cTn id="74" dur="500" fill="hold"/>
                                        <p:tgtEl>
                                          <p:spTgt spid="1177636"/>
                                        </p:tgtEl>
                                        <p:attrNameLst>
                                          <p:attrName>ppt_x</p:attrName>
                                        </p:attrNameLst>
                                      </p:cBhvr>
                                      <p:tavLst>
                                        <p:tav tm="0">
                                          <p:val>
                                            <p:strVal val="#ppt_x"/>
                                          </p:val>
                                        </p:tav>
                                        <p:tav tm="100000">
                                          <p:val>
                                            <p:strVal val="#ppt_x"/>
                                          </p:val>
                                        </p:tav>
                                      </p:tavLst>
                                    </p:anim>
                                    <p:anim calcmode="lin" valueType="num">
                                      <p:cBhvr additive="base">
                                        <p:cTn id="75" dur="500" fill="hold"/>
                                        <p:tgtEl>
                                          <p:spTgt spid="11776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177637"/>
                                        </p:tgtEl>
                                        <p:attrNameLst>
                                          <p:attrName>style.visibility</p:attrName>
                                        </p:attrNameLst>
                                      </p:cBhvr>
                                      <p:to>
                                        <p:strVal val="visible"/>
                                      </p:to>
                                    </p:set>
                                    <p:anim calcmode="lin" valueType="num">
                                      <p:cBhvr additive="base">
                                        <p:cTn id="78" dur="500" fill="hold"/>
                                        <p:tgtEl>
                                          <p:spTgt spid="1177637"/>
                                        </p:tgtEl>
                                        <p:attrNameLst>
                                          <p:attrName>ppt_x</p:attrName>
                                        </p:attrNameLst>
                                      </p:cBhvr>
                                      <p:tavLst>
                                        <p:tav tm="0">
                                          <p:val>
                                            <p:strVal val="#ppt_x"/>
                                          </p:val>
                                        </p:tav>
                                        <p:tav tm="100000">
                                          <p:val>
                                            <p:strVal val="#ppt_x"/>
                                          </p:val>
                                        </p:tav>
                                      </p:tavLst>
                                    </p:anim>
                                    <p:anim calcmode="lin" valueType="num">
                                      <p:cBhvr additive="base">
                                        <p:cTn id="79" dur="500" fill="hold"/>
                                        <p:tgtEl>
                                          <p:spTgt spid="11776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177638"/>
                                        </p:tgtEl>
                                        <p:attrNameLst>
                                          <p:attrName>style.visibility</p:attrName>
                                        </p:attrNameLst>
                                      </p:cBhvr>
                                      <p:to>
                                        <p:strVal val="visible"/>
                                      </p:to>
                                    </p:set>
                                    <p:anim calcmode="lin" valueType="num">
                                      <p:cBhvr additive="base">
                                        <p:cTn id="82" dur="500" fill="hold"/>
                                        <p:tgtEl>
                                          <p:spTgt spid="1177638"/>
                                        </p:tgtEl>
                                        <p:attrNameLst>
                                          <p:attrName>ppt_x</p:attrName>
                                        </p:attrNameLst>
                                      </p:cBhvr>
                                      <p:tavLst>
                                        <p:tav tm="0">
                                          <p:val>
                                            <p:strVal val="#ppt_x"/>
                                          </p:val>
                                        </p:tav>
                                        <p:tav tm="100000">
                                          <p:val>
                                            <p:strVal val="#ppt_x"/>
                                          </p:val>
                                        </p:tav>
                                      </p:tavLst>
                                    </p:anim>
                                    <p:anim calcmode="lin" valueType="num">
                                      <p:cBhvr additive="base">
                                        <p:cTn id="83" dur="500" fill="hold"/>
                                        <p:tgtEl>
                                          <p:spTgt spid="11776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177639"/>
                                        </p:tgtEl>
                                        <p:attrNameLst>
                                          <p:attrName>style.visibility</p:attrName>
                                        </p:attrNameLst>
                                      </p:cBhvr>
                                      <p:to>
                                        <p:strVal val="visible"/>
                                      </p:to>
                                    </p:set>
                                    <p:anim calcmode="lin" valueType="num">
                                      <p:cBhvr additive="base">
                                        <p:cTn id="86" dur="500" fill="hold"/>
                                        <p:tgtEl>
                                          <p:spTgt spid="1177639"/>
                                        </p:tgtEl>
                                        <p:attrNameLst>
                                          <p:attrName>ppt_x</p:attrName>
                                        </p:attrNameLst>
                                      </p:cBhvr>
                                      <p:tavLst>
                                        <p:tav tm="0">
                                          <p:val>
                                            <p:strVal val="#ppt_x"/>
                                          </p:val>
                                        </p:tav>
                                        <p:tav tm="100000">
                                          <p:val>
                                            <p:strVal val="#ppt_x"/>
                                          </p:val>
                                        </p:tav>
                                      </p:tavLst>
                                    </p:anim>
                                    <p:anim calcmode="lin" valueType="num">
                                      <p:cBhvr additive="base">
                                        <p:cTn id="87" dur="500" fill="hold"/>
                                        <p:tgtEl>
                                          <p:spTgt spid="11776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77640"/>
                                        </p:tgtEl>
                                        <p:attrNameLst>
                                          <p:attrName>style.visibility</p:attrName>
                                        </p:attrNameLst>
                                      </p:cBhvr>
                                      <p:to>
                                        <p:strVal val="visible"/>
                                      </p:to>
                                    </p:set>
                                    <p:anim calcmode="lin" valueType="num">
                                      <p:cBhvr additive="base">
                                        <p:cTn id="90" dur="500" fill="hold"/>
                                        <p:tgtEl>
                                          <p:spTgt spid="1177640"/>
                                        </p:tgtEl>
                                        <p:attrNameLst>
                                          <p:attrName>ppt_x</p:attrName>
                                        </p:attrNameLst>
                                      </p:cBhvr>
                                      <p:tavLst>
                                        <p:tav tm="0">
                                          <p:val>
                                            <p:strVal val="#ppt_x"/>
                                          </p:val>
                                        </p:tav>
                                        <p:tav tm="100000">
                                          <p:val>
                                            <p:strVal val="#ppt_x"/>
                                          </p:val>
                                        </p:tav>
                                      </p:tavLst>
                                    </p:anim>
                                    <p:anim calcmode="lin" valueType="num">
                                      <p:cBhvr additive="base">
                                        <p:cTn id="91" dur="500" fill="hold"/>
                                        <p:tgtEl>
                                          <p:spTgt spid="11776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77641"/>
                                        </p:tgtEl>
                                        <p:attrNameLst>
                                          <p:attrName>style.visibility</p:attrName>
                                        </p:attrNameLst>
                                      </p:cBhvr>
                                      <p:to>
                                        <p:strVal val="visible"/>
                                      </p:to>
                                    </p:set>
                                    <p:anim calcmode="lin" valueType="num">
                                      <p:cBhvr additive="base">
                                        <p:cTn id="94" dur="500" fill="hold"/>
                                        <p:tgtEl>
                                          <p:spTgt spid="1177641"/>
                                        </p:tgtEl>
                                        <p:attrNameLst>
                                          <p:attrName>ppt_x</p:attrName>
                                        </p:attrNameLst>
                                      </p:cBhvr>
                                      <p:tavLst>
                                        <p:tav tm="0">
                                          <p:val>
                                            <p:strVal val="#ppt_x"/>
                                          </p:val>
                                        </p:tav>
                                        <p:tav tm="100000">
                                          <p:val>
                                            <p:strVal val="#ppt_x"/>
                                          </p:val>
                                        </p:tav>
                                      </p:tavLst>
                                    </p:anim>
                                    <p:anim calcmode="lin" valueType="num">
                                      <p:cBhvr additive="base">
                                        <p:cTn id="95" dur="500" fill="hold"/>
                                        <p:tgtEl>
                                          <p:spTgt spid="11776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77642"/>
                                        </p:tgtEl>
                                        <p:attrNameLst>
                                          <p:attrName>style.visibility</p:attrName>
                                        </p:attrNameLst>
                                      </p:cBhvr>
                                      <p:to>
                                        <p:strVal val="visible"/>
                                      </p:to>
                                    </p:set>
                                    <p:anim calcmode="lin" valueType="num">
                                      <p:cBhvr additive="base">
                                        <p:cTn id="98" dur="500" fill="hold"/>
                                        <p:tgtEl>
                                          <p:spTgt spid="1177642"/>
                                        </p:tgtEl>
                                        <p:attrNameLst>
                                          <p:attrName>ppt_x</p:attrName>
                                        </p:attrNameLst>
                                      </p:cBhvr>
                                      <p:tavLst>
                                        <p:tav tm="0">
                                          <p:val>
                                            <p:strVal val="#ppt_x"/>
                                          </p:val>
                                        </p:tav>
                                        <p:tav tm="100000">
                                          <p:val>
                                            <p:strVal val="#ppt_x"/>
                                          </p:val>
                                        </p:tav>
                                      </p:tavLst>
                                    </p:anim>
                                    <p:anim calcmode="lin" valueType="num">
                                      <p:cBhvr additive="base">
                                        <p:cTn id="99" dur="500" fill="hold"/>
                                        <p:tgtEl>
                                          <p:spTgt spid="11776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77643"/>
                                        </p:tgtEl>
                                        <p:attrNameLst>
                                          <p:attrName>style.visibility</p:attrName>
                                        </p:attrNameLst>
                                      </p:cBhvr>
                                      <p:to>
                                        <p:strVal val="visible"/>
                                      </p:to>
                                    </p:set>
                                    <p:anim calcmode="lin" valueType="num">
                                      <p:cBhvr additive="base">
                                        <p:cTn id="102" dur="500" fill="hold"/>
                                        <p:tgtEl>
                                          <p:spTgt spid="1177643"/>
                                        </p:tgtEl>
                                        <p:attrNameLst>
                                          <p:attrName>ppt_x</p:attrName>
                                        </p:attrNameLst>
                                      </p:cBhvr>
                                      <p:tavLst>
                                        <p:tav tm="0">
                                          <p:val>
                                            <p:strVal val="#ppt_x"/>
                                          </p:val>
                                        </p:tav>
                                        <p:tav tm="100000">
                                          <p:val>
                                            <p:strVal val="#ppt_x"/>
                                          </p:val>
                                        </p:tav>
                                      </p:tavLst>
                                    </p:anim>
                                    <p:anim calcmode="lin" valueType="num">
                                      <p:cBhvr additive="base">
                                        <p:cTn id="103" dur="500" fill="hold"/>
                                        <p:tgtEl>
                                          <p:spTgt spid="11776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77644"/>
                                        </p:tgtEl>
                                        <p:attrNameLst>
                                          <p:attrName>style.visibility</p:attrName>
                                        </p:attrNameLst>
                                      </p:cBhvr>
                                      <p:to>
                                        <p:strVal val="visible"/>
                                      </p:to>
                                    </p:set>
                                    <p:anim calcmode="lin" valueType="num">
                                      <p:cBhvr additive="base">
                                        <p:cTn id="106" dur="500" fill="hold"/>
                                        <p:tgtEl>
                                          <p:spTgt spid="1177644"/>
                                        </p:tgtEl>
                                        <p:attrNameLst>
                                          <p:attrName>ppt_x</p:attrName>
                                        </p:attrNameLst>
                                      </p:cBhvr>
                                      <p:tavLst>
                                        <p:tav tm="0">
                                          <p:val>
                                            <p:strVal val="#ppt_x"/>
                                          </p:val>
                                        </p:tav>
                                        <p:tav tm="100000">
                                          <p:val>
                                            <p:strVal val="#ppt_x"/>
                                          </p:val>
                                        </p:tav>
                                      </p:tavLst>
                                    </p:anim>
                                    <p:anim calcmode="lin" valueType="num">
                                      <p:cBhvr additive="base">
                                        <p:cTn id="107" dur="500" fill="hold"/>
                                        <p:tgtEl>
                                          <p:spTgt spid="11776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77645"/>
                                        </p:tgtEl>
                                        <p:attrNameLst>
                                          <p:attrName>style.visibility</p:attrName>
                                        </p:attrNameLst>
                                      </p:cBhvr>
                                      <p:to>
                                        <p:strVal val="visible"/>
                                      </p:to>
                                    </p:set>
                                    <p:anim calcmode="lin" valueType="num">
                                      <p:cBhvr additive="base">
                                        <p:cTn id="110" dur="500" fill="hold"/>
                                        <p:tgtEl>
                                          <p:spTgt spid="1177645"/>
                                        </p:tgtEl>
                                        <p:attrNameLst>
                                          <p:attrName>ppt_x</p:attrName>
                                        </p:attrNameLst>
                                      </p:cBhvr>
                                      <p:tavLst>
                                        <p:tav tm="0">
                                          <p:val>
                                            <p:strVal val="#ppt_x"/>
                                          </p:val>
                                        </p:tav>
                                        <p:tav tm="100000">
                                          <p:val>
                                            <p:strVal val="#ppt_x"/>
                                          </p:val>
                                        </p:tav>
                                      </p:tavLst>
                                    </p:anim>
                                    <p:anim calcmode="lin" valueType="num">
                                      <p:cBhvr additive="base">
                                        <p:cTn id="111" dur="500" fill="hold"/>
                                        <p:tgtEl>
                                          <p:spTgt spid="11776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177646"/>
                                        </p:tgtEl>
                                        <p:attrNameLst>
                                          <p:attrName>style.visibility</p:attrName>
                                        </p:attrNameLst>
                                      </p:cBhvr>
                                      <p:to>
                                        <p:strVal val="visible"/>
                                      </p:to>
                                    </p:set>
                                    <p:anim calcmode="lin" valueType="num">
                                      <p:cBhvr additive="base">
                                        <p:cTn id="114" dur="500" fill="hold"/>
                                        <p:tgtEl>
                                          <p:spTgt spid="1177646"/>
                                        </p:tgtEl>
                                        <p:attrNameLst>
                                          <p:attrName>ppt_x</p:attrName>
                                        </p:attrNameLst>
                                      </p:cBhvr>
                                      <p:tavLst>
                                        <p:tav tm="0">
                                          <p:val>
                                            <p:strVal val="#ppt_x"/>
                                          </p:val>
                                        </p:tav>
                                        <p:tav tm="100000">
                                          <p:val>
                                            <p:strVal val="#ppt_x"/>
                                          </p:val>
                                        </p:tav>
                                      </p:tavLst>
                                    </p:anim>
                                    <p:anim calcmode="lin" valueType="num">
                                      <p:cBhvr additive="base">
                                        <p:cTn id="115" dur="500" fill="hold"/>
                                        <p:tgtEl>
                                          <p:spTgt spid="11776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177647"/>
                                        </p:tgtEl>
                                        <p:attrNameLst>
                                          <p:attrName>style.visibility</p:attrName>
                                        </p:attrNameLst>
                                      </p:cBhvr>
                                      <p:to>
                                        <p:strVal val="visible"/>
                                      </p:to>
                                    </p:set>
                                    <p:anim calcmode="lin" valueType="num">
                                      <p:cBhvr additive="base">
                                        <p:cTn id="118" dur="500" fill="hold"/>
                                        <p:tgtEl>
                                          <p:spTgt spid="1177647"/>
                                        </p:tgtEl>
                                        <p:attrNameLst>
                                          <p:attrName>ppt_x</p:attrName>
                                        </p:attrNameLst>
                                      </p:cBhvr>
                                      <p:tavLst>
                                        <p:tav tm="0">
                                          <p:val>
                                            <p:strVal val="#ppt_x"/>
                                          </p:val>
                                        </p:tav>
                                        <p:tav tm="100000">
                                          <p:val>
                                            <p:strVal val="#ppt_x"/>
                                          </p:val>
                                        </p:tav>
                                      </p:tavLst>
                                    </p:anim>
                                    <p:anim calcmode="lin" valueType="num">
                                      <p:cBhvr additive="base">
                                        <p:cTn id="119" dur="500" fill="hold"/>
                                        <p:tgtEl>
                                          <p:spTgt spid="11776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177648"/>
                                        </p:tgtEl>
                                        <p:attrNameLst>
                                          <p:attrName>style.visibility</p:attrName>
                                        </p:attrNameLst>
                                      </p:cBhvr>
                                      <p:to>
                                        <p:strVal val="visible"/>
                                      </p:to>
                                    </p:set>
                                    <p:anim calcmode="lin" valueType="num">
                                      <p:cBhvr additive="base">
                                        <p:cTn id="122" dur="500" fill="hold"/>
                                        <p:tgtEl>
                                          <p:spTgt spid="1177648"/>
                                        </p:tgtEl>
                                        <p:attrNameLst>
                                          <p:attrName>ppt_x</p:attrName>
                                        </p:attrNameLst>
                                      </p:cBhvr>
                                      <p:tavLst>
                                        <p:tav tm="0">
                                          <p:val>
                                            <p:strVal val="#ppt_x"/>
                                          </p:val>
                                        </p:tav>
                                        <p:tav tm="100000">
                                          <p:val>
                                            <p:strVal val="#ppt_x"/>
                                          </p:val>
                                        </p:tav>
                                      </p:tavLst>
                                    </p:anim>
                                    <p:anim calcmode="lin" valueType="num">
                                      <p:cBhvr additive="base">
                                        <p:cTn id="123" dur="500" fill="hold"/>
                                        <p:tgtEl>
                                          <p:spTgt spid="11776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177649"/>
                                        </p:tgtEl>
                                        <p:attrNameLst>
                                          <p:attrName>style.visibility</p:attrName>
                                        </p:attrNameLst>
                                      </p:cBhvr>
                                      <p:to>
                                        <p:strVal val="visible"/>
                                      </p:to>
                                    </p:set>
                                    <p:anim calcmode="lin" valueType="num">
                                      <p:cBhvr additive="base">
                                        <p:cTn id="126" dur="500" fill="hold"/>
                                        <p:tgtEl>
                                          <p:spTgt spid="1177649"/>
                                        </p:tgtEl>
                                        <p:attrNameLst>
                                          <p:attrName>ppt_x</p:attrName>
                                        </p:attrNameLst>
                                      </p:cBhvr>
                                      <p:tavLst>
                                        <p:tav tm="0">
                                          <p:val>
                                            <p:strVal val="#ppt_x"/>
                                          </p:val>
                                        </p:tav>
                                        <p:tav tm="100000">
                                          <p:val>
                                            <p:strVal val="#ppt_x"/>
                                          </p:val>
                                        </p:tav>
                                      </p:tavLst>
                                    </p:anim>
                                    <p:anim calcmode="lin" valueType="num">
                                      <p:cBhvr additive="base">
                                        <p:cTn id="127" dur="500" fill="hold"/>
                                        <p:tgtEl>
                                          <p:spTgt spid="11776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1177650"/>
                                        </p:tgtEl>
                                        <p:attrNameLst>
                                          <p:attrName>style.visibility</p:attrName>
                                        </p:attrNameLst>
                                      </p:cBhvr>
                                      <p:to>
                                        <p:strVal val="visible"/>
                                      </p:to>
                                    </p:set>
                                    <p:anim calcmode="lin" valueType="num">
                                      <p:cBhvr additive="base">
                                        <p:cTn id="130" dur="500" fill="hold"/>
                                        <p:tgtEl>
                                          <p:spTgt spid="1177650"/>
                                        </p:tgtEl>
                                        <p:attrNameLst>
                                          <p:attrName>ppt_x</p:attrName>
                                        </p:attrNameLst>
                                      </p:cBhvr>
                                      <p:tavLst>
                                        <p:tav tm="0">
                                          <p:val>
                                            <p:strVal val="#ppt_x"/>
                                          </p:val>
                                        </p:tav>
                                        <p:tav tm="100000">
                                          <p:val>
                                            <p:strVal val="#ppt_x"/>
                                          </p:val>
                                        </p:tav>
                                      </p:tavLst>
                                    </p:anim>
                                    <p:anim calcmode="lin" valueType="num">
                                      <p:cBhvr additive="base">
                                        <p:cTn id="131" dur="500" fill="hold"/>
                                        <p:tgtEl>
                                          <p:spTgt spid="11776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1177651"/>
                                        </p:tgtEl>
                                        <p:attrNameLst>
                                          <p:attrName>style.visibility</p:attrName>
                                        </p:attrNameLst>
                                      </p:cBhvr>
                                      <p:to>
                                        <p:strVal val="visible"/>
                                      </p:to>
                                    </p:set>
                                    <p:anim calcmode="lin" valueType="num">
                                      <p:cBhvr additive="base">
                                        <p:cTn id="134" dur="500" fill="hold"/>
                                        <p:tgtEl>
                                          <p:spTgt spid="1177651"/>
                                        </p:tgtEl>
                                        <p:attrNameLst>
                                          <p:attrName>ppt_x</p:attrName>
                                        </p:attrNameLst>
                                      </p:cBhvr>
                                      <p:tavLst>
                                        <p:tav tm="0">
                                          <p:val>
                                            <p:strVal val="#ppt_x"/>
                                          </p:val>
                                        </p:tav>
                                        <p:tav tm="100000">
                                          <p:val>
                                            <p:strVal val="#ppt_x"/>
                                          </p:val>
                                        </p:tav>
                                      </p:tavLst>
                                    </p:anim>
                                    <p:anim calcmode="lin" valueType="num">
                                      <p:cBhvr additive="base">
                                        <p:cTn id="135" dur="500" fill="hold"/>
                                        <p:tgtEl>
                                          <p:spTgt spid="11776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177652"/>
                                        </p:tgtEl>
                                        <p:attrNameLst>
                                          <p:attrName>style.visibility</p:attrName>
                                        </p:attrNameLst>
                                      </p:cBhvr>
                                      <p:to>
                                        <p:strVal val="visible"/>
                                      </p:to>
                                    </p:set>
                                    <p:anim calcmode="lin" valueType="num">
                                      <p:cBhvr additive="base">
                                        <p:cTn id="138" dur="500" fill="hold"/>
                                        <p:tgtEl>
                                          <p:spTgt spid="1177652"/>
                                        </p:tgtEl>
                                        <p:attrNameLst>
                                          <p:attrName>ppt_x</p:attrName>
                                        </p:attrNameLst>
                                      </p:cBhvr>
                                      <p:tavLst>
                                        <p:tav tm="0">
                                          <p:val>
                                            <p:strVal val="#ppt_x"/>
                                          </p:val>
                                        </p:tav>
                                        <p:tav tm="100000">
                                          <p:val>
                                            <p:strVal val="#ppt_x"/>
                                          </p:val>
                                        </p:tav>
                                      </p:tavLst>
                                    </p:anim>
                                    <p:anim calcmode="lin" valueType="num">
                                      <p:cBhvr additive="base">
                                        <p:cTn id="139" dur="500" fill="hold"/>
                                        <p:tgtEl>
                                          <p:spTgt spid="1177652"/>
                                        </p:tgtEl>
                                        <p:attrNameLst>
                                          <p:attrName>ppt_y</p:attrName>
                                        </p:attrNameLst>
                                      </p:cBhvr>
                                      <p:tavLst>
                                        <p:tav tm="0">
                                          <p:val>
                                            <p:strVal val="1+#ppt_h/2"/>
                                          </p:val>
                                        </p:tav>
                                        <p:tav tm="100000">
                                          <p:val>
                                            <p:strVal val="#ppt_y"/>
                                          </p:val>
                                        </p:tav>
                                      </p:tavLst>
                                    </p:anim>
                                  </p:childTnLst>
                                </p:cTn>
                              </p:par>
                              <p:par>
                                <p:cTn id="140" presetID="8" presetClass="emph" presetSubtype="0" fill="hold" grpId="1" nodeType="withEffect">
                                  <p:stCondLst>
                                    <p:cond delay="0"/>
                                  </p:stCondLst>
                                  <p:childTnLst>
                                    <p:animRot by="21600000">
                                      <p:cBhvr>
                                        <p:cTn id="141" dur="2000" fill="hold"/>
                                        <p:tgtEl>
                                          <p:spTgt spid="1177636"/>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5" name="drumroll.wav"/>
                                        </p:tgtEl>
                                      </p:cMediaNode>
                                    </p:audio>
                                  </p:subTnLst>
                                </p:cTn>
                              </p:par>
                              <p:par>
                                <p:cTn id="142" presetID="8" presetClass="emph" presetSubtype="0" fill="hold" grpId="1" nodeType="withEffect">
                                  <p:stCondLst>
                                    <p:cond delay="0"/>
                                  </p:stCondLst>
                                  <p:childTnLst>
                                    <p:animRot by="21600000">
                                      <p:cBhvr>
                                        <p:cTn id="143" dur="2000" fill="hold"/>
                                        <p:tgtEl>
                                          <p:spTgt spid="1177637"/>
                                        </p:tgtEl>
                                        <p:attrNameLst>
                                          <p:attrName>r</p:attrName>
                                        </p:attrNameLst>
                                      </p:cBhvr>
                                    </p:animRot>
                                  </p:childTnLst>
                                  <p:subTnLst>
                                    <p:audio>
                                      <p:cMediaNode>
                                        <p:cTn display="0" masterRel="sameClick">
                                          <p:stCondLst>
                                            <p:cond evt="begin" delay="0">
                                              <p:tn val="142"/>
                                            </p:cond>
                                          </p:stCondLst>
                                          <p:endCondLst>
                                            <p:cond evt="onStopAudio" delay="0">
                                              <p:tgtEl>
                                                <p:sldTgt/>
                                              </p:tgtEl>
                                            </p:cond>
                                          </p:endCondLst>
                                        </p:cTn>
                                        <p:tgtEl>
                                          <p:sndTgt r:embed="rId5" name="drumroll.wav"/>
                                        </p:tgtEl>
                                      </p:cMediaNode>
                                    </p:audio>
                                  </p:subTnLst>
                                </p:cTn>
                              </p:par>
                              <p:par>
                                <p:cTn id="144" presetID="8" presetClass="emph" presetSubtype="0" fill="hold" grpId="1" nodeType="withEffect">
                                  <p:stCondLst>
                                    <p:cond delay="0"/>
                                  </p:stCondLst>
                                  <p:childTnLst>
                                    <p:animRot by="21600000">
                                      <p:cBhvr>
                                        <p:cTn id="145" dur="2000" fill="hold"/>
                                        <p:tgtEl>
                                          <p:spTgt spid="1177638"/>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5" name="drumroll.wav"/>
                                        </p:tgtEl>
                                      </p:cMediaNode>
                                    </p:audio>
                                  </p:subTnLst>
                                </p:cTn>
                              </p:par>
                              <p:par>
                                <p:cTn id="146" presetID="8" presetClass="emph" presetSubtype="0" fill="hold" grpId="1" nodeType="withEffect">
                                  <p:stCondLst>
                                    <p:cond delay="0"/>
                                  </p:stCondLst>
                                  <p:childTnLst>
                                    <p:animRot by="21600000">
                                      <p:cBhvr>
                                        <p:cTn id="147" dur="2000" fill="hold"/>
                                        <p:tgtEl>
                                          <p:spTgt spid="1177639"/>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5" name="drumroll.wav"/>
                                        </p:tgtEl>
                                      </p:cMediaNode>
                                    </p:audio>
                                  </p:subTnLst>
                                </p:cTn>
                              </p:par>
                              <p:par>
                                <p:cTn id="148" presetID="8" presetClass="emph" presetSubtype="0" fill="hold" grpId="1" nodeType="withEffect">
                                  <p:stCondLst>
                                    <p:cond delay="0"/>
                                  </p:stCondLst>
                                  <p:childTnLst>
                                    <p:animRot by="21600000">
                                      <p:cBhvr>
                                        <p:cTn id="149" dur="2000" fill="hold"/>
                                        <p:tgtEl>
                                          <p:spTgt spid="1177640"/>
                                        </p:tgtEl>
                                        <p:attrNameLst>
                                          <p:attrName>r</p:attrName>
                                        </p:attrNameLst>
                                      </p:cBhvr>
                                    </p:animRot>
                                  </p:childTnLst>
                                  <p:subTnLst>
                                    <p:audio>
                                      <p:cMediaNode>
                                        <p:cTn display="0" masterRel="sameClick">
                                          <p:stCondLst>
                                            <p:cond evt="begin" delay="0">
                                              <p:tn val="148"/>
                                            </p:cond>
                                          </p:stCondLst>
                                          <p:endCondLst>
                                            <p:cond evt="onStopAudio" delay="0">
                                              <p:tgtEl>
                                                <p:sldTgt/>
                                              </p:tgtEl>
                                            </p:cond>
                                          </p:endCondLst>
                                        </p:cTn>
                                        <p:tgtEl>
                                          <p:sndTgt r:embed="rId5" name="drumroll.wav"/>
                                        </p:tgtEl>
                                      </p:cMediaNode>
                                    </p:audio>
                                  </p:subTnLst>
                                </p:cTn>
                              </p:par>
                              <p:par>
                                <p:cTn id="150" presetID="8" presetClass="emph" presetSubtype="0" fill="hold" grpId="1" nodeType="withEffect">
                                  <p:stCondLst>
                                    <p:cond delay="0"/>
                                  </p:stCondLst>
                                  <p:childTnLst>
                                    <p:animRot by="21600000">
                                      <p:cBhvr>
                                        <p:cTn id="151" dur="2000" fill="hold"/>
                                        <p:tgtEl>
                                          <p:spTgt spid="1177641"/>
                                        </p:tgtEl>
                                        <p:attrNameLst>
                                          <p:attrName>r</p:attrName>
                                        </p:attrNameLst>
                                      </p:cBhvr>
                                    </p:animRot>
                                  </p:childTnLst>
                                  <p:subTnLst>
                                    <p:audio>
                                      <p:cMediaNode>
                                        <p:cTn display="0" masterRel="sameClick">
                                          <p:stCondLst>
                                            <p:cond evt="begin" delay="0">
                                              <p:tn val="150"/>
                                            </p:cond>
                                          </p:stCondLst>
                                          <p:endCondLst>
                                            <p:cond evt="onStopAudio" delay="0">
                                              <p:tgtEl>
                                                <p:sldTgt/>
                                              </p:tgtEl>
                                            </p:cond>
                                          </p:endCondLst>
                                        </p:cTn>
                                        <p:tgtEl>
                                          <p:sndTgt r:embed="rId5" name="drumroll.wav"/>
                                        </p:tgtEl>
                                      </p:cMediaNode>
                                    </p:audio>
                                  </p:subTnLst>
                                </p:cTn>
                              </p:par>
                              <p:par>
                                <p:cTn id="152" presetID="8" presetClass="emph" presetSubtype="0" fill="hold" grpId="1" nodeType="withEffect">
                                  <p:stCondLst>
                                    <p:cond delay="0"/>
                                  </p:stCondLst>
                                  <p:childTnLst>
                                    <p:animRot by="21600000">
                                      <p:cBhvr>
                                        <p:cTn id="153" dur="2000" fill="hold"/>
                                        <p:tgtEl>
                                          <p:spTgt spid="1177642"/>
                                        </p:tgtEl>
                                        <p:attrNameLst>
                                          <p:attrName>r</p:attrName>
                                        </p:attrNameLst>
                                      </p:cBhvr>
                                    </p:animRot>
                                  </p:childTnLst>
                                  <p:subTnLst>
                                    <p:audio>
                                      <p:cMediaNode>
                                        <p:cTn display="0" masterRel="sameClick">
                                          <p:stCondLst>
                                            <p:cond evt="begin" delay="0">
                                              <p:tn val="152"/>
                                            </p:cond>
                                          </p:stCondLst>
                                          <p:endCondLst>
                                            <p:cond evt="onStopAudio" delay="0">
                                              <p:tgtEl>
                                                <p:sldTgt/>
                                              </p:tgtEl>
                                            </p:cond>
                                          </p:endCondLst>
                                        </p:cTn>
                                        <p:tgtEl>
                                          <p:sndTgt r:embed="rId5" name="drumroll.wav"/>
                                        </p:tgtEl>
                                      </p:cMediaNode>
                                    </p:audio>
                                  </p:subTnLst>
                                </p:cTn>
                              </p:par>
                              <p:par>
                                <p:cTn id="154" presetID="8" presetClass="emph" presetSubtype="0" fill="hold" grpId="1" nodeType="withEffect">
                                  <p:stCondLst>
                                    <p:cond delay="0"/>
                                  </p:stCondLst>
                                  <p:childTnLst>
                                    <p:animRot by="21600000">
                                      <p:cBhvr>
                                        <p:cTn id="155" dur="2000" fill="hold"/>
                                        <p:tgtEl>
                                          <p:spTgt spid="1177643"/>
                                        </p:tgtEl>
                                        <p:attrNameLst>
                                          <p:attrName>r</p:attrName>
                                        </p:attrNameLst>
                                      </p:cBhvr>
                                    </p:animRot>
                                  </p:childTnLst>
                                  <p:subTnLst>
                                    <p:audio>
                                      <p:cMediaNode>
                                        <p:cTn display="0" masterRel="sameClick">
                                          <p:stCondLst>
                                            <p:cond evt="begin" delay="0">
                                              <p:tn val="154"/>
                                            </p:cond>
                                          </p:stCondLst>
                                          <p:endCondLst>
                                            <p:cond evt="onStopAudio" delay="0">
                                              <p:tgtEl>
                                                <p:sldTgt/>
                                              </p:tgtEl>
                                            </p:cond>
                                          </p:endCondLst>
                                        </p:cTn>
                                        <p:tgtEl>
                                          <p:sndTgt r:embed="rId5" name="drumroll.wav"/>
                                        </p:tgtEl>
                                      </p:cMediaNode>
                                    </p:audio>
                                  </p:subTnLst>
                                </p:cTn>
                              </p:par>
                              <p:par>
                                <p:cTn id="156" presetID="8" presetClass="emph" presetSubtype="0" fill="hold" grpId="1" nodeType="withEffect">
                                  <p:stCondLst>
                                    <p:cond delay="0"/>
                                  </p:stCondLst>
                                  <p:childTnLst>
                                    <p:animRot by="21600000">
                                      <p:cBhvr>
                                        <p:cTn id="157" dur="2000" fill="hold"/>
                                        <p:tgtEl>
                                          <p:spTgt spid="1177644"/>
                                        </p:tgtEl>
                                        <p:attrNameLst>
                                          <p:attrName>r</p:attrName>
                                        </p:attrNameLst>
                                      </p:cBhvr>
                                    </p:animRot>
                                  </p:childTnLst>
                                  <p:subTnLst>
                                    <p:audio>
                                      <p:cMediaNode>
                                        <p:cTn display="0" masterRel="sameClick">
                                          <p:stCondLst>
                                            <p:cond evt="begin" delay="0">
                                              <p:tn val="156"/>
                                            </p:cond>
                                          </p:stCondLst>
                                          <p:endCondLst>
                                            <p:cond evt="onStopAudio" delay="0">
                                              <p:tgtEl>
                                                <p:sldTgt/>
                                              </p:tgtEl>
                                            </p:cond>
                                          </p:endCondLst>
                                        </p:cTn>
                                        <p:tgtEl>
                                          <p:sndTgt r:embed="rId5" name="drumroll.wav"/>
                                        </p:tgtEl>
                                      </p:cMediaNode>
                                    </p:audio>
                                  </p:subTnLst>
                                </p:cTn>
                              </p:par>
                              <p:par>
                                <p:cTn id="158" presetID="8" presetClass="emph" presetSubtype="0" fill="hold" grpId="1" nodeType="withEffect">
                                  <p:stCondLst>
                                    <p:cond delay="0"/>
                                  </p:stCondLst>
                                  <p:childTnLst>
                                    <p:animRot by="21600000">
                                      <p:cBhvr>
                                        <p:cTn id="159" dur="2000" fill="hold"/>
                                        <p:tgtEl>
                                          <p:spTgt spid="1177645"/>
                                        </p:tgtEl>
                                        <p:attrNameLst>
                                          <p:attrName>r</p:attrName>
                                        </p:attrNameLst>
                                      </p:cBhvr>
                                    </p:animRot>
                                  </p:childTnLst>
                                  <p:subTnLst>
                                    <p:audio>
                                      <p:cMediaNode>
                                        <p:cTn display="0" masterRel="sameClick">
                                          <p:stCondLst>
                                            <p:cond evt="begin" delay="0">
                                              <p:tn val="158"/>
                                            </p:cond>
                                          </p:stCondLst>
                                          <p:endCondLst>
                                            <p:cond evt="onStopAudio" delay="0">
                                              <p:tgtEl>
                                                <p:sldTgt/>
                                              </p:tgtEl>
                                            </p:cond>
                                          </p:endCondLst>
                                        </p:cTn>
                                        <p:tgtEl>
                                          <p:sndTgt r:embed="rId5" name="drumroll.wav"/>
                                        </p:tgtEl>
                                      </p:cMediaNode>
                                    </p:audio>
                                  </p:subTnLst>
                                </p:cTn>
                              </p:par>
                              <p:par>
                                <p:cTn id="160" presetID="8" presetClass="emph" presetSubtype="0" fill="hold" grpId="1" nodeType="withEffect">
                                  <p:stCondLst>
                                    <p:cond delay="0"/>
                                  </p:stCondLst>
                                  <p:childTnLst>
                                    <p:animRot by="21600000">
                                      <p:cBhvr>
                                        <p:cTn id="161" dur="2000" fill="hold"/>
                                        <p:tgtEl>
                                          <p:spTgt spid="1177646"/>
                                        </p:tgtEl>
                                        <p:attrNameLst>
                                          <p:attrName>r</p:attrName>
                                        </p:attrNameLst>
                                      </p:cBhvr>
                                    </p:animRot>
                                  </p:childTnLst>
                                  <p:subTnLst>
                                    <p:audio>
                                      <p:cMediaNode>
                                        <p:cTn display="0" masterRel="sameClick">
                                          <p:stCondLst>
                                            <p:cond evt="begin" delay="0">
                                              <p:tn val="160"/>
                                            </p:cond>
                                          </p:stCondLst>
                                          <p:endCondLst>
                                            <p:cond evt="onStopAudio" delay="0">
                                              <p:tgtEl>
                                                <p:sldTgt/>
                                              </p:tgtEl>
                                            </p:cond>
                                          </p:endCondLst>
                                        </p:cTn>
                                        <p:tgtEl>
                                          <p:sndTgt r:embed="rId5" name="drumroll.wav"/>
                                        </p:tgtEl>
                                      </p:cMediaNode>
                                    </p:audio>
                                  </p:subTnLst>
                                </p:cTn>
                              </p:par>
                              <p:par>
                                <p:cTn id="162" presetID="8" presetClass="emph" presetSubtype="0" fill="hold" grpId="1" nodeType="withEffect">
                                  <p:stCondLst>
                                    <p:cond delay="0"/>
                                  </p:stCondLst>
                                  <p:childTnLst>
                                    <p:animRot by="21600000">
                                      <p:cBhvr>
                                        <p:cTn id="163" dur="2000" fill="hold"/>
                                        <p:tgtEl>
                                          <p:spTgt spid="1177647"/>
                                        </p:tgtEl>
                                        <p:attrNameLst>
                                          <p:attrName>r</p:attrName>
                                        </p:attrNameLst>
                                      </p:cBhvr>
                                    </p:animRot>
                                  </p:childTnLst>
                                  <p:subTnLst>
                                    <p:audio>
                                      <p:cMediaNode>
                                        <p:cTn display="0" masterRel="sameClick">
                                          <p:stCondLst>
                                            <p:cond evt="begin" delay="0">
                                              <p:tn val="162"/>
                                            </p:cond>
                                          </p:stCondLst>
                                          <p:endCondLst>
                                            <p:cond evt="onStopAudio" delay="0">
                                              <p:tgtEl>
                                                <p:sldTgt/>
                                              </p:tgtEl>
                                            </p:cond>
                                          </p:endCondLst>
                                        </p:cTn>
                                        <p:tgtEl>
                                          <p:sndTgt r:embed="rId5" name="drumroll.wav"/>
                                        </p:tgtEl>
                                      </p:cMediaNode>
                                    </p:audio>
                                  </p:subTnLst>
                                </p:cTn>
                              </p:par>
                              <p:par>
                                <p:cTn id="164" presetID="8" presetClass="emph" presetSubtype="0" fill="hold" grpId="1" nodeType="withEffect">
                                  <p:stCondLst>
                                    <p:cond delay="0"/>
                                  </p:stCondLst>
                                  <p:childTnLst>
                                    <p:animRot by="21600000">
                                      <p:cBhvr>
                                        <p:cTn id="165" dur="2000" fill="hold"/>
                                        <p:tgtEl>
                                          <p:spTgt spid="1177648"/>
                                        </p:tgtEl>
                                        <p:attrNameLst>
                                          <p:attrName>r</p:attrName>
                                        </p:attrNameLst>
                                      </p:cBhvr>
                                    </p:animRot>
                                  </p:childTnLst>
                                  <p:subTnLst>
                                    <p:audio>
                                      <p:cMediaNode>
                                        <p:cTn display="0" masterRel="sameClick">
                                          <p:stCondLst>
                                            <p:cond evt="begin" delay="0">
                                              <p:tn val="164"/>
                                            </p:cond>
                                          </p:stCondLst>
                                          <p:endCondLst>
                                            <p:cond evt="onStopAudio" delay="0">
                                              <p:tgtEl>
                                                <p:sldTgt/>
                                              </p:tgtEl>
                                            </p:cond>
                                          </p:endCondLst>
                                        </p:cTn>
                                        <p:tgtEl>
                                          <p:sndTgt r:embed="rId5" name="drumroll.wav"/>
                                        </p:tgtEl>
                                      </p:cMediaNode>
                                    </p:audio>
                                  </p:subTnLst>
                                </p:cTn>
                              </p:par>
                              <p:par>
                                <p:cTn id="166" presetID="8" presetClass="emph" presetSubtype="0" fill="hold" grpId="1" nodeType="withEffect">
                                  <p:stCondLst>
                                    <p:cond delay="0"/>
                                  </p:stCondLst>
                                  <p:childTnLst>
                                    <p:animRot by="21600000">
                                      <p:cBhvr>
                                        <p:cTn id="167" dur="2000" fill="hold"/>
                                        <p:tgtEl>
                                          <p:spTgt spid="1177649"/>
                                        </p:tgtEl>
                                        <p:attrNameLst>
                                          <p:attrName>r</p:attrName>
                                        </p:attrNameLst>
                                      </p:cBhvr>
                                    </p:animRot>
                                  </p:childTnLst>
                                  <p:subTnLst>
                                    <p:audio>
                                      <p:cMediaNode>
                                        <p:cTn display="0" masterRel="sameClick">
                                          <p:stCondLst>
                                            <p:cond evt="begin" delay="0">
                                              <p:tn val="166"/>
                                            </p:cond>
                                          </p:stCondLst>
                                          <p:endCondLst>
                                            <p:cond evt="onStopAudio" delay="0">
                                              <p:tgtEl>
                                                <p:sldTgt/>
                                              </p:tgtEl>
                                            </p:cond>
                                          </p:endCondLst>
                                        </p:cTn>
                                        <p:tgtEl>
                                          <p:sndTgt r:embed="rId5" name="drumroll.wav"/>
                                        </p:tgtEl>
                                      </p:cMediaNode>
                                    </p:audio>
                                  </p:subTnLst>
                                </p:cTn>
                              </p:par>
                              <p:par>
                                <p:cTn id="168" presetID="8" presetClass="emph" presetSubtype="0" fill="hold" grpId="1" nodeType="withEffect">
                                  <p:stCondLst>
                                    <p:cond delay="0"/>
                                  </p:stCondLst>
                                  <p:childTnLst>
                                    <p:animRot by="21600000">
                                      <p:cBhvr>
                                        <p:cTn id="169" dur="2000" fill="hold"/>
                                        <p:tgtEl>
                                          <p:spTgt spid="1177650"/>
                                        </p:tgtEl>
                                        <p:attrNameLst>
                                          <p:attrName>r</p:attrName>
                                        </p:attrNameLst>
                                      </p:cBhvr>
                                    </p:animRot>
                                  </p:childTnLst>
                                  <p:subTnLst>
                                    <p:audio>
                                      <p:cMediaNode>
                                        <p:cTn display="0" masterRel="sameClick">
                                          <p:stCondLst>
                                            <p:cond evt="begin" delay="0">
                                              <p:tn val="168"/>
                                            </p:cond>
                                          </p:stCondLst>
                                          <p:endCondLst>
                                            <p:cond evt="onStopAudio" delay="0">
                                              <p:tgtEl>
                                                <p:sldTgt/>
                                              </p:tgtEl>
                                            </p:cond>
                                          </p:endCondLst>
                                        </p:cTn>
                                        <p:tgtEl>
                                          <p:sndTgt r:embed="rId5" name="drumroll.wav"/>
                                        </p:tgtEl>
                                      </p:cMediaNode>
                                    </p:audio>
                                  </p:subTnLst>
                                </p:cTn>
                              </p:par>
                              <p:par>
                                <p:cTn id="170" presetID="8" presetClass="emph" presetSubtype="0" fill="hold" grpId="1" nodeType="withEffect">
                                  <p:stCondLst>
                                    <p:cond delay="0"/>
                                  </p:stCondLst>
                                  <p:childTnLst>
                                    <p:animRot by="21600000">
                                      <p:cBhvr>
                                        <p:cTn id="171" dur="2000" fill="hold"/>
                                        <p:tgtEl>
                                          <p:spTgt spid="1177651"/>
                                        </p:tgtEl>
                                        <p:attrNameLst>
                                          <p:attrName>r</p:attrName>
                                        </p:attrNameLst>
                                      </p:cBhvr>
                                    </p:animRot>
                                  </p:childTnLst>
                                  <p:subTnLst>
                                    <p:audio>
                                      <p:cMediaNode>
                                        <p:cTn display="0" masterRel="sameClick">
                                          <p:stCondLst>
                                            <p:cond evt="begin" delay="0">
                                              <p:tn val="170"/>
                                            </p:cond>
                                          </p:stCondLst>
                                          <p:endCondLst>
                                            <p:cond evt="onStopAudio" delay="0">
                                              <p:tgtEl>
                                                <p:sldTgt/>
                                              </p:tgtEl>
                                            </p:cond>
                                          </p:endCondLst>
                                        </p:cTn>
                                        <p:tgtEl>
                                          <p:sndTgt r:embed="rId5" name="drumroll.wav"/>
                                        </p:tgtEl>
                                      </p:cMediaNode>
                                    </p:audio>
                                  </p:subTnLst>
                                </p:cTn>
                              </p:par>
                              <p:par>
                                <p:cTn id="172" presetID="8" presetClass="emph" presetSubtype="0" fill="hold" grpId="1" nodeType="withEffect">
                                  <p:stCondLst>
                                    <p:cond delay="0"/>
                                  </p:stCondLst>
                                  <p:childTnLst>
                                    <p:animRot by="21600000">
                                      <p:cBhvr>
                                        <p:cTn id="173" dur="2000" fill="hold"/>
                                        <p:tgtEl>
                                          <p:spTgt spid="1177652"/>
                                        </p:tgtEl>
                                        <p:attrNameLst>
                                          <p:attrName>r</p:attrName>
                                        </p:attrNameLst>
                                      </p:cBhvr>
                                    </p:animRot>
                                  </p:childTnLst>
                                  <p:subTnLst>
                                    <p:audio>
                                      <p:cMediaNode>
                                        <p:cTn display="0" masterRel="sameClick">
                                          <p:stCondLst>
                                            <p:cond evt="begin" delay="0">
                                              <p:tn val="172"/>
                                            </p:cond>
                                          </p:stCondLst>
                                          <p:endCondLst>
                                            <p:cond evt="onStopAudio" delay="0">
                                              <p:tgtEl>
                                                <p:sldTgt/>
                                              </p:tgtEl>
                                            </p:cond>
                                          </p:endCondLst>
                                        </p:cTn>
                                        <p:tgtEl>
                                          <p:sndTgt r:embed="rId5" name="drumroll.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1177617"/>
                                        </p:tgtEl>
                                        <p:attrNameLst>
                                          <p:attrName>style.visibility</p:attrName>
                                        </p:attrNameLst>
                                      </p:cBhvr>
                                      <p:to>
                                        <p:strVal val="visible"/>
                                      </p:to>
                                    </p:set>
                                    <p:animEffect transition="in" filter="wipe(down)">
                                      <p:cBhvr>
                                        <p:cTn id="178" dur="1000"/>
                                        <p:tgtEl>
                                          <p:spTgt spid="117761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177635"/>
                                        </p:tgtEl>
                                        <p:attrNameLst>
                                          <p:attrName>style.visibility</p:attrName>
                                        </p:attrNameLst>
                                      </p:cBhvr>
                                      <p:to>
                                        <p:strVal val="visible"/>
                                      </p:to>
                                    </p:set>
                                    <p:animEffect transition="in" filter="fade">
                                      <p:cBhvr>
                                        <p:cTn id="181" dur="500"/>
                                        <p:tgtEl>
                                          <p:spTgt spid="1177635"/>
                                        </p:tgtEl>
                                      </p:cBhvr>
                                    </p:animEffect>
                                  </p:childTnLst>
                                </p:cTn>
                              </p:par>
                              <p:par>
                                <p:cTn id="182" presetID="2" presetClass="entr" presetSubtype="4" fill="hold" nodeType="withEffect">
                                  <p:stCondLst>
                                    <p:cond delay="0"/>
                                  </p:stCondLst>
                                  <p:childTnLst>
                                    <p:set>
                                      <p:cBhvr>
                                        <p:cTn id="183" dur="1" fill="hold">
                                          <p:stCondLst>
                                            <p:cond delay="0"/>
                                          </p:stCondLst>
                                        </p:cTn>
                                        <p:tgtEl>
                                          <p:spTgt spid="6"/>
                                        </p:tgtEl>
                                        <p:attrNameLst>
                                          <p:attrName>style.visibility</p:attrName>
                                        </p:attrNameLst>
                                      </p:cBhvr>
                                      <p:to>
                                        <p:strVal val="visible"/>
                                      </p:to>
                                    </p:set>
                                    <p:anim calcmode="lin" valueType="num">
                                      <p:cBhvr additive="base">
                                        <p:cTn id="184" dur="500" fill="hold"/>
                                        <p:tgtEl>
                                          <p:spTgt spid="6"/>
                                        </p:tgtEl>
                                        <p:attrNameLst>
                                          <p:attrName>ppt_x</p:attrName>
                                        </p:attrNameLst>
                                      </p:cBhvr>
                                      <p:tavLst>
                                        <p:tav tm="0">
                                          <p:val>
                                            <p:strVal val="#ppt_x"/>
                                          </p:val>
                                        </p:tav>
                                        <p:tav tm="100000">
                                          <p:val>
                                            <p:strVal val="#ppt_x"/>
                                          </p:val>
                                        </p:tav>
                                      </p:tavLst>
                                    </p:anim>
                                    <p:anim calcmode="lin" valueType="num">
                                      <p:cBhvr additive="base">
                                        <p:cTn id="18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7" name="suction.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1177656"/>
                                        </p:tgtEl>
                                        <p:attrNameLst>
                                          <p:attrName>style.visibility</p:attrName>
                                        </p:attrNameLst>
                                      </p:cBhvr>
                                      <p:to>
                                        <p:strVal val="visible"/>
                                      </p:to>
                                    </p:set>
                                    <p:animEffect transition="in" filter="wipe(down)">
                                      <p:cBhvr>
                                        <p:cTn id="190" dur="1000"/>
                                        <p:tgtEl>
                                          <p:spTgt spid="117765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177657"/>
                                        </p:tgtEl>
                                        <p:attrNameLst>
                                          <p:attrName>style.visibility</p:attrName>
                                        </p:attrNameLst>
                                      </p:cBhvr>
                                      <p:to>
                                        <p:strVal val="visible"/>
                                      </p:to>
                                    </p:set>
                                    <p:animEffect transition="in" filter="fade">
                                      <p:cBhvr>
                                        <p:cTn id="193" dur="500"/>
                                        <p:tgtEl>
                                          <p:spTgt spid="1177657"/>
                                        </p:tgtEl>
                                      </p:cBhvr>
                                    </p:animEffect>
                                  </p:childTnLst>
                                </p:cTn>
                              </p:par>
                              <p:par>
                                <p:cTn id="194" presetID="2" presetClass="entr" presetSubtype="4" fill="hold" nodeType="withEffect">
                                  <p:stCondLst>
                                    <p:cond delay="0"/>
                                  </p:stCondLst>
                                  <p:childTnLst>
                                    <p:set>
                                      <p:cBhvr>
                                        <p:cTn id="195" dur="1" fill="hold">
                                          <p:stCondLst>
                                            <p:cond delay="0"/>
                                          </p:stCondLst>
                                        </p:cTn>
                                        <p:tgtEl>
                                          <p:spTgt spid="7"/>
                                        </p:tgtEl>
                                        <p:attrNameLst>
                                          <p:attrName>style.visibility</p:attrName>
                                        </p:attrNameLst>
                                      </p:cBhvr>
                                      <p:to>
                                        <p:strVal val="visible"/>
                                      </p:to>
                                    </p:set>
                                    <p:anim calcmode="lin" valueType="num">
                                      <p:cBhvr additive="base">
                                        <p:cTn id="196" dur="500" fill="hold"/>
                                        <p:tgtEl>
                                          <p:spTgt spid="7"/>
                                        </p:tgtEl>
                                        <p:attrNameLst>
                                          <p:attrName>ppt_x</p:attrName>
                                        </p:attrNameLst>
                                      </p:cBhvr>
                                      <p:tavLst>
                                        <p:tav tm="0">
                                          <p:val>
                                            <p:strVal val="#ppt_x"/>
                                          </p:val>
                                        </p:tav>
                                        <p:tav tm="100000">
                                          <p:val>
                                            <p:strVal val="#ppt_x"/>
                                          </p:val>
                                        </p:tav>
                                      </p:tavLst>
                                    </p:anim>
                                    <p:anim calcmode="lin" valueType="num">
                                      <p:cBhvr additive="base">
                                        <p:cTn id="197"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7" name="suction.wav"/>
                                        </p:tgtEl>
                                      </p:cMediaNode>
                                    </p:audio>
                                  </p:subTnLst>
                                </p:cTn>
                              </p:par>
                              <p:par>
                                <p:cTn id="198" presetID="10" presetClass="exit" presetSubtype="0" fill="hold" grpId="1" nodeType="withEffect">
                                  <p:stCondLst>
                                    <p:cond delay="0"/>
                                  </p:stCondLst>
                                  <p:childTnLst>
                                    <p:animEffect transition="out" filter="fade">
                                      <p:cBhvr>
                                        <p:cTn id="199" dur="2000"/>
                                        <p:tgtEl>
                                          <p:spTgt spid="1177635"/>
                                        </p:tgtEl>
                                      </p:cBhvr>
                                    </p:animEffect>
                                    <p:set>
                                      <p:cBhvr>
                                        <p:cTn id="200" dur="1" fill="hold">
                                          <p:stCondLst>
                                            <p:cond delay="1999"/>
                                          </p:stCondLst>
                                        </p:cTn>
                                        <p:tgtEl>
                                          <p:spTgt spid="1177635"/>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2" presetClass="entr" presetSubtype="4" fill="hold" grpId="0" nodeType="clickEffect">
                                  <p:stCondLst>
                                    <p:cond delay="0"/>
                                  </p:stCondLst>
                                  <p:childTnLst>
                                    <p:set>
                                      <p:cBhvr>
                                        <p:cTn id="204" dur="1" fill="hold">
                                          <p:stCondLst>
                                            <p:cond delay="0"/>
                                          </p:stCondLst>
                                        </p:cTn>
                                        <p:tgtEl>
                                          <p:spTgt spid="1177694"/>
                                        </p:tgtEl>
                                        <p:attrNameLst>
                                          <p:attrName>style.visibility</p:attrName>
                                        </p:attrNameLst>
                                      </p:cBhvr>
                                      <p:to>
                                        <p:strVal val="visible"/>
                                      </p:to>
                                    </p:set>
                                    <p:animEffect transition="in" filter="wipe(down)">
                                      <p:cBhvr>
                                        <p:cTn id="205" dur="1000"/>
                                        <p:tgtEl>
                                          <p:spTgt spid="117769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77661"/>
                                        </p:tgtEl>
                                        <p:attrNameLst>
                                          <p:attrName>style.visibility</p:attrName>
                                        </p:attrNameLst>
                                      </p:cBhvr>
                                      <p:to>
                                        <p:strVal val="visible"/>
                                      </p:to>
                                    </p:set>
                                    <p:animEffect transition="in" filter="fade">
                                      <p:cBhvr>
                                        <p:cTn id="208" dur="500"/>
                                        <p:tgtEl>
                                          <p:spTgt spid="1177661"/>
                                        </p:tgtEl>
                                      </p:cBhvr>
                                    </p:animEffect>
                                  </p:childTnLst>
                                </p:cTn>
                              </p:par>
                              <p:par>
                                <p:cTn id="209" presetID="2" presetClass="entr" presetSubtype="4" fill="hold" nodeType="withEffect">
                                  <p:stCondLst>
                                    <p:cond delay="0"/>
                                  </p:stCondLst>
                                  <p:childTnLst>
                                    <p:set>
                                      <p:cBhvr>
                                        <p:cTn id="210" dur="1" fill="hold">
                                          <p:stCondLst>
                                            <p:cond delay="0"/>
                                          </p:stCondLst>
                                        </p:cTn>
                                        <p:tgtEl>
                                          <p:spTgt spid="8"/>
                                        </p:tgtEl>
                                        <p:attrNameLst>
                                          <p:attrName>style.visibility</p:attrName>
                                        </p:attrNameLst>
                                      </p:cBhvr>
                                      <p:to>
                                        <p:strVal val="visible"/>
                                      </p:to>
                                    </p:set>
                                    <p:anim calcmode="lin" valueType="num">
                                      <p:cBhvr additive="base">
                                        <p:cTn id="211" dur="500" fill="hold"/>
                                        <p:tgtEl>
                                          <p:spTgt spid="8"/>
                                        </p:tgtEl>
                                        <p:attrNameLst>
                                          <p:attrName>ppt_x</p:attrName>
                                        </p:attrNameLst>
                                      </p:cBhvr>
                                      <p:tavLst>
                                        <p:tav tm="0">
                                          <p:val>
                                            <p:strVal val="#ppt_x"/>
                                          </p:val>
                                        </p:tav>
                                        <p:tav tm="100000">
                                          <p:val>
                                            <p:strVal val="#ppt_x"/>
                                          </p:val>
                                        </p:tav>
                                      </p:tavLst>
                                    </p:anim>
                                    <p:anim calcmode="lin" valueType="num">
                                      <p:cBhvr additive="base">
                                        <p:cTn id="212"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7" name="suction.wav"/>
                                        </p:tgtEl>
                                      </p:cMediaNode>
                                    </p:audio>
                                  </p:subTnLst>
                                </p:cTn>
                              </p:par>
                              <p:par>
                                <p:cTn id="213" presetID="10" presetClass="exit" presetSubtype="0" fill="hold" grpId="1" nodeType="withEffect">
                                  <p:stCondLst>
                                    <p:cond delay="0"/>
                                  </p:stCondLst>
                                  <p:childTnLst>
                                    <p:animEffect transition="out" filter="fade">
                                      <p:cBhvr>
                                        <p:cTn id="214" dur="500"/>
                                        <p:tgtEl>
                                          <p:spTgt spid="1177657"/>
                                        </p:tgtEl>
                                      </p:cBhvr>
                                    </p:animEffect>
                                    <p:set>
                                      <p:cBhvr>
                                        <p:cTn id="215" dur="1" fill="hold">
                                          <p:stCondLst>
                                            <p:cond delay="499"/>
                                          </p:stCondLst>
                                        </p:cTn>
                                        <p:tgtEl>
                                          <p:spTgt spid="1177657"/>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22" presetClass="entr" presetSubtype="4" fill="hold" grpId="0" nodeType="clickEffect">
                                  <p:stCondLst>
                                    <p:cond delay="0"/>
                                  </p:stCondLst>
                                  <p:childTnLst>
                                    <p:set>
                                      <p:cBhvr>
                                        <p:cTn id="219" dur="1" fill="hold">
                                          <p:stCondLst>
                                            <p:cond delay="0"/>
                                          </p:stCondLst>
                                        </p:cTn>
                                        <p:tgtEl>
                                          <p:spTgt spid="1177665"/>
                                        </p:tgtEl>
                                        <p:attrNameLst>
                                          <p:attrName>style.visibility</p:attrName>
                                        </p:attrNameLst>
                                      </p:cBhvr>
                                      <p:to>
                                        <p:strVal val="visible"/>
                                      </p:to>
                                    </p:set>
                                    <p:animEffect transition="in" filter="wipe(down)">
                                      <p:cBhvr>
                                        <p:cTn id="220" dur="1000"/>
                                        <p:tgtEl>
                                          <p:spTgt spid="117766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177666"/>
                                        </p:tgtEl>
                                        <p:attrNameLst>
                                          <p:attrName>style.visibility</p:attrName>
                                        </p:attrNameLst>
                                      </p:cBhvr>
                                      <p:to>
                                        <p:strVal val="visible"/>
                                      </p:to>
                                    </p:set>
                                    <p:animEffect transition="in" filter="fade">
                                      <p:cBhvr>
                                        <p:cTn id="223" dur="500"/>
                                        <p:tgtEl>
                                          <p:spTgt spid="1177666"/>
                                        </p:tgtEl>
                                      </p:cBhvr>
                                    </p:animEffect>
                                  </p:childTnLst>
                                </p:cTn>
                              </p:par>
                              <p:par>
                                <p:cTn id="224" presetID="2" presetClass="entr" presetSubtype="4" fill="hold" nodeType="withEffect">
                                  <p:stCondLst>
                                    <p:cond delay="0"/>
                                  </p:stCondLst>
                                  <p:childTnLst>
                                    <p:set>
                                      <p:cBhvr>
                                        <p:cTn id="225" dur="1" fill="hold">
                                          <p:stCondLst>
                                            <p:cond delay="0"/>
                                          </p:stCondLst>
                                        </p:cTn>
                                        <p:tgtEl>
                                          <p:spTgt spid="9"/>
                                        </p:tgtEl>
                                        <p:attrNameLst>
                                          <p:attrName>style.visibility</p:attrName>
                                        </p:attrNameLst>
                                      </p:cBhvr>
                                      <p:to>
                                        <p:strVal val="visible"/>
                                      </p:to>
                                    </p:set>
                                    <p:anim calcmode="lin" valueType="num">
                                      <p:cBhvr additive="base">
                                        <p:cTn id="226" dur="500" fill="hold"/>
                                        <p:tgtEl>
                                          <p:spTgt spid="9"/>
                                        </p:tgtEl>
                                        <p:attrNameLst>
                                          <p:attrName>ppt_x</p:attrName>
                                        </p:attrNameLst>
                                      </p:cBhvr>
                                      <p:tavLst>
                                        <p:tav tm="0">
                                          <p:val>
                                            <p:strVal val="#ppt_x"/>
                                          </p:val>
                                        </p:tav>
                                        <p:tav tm="100000">
                                          <p:val>
                                            <p:strVal val="#ppt_x"/>
                                          </p:val>
                                        </p:tav>
                                      </p:tavLst>
                                    </p:anim>
                                    <p:anim calcmode="lin" valueType="num">
                                      <p:cBhvr additive="base">
                                        <p:cTn id="227"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7" name="suction.wav"/>
                                        </p:tgtEl>
                                      </p:cMediaNode>
                                    </p:audio>
                                  </p:subTnLst>
                                </p:cTn>
                              </p:par>
                              <p:par>
                                <p:cTn id="228" presetID="10" presetClass="exit" presetSubtype="0" fill="hold" grpId="1" nodeType="withEffect">
                                  <p:stCondLst>
                                    <p:cond delay="0"/>
                                  </p:stCondLst>
                                  <p:childTnLst>
                                    <p:animEffect transition="out" filter="fade">
                                      <p:cBhvr>
                                        <p:cTn id="229" dur="500"/>
                                        <p:tgtEl>
                                          <p:spTgt spid="1177661"/>
                                        </p:tgtEl>
                                      </p:cBhvr>
                                    </p:animEffect>
                                    <p:set>
                                      <p:cBhvr>
                                        <p:cTn id="230" dur="1" fill="hold">
                                          <p:stCondLst>
                                            <p:cond delay="499"/>
                                          </p:stCondLst>
                                        </p:cTn>
                                        <p:tgtEl>
                                          <p:spTgt spid="1177661"/>
                                        </p:tgtEl>
                                        <p:attrNameLst>
                                          <p:attrName>style.visibility</p:attrName>
                                        </p:attrNameLst>
                                      </p:cBhvr>
                                      <p:to>
                                        <p:strVal val="hidden"/>
                                      </p:to>
                                    </p:se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4" fill="hold" nodeType="clickEffect">
                                  <p:stCondLst>
                                    <p:cond delay="0"/>
                                  </p:stCondLst>
                                  <p:childTnLst>
                                    <p:set>
                                      <p:cBhvr>
                                        <p:cTn id="234" dur="1" fill="hold">
                                          <p:stCondLst>
                                            <p:cond delay="0"/>
                                          </p:stCondLst>
                                        </p:cTn>
                                        <p:tgtEl>
                                          <p:spTgt spid="1177602">
                                            <p:txEl>
                                              <p:pRg st="4" end="4"/>
                                            </p:txEl>
                                          </p:spTgt>
                                        </p:tgtEl>
                                        <p:attrNameLst>
                                          <p:attrName>style.visibility</p:attrName>
                                        </p:attrNameLst>
                                      </p:cBhvr>
                                      <p:to>
                                        <p:strVal val="visible"/>
                                      </p:to>
                                    </p:set>
                                    <p:anim calcmode="lin" valueType="num">
                                      <p:cBhvr additive="base">
                                        <p:cTn id="235" dur="500" fill="hold"/>
                                        <p:tgtEl>
                                          <p:spTgt spid="1177602">
                                            <p:txEl>
                                              <p:pRg st="4" end="4"/>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1177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7" grpId="0" animBg="1"/>
      <p:bldP spid="1177607" grpId="1" animBg="1"/>
      <p:bldP spid="1177617" grpId="0" animBg="1"/>
      <p:bldP spid="1177618" grpId="0" animBg="1"/>
      <p:bldP spid="1177618" grpId="1" animBg="1"/>
      <p:bldP spid="1177619" grpId="0" animBg="1"/>
      <p:bldP spid="1177619" grpId="1" animBg="1"/>
      <p:bldP spid="1177620" grpId="0" animBg="1"/>
      <p:bldP spid="1177620" grpId="1" animBg="1"/>
      <p:bldP spid="1177635" grpId="0" animBg="1"/>
      <p:bldP spid="1177635" grpId="1" animBg="1"/>
      <p:bldP spid="1177636" grpId="0" animBg="1"/>
      <p:bldP spid="1177636" grpId="1" animBg="1"/>
      <p:bldP spid="1177637" grpId="0" animBg="1"/>
      <p:bldP spid="1177637" grpId="1" animBg="1"/>
      <p:bldP spid="1177638" grpId="0"/>
      <p:bldP spid="1177638" grpId="1"/>
      <p:bldP spid="1177639" grpId="0"/>
      <p:bldP spid="1177639" grpId="1"/>
      <p:bldP spid="1177640" grpId="0" animBg="1"/>
      <p:bldP spid="1177640" grpId="1" animBg="1"/>
      <p:bldP spid="1177641" grpId="0" animBg="1"/>
      <p:bldP spid="1177641" grpId="1" animBg="1"/>
      <p:bldP spid="1177642" grpId="0" animBg="1"/>
      <p:bldP spid="1177642" grpId="1" animBg="1"/>
      <p:bldP spid="1177643" grpId="0" animBg="1"/>
      <p:bldP spid="1177643" grpId="1" animBg="1"/>
      <p:bldP spid="1177644" grpId="0" animBg="1"/>
      <p:bldP spid="1177644" grpId="1" animBg="1"/>
      <p:bldP spid="1177645" grpId="0" animBg="1"/>
      <p:bldP spid="1177645" grpId="1" animBg="1"/>
      <p:bldP spid="1177646" grpId="0"/>
      <p:bldP spid="1177646" grpId="1"/>
      <p:bldP spid="1177647" grpId="0"/>
      <p:bldP spid="1177647" grpId="1"/>
      <p:bldP spid="1177648" grpId="0"/>
      <p:bldP spid="1177648" grpId="1"/>
      <p:bldP spid="1177649" grpId="0"/>
      <p:bldP spid="1177649" grpId="1"/>
      <p:bldP spid="1177650" grpId="0"/>
      <p:bldP spid="1177650" grpId="1"/>
      <p:bldP spid="1177651" grpId="0"/>
      <p:bldP spid="1177651" grpId="1"/>
      <p:bldP spid="1177652" grpId="0"/>
      <p:bldP spid="1177652" grpId="1"/>
      <p:bldP spid="1177656" grpId="0" animBg="1"/>
      <p:bldP spid="1177657" grpId="0" animBg="1"/>
      <p:bldP spid="1177657" grpId="1" animBg="1"/>
      <p:bldP spid="1177661" grpId="0" animBg="1"/>
      <p:bldP spid="1177661" grpId="1" animBg="1"/>
      <p:bldP spid="1177665" grpId="0" animBg="1"/>
      <p:bldP spid="1177666" grpId="0" animBg="1"/>
      <p:bldP spid="11776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236" name="Rectangle 60"/>
          <p:cNvSpPr>
            <a:spLocks noChangeArrowheads="1"/>
          </p:cNvSpPr>
          <p:nvPr/>
        </p:nvSpPr>
        <p:spPr bwMode="auto">
          <a:xfrm>
            <a:off x="682625" y="6357938"/>
            <a:ext cx="7764463" cy="4937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Isovolumetric is sometimes called isochoric.</a:t>
            </a:r>
          </a:p>
        </p:txBody>
      </p:sp>
      <p:sp>
        <p:nvSpPr>
          <p:cNvPr id="1183749" name="Rectangle 5"/>
          <p:cNvSpPr>
            <a:spLocks noChangeArrowheads="1"/>
          </p:cNvSpPr>
          <p:nvPr/>
        </p:nvSpPr>
        <p:spPr bwMode="auto">
          <a:xfrm>
            <a:off x="687388" y="1843088"/>
            <a:ext cx="7772400" cy="45339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t>
            </a:r>
          </a:p>
          <a:p>
            <a:pPr eaLnBrk="1" hangingPunct="1"/>
            <a:r>
              <a:rPr lang="en-US" altLang="en-US"/>
              <a:t>Show that for an isolated ideal gas </a:t>
            </a:r>
            <a:r>
              <a:rPr lang="en-US" altLang="en-US" i="1"/>
              <a:t>p</a:t>
            </a:r>
            <a:r>
              <a:rPr lang="en-US" altLang="en-US"/>
              <a:t> </a:t>
            </a:r>
            <a:r>
              <a:rPr lang="en-US" altLang="en-US">
                <a:sym typeface="Symbol" pitchFamily="18" charset="2"/>
              </a:rPr>
              <a:t> </a:t>
            </a:r>
            <a:r>
              <a:rPr lang="en-US" altLang="en-US" i="1">
                <a:sym typeface="Symbol" pitchFamily="18" charset="2"/>
              </a:rPr>
              <a:t>T</a:t>
            </a:r>
            <a:r>
              <a:rPr lang="en-US" altLang="en-US" i="1"/>
              <a:t> </a:t>
            </a:r>
            <a:r>
              <a:rPr lang="en-US" altLang="en-US"/>
              <a:t>during an isovolumetric process.</a:t>
            </a:r>
          </a:p>
          <a:p>
            <a:pPr eaLnBrk="1" hangingPunct="1"/>
            <a:r>
              <a:rPr lang="en-US" altLang="en-US"/>
              <a:t>SOLUTION:  </a:t>
            </a:r>
          </a:p>
          <a:p>
            <a:pPr eaLnBrk="1" hangingPunct="1"/>
            <a:r>
              <a:rPr lang="en-US" altLang="en-US">
                <a:sym typeface="Symbol" pitchFamily="18" charset="2"/>
              </a:rPr>
              <a:t></a:t>
            </a:r>
            <a:r>
              <a:rPr lang="en-US" altLang="en-US"/>
              <a:t>Use </a:t>
            </a:r>
            <a:r>
              <a:rPr lang="en-US" altLang="en-US" i="1"/>
              <a:t>pV</a:t>
            </a:r>
            <a:r>
              <a:rPr lang="en-US" altLang="en-US"/>
              <a:t> = </a:t>
            </a:r>
            <a:r>
              <a:rPr lang="en-US" altLang="en-US" i="1"/>
              <a:t>nRT</a:t>
            </a:r>
            <a:r>
              <a:rPr lang="en-US" altLang="en-US"/>
              <a:t>. Then</a:t>
            </a:r>
          </a:p>
          <a:p>
            <a:pPr eaLnBrk="1" hangingPunct="1"/>
            <a:r>
              <a:rPr lang="en-US" altLang="en-US" i="1">
                <a:sym typeface="Symbol" pitchFamily="18" charset="2"/>
              </a:rPr>
              <a:t>                               p</a:t>
            </a:r>
            <a:r>
              <a:rPr lang="en-US" altLang="en-US">
                <a:sym typeface="Symbol" pitchFamily="18" charset="2"/>
              </a:rPr>
              <a:t> = ( </a:t>
            </a:r>
            <a:r>
              <a:rPr lang="en-US" altLang="en-US" i="1">
                <a:sym typeface="Symbol" pitchFamily="18" charset="2"/>
              </a:rPr>
              <a:t>nR / V </a:t>
            </a:r>
            <a:r>
              <a:rPr lang="en-US" altLang="en-US">
                <a:sym typeface="Symbol" pitchFamily="18" charset="2"/>
              </a:rPr>
              <a:t>)</a:t>
            </a:r>
            <a:r>
              <a:rPr lang="en-US" altLang="en-US" i="1">
                <a:sym typeface="Symbol" pitchFamily="18" charset="2"/>
              </a:rPr>
              <a:t>T.</a:t>
            </a:r>
            <a:endParaRPr lang="en-US" altLang="en-US" i="1"/>
          </a:p>
          <a:p>
            <a:pPr eaLnBrk="1" hangingPunct="1"/>
            <a:r>
              <a:rPr lang="en-US" altLang="en-US">
                <a:sym typeface="Symbol" pitchFamily="18" charset="2"/>
              </a:rPr>
              <a:t></a:t>
            </a:r>
            <a:r>
              <a:rPr lang="en-US" altLang="en-US"/>
              <a:t>Isolated means </a:t>
            </a:r>
            <a:r>
              <a:rPr lang="en-US" altLang="en-US" i="1"/>
              <a:t>n</a:t>
            </a:r>
            <a:r>
              <a:rPr lang="en-US" altLang="en-US"/>
              <a:t> is constant (no gas is added to or lost from the system).</a:t>
            </a:r>
          </a:p>
          <a:p>
            <a:pPr eaLnBrk="1" hangingPunct="1"/>
            <a:r>
              <a:rPr lang="en-US" altLang="en-US">
                <a:sym typeface="Symbol" pitchFamily="18" charset="2"/>
              </a:rPr>
              <a:t></a:t>
            </a:r>
            <a:r>
              <a:rPr lang="en-US" altLang="en-US"/>
              <a:t>Isovolumetric means that </a:t>
            </a:r>
            <a:r>
              <a:rPr lang="en-US" altLang="en-US" i="1"/>
              <a:t>V</a:t>
            </a:r>
            <a:r>
              <a:rPr lang="en-US" altLang="en-US"/>
              <a:t> is constant.</a:t>
            </a:r>
          </a:p>
          <a:p>
            <a:pPr eaLnBrk="1" hangingPunct="1"/>
            <a:r>
              <a:rPr lang="en-US" altLang="en-US">
                <a:sym typeface="Symbol" pitchFamily="18" charset="2"/>
              </a:rPr>
              <a:t></a:t>
            </a:r>
            <a:r>
              <a:rPr lang="en-US" altLang="en-US"/>
              <a:t>Then </a:t>
            </a:r>
            <a:r>
              <a:rPr lang="en-US" altLang="en-US" i="1"/>
              <a:t>n</a:t>
            </a:r>
            <a:r>
              <a:rPr lang="en-US" altLang="en-US"/>
              <a:t> and </a:t>
            </a:r>
            <a:r>
              <a:rPr lang="en-US" altLang="en-US" i="1"/>
              <a:t>V</a:t>
            </a:r>
            <a:r>
              <a:rPr lang="en-US" altLang="en-US"/>
              <a:t> are constant (as is </a:t>
            </a:r>
            <a:r>
              <a:rPr lang="en-US" altLang="en-US" i="1"/>
              <a:t>R)</a:t>
            </a:r>
            <a:r>
              <a:rPr lang="en-US" altLang="en-US"/>
              <a:t>. Thus</a:t>
            </a:r>
          </a:p>
          <a:p>
            <a:pPr eaLnBrk="1" hangingPunct="1"/>
            <a:r>
              <a:rPr lang="en-US" altLang="en-US" i="1">
                <a:sym typeface="Symbol" pitchFamily="18" charset="2"/>
              </a:rPr>
              <a:t>                     p</a:t>
            </a:r>
            <a:r>
              <a:rPr lang="en-US" altLang="en-US">
                <a:sym typeface="Symbol" pitchFamily="18" charset="2"/>
              </a:rPr>
              <a:t> = ( </a:t>
            </a:r>
            <a:r>
              <a:rPr lang="en-US" altLang="en-US" i="1">
                <a:sym typeface="Symbol" pitchFamily="18" charset="2"/>
              </a:rPr>
              <a:t>nR / V </a:t>
            </a:r>
            <a:r>
              <a:rPr lang="en-US" altLang="en-US">
                <a:sym typeface="Symbol" pitchFamily="18" charset="2"/>
              </a:rPr>
              <a:t>)</a:t>
            </a:r>
            <a:r>
              <a:rPr lang="en-US" altLang="en-US" i="1">
                <a:sym typeface="Symbol" pitchFamily="18" charset="2"/>
              </a:rPr>
              <a:t>T</a:t>
            </a:r>
            <a:r>
              <a:rPr lang="en-US" altLang="en-US">
                <a:sym typeface="Symbol" pitchFamily="18" charset="2"/>
              </a:rPr>
              <a:t> = (CONST)</a:t>
            </a:r>
            <a:r>
              <a:rPr lang="en-US" altLang="en-US" i="1">
                <a:sym typeface="Symbol" pitchFamily="18" charset="2"/>
              </a:rPr>
              <a:t>T</a:t>
            </a:r>
            <a:endParaRPr lang="en-US" altLang="en-US">
              <a:sym typeface="Symbol" pitchFamily="18" charset="2"/>
            </a:endParaRPr>
          </a:p>
          <a:p>
            <a:pPr eaLnBrk="1" hangingPunct="1"/>
            <a:r>
              <a:rPr lang="en-US" altLang="en-US" i="1"/>
              <a:t>                      p</a:t>
            </a:r>
            <a:r>
              <a:rPr lang="en-US" altLang="en-US"/>
              <a:t> </a:t>
            </a:r>
            <a:r>
              <a:rPr lang="en-US" altLang="en-US">
                <a:sym typeface="Symbol" pitchFamily="18" charset="2"/>
              </a:rPr>
              <a:t> </a:t>
            </a:r>
            <a:r>
              <a:rPr lang="en-US" altLang="en-US" i="1">
                <a:sym typeface="Symbol" pitchFamily="18" charset="2"/>
              </a:rPr>
              <a:t>T</a:t>
            </a:r>
            <a:r>
              <a:rPr lang="en-US" altLang="en-US">
                <a:sym typeface="Symbol" pitchFamily="18" charset="2"/>
              </a:rPr>
              <a:t>. (</a:t>
            </a:r>
            <a:r>
              <a:rPr lang="en-US" altLang="en-US">
                <a:solidFill>
                  <a:schemeClr val="hlink"/>
                </a:solidFill>
                <a:sym typeface="Symbol" pitchFamily="18" charset="2"/>
              </a:rPr>
              <a:t> isovolumetric process </a:t>
            </a:r>
            <a:r>
              <a:rPr lang="en-US" altLang="en-US">
                <a:sym typeface="Symbol" pitchFamily="18" charset="2"/>
              </a:rPr>
              <a:t>)</a:t>
            </a:r>
          </a:p>
        </p:txBody>
      </p:sp>
      <p:sp>
        <p:nvSpPr>
          <p:cNvPr id="28675" name="Rectangle 2"/>
          <p:cNvSpPr>
            <a:spLocks noChangeArrowheads="1"/>
          </p:cNvSpPr>
          <p:nvPr/>
        </p:nvSpPr>
        <p:spPr bwMode="auto">
          <a:xfrm>
            <a:off x="685800" y="1401763"/>
            <a:ext cx="7772400" cy="4699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Constant volume process – </a:t>
            </a:r>
            <a:r>
              <a:rPr lang="en-US" altLang="en-US" b="1" i="1">
                <a:solidFill>
                  <a:srgbClr val="333399"/>
                </a:solidFill>
                <a:cs typeface="Times New Roman" pitchFamily="18" charset="0"/>
              </a:rPr>
              <a:t>isovolumetric process</a:t>
            </a:r>
            <a:endParaRPr lang="en-US" altLang="en-US">
              <a:solidFill>
                <a:srgbClr val="333399"/>
              </a:solidFill>
              <a:cs typeface="Times New Roman" pitchFamily="18" charset="0"/>
            </a:endParaRPr>
          </a:p>
        </p:txBody>
      </p:sp>
      <p:sp>
        <p:nvSpPr>
          <p:cNvPr id="1183750" name="Rectangle 6"/>
          <p:cNvSpPr>
            <a:spLocks noChangeArrowheads="1"/>
          </p:cNvSpPr>
          <p:nvPr/>
        </p:nvSpPr>
        <p:spPr bwMode="auto">
          <a:xfrm>
            <a:off x="2987675" y="2265363"/>
            <a:ext cx="1219200" cy="355600"/>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3751" name="Rectangle 7"/>
          <p:cNvSpPr>
            <a:spLocks noChangeArrowheads="1"/>
          </p:cNvSpPr>
          <p:nvPr/>
        </p:nvSpPr>
        <p:spPr bwMode="auto">
          <a:xfrm>
            <a:off x="3006725" y="4108450"/>
            <a:ext cx="1819275" cy="344488"/>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3752" name="Rectangle 8"/>
          <p:cNvSpPr>
            <a:spLocks noChangeArrowheads="1"/>
          </p:cNvSpPr>
          <p:nvPr/>
        </p:nvSpPr>
        <p:spPr bwMode="auto">
          <a:xfrm>
            <a:off x="739775" y="2632075"/>
            <a:ext cx="1862138" cy="365125"/>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3753" name="Rectangle 9"/>
          <p:cNvSpPr>
            <a:spLocks noChangeArrowheads="1"/>
          </p:cNvSpPr>
          <p:nvPr/>
        </p:nvSpPr>
        <p:spPr bwMode="auto">
          <a:xfrm>
            <a:off x="4381500" y="4792663"/>
            <a:ext cx="1865313" cy="369887"/>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Grp="1" noChangeArrowheads="1"/>
          </p:cNvSpPr>
          <p:nvPr>
            <p:ph type="ctrTitle"/>
          </p:nvPr>
        </p:nvSpPr>
        <p:spPr>
          <a:xfrm>
            <a:off x="685800" y="533400"/>
            <a:ext cx="7772400" cy="833438"/>
          </a:xfrm>
        </p:spPr>
        <p:txBody>
          <a:bodyPr/>
          <a:lstStyle/>
          <a:p>
            <a:pPr algn="l" eaLnBrk="1" hangingPunct="1">
              <a:defRPr/>
            </a:pPr>
            <a:r>
              <a:rPr lang="en-US" altLang="en-US" sz="2800" b="1" dirty="0" smtClean="0">
                <a:solidFill>
                  <a:srgbClr val="000000"/>
                </a:solidFill>
                <a:ea typeface="+mn-ea"/>
                <a:cs typeface="+mn-cs"/>
              </a:rPr>
              <a:t>Topic 3: Thermal physics</a:t>
            </a:r>
            <a:br>
              <a:rPr lang="en-US" altLang="en-US" sz="2800" b="1" dirty="0" smtClean="0">
                <a:solidFill>
                  <a:srgbClr val="000000"/>
                </a:solidFill>
                <a:ea typeface="+mn-ea"/>
                <a:cs typeface="+mn-cs"/>
              </a:rPr>
            </a:br>
            <a:r>
              <a:rPr lang="en-US" altLang="en-US" sz="2800" dirty="0" smtClean="0">
                <a:solidFill>
                  <a:srgbClr val="000000"/>
                </a:solidFill>
                <a:ea typeface="+mn-ea"/>
                <a:cs typeface="+mn-cs"/>
              </a:rPr>
              <a:t>3.2 – Modeling a gas</a:t>
            </a:r>
            <a:endParaRPr lang="en-US" altLang="en-US" sz="2800" dirty="0">
              <a:solidFill>
                <a:srgbClr val="000000"/>
              </a:solidFill>
              <a:latin typeface="Courier New" pitchFamily="49" charset="0"/>
              <a:ea typeface="+mn-ea"/>
              <a:cs typeface="+mn-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3749">
                                            <p:txEl>
                                              <p:pRg st="0" end="0"/>
                                            </p:txEl>
                                          </p:spTgt>
                                        </p:tgtEl>
                                        <p:attrNameLst>
                                          <p:attrName>style.visibility</p:attrName>
                                        </p:attrNameLst>
                                      </p:cBhvr>
                                      <p:to>
                                        <p:strVal val="visible"/>
                                      </p:to>
                                    </p:set>
                                    <p:anim calcmode="lin" valueType="num">
                                      <p:cBhvr additive="base">
                                        <p:cTn id="7" dur="500" fill="hold"/>
                                        <p:tgtEl>
                                          <p:spTgt spid="11837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37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3749">
                                            <p:txEl>
                                              <p:pRg st="1" end="1"/>
                                            </p:txEl>
                                          </p:spTgt>
                                        </p:tgtEl>
                                        <p:attrNameLst>
                                          <p:attrName>style.visibility</p:attrName>
                                        </p:attrNameLst>
                                      </p:cBhvr>
                                      <p:to>
                                        <p:strVal val="visible"/>
                                      </p:to>
                                    </p:set>
                                    <p:anim calcmode="lin" valueType="num">
                                      <p:cBhvr additive="base">
                                        <p:cTn id="13" dur="500" fill="hold"/>
                                        <p:tgtEl>
                                          <p:spTgt spid="11837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37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83749">
                                            <p:txEl>
                                              <p:pRg st="2" end="2"/>
                                            </p:txEl>
                                          </p:spTgt>
                                        </p:tgtEl>
                                        <p:attrNameLst>
                                          <p:attrName>style.visibility</p:attrName>
                                        </p:attrNameLst>
                                      </p:cBhvr>
                                      <p:to>
                                        <p:strVal val="visible"/>
                                      </p:to>
                                    </p:set>
                                    <p:anim calcmode="lin" valueType="num">
                                      <p:cBhvr additive="base">
                                        <p:cTn id="19" dur="500" fill="hold"/>
                                        <p:tgtEl>
                                          <p:spTgt spid="11837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37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83749">
                                            <p:txEl>
                                              <p:pRg st="3" end="3"/>
                                            </p:txEl>
                                          </p:spTgt>
                                        </p:tgtEl>
                                        <p:attrNameLst>
                                          <p:attrName>style.visibility</p:attrName>
                                        </p:attrNameLst>
                                      </p:cBhvr>
                                      <p:to>
                                        <p:strVal val="visible"/>
                                      </p:to>
                                    </p:set>
                                    <p:anim calcmode="lin" valueType="num">
                                      <p:cBhvr additive="base">
                                        <p:cTn id="25" dur="500" fill="hold"/>
                                        <p:tgtEl>
                                          <p:spTgt spid="11837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37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83749">
                                            <p:txEl>
                                              <p:pRg st="4" end="4"/>
                                            </p:txEl>
                                          </p:spTgt>
                                        </p:tgtEl>
                                        <p:attrNameLst>
                                          <p:attrName>style.visibility</p:attrName>
                                        </p:attrNameLst>
                                      </p:cBhvr>
                                      <p:to>
                                        <p:strVal val="visible"/>
                                      </p:to>
                                    </p:set>
                                    <p:anim calcmode="lin" valueType="num">
                                      <p:cBhvr additive="base">
                                        <p:cTn id="31" dur="500" fill="hold"/>
                                        <p:tgtEl>
                                          <p:spTgt spid="11837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37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83749">
                                            <p:txEl>
                                              <p:pRg st="5" end="5"/>
                                            </p:txEl>
                                          </p:spTgt>
                                        </p:tgtEl>
                                        <p:attrNameLst>
                                          <p:attrName>style.visibility</p:attrName>
                                        </p:attrNameLst>
                                      </p:cBhvr>
                                      <p:to>
                                        <p:strVal val="visible"/>
                                      </p:to>
                                    </p:set>
                                    <p:anim calcmode="lin" valueType="num">
                                      <p:cBhvr additive="base">
                                        <p:cTn id="37" dur="500" fill="hold"/>
                                        <p:tgtEl>
                                          <p:spTgt spid="118374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37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83750"/>
                                        </p:tgtEl>
                                        <p:attrNameLst>
                                          <p:attrName>style.visibility</p:attrName>
                                        </p:attrNameLst>
                                      </p:cBhvr>
                                      <p:to>
                                        <p:strVal val="visible"/>
                                      </p:to>
                                    </p:set>
                                    <p:animEffect transition="in" filter="wipe(left)">
                                      <p:cBhvr>
                                        <p:cTn id="43" dur="500"/>
                                        <p:tgtEl>
                                          <p:spTgt spid="1183750"/>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183751"/>
                                        </p:tgtEl>
                                        <p:attrNameLst>
                                          <p:attrName>style.visibility</p:attrName>
                                        </p:attrNameLst>
                                      </p:cBhvr>
                                      <p:to>
                                        <p:strVal val="visible"/>
                                      </p:to>
                                    </p:set>
                                    <p:animEffect transition="in" filter="wipe(left)">
                                      <p:cBhvr>
                                        <p:cTn id="46" dur="500"/>
                                        <p:tgtEl>
                                          <p:spTgt spid="1183751"/>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83749">
                                            <p:txEl>
                                              <p:pRg st="6" end="6"/>
                                            </p:txEl>
                                          </p:spTgt>
                                        </p:tgtEl>
                                        <p:attrNameLst>
                                          <p:attrName>style.visibility</p:attrName>
                                        </p:attrNameLst>
                                      </p:cBhvr>
                                      <p:to>
                                        <p:strVal val="visible"/>
                                      </p:to>
                                    </p:set>
                                    <p:anim calcmode="lin" valueType="num">
                                      <p:cBhvr additive="base">
                                        <p:cTn id="51" dur="500" fill="hold"/>
                                        <p:tgtEl>
                                          <p:spTgt spid="1183749">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837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83752"/>
                                        </p:tgtEl>
                                        <p:attrNameLst>
                                          <p:attrName>style.visibility</p:attrName>
                                        </p:attrNameLst>
                                      </p:cBhvr>
                                      <p:to>
                                        <p:strVal val="visible"/>
                                      </p:to>
                                    </p:set>
                                    <p:animEffect transition="in" filter="wipe(left)">
                                      <p:cBhvr>
                                        <p:cTn id="57" dur="500"/>
                                        <p:tgtEl>
                                          <p:spTgt spid="1183752"/>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par>
                                <p:cTn id="58" presetID="22" presetClass="entr" presetSubtype="8" fill="hold" grpId="0" nodeType="withEffect">
                                  <p:stCondLst>
                                    <p:cond delay="0"/>
                                  </p:stCondLst>
                                  <p:childTnLst>
                                    <p:set>
                                      <p:cBhvr>
                                        <p:cTn id="59" dur="1" fill="hold">
                                          <p:stCondLst>
                                            <p:cond delay="0"/>
                                          </p:stCondLst>
                                        </p:cTn>
                                        <p:tgtEl>
                                          <p:spTgt spid="1183753"/>
                                        </p:tgtEl>
                                        <p:attrNameLst>
                                          <p:attrName>style.visibility</p:attrName>
                                        </p:attrNameLst>
                                      </p:cBhvr>
                                      <p:to>
                                        <p:strVal val="visible"/>
                                      </p:to>
                                    </p:set>
                                    <p:animEffect transition="in" filter="wipe(left)">
                                      <p:cBhvr>
                                        <p:cTn id="60" dur="500"/>
                                        <p:tgtEl>
                                          <p:spTgt spid="1183753"/>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183749">
                                            <p:txEl>
                                              <p:pRg st="7" end="7"/>
                                            </p:txEl>
                                          </p:spTgt>
                                        </p:tgtEl>
                                        <p:attrNameLst>
                                          <p:attrName>style.visibility</p:attrName>
                                        </p:attrNameLst>
                                      </p:cBhvr>
                                      <p:to>
                                        <p:strVal val="visible"/>
                                      </p:to>
                                    </p:set>
                                    <p:anim calcmode="lin" valueType="num">
                                      <p:cBhvr additive="base">
                                        <p:cTn id="65" dur="500" fill="hold"/>
                                        <p:tgtEl>
                                          <p:spTgt spid="1183749">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8374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183749">
                                            <p:txEl>
                                              <p:pRg st="8" end="8"/>
                                            </p:txEl>
                                          </p:spTgt>
                                        </p:tgtEl>
                                        <p:attrNameLst>
                                          <p:attrName>style.visibility</p:attrName>
                                        </p:attrNameLst>
                                      </p:cBhvr>
                                      <p:to>
                                        <p:strVal val="visible"/>
                                      </p:to>
                                    </p:set>
                                    <p:anim calcmode="lin" valueType="num">
                                      <p:cBhvr additive="base">
                                        <p:cTn id="71" dur="500" fill="hold"/>
                                        <p:tgtEl>
                                          <p:spTgt spid="1183749">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8374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183749">
                                            <p:txEl>
                                              <p:pRg st="9" end="9"/>
                                            </p:txEl>
                                          </p:spTgt>
                                        </p:tgtEl>
                                        <p:attrNameLst>
                                          <p:attrName>style.visibility</p:attrName>
                                        </p:attrNameLst>
                                      </p:cBhvr>
                                      <p:to>
                                        <p:strVal val="visible"/>
                                      </p:to>
                                    </p:set>
                                    <p:anim calcmode="lin" valueType="num">
                                      <p:cBhvr additive="base">
                                        <p:cTn id="77" dur="500" fill="hold"/>
                                        <p:tgtEl>
                                          <p:spTgt spid="1183749">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83749">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202236">
                                            <p:txEl>
                                              <p:pRg st="0" end="0"/>
                                            </p:txEl>
                                          </p:spTgt>
                                        </p:tgtEl>
                                        <p:attrNameLst>
                                          <p:attrName>style.visibility</p:attrName>
                                        </p:attrNameLst>
                                      </p:cBhvr>
                                      <p:to>
                                        <p:strVal val="visible"/>
                                      </p:to>
                                    </p:set>
                                    <p:anim calcmode="lin" valueType="num">
                                      <p:cBhvr additive="base">
                                        <p:cTn id="83" dur="500" fill="hold"/>
                                        <p:tgtEl>
                                          <p:spTgt spid="1202236">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202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750" grpId="0" animBg="1"/>
      <p:bldP spid="1183751" grpId="0" animBg="1"/>
      <p:bldP spid="1183752" grpId="0" animBg="1"/>
      <p:bldP spid="11837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1" name="Rectangle 5"/>
          <p:cNvSpPr>
            <a:spLocks noChangeArrowheads="1"/>
          </p:cNvSpPr>
          <p:nvPr/>
        </p:nvSpPr>
        <p:spPr bwMode="auto">
          <a:xfrm>
            <a:off x="687388" y="2230438"/>
            <a:ext cx="7772400" cy="46275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graduated syringe which is filled with air is placed in an ice bath and allowed to reach the                  temperature of the water. Demonstrate that </a:t>
            </a:r>
          </a:p>
          <a:p>
            <a:pPr eaLnBrk="1" hangingPunct="1"/>
            <a:r>
              <a:rPr lang="en-US" altLang="en-US"/>
              <a:t>                                  </a:t>
            </a:r>
            <a:r>
              <a:rPr lang="en-US" altLang="en-US" i="1"/>
              <a:t>p</a:t>
            </a:r>
            <a:r>
              <a:rPr lang="en-US" altLang="en-US" baseline="-25000"/>
              <a:t>1</a:t>
            </a:r>
            <a:r>
              <a:rPr lang="en-US" altLang="en-US" i="1"/>
              <a:t>V</a:t>
            </a:r>
            <a:r>
              <a:rPr lang="en-US" altLang="en-US" baseline="-25000"/>
              <a:t>1</a:t>
            </a:r>
            <a:r>
              <a:rPr lang="en-US" altLang="en-US"/>
              <a:t> = </a:t>
            </a:r>
            <a:r>
              <a:rPr lang="en-US" altLang="en-US" i="1"/>
              <a:t>p</a:t>
            </a:r>
            <a:r>
              <a:rPr lang="en-US" altLang="en-US" baseline="-25000"/>
              <a:t>2</a:t>
            </a:r>
            <a:r>
              <a:rPr lang="en-US" altLang="en-US" i="1"/>
              <a:t>V</a:t>
            </a:r>
            <a:r>
              <a:rPr lang="en-US" altLang="en-US" baseline="-25000"/>
              <a:t>2</a:t>
            </a:r>
            <a:r>
              <a:rPr lang="en-US" altLang="en-US"/>
              <a:t>. </a:t>
            </a:r>
          </a:p>
          <a:p>
            <a:pPr eaLnBrk="1" hangingPunct="1"/>
            <a:r>
              <a:rPr lang="en-US" altLang="en-US"/>
              <a:t>SOLUTION:</a:t>
            </a:r>
          </a:p>
          <a:p>
            <a:pPr eaLnBrk="1" hangingPunct="1"/>
            <a:r>
              <a:rPr lang="en-US" altLang="en-US">
                <a:sym typeface="Symbol" pitchFamily="18" charset="2"/>
              </a:rPr>
              <a:t>Record initial states after a wait:</a:t>
            </a:r>
          </a:p>
          <a:p>
            <a:pPr eaLnBrk="1" hangingPunct="1"/>
            <a:r>
              <a:rPr lang="en-US" altLang="en-US" i="1">
                <a:sym typeface="Symbol" pitchFamily="18" charset="2"/>
              </a:rPr>
              <a:t>           p</a:t>
            </a:r>
            <a:r>
              <a:rPr lang="en-US" altLang="en-US" baseline="-25000">
                <a:sym typeface="Symbol" pitchFamily="18" charset="2"/>
              </a:rPr>
              <a:t>1</a:t>
            </a:r>
            <a:r>
              <a:rPr lang="en-US" altLang="en-US" i="1" baseline="-25000">
                <a:sym typeface="Symbol" pitchFamily="18" charset="2"/>
              </a:rPr>
              <a:t> </a:t>
            </a:r>
            <a:r>
              <a:rPr lang="en-US" altLang="en-US">
                <a:sym typeface="Symbol" pitchFamily="18" charset="2"/>
              </a:rPr>
              <a:t>= 15, </a:t>
            </a:r>
            <a:r>
              <a:rPr lang="en-US" altLang="en-US" i="1">
                <a:sym typeface="Symbol" pitchFamily="18" charset="2"/>
              </a:rPr>
              <a:t>V</a:t>
            </a:r>
            <a:r>
              <a:rPr lang="en-US" altLang="en-US" baseline="-25000">
                <a:sym typeface="Symbol" pitchFamily="18" charset="2"/>
              </a:rPr>
              <a:t>1</a:t>
            </a:r>
            <a:r>
              <a:rPr lang="en-US" altLang="en-US">
                <a:sym typeface="Symbol" pitchFamily="18" charset="2"/>
              </a:rPr>
              <a:t> = 10, and </a:t>
            </a:r>
            <a:r>
              <a:rPr lang="en-US" altLang="en-US" i="1">
                <a:sym typeface="Symbol" pitchFamily="18" charset="2"/>
              </a:rPr>
              <a:t>T</a:t>
            </a:r>
            <a:r>
              <a:rPr lang="en-US" altLang="en-US" baseline="-25000">
                <a:sym typeface="Symbol" pitchFamily="18" charset="2"/>
              </a:rPr>
              <a:t>1</a:t>
            </a:r>
            <a:r>
              <a:rPr lang="en-US" altLang="en-US">
                <a:sym typeface="Symbol" pitchFamily="18" charset="2"/>
              </a:rPr>
              <a:t> = 0</a:t>
            </a:r>
            <a:r>
              <a:rPr lang="en-US" altLang="en-US">
                <a:cs typeface="Courier New" pitchFamily="49" charset="0"/>
                <a:sym typeface="Symbol" pitchFamily="18" charset="2"/>
              </a:rPr>
              <a:t>ºC.</a:t>
            </a:r>
          </a:p>
          <a:p>
            <a:pPr eaLnBrk="1" hangingPunct="1"/>
            <a:r>
              <a:rPr lang="en-US" altLang="en-US">
                <a:sym typeface="Symbol" pitchFamily="18" charset="2"/>
              </a:rPr>
              <a:t>Record final states after a wait:</a:t>
            </a:r>
          </a:p>
          <a:p>
            <a:pPr eaLnBrk="1" hangingPunct="1"/>
            <a:r>
              <a:rPr lang="en-US" altLang="en-US" i="1">
                <a:sym typeface="Symbol" pitchFamily="18" charset="2"/>
              </a:rPr>
              <a:t>           p</a:t>
            </a:r>
            <a:r>
              <a:rPr lang="en-US" altLang="en-US" baseline="-25000">
                <a:sym typeface="Symbol" pitchFamily="18" charset="2"/>
              </a:rPr>
              <a:t>2</a:t>
            </a:r>
            <a:r>
              <a:rPr lang="en-US" altLang="en-US" i="1" baseline="-25000">
                <a:sym typeface="Symbol" pitchFamily="18" charset="2"/>
              </a:rPr>
              <a:t> </a:t>
            </a:r>
            <a:r>
              <a:rPr lang="en-US" altLang="en-US">
                <a:sym typeface="Symbol" pitchFamily="18" charset="2"/>
              </a:rPr>
              <a:t>= 30, </a:t>
            </a:r>
            <a:r>
              <a:rPr lang="en-US" altLang="en-US" i="1">
                <a:sym typeface="Symbol" pitchFamily="18" charset="2"/>
              </a:rPr>
              <a:t>V</a:t>
            </a:r>
            <a:r>
              <a:rPr lang="en-US" altLang="en-US" baseline="-25000">
                <a:sym typeface="Symbol" pitchFamily="18" charset="2"/>
              </a:rPr>
              <a:t>2</a:t>
            </a:r>
            <a:r>
              <a:rPr lang="en-US" altLang="en-US">
                <a:sym typeface="Symbol" pitchFamily="18" charset="2"/>
              </a:rPr>
              <a:t> =   5, and </a:t>
            </a:r>
            <a:r>
              <a:rPr lang="en-US" altLang="en-US" i="1">
                <a:sym typeface="Symbol" pitchFamily="18" charset="2"/>
              </a:rPr>
              <a:t>T</a:t>
            </a:r>
            <a:r>
              <a:rPr lang="en-US" altLang="en-US" baseline="-25000">
                <a:sym typeface="Symbol" pitchFamily="18" charset="2"/>
              </a:rPr>
              <a:t>2</a:t>
            </a:r>
            <a:r>
              <a:rPr lang="en-US" altLang="en-US">
                <a:sym typeface="Symbol" pitchFamily="18" charset="2"/>
              </a:rPr>
              <a:t> = 0</a:t>
            </a:r>
            <a:r>
              <a:rPr lang="en-US" altLang="en-US">
                <a:cs typeface="Courier New" pitchFamily="49" charset="0"/>
                <a:sym typeface="Symbol" pitchFamily="18" charset="2"/>
              </a:rPr>
              <a:t>ºC.</a:t>
            </a:r>
          </a:p>
          <a:p>
            <a:pPr eaLnBrk="1" hangingPunct="1"/>
            <a:r>
              <a:rPr lang="en-US" altLang="en-US" i="1"/>
              <a:t>                 p</a:t>
            </a:r>
            <a:r>
              <a:rPr lang="en-US" altLang="en-US" baseline="-25000"/>
              <a:t>1</a:t>
            </a:r>
            <a:r>
              <a:rPr lang="en-US" altLang="en-US" i="1"/>
              <a:t>V</a:t>
            </a:r>
            <a:r>
              <a:rPr lang="en-US" altLang="en-US" baseline="-25000"/>
              <a:t>1</a:t>
            </a:r>
            <a:r>
              <a:rPr lang="en-US" altLang="en-US"/>
              <a:t> = </a:t>
            </a:r>
            <a:r>
              <a:rPr lang="en-US" altLang="en-US">
                <a:cs typeface="Courier New" pitchFamily="49" charset="0"/>
                <a:sym typeface="Symbol" pitchFamily="18" charset="2"/>
              </a:rPr>
              <a:t>15(10) = 150</a:t>
            </a:r>
            <a:r>
              <a:rPr lang="en-US" altLang="en-US"/>
              <a:t>.</a:t>
            </a:r>
          </a:p>
          <a:p>
            <a:pPr eaLnBrk="1" hangingPunct="1"/>
            <a:r>
              <a:rPr lang="en-US" altLang="en-US" i="1"/>
              <a:t>                 p</a:t>
            </a:r>
            <a:r>
              <a:rPr lang="en-US" altLang="en-US" baseline="-25000"/>
              <a:t>2</a:t>
            </a:r>
            <a:r>
              <a:rPr lang="en-US" altLang="en-US" i="1"/>
              <a:t>V</a:t>
            </a:r>
            <a:r>
              <a:rPr lang="en-US" altLang="en-US" baseline="-25000"/>
              <a:t>2</a:t>
            </a:r>
            <a:r>
              <a:rPr lang="en-US" altLang="en-US"/>
              <a:t> = </a:t>
            </a:r>
            <a:r>
              <a:rPr lang="en-US" altLang="en-US">
                <a:cs typeface="Courier New" pitchFamily="49" charset="0"/>
                <a:sym typeface="Symbol" pitchFamily="18" charset="2"/>
              </a:rPr>
              <a:t>30(5) = 150</a:t>
            </a:r>
            <a:r>
              <a:rPr lang="en-US" altLang="en-US"/>
              <a:t>.</a:t>
            </a:r>
          </a:p>
          <a:p>
            <a:pPr eaLnBrk="1" hangingPunct="1"/>
            <a:r>
              <a:rPr lang="en-US" altLang="en-US">
                <a:sym typeface="Symbol" pitchFamily="18" charset="2"/>
              </a:rPr>
              <a:t>Thus </a:t>
            </a:r>
            <a:r>
              <a:rPr lang="en-US" altLang="en-US" i="1"/>
              <a:t>p</a:t>
            </a:r>
            <a:r>
              <a:rPr lang="en-US" altLang="en-US" baseline="-25000"/>
              <a:t>1</a:t>
            </a:r>
            <a:r>
              <a:rPr lang="en-US" altLang="en-US" i="1"/>
              <a:t>V</a:t>
            </a:r>
            <a:r>
              <a:rPr lang="en-US" altLang="en-US" baseline="-25000"/>
              <a:t>1</a:t>
            </a:r>
            <a:r>
              <a:rPr lang="en-US" altLang="en-US"/>
              <a:t> = </a:t>
            </a:r>
            <a:r>
              <a:rPr lang="en-US" altLang="en-US" i="1"/>
              <a:t>p</a:t>
            </a:r>
            <a:r>
              <a:rPr lang="en-US" altLang="en-US" baseline="-25000"/>
              <a:t>2</a:t>
            </a:r>
            <a:r>
              <a:rPr lang="en-US" altLang="en-US" i="1"/>
              <a:t>V</a:t>
            </a:r>
            <a:r>
              <a:rPr lang="en-US" altLang="en-US" baseline="-25000"/>
              <a:t>2</a:t>
            </a:r>
            <a:r>
              <a:rPr lang="en-US" altLang="en-US"/>
              <a:t>. </a:t>
            </a:r>
          </a:p>
        </p:txBody>
      </p:sp>
      <p:sp>
        <p:nvSpPr>
          <p:cNvPr id="1191938" name="Rectangle 2"/>
          <p:cNvSpPr>
            <a:spLocks noChangeArrowheads="1"/>
          </p:cNvSpPr>
          <p:nvPr/>
        </p:nvSpPr>
        <p:spPr bwMode="auto">
          <a:xfrm>
            <a:off x="685800" y="1401763"/>
            <a:ext cx="7772400" cy="860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temperature process –</a:t>
            </a:r>
            <a:r>
              <a:rPr lang="en-US" altLang="en-US" b="1" i="1">
                <a:solidFill>
                  <a:srgbClr val="333399"/>
                </a:solidFill>
              </a:rPr>
              <a:t>isothermal process</a:t>
            </a:r>
            <a:r>
              <a:rPr lang="en-US" altLang="en-US">
                <a:sym typeface="Symbol" pitchFamily="18" charset="2"/>
              </a:rPr>
              <a:t> </a:t>
            </a:r>
          </a:p>
          <a:p>
            <a:pPr eaLnBrk="1" hangingPunct="1"/>
            <a:r>
              <a:rPr lang="en-US" altLang="en-US">
                <a:solidFill>
                  <a:srgbClr val="000000"/>
                </a:solidFill>
                <a:cs typeface="Times New Roman" pitchFamily="18" charset="0"/>
                <a:sym typeface="Symbol" pitchFamily="18" charset="2"/>
              </a:rPr>
              <a:t>In an </a:t>
            </a:r>
            <a:r>
              <a:rPr lang="en-US" altLang="en-US" b="1">
                <a:solidFill>
                  <a:srgbClr val="000000"/>
                </a:solidFill>
                <a:cs typeface="Times New Roman" pitchFamily="18" charset="0"/>
                <a:sym typeface="Symbol" pitchFamily="18" charset="2"/>
              </a:rPr>
              <a:t>isothermal process</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 does not change.</a:t>
            </a:r>
          </a:p>
        </p:txBody>
      </p:sp>
      <p:sp>
        <p:nvSpPr>
          <p:cNvPr id="1191942" name="Rectangle 6"/>
          <p:cNvSpPr>
            <a:spLocks noChangeArrowheads="1"/>
          </p:cNvSpPr>
          <p:nvPr/>
        </p:nvSpPr>
        <p:spPr bwMode="auto">
          <a:xfrm>
            <a:off x="6831013" y="3602038"/>
            <a:ext cx="973137" cy="103505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 name="Group 7"/>
          <p:cNvGrpSpPr>
            <a:grpSpLocks/>
          </p:cNvGrpSpPr>
          <p:nvPr/>
        </p:nvGrpSpPr>
        <p:grpSpPr bwMode="auto">
          <a:xfrm>
            <a:off x="6796088" y="3217863"/>
            <a:ext cx="2436812" cy="3608387"/>
            <a:chOff x="923" y="1939"/>
            <a:chExt cx="1535" cy="2273"/>
          </a:xfrm>
        </p:grpSpPr>
        <p:grpSp>
          <p:nvGrpSpPr>
            <p:cNvPr id="32780" name="Group 8"/>
            <p:cNvGrpSpPr>
              <a:grpSpLocks/>
            </p:cNvGrpSpPr>
            <p:nvPr/>
          </p:nvGrpSpPr>
          <p:grpSpPr bwMode="auto">
            <a:xfrm>
              <a:off x="923" y="1939"/>
              <a:ext cx="1535" cy="1917"/>
              <a:chOff x="923" y="1939"/>
              <a:chExt cx="1535" cy="1917"/>
            </a:xfrm>
          </p:grpSpPr>
          <p:grpSp>
            <p:nvGrpSpPr>
              <p:cNvPr id="32782" name="Group 9"/>
              <p:cNvGrpSpPr>
                <a:grpSpLocks/>
              </p:cNvGrpSpPr>
              <p:nvPr/>
            </p:nvGrpSpPr>
            <p:grpSpPr bwMode="auto">
              <a:xfrm>
                <a:off x="923" y="2592"/>
                <a:ext cx="665" cy="1264"/>
                <a:chOff x="923" y="2592"/>
                <a:chExt cx="665" cy="1264"/>
              </a:xfrm>
            </p:grpSpPr>
            <p:sp>
              <p:nvSpPr>
                <p:cNvPr id="32796" name="Rectangle 10"/>
                <p:cNvSpPr>
                  <a:spLocks noChangeArrowheads="1"/>
                </p:cNvSpPr>
                <p:nvPr/>
              </p:nvSpPr>
              <p:spPr bwMode="auto">
                <a:xfrm>
                  <a:off x="923" y="3792"/>
                  <a:ext cx="661" cy="64"/>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1947" name="Rectangle 11"/>
                <p:cNvSpPr>
                  <a:spLocks noChangeArrowheads="1"/>
                </p:cNvSpPr>
                <p:nvPr/>
              </p:nvSpPr>
              <p:spPr bwMode="auto">
                <a:xfrm>
                  <a:off x="927" y="2592"/>
                  <a:ext cx="661" cy="1264"/>
                </a:xfrm>
                <a:prstGeom prst="rect">
                  <a:avLst/>
                </a:prstGeom>
                <a:gradFill rotWithShape="1">
                  <a:gsLst>
                    <a:gs pos="0">
                      <a:schemeClr val="bg1">
                        <a:alpha val="17000"/>
                      </a:schemeClr>
                    </a:gs>
                    <a:gs pos="50000">
                      <a:schemeClr val="bg1">
                        <a:gamma/>
                        <a:shade val="46275"/>
                        <a:invGamma/>
                      </a:schemeClr>
                    </a:gs>
                    <a:gs pos="100000">
                      <a:schemeClr val="bg1">
                        <a:alpha val="17000"/>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32798" name="Line 12"/>
                <p:cNvSpPr>
                  <a:spLocks noChangeShapeType="1"/>
                </p:cNvSpPr>
                <p:nvPr/>
              </p:nvSpPr>
              <p:spPr bwMode="auto">
                <a:xfrm>
                  <a:off x="1056" y="283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13"/>
                <p:cNvSpPr>
                  <a:spLocks noChangeShapeType="1"/>
                </p:cNvSpPr>
                <p:nvPr/>
              </p:nvSpPr>
              <p:spPr bwMode="auto">
                <a:xfrm>
                  <a:off x="1056" y="292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14"/>
                <p:cNvSpPr>
                  <a:spLocks noChangeShapeType="1"/>
                </p:cNvSpPr>
                <p:nvPr/>
              </p:nvSpPr>
              <p:spPr bwMode="auto">
                <a:xfrm>
                  <a:off x="1056" y="302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1" name="Line 15"/>
                <p:cNvSpPr>
                  <a:spLocks noChangeShapeType="1"/>
                </p:cNvSpPr>
                <p:nvPr/>
              </p:nvSpPr>
              <p:spPr bwMode="auto">
                <a:xfrm>
                  <a:off x="1056" y="312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2" name="Line 16"/>
                <p:cNvSpPr>
                  <a:spLocks noChangeShapeType="1"/>
                </p:cNvSpPr>
                <p:nvPr/>
              </p:nvSpPr>
              <p:spPr bwMode="auto">
                <a:xfrm>
                  <a:off x="1056" y="321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Line 17"/>
                <p:cNvSpPr>
                  <a:spLocks noChangeShapeType="1"/>
                </p:cNvSpPr>
                <p:nvPr/>
              </p:nvSpPr>
              <p:spPr bwMode="auto">
                <a:xfrm>
                  <a:off x="1056" y="3312"/>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18"/>
                <p:cNvSpPr>
                  <a:spLocks noChangeShapeType="1"/>
                </p:cNvSpPr>
                <p:nvPr/>
              </p:nvSpPr>
              <p:spPr bwMode="auto">
                <a:xfrm>
                  <a:off x="1056" y="340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5" name="Line 19"/>
                <p:cNvSpPr>
                  <a:spLocks noChangeShapeType="1"/>
                </p:cNvSpPr>
                <p:nvPr/>
              </p:nvSpPr>
              <p:spPr bwMode="auto">
                <a:xfrm>
                  <a:off x="1056" y="350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Line 20"/>
                <p:cNvSpPr>
                  <a:spLocks noChangeShapeType="1"/>
                </p:cNvSpPr>
                <p:nvPr/>
              </p:nvSpPr>
              <p:spPr bwMode="auto">
                <a:xfrm>
                  <a:off x="1056" y="360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7" name="Line 21"/>
                <p:cNvSpPr>
                  <a:spLocks noChangeShapeType="1"/>
                </p:cNvSpPr>
                <p:nvPr/>
              </p:nvSpPr>
              <p:spPr bwMode="auto">
                <a:xfrm>
                  <a:off x="1056" y="369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1958" name="Oval 22"/>
              <p:cNvSpPr>
                <a:spLocks noChangeArrowheads="1"/>
              </p:cNvSpPr>
              <p:nvPr/>
            </p:nvSpPr>
            <p:spPr bwMode="auto">
              <a:xfrm>
                <a:off x="1708" y="1939"/>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grpSp>
            <p:nvGrpSpPr>
              <p:cNvPr id="32784" name="Group 23"/>
              <p:cNvGrpSpPr>
                <a:grpSpLocks/>
              </p:cNvGrpSpPr>
              <p:nvPr/>
            </p:nvGrpSpPr>
            <p:grpSpPr bwMode="auto">
              <a:xfrm>
                <a:off x="1826" y="2105"/>
                <a:ext cx="448" cy="443"/>
                <a:chOff x="1770" y="1981"/>
                <a:chExt cx="574" cy="567"/>
              </a:xfrm>
            </p:grpSpPr>
            <p:sp>
              <p:nvSpPr>
                <p:cNvPr id="32789" name="Line 24"/>
                <p:cNvSpPr>
                  <a:spLocks noChangeShapeType="1"/>
                </p:cNvSpPr>
                <p:nvPr/>
              </p:nvSpPr>
              <p:spPr bwMode="auto">
                <a:xfrm flipH="1" flipV="1">
                  <a:off x="1770" y="2269"/>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25"/>
                <p:cNvSpPr>
                  <a:spLocks noChangeShapeType="1"/>
                </p:cNvSpPr>
                <p:nvPr/>
              </p:nvSpPr>
              <p:spPr bwMode="auto">
                <a:xfrm flipV="1">
                  <a:off x="2056" y="2274"/>
                  <a:ext cx="288"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26"/>
                <p:cNvSpPr>
                  <a:spLocks noChangeShapeType="1"/>
                </p:cNvSpPr>
                <p:nvPr/>
              </p:nvSpPr>
              <p:spPr bwMode="auto">
                <a:xfrm flipH="1" flipV="1">
                  <a:off x="1796" y="2126"/>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27"/>
                <p:cNvSpPr>
                  <a:spLocks noChangeShapeType="1"/>
                </p:cNvSpPr>
                <p:nvPr/>
              </p:nvSpPr>
              <p:spPr bwMode="auto">
                <a:xfrm flipV="1">
                  <a:off x="2061" y="2124"/>
                  <a:ext cx="26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28"/>
                <p:cNvSpPr>
                  <a:spLocks noChangeShapeType="1"/>
                </p:cNvSpPr>
                <p:nvPr/>
              </p:nvSpPr>
              <p:spPr bwMode="auto">
                <a:xfrm flipH="1" flipV="1">
                  <a:off x="1907" y="2034"/>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9"/>
                <p:cNvSpPr>
                  <a:spLocks noChangeShapeType="1"/>
                </p:cNvSpPr>
                <p:nvPr/>
              </p:nvSpPr>
              <p:spPr bwMode="auto">
                <a:xfrm flipV="1">
                  <a:off x="2060" y="2032"/>
                  <a:ext cx="15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30"/>
                <p:cNvSpPr>
                  <a:spLocks noChangeShapeType="1"/>
                </p:cNvSpPr>
                <p:nvPr/>
              </p:nvSpPr>
              <p:spPr bwMode="auto">
                <a:xfrm flipV="1">
                  <a:off x="2065" y="1981"/>
                  <a:ext cx="0" cy="5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5" name="Text Box 31"/>
              <p:cNvSpPr txBox="1">
                <a:spLocks noChangeArrowheads="1"/>
              </p:cNvSpPr>
              <p:nvPr/>
            </p:nvSpPr>
            <p:spPr bwMode="auto">
              <a:xfrm>
                <a:off x="1663" y="220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0</a:t>
                </a:r>
              </a:p>
            </p:txBody>
          </p:sp>
          <p:sp>
            <p:nvSpPr>
              <p:cNvPr id="32786" name="Text Box 32"/>
              <p:cNvSpPr txBox="1">
                <a:spLocks noChangeArrowheads="1"/>
              </p:cNvSpPr>
              <p:nvPr/>
            </p:nvSpPr>
            <p:spPr bwMode="auto">
              <a:xfrm>
                <a:off x="1774" y="1964"/>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10</a:t>
                </a:r>
              </a:p>
            </p:txBody>
          </p:sp>
          <p:sp>
            <p:nvSpPr>
              <p:cNvPr id="32787" name="Text Box 33"/>
              <p:cNvSpPr txBox="1">
                <a:spLocks noChangeArrowheads="1"/>
              </p:cNvSpPr>
              <p:nvPr/>
            </p:nvSpPr>
            <p:spPr bwMode="auto">
              <a:xfrm>
                <a:off x="2066" y="196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20</a:t>
                </a:r>
              </a:p>
            </p:txBody>
          </p:sp>
          <p:sp>
            <p:nvSpPr>
              <p:cNvPr id="32788" name="Text Box 34"/>
              <p:cNvSpPr txBox="1">
                <a:spLocks noChangeArrowheads="1"/>
              </p:cNvSpPr>
              <p:nvPr/>
            </p:nvSpPr>
            <p:spPr bwMode="auto">
              <a:xfrm>
                <a:off x="2182" y="219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a:t>30</a:t>
                </a:r>
              </a:p>
            </p:txBody>
          </p:sp>
        </p:grpSp>
        <p:sp>
          <p:nvSpPr>
            <p:cNvPr id="32781" name="Freeform 35"/>
            <p:cNvSpPr>
              <a:spLocks/>
            </p:cNvSpPr>
            <p:nvPr/>
          </p:nvSpPr>
          <p:spPr bwMode="auto">
            <a:xfrm>
              <a:off x="1194" y="2620"/>
              <a:ext cx="851" cy="1592"/>
            </a:xfrm>
            <a:custGeom>
              <a:avLst/>
              <a:gdLst>
                <a:gd name="T0" fmla="*/ 36 w 851"/>
                <a:gd name="T1" fmla="*/ 1229 h 1592"/>
                <a:gd name="T2" fmla="*/ 50 w 851"/>
                <a:gd name="T3" fmla="*/ 1433 h 1592"/>
                <a:gd name="T4" fmla="*/ 338 w 851"/>
                <a:gd name="T5" fmla="*/ 1545 h 1592"/>
                <a:gd name="T6" fmla="*/ 612 w 851"/>
                <a:gd name="T7" fmla="*/ 1152 h 1592"/>
                <a:gd name="T8" fmla="*/ 851 w 851"/>
                <a:gd name="T9" fmla="*/ 0 h 1592"/>
                <a:gd name="T10" fmla="*/ 0 60000 65536"/>
                <a:gd name="T11" fmla="*/ 0 60000 65536"/>
                <a:gd name="T12" fmla="*/ 0 60000 65536"/>
                <a:gd name="T13" fmla="*/ 0 60000 65536"/>
                <a:gd name="T14" fmla="*/ 0 60000 65536"/>
                <a:gd name="T15" fmla="*/ 0 w 851"/>
                <a:gd name="T16" fmla="*/ 0 h 1592"/>
                <a:gd name="T17" fmla="*/ 851 w 851"/>
                <a:gd name="T18" fmla="*/ 1592 h 1592"/>
              </a:gdLst>
              <a:ahLst/>
              <a:cxnLst>
                <a:cxn ang="T10">
                  <a:pos x="T0" y="T1"/>
                </a:cxn>
                <a:cxn ang="T11">
                  <a:pos x="T2" y="T3"/>
                </a:cxn>
                <a:cxn ang="T12">
                  <a:pos x="T4" y="T5"/>
                </a:cxn>
                <a:cxn ang="T13">
                  <a:pos x="T6" y="T7"/>
                </a:cxn>
                <a:cxn ang="T14">
                  <a:pos x="T8" y="T9"/>
                </a:cxn>
              </a:cxnLst>
              <a:rect l="T15" t="T16" r="T17" b="T18"/>
              <a:pathLst>
                <a:path w="851" h="1592">
                  <a:moveTo>
                    <a:pt x="36" y="1229"/>
                  </a:moveTo>
                  <a:cubicBezTo>
                    <a:pt x="38" y="1263"/>
                    <a:pt x="0" y="1380"/>
                    <a:pt x="50" y="1433"/>
                  </a:cubicBezTo>
                  <a:cubicBezTo>
                    <a:pt x="100" y="1486"/>
                    <a:pt x="244" y="1592"/>
                    <a:pt x="338" y="1545"/>
                  </a:cubicBezTo>
                  <a:cubicBezTo>
                    <a:pt x="432" y="1498"/>
                    <a:pt x="527" y="1409"/>
                    <a:pt x="612" y="1152"/>
                  </a:cubicBezTo>
                  <a:cubicBezTo>
                    <a:pt x="697" y="895"/>
                    <a:pt x="801" y="240"/>
                    <a:pt x="851" y="0"/>
                  </a:cubicBezTo>
                </a:path>
              </a:pathLst>
            </a:custGeom>
            <a:noFill/>
            <a:ln w="762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91972" name="Line 36"/>
          <p:cNvSpPr>
            <a:spLocks noChangeShapeType="1"/>
          </p:cNvSpPr>
          <p:nvPr/>
        </p:nvSpPr>
        <p:spPr bwMode="auto">
          <a:xfrm flipV="1">
            <a:off x="8586788" y="3619500"/>
            <a:ext cx="1587" cy="5349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1973" name="Rectangle 37"/>
          <p:cNvSpPr>
            <a:spLocks noChangeArrowheads="1"/>
          </p:cNvSpPr>
          <p:nvPr/>
        </p:nvSpPr>
        <p:spPr bwMode="auto">
          <a:xfrm>
            <a:off x="6697663" y="4298950"/>
            <a:ext cx="2043112" cy="2517775"/>
          </a:xfrm>
          <a:prstGeom prst="rect">
            <a:avLst/>
          </a:prstGeom>
          <a:gradFill rotWithShape="1">
            <a:gsLst>
              <a:gs pos="0">
                <a:schemeClr val="bg1">
                  <a:alpha val="3999"/>
                </a:schemeClr>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191974" name="Line 38"/>
          <p:cNvSpPr>
            <a:spLocks noChangeShapeType="1"/>
          </p:cNvSpPr>
          <p:nvPr/>
        </p:nvSpPr>
        <p:spPr bwMode="auto">
          <a:xfrm flipV="1">
            <a:off x="8616950" y="3825875"/>
            <a:ext cx="357188" cy="323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1976" name="Text Box 40"/>
          <p:cNvSpPr txBox="1">
            <a:spLocks noChangeArrowheads="1"/>
          </p:cNvSpPr>
          <p:nvPr/>
        </p:nvSpPr>
        <p:spPr bwMode="auto">
          <a:xfrm>
            <a:off x="6126163" y="150813"/>
            <a:ext cx="2816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rPr>
              <a:t>Why do we wait before recording our values?</a:t>
            </a: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1938">
                                            <p:txEl>
                                              <p:pRg st="0" end="0"/>
                                            </p:txEl>
                                          </p:spTgt>
                                        </p:tgtEl>
                                        <p:attrNameLst>
                                          <p:attrName>style.visibility</p:attrName>
                                        </p:attrNameLst>
                                      </p:cBhvr>
                                      <p:to>
                                        <p:strVal val="visible"/>
                                      </p:to>
                                    </p:set>
                                    <p:anim calcmode="lin" valueType="num">
                                      <p:cBhvr additive="base">
                                        <p:cTn id="7" dur="500" fill="hold"/>
                                        <p:tgtEl>
                                          <p:spTgt spid="1191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1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1938">
                                            <p:txEl>
                                              <p:pRg st="1" end="1"/>
                                            </p:txEl>
                                          </p:spTgt>
                                        </p:tgtEl>
                                        <p:attrNameLst>
                                          <p:attrName>style.visibility</p:attrName>
                                        </p:attrNameLst>
                                      </p:cBhvr>
                                      <p:to>
                                        <p:strVal val="visible"/>
                                      </p:to>
                                    </p:set>
                                    <p:anim calcmode="lin" valueType="num">
                                      <p:cBhvr additive="base">
                                        <p:cTn id="13" dur="500" fill="hold"/>
                                        <p:tgtEl>
                                          <p:spTgt spid="1191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1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1941">
                                            <p:txEl>
                                              <p:pRg st="0" end="0"/>
                                            </p:txEl>
                                          </p:spTgt>
                                        </p:tgtEl>
                                        <p:attrNameLst>
                                          <p:attrName>style.visibility</p:attrName>
                                        </p:attrNameLst>
                                      </p:cBhvr>
                                      <p:to>
                                        <p:strVal val="visible"/>
                                      </p:to>
                                    </p:set>
                                    <p:anim calcmode="lin" valueType="num">
                                      <p:cBhvr additive="base">
                                        <p:cTn id="19" dur="500" fill="hold"/>
                                        <p:tgtEl>
                                          <p:spTgt spid="11919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19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1941">
                                            <p:txEl>
                                              <p:pRg st="1" end="1"/>
                                            </p:txEl>
                                          </p:spTgt>
                                        </p:tgtEl>
                                        <p:attrNameLst>
                                          <p:attrName>style.visibility</p:attrName>
                                        </p:attrNameLst>
                                      </p:cBhvr>
                                      <p:to>
                                        <p:strVal val="visible"/>
                                      </p:to>
                                    </p:set>
                                    <p:anim calcmode="lin" valueType="num">
                                      <p:cBhvr additive="base">
                                        <p:cTn id="25" dur="500" fill="hold"/>
                                        <p:tgtEl>
                                          <p:spTgt spid="119194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19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1191973"/>
                                        </p:tgtEl>
                                        <p:attrNameLst>
                                          <p:attrName>style.visibility</p:attrName>
                                        </p:attrNameLst>
                                      </p:cBhvr>
                                      <p:to>
                                        <p:strVal val="visible"/>
                                      </p:to>
                                    </p:set>
                                    <p:animEffect transition="in" filter="fade">
                                      <p:cBhvr>
                                        <p:cTn id="29" dur="500"/>
                                        <p:tgtEl>
                                          <p:spTgt spid="11919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Splash.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1942"/>
                                        </p:tgtEl>
                                        <p:attrNameLst>
                                          <p:attrName>style.visibility</p:attrName>
                                        </p:attrNameLst>
                                      </p:cBhvr>
                                      <p:to>
                                        <p:strVal val="visible"/>
                                      </p:to>
                                    </p:set>
                                    <p:animEffect transition="in" filter="fade">
                                      <p:cBhvr>
                                        <p:cTn id="40" dur="500"/>
                                        <p:tgtEl>
                                          <p:spTgt spid="1191942"/>
                                        </p:tgtEl>
                                      </p:cBhvr>
                                    </p:animEffect>
                                  </p:childTnLst>
                                  <p:subTnLst>
                                    <p:audio>
                                      <p:cMediaNode>
                                        <p:cTn display="0" masterRel="sameClick">
                                          <p:stCondLst>
                                            <p:cond evt="begin" delay="0">
                                              <p:tn val="38"/>
                                            </p:cond>
                                          </p:stCondLst>
                                          <p:endCondLst>
                                            <p:cond evt="onStopAudio" delay="0">
                                              <p:tgtEl>
                                                <p:sldTgt/>
                                              </p:tgtEl>
                                            </p:cond>
                                          </p:endCondLst>
                                        </p:cTn>
                                        <p:tgtEl>
                                          <p:sndTgt r:embed="rId6" name="cork.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191972"/>
                                        </p:tgtEl>
                                        <p:attrNameLst>
                                          <p:attrName>style.visibility</p:attrName>
                                        </p:attrNameLst>
                                      </p:cBhvr>
                                      <p:to>
                                        <p:strVal val="visible"/>
                                      </p:to>
                                    </p:set>
                                    <p:animEffect transition="in" filter="fade">
                                      <p:cBhvr>
                                        <p:cTn id="43" dur="500"/>
                                        <p:tgtEl>
                                          <p:spTgt spid="119197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91941">
                                            <p:txEl>
                                              <p:pRg st="2" end="2"/>
                                            </p:txEl>
                                          </p:spTgt>
                                        </p:tgtEl>
                                        <p:attrNameLst>
                                          <p:attrName>style.visibility</p:attrName>
                                        </p:attrNameLst>
                                      </p:cBhvr>
                                      <p:to>
                                        <p:strVal val="visible"/>
                                      </p:to>
                                    </p:set>
                                    <p:anim calcmode="lin" valueType="num">
                                      <p:cBhvr additive="base">
                                        <p:cTn id="48" dur="500" fill="hold"/>
                                        <p:tgtEl>
                                          <p:spTgt spid="1191941">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9194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191941">
                                            <p:txEl>
                                              <p:pRg st="3" end="3"/>
                                            </p:txEl>
                                          </p:spTgt>
                                        </p:tgtEl>
                                        <p:attrNameLst>
                                          <p:attrName>style.visibility</p:attrName>
                                        </p:attrNameLst>
                                      </p:cBhvr>
                                      <p:to>
                                        <p:strVal val="visible"/>
                                      </p:to>
                                    </p:set>
                                    <p:anim calcmode="lin" valueType="num">
                                      <p:cBhvr additive="base">
                                        <p:cTn id="54" dur="500" fill="hold"/>
                                        <p:tgtEl>
                                          <p:spTgt spid="1191941">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9194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iterate type="lt">
                                    <p:tmPct val="10000"/>
                                  </p:iterate>
                                  <p:childTnLst>
                                    <p:set>
                                      <p:cBhvr>
                                        <p:cTn id="59" dur="1" fill="hold">
                                          <p:stCondLst>
                                            <p:cond delay="0"/>
                                          </p:stCondLst>
                                        </p:cTn>
                                        <p:tgtEl>
                                          <p:spTgt spid="1191976">
                                            <p:txEl>
                                              <p:pRg st="0" end="0"/>
                                            </p:txEl>
                                          </p:spTgt>
                                        </p:tgtEl>
                                        <p:attrNameLst>
                                          <p:attrName>style.visibility</p:attrName>
                                        </p:attrNameLst>
                                      </p:cBhvr>
                                      <p:to>
                                        <p:strVal val="visible"/>
                                      </p:to>
                                    </p:set>
                                    <p:anim calcmode="lin" valueType="num">
                                      <p:cBhvr additive="base">
                                        <p:cTn id="60" dur="500" fill="hold"/>
                                        <p:tgtEl>
                                          <p:spTgt spid="119197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1919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191941">
                                            <p:txEl>
                                              <p:pRg st="4" end="4"/>
                                            </p:txEl>
                                          </p:spTgt>
                                        </p:tgtEl>
                                        <p:attrNameLst>
                                          <p:attrName>style.visibility</p:attrName>
                                        </p:attrNameLst>
                                      </p:cBhvr>
                                      <p:to>
                                        <p:strVal val="visible"/>
                                      </p:to>
                                    </p:set>
                                    <p:anim calcmode="lin" valueType="num">
                                      <p:cBhvr additive="base">
                                        <p:cTn id="66" dur="500" fill="hold"/>
                                        <p:tgtEl>
                                          <p:spTgt spid="1191941">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9194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path" presetSubtype="0" accel="50000" decel="50000" fill="hold" grpId="1" nodeType="clickEffect">
                                  <p:stCondLst>
                                    <p:cond delay="0"/>
                                  </p:stCondLst>
                                  <p:childTnLst>
                                    <p:animMotion origin="layout" path="M -2.77778E-7 -4.07407E-6 L -2.77778E-7 0.11366 " pathEditMode="relative" rAng="0" ptsTypes="AA">
                                      <p:cBhvr>
                                        <p:cTn id="71" dur="3000" fill="hold"/>
                                        <p:tgtEl>
                                          <p:spTgt spid="1191942"/>
                                        </p:tgtEl>
                                        <p:attrNameLst>
                                          <p:attrName>ppt_x</p:attrName>
                                          <p:attrName>ppt_y</p:attrName>
                                        </p:attrNameLst>
                                      </p:cBhvr>
                                      <p:rCtr x="0" y="5671"/>
                                    </p:animMotion>
                                  </p:childTnLst>
                                  <p:subTnLst>
                                    <p:audio>
                                      <p:cMediaNode>
                                        <p:cTn display="0" masterRel="sameClick">
                                          <p:stCondLst>
                                            <p:cond evt="begin" delay="0">
                                              <p:tn val="70"/>
                                            </p:cond>
                                          </p:stCondLst>
                                          <p:endCondLst>
                                            <p:cond evt="onStopAudio" delay="0">
                                              <p:tgtEl>
                                                <p:sldTgt/>
                                              </p:tgtEl>
                                            </p:cond>
                                          </p:endCondLst>
                                        </p:cTn>
                                        <p:tgtEl>
                                          <p:sndTgt r:embed="rId8" name="stretch.wav"/>
                                        </p:tgtEl>
                                      </p:cMediaNode>
                                    </p:audio>
                                  </p:subTnLst>
                                </p:cTn>
                              </p:par>
                              <p:par>
                                <p:cTn id="72" presetID="10" presetClass="entr" presetSubtype="0" fill="hold" grpId="0" nodeType="withEffect">
                                  <p:stCondLst>
                                    <p:cond delay="0"/>
                                  </p:stCondLst>
                                  <p:childTnLst>
                                    <p:set>
                                      <p:cBhvr>
                                        <p:cTn id="73" dur="1" fill="hold">
                                          <p:stCondLst>
                                            <p:cond delay="0"/>
                                          </p:stCondLst>
                                        </p:cTn>
                                        <p:tgtEl>
                                          <p:spTgt spid="1191974"/>
                                        </p:tgtEl>
                                        <p:attrNameLst>
                                          <p:attrName>style.visibility</p:attrName>
                                        </p:attrNameLst>
                                      </p:cBhvr>
                                      <p:to>
                                        <p:strVal val="visible"/>
                                      </p:to>
                                    </p:set>
                                    <p:animEffect transition="in" filter="fade">
                                      <p:cBhvr>
                                        <p:cTn id="74" dur="2000"/>
                                        <p:tgtEl>
                                          <p:spTgt spid="1191974"/>
                                        </p:tgtEl>
                                      </p:cBhvr>
                                    </p:animEffect>
                                  </p:childTnLst>
                                </p:cTn>
                              </p:par>
                              <p:par>
                                <p:cTn id="75" presetID="10" presetClass="exit" presetSubtype="0" fill="hold" grpId="1" nodeType="withEffect">
                                  <p:stCondLst>
                                    <p:cond delay="0"/>
                                  </p:stCondLst>
                                  <p:childTnLst>
                                    <p:animEffect transition="out" filter="fade">
                                      <p:cBhvr>
                                        <p:cTn id="76" dur="500"/>
                                        <p:tgtEl>
                                          <p:spTgt spid="1191972"/>
                                        </p:tgtEl>
                                      </p:cBhvr>
                                    </p:animEffect>
                                    <p:set>
                                      <p:cBhvr>
                                        <p:cTn id="77" dur="1" fill="hold">
                                          <p:stCondLst>
                                            <p:cond delay="499"/>
                                          </p:stCondLst>
                                        </p:cTn>
                                        <p:tgtEl>
                                          <p:spTgt spid="1191972"/>
                                        </p:tgtEl>
                                        <p:attrNameLst>
                                          <p:attrName>style.visibility</p:attrName>
                                        </p:attrNameLst>
                                      </p:cBhvr>
                                      <p:to>
                                        <p:strVal val="hidden"/>
                                      </p:to>
                                    </p:set>
                                  </p:childTnLst>
                                </p:cTn>
                              </p:par>
                              <p:par>
                                <p:cTn id="78" presetID="10" presetClass="entr" presetSubtype="0" fill="hold" grpId="1" nodeType="withEffect">
                                  <p:stCondLst>
                                    <p:cond delay="0"/>
                                  </p:stCondLst>
                                  <p:childTnLst>
                                    <p:set>
                                      <p:cBhvr>
                                        <p:cTn id="79" dur="1" fill="hold">
                                          <p:stCondLst>
                                            <p:cond delay="0"/>
                                          </p:stCondLst>
                                        </p:cTn>
                                        <p:tgtEl>
                                          <p:spTgt spid="1191974"/>
                                        </p:tgtEl>
                                        <p:attrNameLst>
                                          <p:attrName>style.visibility</p:attrName>
                                        </p:attrNameLst>
                                      </p:cBhvr>
                                      <p:to>
                                        <p:strVal val="visible"/>
                                      </p:to>
                                    </p:set>
                                    <p:animEffect transition="in" filter="fade">
                                      <p:cBhvr>
                                        <p:cTn id="80" dur="2000"/>
                                        <p:tgtEl>
                                          <p:spTgt spid="119197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191941">
                                            <p:txEl>
                                              <p:pRg st="5" end="5"/>
                                            </p:txEl>
                                          </p:spTgt>
                                        </p:tgtEl>
                                        <p:attrNameLst>
                                          <p:attrName>style.visibility</p:attrName>
                                        </p:attrNameLst>
                                      </p:cBhvr>
                                      <p:to>
                                        <p:strVal val="visible"/>
                                      </p:to>
                                    </p:set>
                                    <p:anim calcmode="lin" valueType="num">
                                      <p:cBhvr additive="base">
                                        <p:cTn id="85" dur="500" fill="hold"/>
                                        <p:tgtEl>
                                          <p:spTgt spid="1191941">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9194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191941">
                                            <p:txEl>
                                              <p:pRg st="6" end="6"/>
                                            </p:txEl>
                                          </p:spTgt>
                                        </p:tgtEl>
                                        <p:attrNameLst>
                                          <p:attrName>style.visibility</p:attrName>
                                        </p:attrNameLst>
                                      </p:cBhvr>
                                      <p:to>
                                        <p:strVal val="visible"/>
                                      </p:to>
                                    </p:set>
                                    <p:anim calcmode="lin" valueType="num">
                                      <p:cBhvr additive="base">
                                        <p:cTn id="91" dur="500" fill="hold"/>
                                        <p:tgtEl>
                                          <p:spTgt spid="1191941">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9194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1191941">
                                            <p:txEl>
                                              <p:pRg st="7" end="7"/>
                                            </p:txEl>
                                          </p:spTgt>
                                        </p:tgtEl>
                                        <p:attrNameLst>
                                          <p:attrName>style.visibility</p:attrName>
                                        </p:attrNameLst>
                                      </p:cBhvr>
                                      <p:to>
                                        <p:strVal val="visible"/>
                                      </p:to>
                                    </p:set>
                                    <p:anim calcmode="lin" valueType="num">
                                      <p:cBhvr additive="base">
                                        <p:cTn id="97" dur="500" fill="hold"/>
                                        <p:tgtEl>
                                          <p:spTgt spid="1191941">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9194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191941">
                                            <p:txEl>
                                              <p:pRg st="8" end="8"/>
                                            </p:txEl>
                                          </p:spTgt>
                                        </p:tgtEl>
                                        <p:attrNameLst>
                                          <p:attrName>style.visibility</p:attrName>
                                        </p:attrNameLst>
                                      </p:cBhvr>
                                      <p:to>
                                        <p:strVal val="visible"/>
                                      </p:to>
                                    </p:set>
                                    <p:anim calcmode="lin" valueType="num">
                                      <p:cBhvr additive="base">
                                        <p:cTn id="103" dur="500" fill="hold"/>
                                        <p:tgtEl>
                                          <p:spTgt spid="1191941">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9194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1191941">
                                            <p:txEl>
                                              <p:pRg st="9" end="9"/>
                                            </p:txEl>
                                          </p:spTgt>
                                        </p:tgtEl>
                                        <p:attrNameLst>
                                          <p:attrName>style.visibility</p:attrName>
                                        </p:attrNameLst>
                                      </p:cBhvr>
                                      <p:to>
                                        <p:strVal val="visible"/>
                                      </p:to>
                                    </p:set>
                                    <p:anim calcmode="lin" valueType="num">
                                      <p:cBhvr additive="base">
                                        <p:cTn id="109" dur="500" fill="hold"/>
                                        <p:tgtEl>
                                          <p:spTgt spid="1191941">
                                            <p:txEl>
                                              <p:pRg st="9" end="9"/>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191941">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2" grpId="0" animBg="1"/>
      <p:bldP spid="1191942" grpId="1" animBg="1"/>
      <p:bldP spid="1191972" grpId="0" animBg="1"/>
      <p:bldP spid="1191972" grpId="1" animBg="1"/>
      <p:bldP spid="1191973" grpId="0" animBg="1"/>
      <p:bldP spid="1191974" grpId="0" animBg="1"/>
      <p:bldP spid="119197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023" name="Rectangle 39"/>
          <p:cNvSpPr>
            <a:spLocks noChangeArrowheads="1"/>
          </p:cNvSpPr>
          <p:nvPr/>
        </p:nvSpPr>
        <p:spPr bwMode="auto">
          <a:xfrm>
            <a:off x="685800" y="1851025"/>
            <a:ext cx="7772400" cy="5006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t>Show that for an isolated ideal gas </a:t>
            </a:r>
            <a:r>
              <a:rPr lang="en-US" altLang="en-US" i="1"/>
              <a:t>p</a:t>
            </a:r>
            <a:r>
              <a:rPr lang="en-US" altLang="en-US" baseline="-25000"/>
              <a:t>1</a:t>
            </a:r>
            <a:r>
              <a:rPr lang="en-US" altLang="en-US" i="1"/>
              <a:t>V</a:t>
            </a:r>
            <a:r>
              <a:rPr lang="en-US" altLang="en-US" baseline="-25000"/>
              <a:t>1</a:t>
            </a:r>
            <a:r>
              <a:rPr lang="en-US" altLang="en-US"/>
              <a:t> = </a:t>
            </a:r>
            <a:r>
              <a:rPr lang="en-US" altLang="en-US" i="1"/>
              <a:t>p</a:t>
            </a:r>
            <a:r>
              <a:rPr lang="en-US" altLang="en-US" baseline="-25000"/>
              <a:t>2</a:t>
            </a:r>
            <a:r>
              <a:rPr lang="en-US" altLang="en-US" i="1"/>
              <a:t>V</a:t>
            </a:r>
            <a:r>
              <a:rPr lang="en-US" altLang="en-US" baseline="-25000"/>
              <a:t>2</a:t>
            </a:r>
            <a:r>
              <a:rPr lang="en-US" altLang="en-US" i="1"/>
              <a:t> </a:t>
            </a:r>
            <a:r>
              <a:rPr lang="en-US" altLang="en-US"/>
              <a:t>during an isothermal process.</a:t>
            </a:r>
          </a:p>
          <a:p>
            <a:pPr eaLnBrk="1" hangingPunct="1"/>
            <a:endParaRPr lang="en-US" altLang="en-US"/>
          </a:p>
          <a:p>
            <a:pPr eaLnBrk="1" hangingPunct="1"/>
            <a:r>
              <a:rPr lang="en-US" altLang="en-US"/>
              <a:t>SOLUTION:</a:t>
            </a:r>
          </a:p>
          <a:p>
            <a:pPr eaLnBrk="1" hangingPunct="1"/>
            <a:r>
              <a:rPr lang="en-US" altLang="en-US">
                <a:sym typeface="Symbol" pitchFamily="18" charset="2"/>
              </a:rPr>
              <a:t>From </a:t>
            </a:r>
            <a:r>
              <a:rPr lang="en-US" altLang="en-US" i="1">
                <a:sym typeface="Symbol" pitchFamily="18" charset="2"/>
              </a:rPr>
              <a:t>pV</a:t>
            </a:r>
            <a:r>
              <a:rPr lang="en-US" altLang="en-US">
                <a:sym typeface="Symbol" pitchFamily="18" charset="2"/>
              </a:rPr>
              <a:t> = </a:t>
            </a:r>
            <a:r>
              <a:rPr lang="en-US" altLang="en-US" i="1">
                <a:sym typeface="Symbol" pitchFamily="18" charset="2"/>
              </a:rPr>
              <a:t>nRT</a:t>
            </a:r>
            <a:r>
              <a:rPr lang="en-US" altLang="en-US">
                <a:sym typeface="Symbol" pitchFamily="18" charset="2"/>
              </a:rPr>
              <a:t> we can write</a:t>
            </a:r>
          </a:p>
          <a:p>
            <a:pPr eaLnBrk="1" hangingPunct="1"/>
            <a:r>
              <a:rPr lang="en-US" altLang="en-US" i="1"/>
              <a:t>                   p</a:t>
            </a:r>
            <a:r>
              <a:rPr lang="en-US" altLang="en-US" baseline="-25000"/>
              <a:t>1</a:t>
            </a:r>
            <a:r>
              <a:rPr lang="en-US" altLang="en-US" i="1"/>
              <a:t>V</a:t>
            </a:r>
            <a:r>
              <a:rPr lang="en-US" altLang="en-US" baseline="-25000"/>
              <a:t>1</a:t>
            </a:r>
            <a:r>
              <a:rPr lang="en-US" altLang="en-US">
                <a:sym typeface="Symbol" pitchFamily="18" charset="2"/>
              </a:rPr>
              <a:t> = </a:t>
            </a:r>
            <a:r>
              <a:rPr lang="en-US" altLang="en-US" i="1">
                <a:sym typeface="Symbol" pitchFamily="18" charset="2"/>
              </a:rPr>
              <a:t>nRT</a:t>
            </a:r>
            <a:r>
              <a:rPr lang="en-US" altLang="en-US" baseline="-25000">
                <a:sym typeface="Symbol" pitchFamily="18" charset="2"/>
              </a:rPr>
              <a:t>1</a:t>
            </a:r>
            <a:endParaRPr lang="en-US" altLang="en-US">
              <a:sym typeface="Symbol" pitchFamily="18" charset="2"/>
            </a:endParaRPr>
          </a:p>
          <a:p>
            <a:pPr eaLnBrk="1" hangingPunct="1"/>
            <a:r>
              <a:rPr lang="en-US" altLang="en-US" i="1"/>
              <a:t>                   p</a:t>
            </a:r>
            <a:r>
              <a:rPr lang="en-US" altLang="en-US" baseline="-25000"/>
              <a:t>2</a:t>
            </a:r>
            <a:r>
              <a:rPr lang="en-US" altLang="en-US" i="1"/>
              <a:t>V</a:t>
            </a:r>
            <a:r>
              <a:rPr lang="en-US" altLang="en-US" baseline="-25000"/>
              <a:t>2</a:t>
            </a:r>
            <a:r>
              <a:rPr lang="en-US" altLang="en-US">
                <a:sym typeface="Symbol" pitchFamily="18" charset="2"/>
              </a:rPr>
              <a:t> = </a:t>
            </a:r>
            <a:r>
              <a:rPr lang="en-US" altLang="en-US" i="1">
                <a:sym typeface="Symbol" pitchFamily="18" charset="2"/>
              </a:rPr>
              <a:t>nRT</a:t>
            </a:r>
            <a:r>
              <a:rPr lang="en-US" altLang="en-US" baseline="-25000">
                <a:sym typeface="Symbol" pitchFamily="18" charset="2"/>
              </a:rPr>
              <a:t>2</a:t>
            </a:r>
            <a:r>
              <a:rPr lang="en-US" altLang="en-US">
                <a:sym typeface="Symbol" pitchFamily="18" charset="2"/>
              </a:rPr>
              <a:t>.</a:t>
            </a:r>
            <a:endParaRPr lang="en-US" altLang="en-US"/>
          </a:p>
          <a:p>
            <a:pPr eaLnBrk="1" hangingPunct="1"/>
            <a:r>
              <a:rPr lang="en-US" altLang="en-US">
                <a:sym typeface="Symbol" pitchFamily="18" charset="2"/>
              </a:rPr>
              <a:t></a:t>
            </a:r>
            <a:r>
              <a:rPr lang="en-US" altLang="en-US"/>
              <a:t>Isolated means </a:t>
            </a:r>
            <a:r>
              <a:rPr lang="en-US" altLang="en-US" i="1"/>
              <a:t>n</a:t>
            </a:r>
            <a:r>
              <a:rPr lang="en-US" altLang="en-US"/>
              <a:t> is constant.</a:t>
            </a:r>
          </a:p>
          <a:p>
            <a:pPr eaLnBrk="1" hangingPunct="1"/>
            <a:r>
              <a:rPr lang="en-US" altLang="en-US">
                <a:sym typeface="Symbol" pitchFamily="18" charset="2"/>
              </a:rPr>
              <a:t></a:t>
            </a:r>
            <a:r>
              <a:rPr lang="en-US" altLang="en-US"/>
              <a:t>Isothermal means </a:t>
            </a:r>
            <a:r>
              <a:rPr lang="en-US" altLang="en-US" i="1"/>
              <a:t>T</a:t>
            </a:r>
            <a:r>
              <a:rPr lang="en-US" altLang="en-US"/>
              <a:t> is constant so </a:t>
            </a:r>
            <a:r>
              <a:rPr lang="en-US" altLang="en-US" i="1"/>
              <a:t>T</a:t>
            </a:r>
            <a:r>
              <a:rPr lang="en-US" altLang="en-US" baseline="-25000"/>
              <a:t>1</a:t>
            </a:r>
            <a:r>
              <a:rPr lang="en-US" altLang="en-US"/>
              <a:t> = </a:t>
            </a:r>
            <a:r>
              <a:rPr lang="en-US" altLang="en-US" i="1"/>
              <a:t>T</a:t>
            </a:r>
            <a:r>
              <a:rPr lang="en-US" altLang="en-US" baseline="-25000"/>
              <a:t>2</a:t>
            </a:r>
            <a:r>
              <a:rPr lang="en-US" altLang="en-US"/>
              <a:t> = </a:t>
            </a:r>
            <a:r>
              <a:rPr lang="en-US" altLang="en-US" i="1"/>
              <a:t>T</a:t>
            </a:r>
            <a:r>
              <a:rPr lang="en-US" altLang="en-US"/>
              <a:t>.</a:t>
            </a:r>
          </a:p>
          <a:p>
            <a:pPr eaLnBrk="1" hangingPunct="1"/>
            <a:r>
              <a:rPr lang="en-US" altLang="en-US">
                <a:sym typeface="Symbol" pitchFamily="18" charset="2"/>
              </a:rPr>
              <a:t></a:t>
            </a:r>
            <a:r>
              <a:rPr lang="en-US" altLang="en-US"/>
              <a:t>Obviously </a:t>
            </a:r>
            <a:r>
              <a:rPr lang="en-US" altLang="en-US" i="1"/>
              <a:t>R</a:t>
            </a:r>
            <a:r>
              <a:rPr lang="en-US" altLang="en-US"/>
              <a:t> is constant.</a:t>
            </a:r>
          </a:p>
          <a:p>
            <a:pPr eaLnBrk="1" hangingPunct="1"/>
            <a:r>
              <a:rPr lang="en-US" altLang="en-US">
                <a:sym typeface="Symbol" pitchFamily="18" charset="2"/>
              </a:rPr>
              <a:t></a:t>
            </a:r>
            <a:r>
              <a:rPr lang="en-US" altLang="en-US"/>
              <a:t>Thus </a:t>
            </a:r>
          </a:p>
          <a:p>
            <a:pPr algn="ctr" eaLnBrk="1" hangingPunct="1"/>
            <a:r>
              <a:rPr lang="en-US" altLang="en-US" i="1"/>
              <a:t>p</a:t>
            </a:r>
            <a:r>
              <a:rPr lang="en-US" altLang="en-US" baseline="-25000"/>
              <a:t>1</a:t>
            </a:r>
            <a:r>
              <a:rPr lang="en-US" altLang="en-US" i="1"/>
              <a:t>V</a:t>
            </a:r>
            <a:r>
              <a:rPr lang="en-US" altLang="en-US" baseline="-25000"/>
              <a:t>1</a:t>
            </a:r>
            <a:r>
              <a:rPr lang="en-US" altLang="en-US">
                <a:sym typeface="Symbol" pitchFamily="18" charset="2"/>
              </a:rPr>
              <a:t> = </a:t>
            </a:r>
            <a:r>
              <a:rPr lang="en-US" altLang="en-US" i="1">
                <a:sym typeface="Symbol" pitchFamily="18" charset="2"/>
              </a:rPr>
              <a:t>nRT </a:t>
            </a:r>
            <a:r>
              <a:rPr lang="en-US" altLang="en-US"/>
              <a:t>= </a:t>
            </a:r>
            <a:r>
              <a:rPr lang="en-US" altLang="en-US" i="1"/>
              <a:t>p</a:t>
            </a:r>
            <a:r>
              <a:rPr lang="en-US" altLang="en-US" baseline="-25000"/>
              <a:t>2</a:t>
            </a:r>
            <a:r>
              <a:rPr lang="en-US" altLang="en-US" i="1"/>
              <a:t>V</a:t>
            </a:r>
            <a:r>
              <a:rPr lang="en-US" altLang="en-US" baseline="-25000"/>
              <a:t>2</a:t>
            </a:r>
            <a:r>
              <a:rPr lang="en-US" altLang="en-US"/>
              <a:t>.</a:t>
            </a:r>
            <a:r>
              <a:rPr lang="en-US" altLang="en-US">
                <a:sym typeface="Symbol" pitchFamily="18" charset="2"/>
              </a:rPr>
              <a:t> (</a:t>
            </a:r>
            <a:r>
              <a:rPr lang="en-US" altLang="en-US" b="1">
                <a:solidFill>
                  <a:schemeClr val="hlink"/>
                </a:solidFill>
                <a:sym typeface="Symbol" pitchFamily="18" charset="2"/>
              </a:rPr>
              <a:t> </a:t>
            </a:r>
            <a:r>
              <a:rPr lang="en-US" altLang="en-US">
                <a:solidFill>
                  <a:schemeClr val="hlink"/>
                </a:solidFill>
                <a:sym typeface="Symbol" pitchFamily="18" charset="2"/>
              </a:rPr>
              <a:t>isothermal</a:t>
            </a:r>
            <a:r>
              <a:rPr lang="en-US" altLang="en-US" b="1">
                <a:solidFill>
                  <a:schemeClr val="hlink"/>
                </a:solidFill>
                <a:sym typeface="Symbol" pitchFamily="18" charset="2"/>
              </a:rPr>
              <a:t> </a:t>
            </a:r>
            <a:r>
              <a:rPr lang="en-US" altLang="en-US">
                <a:sym typeface="Symbol" pitchFamily="18" charset="2"/>
              </a:rPr>
              <a:t>)</a:t>
            </a:r>
          </a:p>
        </p:txBody>
      </p:sp>
      <p:sp>
        <p:nvSpPr>
          <p:cNvPr id="33794" name="Rectangle 2"/>
          <p:cNvSpPr>
            <a:spLocks noChangeArrowheads="1"/>
          </p:cNvSpPr>
          <p:nvPr/>
        </p:nvSpPr>
        <p:spPr bwMode="auto">
          <a:xfrm>
            <a:off x="685800" y="1401763"/>
            <a:ext cx="7772400" cy="4746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Constant temperature process –</a:t>
            </a:r>
            <a:r>
              <a:rPr lang="en-US" altLang="en-US" b="1" i="1">
                <a:solidFill>
                  <a:srgbClr val="333399"/>
                </a:solidFill>
              </a:rPr>
              <a:t>isothermal process</a:t>
            </a:r>
          </a:p>
        </p:txBody>
      </p:sp>
      <p:sp>
        <p:nvSpPr>
          <p:cNvPr id="1194024" name="Rectangle 40"/>
          <p:cNvSpPr>
            <a:spLocks noChangeArrowheads="1"/>
          </p:cNvSpPr>
          <p:nvPr/>
        </p:nvSpPr>
        <p:spPr bwMode="auto">
          <a:xfrm>
            <a:off x="3044825" y="2287588"/>
            <a:ext cx="1119188" cy="300037"/>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25" name="Rectangle 41"/>
          <p:cNvSpPr>
            <a:spLocks noChangeArrowheads="1"/>
          </p:cNvSpPr>
          <p:nvPr/>
        </p:nvSpPr>
        <p:spPr bwMode="auto">
          <a:xfrm>
            <a:off x="3022600" y="4900613"/>
            <a:ext cx="263525" cy="265112"/>
          </a:xfrm>
          <a:prstGeom prst="rect">
            <a:avLst/>
          </a:prstGeom>
          <a:solidFill>
            <a:srgbClr val="FF660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26" name="Rectangle 42"/>
          <p:cNvSpPr>
            <a:spLocks noChangeArrowheads="1"/>
          </p:cNvSpPr>
          <p:nvPr/>
        </p:nvSpPr>
        <p:spPr bwMode="auto">
          <a:xfrm>
            <a:off x="1155700" y="2698750"/>
            <a:ext cx="2620963" cy="265113"/>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4027" name="Rectangle 43"/>
          <p:cNvSpPr>
            <a:spLocks noChangeArrowheads="1"/>
          </p:cNvSpPr>
          <p:nvPr/>
        </p:nvSpPr>
        <p:spPr bwMode="auto">
          <a:xfrm>
            <a:off x="3433763" y="5251450"/>
            <a:ext cx="263525" cy="265113"/>
          </a:xfrm>
          <a:prstGeom prst="rect">
            <a:avLst/>
          </a:prstGeom>
          <a:solidFill>
            <a:srgbClr val="FF00FF">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4023">
                                            <p:txEl>
                                              <p:pRg st="0" end="0"/>
                                            </p:txEl>
                                          </p:spTgt>
                                        </p:tgtEl>
                                        <p:attrNameLst>
                                          <p:attrName>style.visibility</p:attrName>
                                        </p:attrNameLst>
                                      </p:cBhvr>
                                      <p:to>
                                        <p:strVal val="visible"/>
                                      </p:to>
                                    </p:set>
                                    <p:anim calcmode="lin" valueType="num">
                                      <p:cBhvr additive="base">
                                        <p:cTn id="7" dur="500" fill="hold"/>
                                        <p:tgtEl>
                                          <p:spTgt spid="11940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40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4023">
                                            <p:txEl>
                                              <p:pRg st="1" end="1"/>
                                            </p:txEl>
                                          </p:spTgt>
                                        </p:tgtEl>
                                        <p:attrNameLst>
                                          <p:attrName>style.visibility</p:attrName>
                                        </p:attrNameLst>
                                      </p:cBhvr>
                                      <p:to>
                                        <p:strVal val="visible"/>
                                      </p:to>
                                    </p:set>
                                    <p:anim calcmode="lin" valueType="num">
                                      <p:cBhvr additive="base">
                                        <p:cTn id="13" dur="500" fill="hold"/>
                                        <p:tgtEl>
                                          <p:spTgt spid="11940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40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4023">
                                            <p:txEl>
                                              <p:pRg st="3" end="3"/>
                                            </p:txEl>
                                          </p:spTgt>
                                        </p:tgtEl>
                                        <p:attrNameLst>
                                          <p:attrName>style.visibility</p:attrName>
                                        </p:attrNameLst>
                                      </p:cBhvr>
                                      <p:to>
                                        <p:strVal val="visible"/>
                                      </p:to>
                                    </p:set>
                                    <p:anim calcmode="lin" valueType="num">
                                      <p:cBhvr additive="base">
                                        <p:cTn id="19" dur="500" fill="hold"/>
                                        <p:tgtEl>
                                          <p:spTgt spid="11940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40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4023">
                                            <p:txEl>
                                              <p:pRg st="4" end="4"/>
                                            </p:txEl>
                                          </p:spTgt>
                                        </p:tgtEl>
                                        <p:attrNameLst>
                                          <p:attrName>style.visibility</p:attrName>
                                        </p:attrNameLst>
                                      </p:cBhvr>
                                      <p:to>
                                        <p:strVal val="visible"/>
                                      </p:to>
                                    </p:set>
                                    <p:anim calcmode="lin" valueType="num">
                                      <p:cBhvr additive="base">
                                        <p:cTn id="25" dur="500" fill="hold"/>
                                        <p:tgtEl>
                                          <p:spTgt spid="11940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40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94023">
                                            <p:txEl>
                                              <p:pRg st="5" end="5"/>
                                            </p:txEl>
                                          </p:spTgt>
                                        </p:tgtEl>
                                        <p:attrNameLst>
                                          <p:attrName>style.visibility</p:attrName>
                                        </p:attrNameLst>
                                      </p:cBhvr>
                                      <p:to>
                                        <p:strVal val="visible"/>
                                      </p:to>
                                    </p:set>
                                    <p:anim calcmode="lin" valueType="num">
                                      <p:cBhvr additive="base">
                                        <p:cTn id="31" dur="500" fill="hold"/>
                                        <p:tgtEl>
                                          <p:spTgt spid="11940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40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94023">
                                            <p:txEl>
                                              <p:pRg st="6" end="6"/>
                                            </p:txEl>
                                          </p:spTgt>
                                        </p:tgtEl>
                                        <p:attrNameLst>
                                          <p:attrName>style.visibility</p:attrName>
                                        </p:attrNameLst>
                                      </p:cBhvr>
                                      <p:to>
                                        <p:strVal val="visible"/>
                                      </p:to>
                                    </p:set>
                                    <p:anim calcmode="lin" valueType="num">
                                      <p:cBhvr additive="base">
                                        <p:cTn id="37" dur="500" fill="hold"/>
                                        <p:tgtEl>
                                          <p:spTgt spid="11940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40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94023">
                                            <p:txEl>
                                              <p:pRg st="7" end="7"/>
                                            </p:txEl>
                                          </p:spTgt>
                                        </p:tgtEl>
                                        <p:attrNameLst>
                                          <p:attrName>style.visibility</p:attrName>
                                        </p:attrNameLst>
                                      </p:cBhvr>
                                      <p:to>
                                        <p:strVal val="visible"/>
                                      </p:to>
                                    </p:set>
                                    <p:anim calcmode="lin" valueType="num">
                                      <p:cBhvr additive="base">
                                        <p:cTn id="43" dur="500" fill="hold"/>
                                        <p:tgtEl>
                                          <p:spTgt spid="11940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402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94024"/>
                                        </p:tgtEl>
                                        <p:attrNameLst>
                                          <p:attrName>style.visibility</p:attrName>
                                        </p:attrNameLst>
                                      </p:cBhvr>
                                      <p:to>
                                        <p:strVal val="visible"/>
                                      </p:to>
                                    </p:set>
                                    <p:animEffect transition="in" filter="wipe(left)">
                                      <p:cBhvr>
                                        <p:cTn id="49" dur="500"/>
                                        <p:tgtEl>
                                          <p:spTgt spid="1194024"/>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194025"/>
                                        </p:tgtEl>
                                        <p:attrNameLst>
                                          <p:attrName>style.visibility</p:attrName>
                                        </p:attrNameLst>
                                      </p:cBhvr>
                                      <p:to>
                                        <p:strVal val="visible"/>
                                      </p:to>
                                    </p:set>
                                    <p:animEffect transition="in" filter="wipe(left)">
                                      <p:cBhvr>
                                        <p:cTn id="52" dur="500"/>
                                        <p:tgtEl>
                                          <p:spTgt spid="1194025"/>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194023">
                                            <p:txEl>
                                              <p:pRg st="8" end="8"/>
                                            </p:txEl>
                                          </p:spTgt>
                                        </p:tgtEl>
                                        <p:attrNameLst>
                                          <p:attrName>style.visibility</p:attrName>
                                        </p:attrNameLst>
                                      </p:cBhvr>
                                      <p:to>
                                        <p:strVal val="visible"/>
                                      </p:to>
                                    </p:set>
                                    <p:anim calcmode="lin" valueType="num">
                                      <p:cBhvr additive="base">
                                        <p:cTn id="57" dur="500" fill="hold"/>
                                        <p:tgtEl>
                                          <p:spTgt spid="119402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940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94026"/>
                                        </p:tgtEl>
                                        <p:attrNameLst>
                                          <p:attrName>style.visibility</p:attrName>
                                        </p:attrNameLst>
                                      </p:cBhvr>
                                      <p:to>
                                        <p:strVal val="visible"/>
                                      </p:to>
                                    </p:set>
                                    <p:animEffect transition="in" filter="wipe(left)">
                                      <p:cBhvr>
                                        <p:cTn id="63" dur="500"/>
                                        <p:tgtEl>
                                          <p:spTgt spid="1194026"/>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par>
                                <p:cTn id="64" presetID="22" presetClass="entr" presetSubtype="8" fill="hold" grpId="0" nodeType="withEffect">
                                  <p:stCondLst>
                                    <p:cond delay="0"/>
                                  </p:stCondLst>
                                  <p:childTnLst>
                                    <p:set>
                                      <p:cBhvr>
                                        <p:cTn id="65" dur="1" fill="hold">
                                          <p:stCondLst>
                                            <p:cond delay="0"/>
                                          </p:stCondLst>
                                        </p:cTn>
                                        <p:tgtEl>
                                          <p:spTgt spid="1194027"/>
                                        </p:tgtEl>
                                        <p:attrNameLst>
                                          <p:attrName>style.visibility</p:attrName>
                                        </p:attrNameLst>
                                      </p:cBhvr>
                                      <p:to>
                                        <p:strVal val="visible"/>
                                      </p:to>
                                    </p:set>
                                    <p:animEffect transition="in" filter="wipe(left)">
                                      <p:cBhvr>
                                        <p:cTn id="66" dur="500"/>
                                        <p:tgtEl>
                                          <p:spTgt spid="1194027"/>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194023">
                                            <p:txEl>
                                              <p:pRg st="9" end="9"/>
                                            </p:txEl>
                                          </p:spTgt>
                                        </p:tgtEl>
                                        <p:attrNameLst>
                                          <p:attrName>style.visibility</p:attrName>
                                        </p:attrNameLst>
                                      </p:cBhvr>
                                      <p:to>
                                        <p:strVal val="visible"/>
                                      </p:to>
                                    </p:set>
                                    <p:anim calcmode="lin" valueType="num">
                                      <p:cBhvr additive="base">
                                        <p:cTn id="71" dur="500" fill="hold"/>
                                        <p:tgtEl>
                                          <p:spTgt spid="119402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9402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194023">
                                            <p:txEl>
                                              <p:pRg st="10" end="10"/>
                                            </p:txEl>
                                          </p:spTgt>
                                        </p:tgtEl>
                                        <p:attrNameLst>
                                          <p:attrName>style.visibility</p:attrName>
                                        </p:attrNameLst>
                                      </p:cBhvr>
                                      <p:to>
                                        <p:strVal val="visible"/>
                                      </p:to>
                                    </p:set>
                                    <p:anim calcmode="lin" valueType="num">
                                      <p:cBhvr additive="base">
                                        <p:cTn id="77" dur="500" fill="hold"/>
                                        <p:tgtEl>
                                          <p:spTgt spid="1194023">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9402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194023">
                                            <p:txEl>
                                              <p:pRg st="11" end="11"/>
                                            </p:txEl>
                                          </p:spTgt>
                                        </p:tgtEl>
                                        <p:attrNameLst>
                                          <p:attrName>style.visibility</p:attrName>
                                        </p:attrNameLst>
                                      </p:cBhvr>
                                      <p:to>
                                        <p:strVal val="visible"/>
                                      </p:to>
                                    </p:set>
                                    <p:anim calcmode="lin" valueType="num">
                                      <p:cBhvr additive="base">
                                        <p:cTn id="83" dur="500" fill="hold"/>
                                        <p:tgtEl>
                                          <p:spTgt spid="1194023">
                                            <p:txEl>
                                              <p:pRg st="11" end="1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94023">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024" grpId="0" animBg="1"/>
      <p:bldP spid="1194025" grpId="0" animBg="1"/>
      <p:bldP spid="1194026" grpId="0" animBg="1"/>
      <p:bldP spid="1194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0" name="Rectangle 20"/>
          <p:cNvSpPr>
            <a:spLocks noChangeArrowheads="1"/>
          </p:cNvSpPr>
          <p:nvPr/>
        </p:nvSpPr>
        <p:spPr bwMode="auto">
          <a:xfrm>
            <a:off x="682625" y="5332413"/>
            <a:ext cx="7764463" cy="151923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We “built” the 3D sphere with layers of 2D circles.</a:t>
            </a:r>
          </a:p>
          <a:p>
            <a:pPr eaLnBrk="1" hangingPunct="1"/>
            <a:r>
              <a:rPr lang="en-US" altLang="en-US" b="1">
                <a:sym typeface="Symbol" pitchFamily="18" charset="2"/>
              </a:rPr>
              <a:t></a:t>
            </a:r>
            <a:r>
              <a:rPr lang="en-US" altLang="en-US">
                <a:sym typeface="Symbol" pitchFamily="18" charset="2"/>
              </a:rPr>
              <a:t>We have transformed a 3D surface into a stack of 2D surfaces.</a:t>
            </a:r>
          </a:p>
        </p:txBody>
      </p:sp>
      <p:sp>
        <p:nvSpPr>
          <p:cNvPr id="1198082" name="Rectangle 2"/>
          <p:cNvSpPr>
            <a:spLocks noChangeArrowheads="1"/>
          </p:cNvSpPr>
          <p:nvPr/>
        </p:nvSpPr>
        <p:spPr bwMode="auto">
          <a:xfrm>
            <a:off x="685800" y="1401763"/>
            <a:ext cx="7772400" cy="3940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Sketching and interpreting state change graphs</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Perhaps you have enjoyed the pleasures                          of analytic geometry and the graphing of                   surfaces in 3D.</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three variables of a surface are                                    </a:t>
            </a:r>
            <a:r>
              <a:rPr lang="en-US" altLang="en-US" i="1">
                <a:solidFill>
                  <a:srgbClr val="000000"/>
                </a:solidFill>
                <a:cs typeface="Times New Roman" pitchFamily="18" charset="0"/>
              </a:rPr>
              <a:t>x</a:t>
            </a:r>
            <a:r>
              <a:rPr lang="en-US" altLang="en-US">
                <a:solidFill>
                  <a:srgbClr val="000000"/>
                </a:solidFill>
                <a:cs typeface="Times New Roman" pitchFamily="18" charset="0"/>
              </a:rPr>
              <a:t>, </a:t>
            </a:r>
            <a:r>
              <a:rPr lang="en-US" altLang="en-US" i="1">
                <a:solidFill>
                  <a:srgbClr val="000000"/>
                </a:solidFill>
                <a:cs typeface="Times New Roman" pitchFamily="18" charset="0"/>
              </a:rPr>
              <a:t>y</a:t>
            </a:r>
            <a:r>
              <a:rPr lang="en-US" altLang="en-US">
                <a:solidFill>
                  <a:srgbClr val="000000"/>
                </a:solidFill>
                <a:cs typeface="Times New Roman" pitchFamily="18" charset="0"/>
              </a:rPr>
              <a:t>, and </a:t>
            </a:r>
            <a:r>
              <a:rPr lang="en-US" altLang="en-US" i="1">
                <a:solidFill>
                  <a:srgbClr val="000000"/>
                </a:solidFill>
                <a:cs typeface="Times New Roman" pitchFamily="18" charset="0"/>
              </a:rPr>
              <a:t>z</a:t>
            </a:r>
            <a:r>
              <a:rPr lang="en-US" altLang="en-US">
                <a:solidFill>
                  <a:srgbClr val="000000"/>
                </a:solidFill>
                <a:cs typeface="Times New Roman" pitchFamily="18" charset="0"/>
              </a:rPr>
              <a:t>, and we can describe any                                surface using the "state" variables                                        </a:t>
            </a:r>
            <a:r>
              <a:rPr lang="en-US" altLang="en-US" i="1">
                <a:solidFill>
                  <a:srgbClr val="000000"/>
                </a:solidFill>
                <a:cs typeface="Times New Roman" pitchFamily="18" charset="0"/>
              </a:rPr>
              <a:t>x</a:t>
            </a:r>
            <a:r>
              <a:rPr lang="en-US" altLang="en-US">
                <a:solidFill>
                  <a:srgbClr val="000000"/>
                </a:solidFill>
                <a:cs typeface="Times New Roman" pitchFamily="18" charset="0"/>
              </a:rPr>
              <a:t>, </a:t>
            </a:r>
            <a:r>
              <a:rPr lang="en-US" altLang="en-US" i="1">
                <a:solidFill>
                  <a:srgbClr val="000000"/>
                </a:solidFill>
                <a:cs typeface="Times New Roman" pitchFamily="18" charset="0"/>
              </a:rPr>
              <a:t>y</a:t>
            </a:r>
            <a:r>
              <a:rPr lang="en-US" altLang="en-US">
                <a:solidFill>
                  <a:srgbClr val="000000"/>
                </a:solidFill>
                <a:cs typeface="Times New Roman" pitchFamily="18" charset="0"/>
              </a:rPr>
              <a:t>, and </a:t>
            </a:r>
            <a:r>
              <a:rPr lang="en-US" altLang="en-US" i="1">
                <a:solidFill>
                  <a:srgbClr val="000000"/>
                </a:solidFill>
                <a:cs typeface="Times New Roman" pitchFamily="18" charset="0"/>
              </a:rPr>
              <a:t>z</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The “equation of state” of a sphere                                     is </a:t>
            </a:r>
            <a:r>
              <a:rPr lang="en-US" altLang="en-US" i="1"/>
              <a:t>x</a:t>
            </a:r>
            <a:r>
              <a:rPr lang="en-US" altLang="en-US" baseline="30000"/>
              <a:t>2</a:t>
            </a:r>
            <a:r>
              <a:rPr lang="en-US" altLang="en-US"/>
              <a:t> + </a:t>
            </a:r>
            <a:r>
              <a:rPr lang="en-US" altLang="en-US" i="1"/>
              <a:t>y</a:t>
            </a:r>
            <a:r>
              <a:rPr lang="en-US" altLang="en-US" baseline="30000"/>
              <a:t>2</a:t>
            </a:r>
            <a:r>
              <a:rPr lang="en-US" altLang="en-US"/>
              <a:t> + </a:t>
            </a:r>
            <a:r>
              <a:rPr lang="en-US" altLang="en-US" i="1"/>
              <a:t>z</a:t>
            </a:r>
            <a:r>
              <a:rPr lang="en-US" altLang="en-US" baseline="30000"/>
              <a:t>2</a:t>
            </a:r>
            <a:r>
              <a:rPr lang="en-US" altLang="en-US"/>
              <a:t> = </a:t>
            </a:r>
            <a:r>
              <a:rPr lang="en-US" altLang="en-US" i="1"/>
              <a:t>r</a:t>
            </a:r>
            <a:r>
              <a:rPr lang="en-US" altLang="en-US" baseline="30000"/>
              <a:t>2</a:t>
            </a:r>
            <a:r>
              <a:rPr lang="en-US" altLang="en-US"/>
              <a:t>, where </a:t>
            </a:r>
            <a:r>
              <a:rPr lang="en-US" altLang="en-US" i="1"/>
              <a:t>r</a:t>
            </a:r>
            <a:r>
              <a:rPr lang="en-US" altLang="en-US"/>
              <a:t> is the radius of the sphere.</a:t>
            </a:r>
          </a:p>
        </p:txBody>
      </p:sp>
      <p:sp>
        <p:nvSpPr>
          <p:cNvPr id="1198090" name="Oval 10"/>
          <p:cNvSpPr>
            <a:spLocks noChangeArrowheads="1"/>
          </p:cNvSpPr>
          <p:nvPr/>
        </p:nvSpPr>
        <p:spPr bwMode="auto">
          <a:xfrm>
            <a:off x="6784975" y="3078163"/>
            <a:ext cx="446088" cy="446087"/>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1" name="Oval 11"/>
          <p:cNvSpPr>
            <a:spLocks noChangeArrowheads="1"/>
          </p:cNvSpPr>
          <p:nvPr/>
        </p:nvSpPr>
        <p:spPr bwMode="auto">
          <a:xfrm>
            <a:off x="6616700" y="2943225"/>
            <a:ext cx="735013" cy="735013"/>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2" name="Oval 12"/>
          <p:cNvSpPr>
            <a:spLocks noChangeArrowheads="1"/>
          </p:cNvSpPr>
          <p:nvPr/>
        </p:nvSpPr>
        <p:spPr bwMode="auto">
          <a:xfrm>
            <a:off x="6478588" y="2870200"/>
            <a:ext cx="901700" cy="901700"/>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nvGrpSpPr>
          <p:cNvPr id="2" name="Group 4"/>
          <p:cNvGrpSpPr>
            <a:grpSpLocks/>
          </p:cNvGrpSpPr>
          <p:nvPr/>
        </p:nvGrpSpPr>
        <p:grpSpPr bwMode="auto">
          <a:xfrm>
            <a:off x="6862763" y="3190875"/>
            <a:ext cx="1778000" cy="366713"/>
            <a:chOff x="3856" y="1981"/>
            <a:chExt cx="1120" cy="231"/>
          </a:xfrm>
        </p:grpSpPr>
        <p:sp>
          <p:nvSpPr>
            <p:cNvPr id="35859" name="Line 5"/>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0" name="Text Box 6"/>
            <p:cNvSpPr txBox="1">
              <a:spLocks noChangeArrowheads="1"/>
            </p:cNvSpPr>
            <p:nvPr/>
          </p:nvSpPr>
          <p:spPr bwMode="auto">
            <a:xfrm>
              <a:off x="4788" y="198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y</a:t>
              </a:r>
            </a:p>
          </p:txBody>
        </p:sp>
      </p:grpSp>
      <p:grpSp>
        <p:nvGrpSpPr>
          <p:cNvPr id="3" name="Group 7"/>
          <p:cNvGrpSpPr>
            <a:grpSpLocks/>
          </p:cNvGrpSpPr>
          <p:nvPr/>
        </p:nvGrpSpPr>
        <p:grpSpPr bwMode="auto">
          <a:xfrm>
            <a:off x="6734175" y="2082800"/>
            <a:ext cx="298450" cy="1285875"/>
            <a:chOff x="3775" y="1283"/>
            <a:chExt cx="188" cy="810"/>
          </a:xfrm>
        </p:grpSpPr>
        <p:sp>
          <p:nvSpPr>
            <p:cNvPr id="35857" name="Line 8"/>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8" name="Text Box 9"/>
            <p:cNvSpPr txBox="1">
              <a:spLocks noChangeArrowheads="1"/>
            </p:cNvSpPr>
            <p:nvPr/>
          </p:nvSpPr>
          <p:spPr bwMode="auto">
            <a:xfrm>
              <a:off x="3775" y="128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z</a:t>
              </a:r>
            </a:p>
          </p:txBody>
        </p:sp>
      </p:grpSp>
      <p:sp>
        <p:nvSpPr>
          <p:cNvPr id="1198093" name="Oval 13"/>
          <p:cNvSpPr>
            <a:spLocks noChangeArrowheads="1"/>
          </p:cNvSpPr>
          <p:nvPr/>
        </p:nvSpPr>
        <p:spPr bwMode="auto">
          <a:xfrm>
            <a:off x="6321425" y="2776538"/>
            <a:ext cx="1090613" cy="1090612"/>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4" name="Oval 14"/>
          <p:cNvSpPr>
            <a:spLocks noChangeArrowheads="1"/>
          </p:cNvSpPr>
          <p:nvPr/>
        </p:nvSpPr>
        <p:spPr bwMode="auto">
          <a:xfrm>
            <a:off x="6334125" y="2938463"/>
            <a:ext cx="901700" cy="901700"/>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5" name="Oval 15"/>
          <p:cNvSpPr>
            <a:spLocks noChangeArrowheads="1"/>
          </p:cNvSpPr>
          <p:nvPr/>
        </p:nvSpPr>
        <p:spPr bwMode="auto">
          <a:xfrm>
            <a:off x="6345238" y="3090863"/>
            <a:ext cx="735012" cy="735012"/>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8096" name="Oval 16"/>
          <p:cNvSpPr>
            <a:spLocks noChangeArrowheads="1"/>
          </p:cNvSpPr>
          <p:nvPr/>
        </p:nvSpPr>
        <p:spPr bwMode="auto">
          <a:xfrm>
            <a:off x="6415088" y="3298825"/>
            <a:ext cx="446087" cy="446088"/>
          </a:xfrm>
          <a:prstGeom prst="ellipse">
            <a:avLst/>
          </a:prstGeom>
          <a:solidFill>
            <a:schemeClr val="accent1">
              <a:alpha val="49019"/>
            </a:schemeClr>
          </a:solidFill>
          <a:ln w="9525">
            <a:round/>
            <a:headEnd/>
            <a:tailEnd/>
          </a:ln>
          <a:scene3d>
            <a:camera prst="legacyObliqueTopRight"/>
            <a:lightRig rig="legacyFlat3" dir="b"/>
          </a:scene3d>
          <a:sp3d extrusionH="125400" prstMaterial="legacyMatte">
            <a:bevelT w="13500" h="13500" prst="angle"/>
            <a:bevelB w="13500" h="13500" prst="angle"/>
            <a:extrusionClr>
              <a:schemeClr val="accent1"/>
            </a:extrusionClr>
          </a:sp3d>
        </p:spPr>
        <p:txBody>
          <a:bodyPr wrap="none" anchor="ctr">
            <a:flatTx/>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grpSp>
        <p:nvGrpSpPr>
          <p:cNvPr id="4" name="Group 17"/>
          <p:cNvGrpSpPr>
            <a:grpSpLocks/>
          </p:cNvGrpSpPr>
          <p:nvPr/>
        </p:nvGrpSpPr>
        <p:grpSpPr bwMode="auto">
          <a:xfrm>
            <a:off x="5873750" y="3368675"/>
            <a:ext cx="1000125" cy="1100138"/>
            <a:chOff x="3233" y="2093"/>
            <a:chExt cx="630" cy="693"/>
          </a:xfrm>
        </p:grpSpPr>
        <p:sp>
          <p:nvSpPr>
            <p:cNvPr id="35855" name="Line 18"/>
            <p:cNvSpPr>
              <a:spLocks noChangeShapeType="1"/>
            </p:cNvSpPr>
            <p:nvPr/>
          </p:nvSpPr>
          <p:spPr bwMode="auto">
            <a:xfrm flipH="1">
              <a:off x="3364" y="2093"/>
              <a:ext cx="49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Text Box 19"/>
            <p:cNvSpPr txBox="1">
              <a:spLocks noChangeArrowheads="1"/>
            </p:cNvSpPr>
            <p:nvPr/>
          </p:nvSpPr>
          <p:spPr bwMode="auto">
            <a:xfrm>
              <a:off x="3233" y="255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x</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082">
                                            <p:txEl>
                                              <p:pRg st="0" end="0"/>
                                            </p:txEl>
                                          </p:spTgt>
                                        </p:tgtEl>
                                        <p:attrNameLst>
                                          <p:attrName>style.visibility</p:attrName>
                                        </p:attrNameLst>
                                      </p:cBhvr>
                                      <p:to>
                                        <p:strVal val="visible"/>
                                      </p:to>
                                    </p:set>
                                    <p:anim calcmode="lin" valueType="num">
                                      <p:cBhvr additive="base">
                                        <p:cTn id="7" dur="500" fill="hold"/>
                                        <p:tgtEl>
                                          <p:spTgt spid="1198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082">
                                            <p:txEl>
                                              <p:pRg st="1" end="1"/>
                                            </p:txEl>
                                          </p:spTgt>
                                        </p:tgtEl>
                                        <p:attrNameLst>
                                          <p:attrName>style.visibility</p:attrName>
                                        </p:attrNameLst>
                                      </p:cBhvr>
                                      <p:to>
                                        <p:strVal val="visible"/>
                                      </p:to>
                                    </p:set>
                                    <p:anim calcmode="lin" valueType="num">
                                      <p:cBhvr additive="base">
                                        <p:cTn id="13" dur="500" fill="hold"/>
                                        <p:tgtEl>
                                          <p:spTgt spid="1198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8082">
                                            <p:txEl>
                                              <p:pRg st="2" end="2"/>
                                            </p:txEl>
                                          </p:spTgt>
                                        </p:tgtEl>
                                        <p:attrNameLst>
                                          <p:attrName>style.visibility</p:attrName>
                                        </p:attrNameLst>
                                      </p:cBhvr>
                                      <p:to>
                                        <p:strVal val="visible"/>
                                      </p:to>
                                    </p:set>
                                    <p:anim calcmode="lin" valueType="num">
                                      <p:cBhvr additive="base">
                                        <p:cTn id="19" dur="500" fill="hold"/>
                                        <p:tgtEl>
                                          <p:spTgt spid="11980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8082">
                                            <p:txEl>
                                              <p:pRg st="3" end="3"/>
                                            </p:txEl>
                                          </p:spTgt>
                                        </p:tgtEl>
                                        <p:attrNameLst>
                                          <p:attrName>style.visibility</p:attrName>
                                        </p:attrNameLst>
                                      </p:cBhvr>
                                      <p:to>
                                        <p:strVal val="visible"/>
                                      </p:to>
                                    </p:set>
                                    <p:anim calcmode="lin" valueType="num">
                                      <p:cBhvr additive="base">
                                        <p:cTn id="25" dur="500" fill="hold"/>
                                        <p:tgtEl>
                                          <p:spTgt spid="11980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8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1198090"/>
                                        </p:tgtEl>
                                        <p:attrNameLst>
                                          <p:attrName>style.visibility</p:attrName>
                                        </p:attrNameLst>
                                      </p:cBhvr>
                                      <p:to>
                                        <p:strVal val="visible"/>
                                      </p:to>
                                    </p:set>
                                    <p:anim calcmode="lin" valueType="num">
                                      <p:cBhvr additive="base">
                                        <p:cTn id="46" dur="500" fill="hold"/>
                                        <p:tgtEl>
                                          <p:spTgt spid="1198090"/>
                                        </p:tgtEl>
                                        <p:attrNameLst>
                                          <p:attrName>ppt_x</p:attrName>
                                        </p:attrNameLst>
                                      </p:cBhvr>
                                      <p:tavLst>
                                        <p:tav tm="0">
                                          <p:val>
                                            <p:strVal val="0-#ppt_w/2"/>
                                          </p:val>
                                        </p:tav>
                                        <p:tav tm="100000">
                                          <p:val>
                                            <p:strVal val="#ppt_x"/>
                                          </p:val>
                                        </p:tav>
                                      </p:tavLst>
                                    </p:anim>
                                    <p:anim calcmode="lin" valueType="num">
                                      <p:cBhvr additive="base">
                                        <p:cTn id="47" dur="500" fill="hold"/>
                                        <p:tgtEl>
                                          <p:spTgt spid="11980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1198091"/>
                                        </p:tgtEl>
                                        <p:attrNameLst>
                                          <p:attrName>style.visibility</p:attrName>
                                        </p:attrNameLst>
                                      </p:cBhvr>
                                      <p:to>
                                        <p:strVal val="visible"/>
                                      </p:to>
                                    </p:set>
                                    <p:anim calcmode="lin" valueType="num">
                                      <p:cBhvr additive="base">
                                        <p:cTn id="52" dur="500" fill="hold"/>
                                        <p:tgtEl>
                                          <p:spTgt spid="1198091"/>
                                        </p:tgtEl>
                                        <p:attrNameLst>
                                          <p:attrName>ppt_x</p:attrName>
                                        </p:attrNameLst>
                                      </p:cBhvr>
                                      <p:tavLst>
                                        <p:tav tm="0">
                                          <p:val>
                                            <p:strVal val="0-#ppt_w/2"/>
                                          </p:val>
                                        </p:tav>
                                        <p:tav tm="100000">
                                          <p:val>
                                            <p:strVal val="#ppt_x"/>
                                          </p:val>
                                        </p:tav>
                                      </p:tavLst>
                                    </p:anim>
                                    <p:anim calcmode="lin" valueType="num">
                                      <p:cBhvr additive="base">
                                        <p:cTn id="53" dur="500" fill="hold"/>
                                        <p:tgtEl>
                                          <p:spTgt spid="1198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1198092"/>
                                        </p:tgtEl>
                                        <p:attrNameLst>
                                          <p:attrName>style.visibility</p:attrName>
                                        </p:attrNameLst>
                                      </p:cBhvr>
                                      <p:to>
                                        <p:strVal val="visible"/>
                                      </p:to>
                                    </p:set>
                                    <p:anim calcmode="lin" valueType="num">
                                      <p:cBhvr additive="base">
                                        <p:cTn id="58" dur="500" fill="hold"/>
                                        <p:tgtEl>
                                          <p:spTgt spid="1198092"/>
                                        </p:tgtEl>
                                        <p:attrNameLst>
                                          <p:attrName>ppt_x</p:attrName>
                                        </p:attrNameLst>
                                      </p:cBhvr>
                                      <p:tavLst>
                                        <p:tav tm="0">
                                          <p:val>
                                            <p:strVal val="0-#ppt_w/2"/>
                                          </p:val>
                                        </p:tav>
                                        <p:tav tm="100000">
                                          <p:val>
                                            <p:strVal val="#ppt_x"/>
                                          </p:val>
                                        </p:tav>
                                      </p:tavLst>
                                    </p:anim>
                                    <p:anim calcmode="lin" valueType="num">
                                      <p:cBhvr additive="base">
                                        <p:cTn id="59" dur="500" fill="hold"/>
                                        <p:tgtEl>
                                          <p:spTgt spid="1198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198093"/>
                                        </p:tgtEl>
                                        <p:attrNameLst>
                                          <p:attrName>style.visibility</p:attrName>
                                        </p:attrNameLst>
                                      </p:cBhvr>
                                      <p:to>
                                        <p:strVal val="visible"/>
                                      </p:to>
                                    </p:set>
                                    <p:anim calcmode="lin" valueType="num">
                                      <p:cBhvr additive="base">
                                        <p:cTn id="64" dur="500" fill="hold"/>
                                        <p:tgtEl>
                                          <p:spTgt spid="1198093"/>
                                        </p:tgtEl>
                                        <p:attrNameLst>
                                          <p:attrName>ppt_x</p:attrName>
                                        </p:attrNameLst>
                                      </p:cBhvr>
                                      <p:tavLst>
                                        <p:tav tm="0">
                                          <p:val>
                                            <p:strVal val="0-#ppt_w/2"/>
                                          </p:val>
                                        </p:tav>
                                        <p:tav tm="100000">
                                          <p:val>
                                            <p:strVal val="#ppt_x"/>
                                          </p:val>
                                        </p:tav>
                                      </p:tavLst>
                                    </p:anim>
                                    <p:anim calcmode="lin" valueType="num">
                                      <p:cBhvr additive="base">
                                        <p:cTn id="65" dur="500" fill="hold"/>
                                        <p:tgtEl>
                                          <p:spTgt spid="1198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2" fill="hold" grpId="0" nodeType="clickEffect">
                                  <p:stCondLst>
                                    <p:cond delay="0"/>
                                  </p:stCondLst>
                                  <p:childTnLst>
                                    <p:set>
                                      <p:cBhvr>
                                        <p:cTn id="69" dur="1" fill="hold">
                                          <p:stCondLst>
                                            <p:cond delay="0"/>
                                          </p:stCondLst>
                                        </p:cTn>
                                        <p:tgtEl>
                                          <p:spTgt spid="1198094"/>
                                        </p:tgtEl>
                                        <p:attrNameLst>
                                          <p:attrName>style.visibility</p:attrName>
                                        </p:attrNameLst>
                                      </p:cBhvr>
                                      <p:to>
                                        <p:strVal val="visible"/>
                                      </p:to>
                                    </p:set>
                                    <p:anim calcmode="lin" valueType="num">
                                      <p:cBhvr additive="base">
                                        <p:cTn id="70" dur="500" fill="hold"/>
                                        <p:tgtEl>
                                          <p:spTgt spid="1198094"/>
                                        </p:tgtEl>
                                        <p:attrNameLst>
                                          <p:attrName>ppt_x</p:attrName>
                                        </p:attrNameLst>
                                      </p:cBhvr>
                                      <p:tavLst>
                                        <p:tav tm="0">
                                          <p:val>
                                            <p:strVal val="0-#ppt_w/2"/>
                                          </p:val>
                                        </p:tav>
                                        <p:tav tm="100000">
                                          <p:val>
                                            <p:strVal val="#ppt_x"/>
                                          </p:val>
                                        </p:tav>
                                      </p:tavLst>
                                    </p:anim>
                                    <p:anim calcmode="lin" valueType="num">
                                      <p:cBhvr additive="base">
                                        <p:cTn id="71" dur="500" fill="hold"/>
                                        <p:tgtEl>
                                          <p:spTgt spid="11980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suction.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12" fill="hold" grpId="0" nodeType="clickEffect">
                                  <p:stCondLst>
                                    <p:cond delay="0"/>
                                  </p:stCondLst>
                                  <p:childTnLst>
                                    <p:set>
                                      <p:cBhvr>
                                        <p:cTn id="75" dur="1" fill="hold">
                                          <p:stCondLst>
                                            <p:cond delay="0"/>
                                          </p:stCondLst>
                                        </p:cTn>
                                        <p:tgtEl>
                                          <p:spTgt spid="1198095"/>
                                        </p:tgtEl>
                                        <p:attrNameLst>
                                          <p:attrName>style.visibility</p:attrName>
                                        </p:attrNameLst>
                                      </p:cBhvr>
                                      <p:to>
                                        <p:strVal val="visible"/>
                                      </p:to>
                                    </p:set>
                                    <p:anim calcmode="lin" valueType="num">
                                      <p:cBhvr additive="base">
                                        <p:cTn id="76" dur="500" fill="hold"/>
                                        <p:tgtEl>
                                          <p:spTgt spid="1198095"/>
                                        </p:tgtEl>
                                        <p:attrNameLst>
                                          <p:attrName>ppt_x</p:attrName>
                                        </p:attrNameLst>
                                      </p:cBhvr>
                                      <p:tavLst>
                                        <p:tav tm="0">
                                          <p:val>
                                            <p:strVal val="0-#ppt_w/2"/>
                                          </p:val>
                                        </p:tav>
                                        <p:tav tm="100000">
                                          <p:val>
                                            <p:strVal val="#ppt_x"/>
                                          </p:val>
                                        </p:tav>
                                      </p:tavLst>
                                    </p:anim>
                                    <p:anim calcmode="lin" valueType="num">
                                      <p:cBhvr additive="base">
                                        <p:cTn id="77" dur="500" fill="hold"/>
                                        <p:tgtEl>
                                          <p:spTgt spid="11980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suction.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1198096"/>
                                        </p:tgtEl>
                                        <p:attrNameLst>
                                          <p:attrName>style.visibility</p:attrName>
                                        </p:attrNameLst>
                                      </p:cBhvr>
                                      <p:to>
                                        <p:strVal val="visible"/>
                                      </p:to>
                                    </p:set>
                                    <p:anim calcmode="lin" valueType="num">
                                      <p:cBhvr additive="base">
                                        <p:cTn id="82" dur="500" fill="hold"/>
                                        <p:tgtEl>
                                          <p:spTgt spid="1198096"/>
                                        </p:tgtEl>
                                        <p:attrNameLst>
                                          <p:attrName>ppt_x</p:attrName>
                                        </p:attrNameLst>
                                      </p:cBhvr>
                                      <p:tavLst>
                                        <p:tav tm="0">
                                          <p:val>
                                            <p:strVal val="0-#ppt_w/2"/>
                                          </p:val>
                                        </p:tav>
                                        <p:tav tm="100000">
                                          <p:val>
                                            <p:strVal val="#ppt_x"/>
                                          </p:val>
                                        </p:tav>
                                      </p:tavLst>
                                    </p:anim>
                                    <p:anim calcmode="lin" valueType="num">
                                      <p:cBhvr additive="base">
                                        <p:cTn id="83" dur="500" fill="hold"/>
                                        <p:tgtEl>
                                          <p:spTgt spid="11980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5" name="suction.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1198100">
                                            <p:txEl>
                                              <p:pRg st="1" end="1"/>
                                            </p:txEl>
                                          </p:spTgt>
                                        </p:tgtEl>
                                        <p:attrNameLst>
                                          <p:attrName>style.visibility</p:attrName>
                                        </p:attrNameLst>
                                      </p:cBhvr>
                                      <p:to>
                                        <p:strVal val="visible"/>
                                      </p:to>
                                    </p:set>
                                    <p:anim calcmode="lin" valueType="num">
                                      <p:cBhvr additive="base">
                                        <p:cTn id="88" dur="500" fill="hold"/>
                                        <p:tgtEl>
                                          <p:spTgt spid="1198100">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98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198100">
                                            <p:txEl>
                                              <p:pRg st="2" end="2"/>
                                            </p:txEl>
                                          </p:spTgt>
                                        </p:tgtEl>
                                        <p:attrNameLst>
                                          <p:attrName>style.visibility</p:attrName>
                                        </p:attrNameLst>
                                      </p:cBhvr>
                                      <p:to>
                                        <p:strVal val="visible"/>
                                      </p:to>
                                    </p:set>
                                    <p:anim calcmode="lin" valueType="num">
                                      <p:cBhvr additive="base">
                                        <p:cTn id="94" dur="500" fill="hold"/>
                                        <p:tgtEl>
                                          <p:spTgt spid="1198100">
                                            <p:txEl>
                                              <p:pRg st="2" end="2"/>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198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90" grpId="0" animBg="1"/>
      <p:bldP spid="1198091" grpId="0" animBg="1"/>
      <p:bldP spid="1198092" grpId="0" animBg="1"/>
      <p:bldP spid="1198093" grpId="0" animBg="1"/>
      <p:bldP spid="1198094" grpId="0" animBg="1"/>
      <p:bldP spid="1198095" grpId="0" animBg="1"/>
      <p:bldP spid="11980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48" name="Rectangle 20"/>
          <p:cNvSpPr>
            <a:spLocks noChangeArrowheads="1"/>
          </p:cNvSpPr>
          <p:nvPr/>
        </p:nvSpPr>
        <p:spPr bwMode="auto">
          <a:xfrm>
            <a:off x="682625" y="5295900"/>
            <a:ext cx="7764463" cy="15557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Each layer is an isotherm.</a:t>
            </a:r>
          </a:p>
          <a:p>
            <a:pPr eaLnBrk="1" hangingPunct="1"/>
            <a:r>
              <a:rPr lang="en-US" altLang="en-US" b="1">
                <a:sym typeface="Symbol" pitchFamily="18" charset="2"/>
              </a:rPr>
              <a:t></a:t>
            </a:r>
            <a:r>
              <a:rPr lang="en-US" altLang="en-US">
                <a:sym typeface="Symbol" pitchFamily="18" charset="2"/>
              </a:rPr>
              <a:t>The 3D graph (above) can then be redrawn in its simpler 2D form (below) without loss of information.</a:t>
            </a:r>
          </a:p>
        </p:txBody>
      </p:sp>
      <p:sp>
        <p:nvSpPr>
          <p:cNvPr id="1200130" name="Rectangle 2"/>
          <p:cNvSpPr>
            <a:spLocks noChangeArrowheads="1"/>
          </p:cNvSpPr>
          <p:nvPr/>
        </p:nvSpPr>
        <p:spPr bwMode="auto">
          <a:xfrm>
            <a:off x="685800" y="1401763"/>
            <a:ext cx="7772400" cy="39417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Sketching and interpreting state change graphs</a:t>
            </a:r>
            <a:r>
              <a:rPr lang="en-US" altLang="en-US"/>
              <a:t> </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three state variables of a                                           gas (if </a:t>
            </a:r>
            <a:r>
              <a:rPr lang="en-US" altLang="en-US" i="1">
                <a:solidFill>
                  <a:srgbClr val="000000"/>
                </a:solidFill>
                <a:cs typeface="Times New Roman" pitchFamily="18" charset="0"/>
              </a:rPr>
              <a:t>n </a:t>
            </a:r>
            <a:r>
              <a:rPr lang="en-US" altLang="en-US">
                <a:solidFill>
                  <a:srgbClr val="000000"/>
                </a:solidFill>
                <a:cs typeface="Times New Roman" pitchFamily="18" charset="0"/>
              </a:rPr>
              <a:t>is kept constant) are                                   analogous.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can plot the three variables                                          </a:t>
            </a:r>
            <a:r>
              <a:rPr lang="en-US" altLang="en-US" i="1">
                <a:solidFill>
                  <a:srgbClr val="000000"/>
                </a:solidFill>
                <a:cs typeface="Times New Roman" pitchFamily="18" charset="0"/>
              </a:rPr>
              <a:t>p</a:t>
            </a:r>
            <a:r>
              <a:rPr lang="en-US" altLang="en-US">
                <a:solidFill>
                  <a:srgbClr val="000000"/>
                </a:solidFill>
                <a:cs typeface="Times New Roman" pitchFamily="18" charset="0"/>
              </a:rPr>
              <a:t>, </a:t>
            </a:r>
            <a:r>
              <a:rPr lang="en-US" altLang="en-US" i="1">
                <a:solidFill>
                  <a:srgbClr val="000000"/>
                </a:solidFill>
                <a:cs typeface="Times New Roman" pitchFamily="18" charset="0"/>
              </a:rPr>
              <a:t>V</a:t>
            </a:r>
            <a:r>
              <a:rPr lang="en-US" altLang="en-US">
                <a:solidFill>
                  <a:srgbClr val="000000"/>
                </a:solidFill>
                <a:cs typeface="Times New Roman" pitchFamily="18" charset="0"/>
              </a:rPr>
              <a:t>, and </a:t>
            </a:r>
            <a:r>
              <a:rPr lang="en-US" altLang="en-US" i="1">
                <a:solidFill>
                  <a:srgbClr val="000000"/>
                </a:solidFill>
                <a:cs typeface="Times New Roman" pitchFamily="18" charset="0"/>
              </a:rPr>
              <a:t>T</a:t>
            </a:r>
            <a:r>
              <a:rPr lang="en-US" altLang="en-US">
                <a:solidFill>
                  <a:srgbClr val="000000"/>
                </a:solidFill>
                <a:cs typeface="Times New Roman" pitchFamily="18" charset="0"/>
              </a:rPr>
              <a:t> on mutually                                       perpendicular axes like this: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t>We have made layers in </a:t>
            </a:r>
            <a:r>
              <a:rPr lang="en-US" altLang="en-US" i="1"/>
              <a:t>T</a:t>
            </a:r>
            <a:r>
              <a:rPr lang="en-US" altLang="en-US"/>
              <a:t>. Thus                                  each layer has a single temperature.</a:t>
            </a:r>
          </a:p>
        </p:txBody>
      </p:sp>
      <p:grpSp>
        <p:nvGrpSpPr>
          <p:cNvPr id="2" name="Group 21"/>
          <p:cNvGrpSpPr>
            <a:grpSpLocks/>
          </p:cNvGrpSpPr>
          <p:nvPr/>
        </p:nvGrpSpPr>
        <p:grpSpPr bwMode="auto">
          <a:xfrm>
            <a:off x="7315200" y="2544763"/>
            <a:ext cx="2105025" cy="366712"/>
            <a:chOff x="3856" y="1981"/>
            <a:chExt cx="1109" cy="231"/>
          </a:xfrm>
        </p:grpSpPr>
        <p:sp>
          <p:nvSpPr>
            <p:cNvPr id="36901" name="Line 22"/>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2" name="Text Box 23"/>
            <p:cNvSpPr txBox="1">
              <a:spLocks noChangeArrowheads="1"/>
            </p:cNvSpPr>
            <p:nvPr/>
          </p:nvSpPr>
          <p:spPr bwMode="auto">
            <a:xfrm>
              <a:off x="4788" y="1981"/>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grpSp>
        <p:nvGrpSpPr>
          <p:cNvPr id="3" name="Group 24"/>
          <p:cNvGrpSpPr>
            <a:grpSpLocks/>
          </p:cNvGrpSpPr>
          <p:nvPr/>
        </p:nvGrpSpPr>
        <p:grpSpPr bwMode="auto">
          <a:xfrm>
            <a:off x="7167563" y="1017588"/>
            <a:ext cx="311150" cy="1716087"/>
            <a:chOff x="3775" y="1283"/>
            <a:chExt cx="196" cy="810"/>
          </a:xfrm>
        </p:grpSpPr>
        <p:sp>
          <p:nvSpPr>
            <p:cNvPr id="36899" name="Line 25"/>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00" name="Text Box 26"/>
            <p:cNvSpPr txBox="1">
              <a:spLocks noChangeArrowheads="1"/>
            </p:cNvSpPr>
            <p:nvPr/>
          </p:nvSpPr>
          <p:spPr bwMode="auto">
            <a:xfrm>
              <a:off x="3775" y="1283"/>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4" name="Group 27"/>
          <p:cNvGrpSpPr>
            <a:grpSpLocks/>
          </p:cNvGrpSpPr>
          <p:nvPr/>
        </p:nvGrpSpPr>
        <p:grpSpPr bwMode="auto">
          <a:xfrm>
            <a:off x="5591175" y="2746375"/>
            <a:ext cx="1700213" cy="1614488"/>
            <a:chOff x="3233" y="2093"/>
            <a:chExt cx="630" cy="598"/>
          </a:xfrm>
        </p:grpSpPr>
        <p:sp>
          <p:nvSpPr>
            <p:cNvPr id="36897" name="Line 28"/>
            <p:cNvSpPr>
              <a:spLocks noChangeShapeType="1"/>
            </p:cNvSpPr>
            <p:nvPr/>
          </p:nvSpPr>
          <p:spPr bwMode="auto">
            <a:xfrm flipH="1">
              <a:off x="3364" y="2093"/>
              <a:ext cx="49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8" name="Text Box 29"/>
            <p:cNvSpPr txBox="1">
              <a:spLocks noChangeArrowheads="1"/>
            </p:cNvSpPr>
            <p:nvPr/>
          </p:nvSpPr>
          <p:spPr bwMode="auto">
            <a:xfrm>
              <a:off x="3233" y="2555"/>
              <a:ext cx="1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T</a:t>
              </a:r>
            </a:p>
          </p:txBody>
        </p:sp>
      </p:grpSp>
      <p:sp>
        <p:nvSpPr>
          <p:cNvPr id="1200158" name="Freeform 30"/>
          <p:cNvSpPr>
            <a:spLocks/>
          </p:cNvSpPr>
          <p:nvPr/>
        </p:nvSpPr>
        <p:spPr bwMode="auto">
          <a:xfrm>
            <a:off x="7127875" y="1833563"/>
            <a:ext cx="1495425" cy="1071562"/>
          </a:xfrm>
          <a:custGeom>
            <a:avLst/>
            <a:gdLst>
              <a:gd name="T0" fmla="*/ 0 w 843"/>
              <a:gd name="T1" fmla="*/ 527 h 534"/>
              <a:gd name="T2" fmla="*/ 0 w 843"/>
              <a:gd name="T3" fmla="*/ 0 h 534"/>
              <a:gd name="T4" fmla="*/ 281 w 843"/>
              <a:gd name="T5" fmla="*/ 0 h 534"/>
              <a:gd name="T6" fmla="*/ 352 w 843"/>
              <a:gd name="T7" fmla="*/ 176 h 534"/>
              <a:gd name="T8" fmla="*/ 513 w 843"/>
              <a:gd name="T9" fmla="*/ 316 h 534"/>
              <a:gd name="T10" fmla="*/ 843 w 843"/>
              <a:gd name="T11" fmla="*/ 386 h 534"/>
              <a:gd name="T12" fmla="*/ 843 w 843"/>
              <a:gd name="T13" fmla="*/ 534 h 534"/>
              <a:gd name="T14" fmla="*/ 0 w 843"/>
              <a:gd name="T15" fmla="*/ 527 h 534"/>
              <a:gd name="T16" fmla="*/ 0 60000 65536"/>
              <a:gd name="T17" fmla="*/ 0 60000 65536"/>
              <a:gd name="T18" fmla="*/ 0 60000 65536"/>
              <a:gd name="T19" fmla="*/ 0 60000 65536"/>
              <a:gd name="T20" fmla="*/ 0 60000 65536"/>
              <a:gd name="T21" fmla="*/ 0 60000 65536"/>
              <a:gd name="T22" fmla="*/ 0 60000 65536"/>
              <a:gd name="T23" fmla="*/ 0 60000 65536"/>
              <a:gd name="T24" fmla="*/ 0 w 843"/>
              <a:gd name="T25" fmla="*/ 0 h 534"/>
              <a:gd name="T26" fmla="*/ 843 w 843"/>
              <a:gd name="T27" fmla="*/ 534 h 5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3" h="534">
                <a:moveTo>
                  <a:pt x="0" y="527"/>
                </a:moveTo>
                <a:lnTo>
                  <a:pt x="0" y="0"/>
                </a:lnTo>
                <a:lnTo>
                  <a:pt x="281" y="0"/>
                </a:lnTo>
                <a:lnTo>
                  <a:pt x="352" y="176"/>
                </a:lnTo>
                <a:lnTo>
                  <a:pt x="513" y="316"/>
                </a:lnTo>
                <a:lnTo>
                  <a:pt x="843" y="386"/>
                </a:lnTo>
                <a:lnTo>
                  <a:pt x="843" y="534"/>
                </a:lnTo>
                <a:lnTo>
                  <a:pt x="0" y="527"/>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59" name="Freeform 31"/>
          <p:cNvSpPr>
            <a:spLocks/>
          </p:cNvSpPr>
          <p:nvPr/>
        </p:nvSpPr>
        <p:spPr bwMode="auto">
          <a:xfrm>
            <a:off x="6978650" y="2239963"/>
            <a:ext cx="1308100" cy="828675"/>
          </a:xfrm>
          <a:custGeom>
            <a:avLst/>
            <a:gdLst>
              <a:gd name="T0" fmla="*/ 0 w 843"/>
              <a:gd name="T1" fmla="*/ 527 h 534"/>
              <a:gd name="T2" fmla="*/ 0 w 843"/>
              <a:gd name="T3" fmla="*/ 0 h 534"/>
              <a:gd name="T4" fmla="*/ 281 w 843"/>
              <a:gd name="T5" fmla="*/ 0 h 534"/>
              <a:gd name="T6" fmla="*/ 352 w 843"/>
              <a:gd name="T7" fmla="*/ 176 h 534"/>
              <a:gd name="T8" fmla="*/ 513 w 843"/>
              <a:gd name="T9" fmla="*/ 316 h 534"/>
              <a:gd name="T10" fmla="*/ 843 w 843"/>
              <a:gd name="T11" fmla="*/ 386 h 534"/>
              <a:gd name="T12" fmla="*/ 843 w 843"/>
              <a:gd name="T13" fmla="*/ 534 h 534"/>
              <a:gd name="T14" fmla="*/ 0 w 843"/>
              <a:gd name="T15" fmla="*/ 527 h 534"/>
              <a:gd name="T16" fmla="*/ 0 60000 65536"/>
              <a:gd name="T17" fmla="*/ 0 60000 65536"/>
              <a:gd name="T18" fmla="*/ 0 60000 65536"/>
              <a:gd name="T19" fmla="*/ 0 60000 65536"/>
              <a:gd name="T20" fmla="*/ 0 60000 65536"/>
              <a:gd name="T21" fmla="*/ 0 60000 65536"/>
              <a:gd name="T22" fmla="*/ 0 60000 65536"/>
              <a:gd name="T23" fmla="*/ 0 60000 65536"/>
              <a:gd name="T24" fmla="*/ 0 w 843"/>
              <a:gd name="T25" fmla="*/ 0 h 534"/>
              <a:gd name="T26" fmla="*/ 843 w 843"/>
              <a:gd name="T27" fmla="*/ 534 h 5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3" h="534">
                <a:moveTo>
                  <a:pt x="0" y="527"/>
                </a:moveTo>
                <a:lnTo>
                  <a:pt x="0" y="0"/>
                </a:lnTo>
                <a:lnTo>
                  <a:pt x="281" y="0"/>
                </a:lnTo>
                <a:lnTo>
                  <a:pt x="352" y="176"/>
                </a:lnTo>
                <a:lnTo>
                  <a:pt x="513" y="316"/>
                </a:lnTo>
                <a:lnTo>
                  <a:pt x="843" y="386"/>
                </a:lnTo>
                <a:lnTo>
                  <a:pt x="843" y="534"/>
                </a:lnTo>
                <a:lnTo>
                  <a:pt x="0" y="527"/>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0" name="Freeform 32"/>
          <p:cNvSpPr>
            <a:spLocks/>
          </p:cNvSpPr>
          <p:nvPr/>
        </p:nvSpPr>
        <p:spPr bwMode="auto">
          <a:xfrm>
            <a:off x="6831013" y="2544763"/>
            <a:ext cx="1085850" cy="687387"/>
          </a:xfrm>
          <a:custGeom>
            <a:avLst/>
            <a:gdLst>
              <a:gd name="T0" fmla="*/ 0 w 600"/>
              <a:gd name="T1" fmla="*/ 375 h 380"/>
              <a:gd name="T2" fmla="*/ 0 w 600"/>
              <a:gd name="T3" fmla="*/ 0 h 380"/>
              <a:gd name="T4" fmla="*/ 200 w 600"/>
              <a:gd name="T5" fmla="*/ 0 h 380"/>
              <a:gd name="T6" fmla="*/ 265 w 600"/>
              <a:gd name="T7" fmla="*/ 202 h 380"/>
              <a:gd name="T8" fmla="*/ 398 w 600"/>
              <a:gd name="T9" fmla="*/ 272 h 380"/>
              <a:gd name="T10" fmla="*/ 588 w 600"/>
              <a:gd name="T11" fmla="*/ 321 h 380"/>
              <a:gd name="T12" fmla="*/ 600 w 600"/>
              <a:gd name="T13" fmla="*/ 380 h 380"/>
              <a:gd name="T14" fmla="*/ 0 w 600"/>
              <a:gd name="T15" fmla="*/ 375 h 380"/>
              <a:gd name="T16" fmla="*/ 0 60000 65536"/>
              <a:gd name="T17" fmla="*/ 0 60000 65536"/>
              <a:gd name="T18" fmla="*/ 0 60000 65536"/>
              <a:gd name="T19" fmla="*/ 0 60000 65536"/>
              <a:gd name="T20" fmla="*/ 0 60000 65536"/>
              <a:gd name="T21" fmla="*/ 0 60000 65536"/>
              <a:gd name="T22" fmla="*/ 0 60000 65536"/>
              <a:gd name="T23" fmla="*/ 0 60000 65536"/>
              <a:gd name="T24" fmla="*/ 0 w 600"/>
              <a:gd name="T25" fmla="*/ 0 h 380"/>
              <a:gd name="T26" fmla="*/ 600 w 600"/>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0" h="380">
                <a:moveTo>
                  <a:pt x="0" y="375"/>
                </a:moveTo>
                <a:lnTo>
                  <a:pt x="0" y="0"/>
                </a:lnTo>
                <a:lnTo>
                  <a:pt x="200" y="0"/>
                </a:lnTo>
                <a:lnTo>
                  <a:pt x="265" y="202"/>
                </a:lnTo>
                <a:lnTo>
                  <a:pt x="398" y="272"/>
                </a:lnTo>
                <a:lnTo>
                  <a:pt x="588" y="321"/>
                </a:lnTo>
                <a:lnTo>
                  <a:pt x="600" y="380"/>
                </a:lnTo>
                <a:lnTo>
                  <a:pt x="0" y="375"/>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1" name="Freeform 33"/>
          <p:cNvSpPr>
            <a:spLocks/>
          </p:cNvSpPr>
          <p:nvPr/>
        </p:nvSpPr>
        <p:spPr bwMode="auto">
          <a:xfrm>
            <a:off x="6692900" y="2805113"/>
            <a:ext cx="868363" cy="557212"/>
          </a:xfrm>
          <a:custGeom>
            <a:avLst/>
            <a:gdLst>
              <a:gd name="T0" fmla="*/ 0 w 464"/>
              <a:gd name="T1" fmla="*/ 294 h 298"/>
              <a:gd name="T2" fmla="*/ 0 w 464"/>
              <a:gd name="T3" fmla="*/ 4 h 298"/>
              <a:gd name="T4" fmla="*/ 81 w 464"/>
              <a:gd name="T5" fmla="*/ 0 h 298"/>
              <a:gd name="T6" fmla="*/ 116 w 464"/>
              <a:gd name="T7" fmla="*/ 136 h 298"/>
              <a:gd name="T8" fmla="*/ 210 w 464"/>
              <a:gd name="T9" fmla="*/ 218 h 298"/>
              <a:gd name="T10" fmla="*/ 375 w 464"/>
              <a:gd name="T11" fmla="*/ 271 h 298"/>
              <a:gd name="T12" fmla="*/ 464 w 464"/>
              <a:gd name="T13" fmla="*/ 298 h 298"/>
              <a:gd name="T14" fmla="*/ 0 w 464"/>
              <a:gd name="T15" fmla="*/ 294 h 298"/>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298"/>
              <a:gd name="T26" fmla="*/ 464 w 46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298">
                <a:moveTo>
                  <a:pt x="0" y="294"/>
                </a:moveTo>
                <a:lnTo>
                  <a:pt x="0" y="4"/>
                </a:lnTo>
                <a:lnTo>
                  <a:pt x="81" y="0"/>
                </a:lnTo>
                <a:lnTo>
                  <a:pt x="116" y="136"/>
                </a:lnTo>
                <a:lnTo>
                  <a:pt x="210" y="218"/>
                </a:lnTo>
                <a:lnTo>
                  <a:pt x="375" y="271"/>
                </a:lnTo>
                <a:lnTo>
                  <a:pt x="464" y="298"/>
                </a:lnTo>
                <a:lnTo>
                  <a:pt x="0" y="294"/>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2" name="Freeform 34"/>
          <p:cNvSpPr>
            <a:spLocks/>
          </p:cNvSpPr>
          <p:nvPr/>
        </p:nvSpPr>
        <p:spPr bwMode="auto">
          <a:xfrm>
            <a:off x="6553200" y="3060700"/>
            <a:ext cx="577850" cy="446088"/>
          </a:xfrm>
          <a:custGeom>
            <a:avLst/>
            <a:gdLst>
              <a:gd name="T0" fmla="*/ 0 w 464"/>
              <a:gd name="T1" fmla="*/ 294 h 298"/>
              <a:gd name="T2" fmla="*/ 0 w 464"/>
              <a:gd name="T3" fmla="*/ 4 h 298"/>
              <a:gd name="T4" fmla="*/ 81 w 464"/>
              <a:gd name="T5" fmla="*/ 0 h 298"/>
              <a:gd name="T6" fmla="*/ 116 w 464"/>
              <a:gd name="T7" fmla="*/ 136 h 298"/>
              <a:gd name="T8" fmla="*/ 210 w 464"/>
              <a:gd name="T9" fmla="*/ 218 h 298"/>
              <a:gd name="T10" fmla="*/ 375 w 464"/>
              <a:gd name="T11" fmla="*/ 271 h 298"/>
              <a:gd name="T12" fmla="*/ 464 w 464"/>
              <a:gd name="T13" fmla="*/ 298 h 298"/>
              <a:gd name="T14" fmla="*/ 0 w 464"/>
              <a:gd name="T15" fmla="*/ 294 h 298"/>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298"/>
              <a:gd name="T26" fmla="*/ 464 w 46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298">
                <a:moveTo>
                  <a:pt x="0" y="294"/>
                </a:moveTo>
                <a:lnTo>
                  <a:pt x="0" y="4"/>
                </a:lnTo>
                <a:lnTo>
                  <a:pt x="81" y="0"/>
                </a:lnTo>
                <a:lnTo>
                  <a:pt x="116" y="136"/>
                </a:lnTo>
                <a:lnTo>
                  <a:pt x="210" y="218"/>
                </a:lnTo>
                <a:lnTo>
                  <a:pt x="375" y="271"/>
                </a:lnTo>
                <a:lnTo>
                  <a:pt x="464" y="298"/>
                </a:lnTo>
                <a:lnTo>
                  <a:pt x="0" y="294"/>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1200163" name="Freeform 35"/>
          <p:cNvSpPr>
            <a:spLocks/>
          </p:cNvSpPr>
          <p:nvPr/>
        </p:nvSpPr>
        <p:spPr bwMode="auto">
          <a:xfrm>
            <a:off x="6367463" y="3268663"/>
            <a:ext cx="515937" cy="398462"/>
          </a:xfrm>
          <a:custGeom>
            <a:avLst/>
            <a:gdLst>
              <a:gd name="T0" fmla="*/ 0 w 464"/>
              <a:gd name="T1" fmla="*/ 294 h 298"/>
              <a:gd name="T2" fmla="*/ 0 w 464"/>
              <a:gd name="T3" fmla="*/ 4 h 298"/>
              <a:gd name="T4" fmla="*/ 81 w 464"/>
              <a:gd name="T5" fmla="*/ 0 h 298"/>
              <a:gd name="T6" fmla="*/ 116 w 464"/>
              <a:gd name="T7" fmla="*/ 136 h 298"/>
              <a:gd name="T8" fmla="*/ 210 w 464"/>
              <a:gd name="T9" fmla="*/ 218 h 298"/>
              <a:gd name="T10" fmla="*/ 375 w 464"/>
              <a:gd name="T11" fmla="*/ 271 h 298"/>
              <a:gd name="T12" fmla="*/ 464 w 464"/>
              <a:gd name="T13" fmla="*/ 298 h 298"/>
              <a:gd name="T14" fmla="*/ 0 w 464"/>
              <a:gd name="T15" fmla="*/ 294 h 298"/>
              <a:gd name="T16" fmla="*/ 0 60000 65536"/>
              <a:gd name="T17" fmla="*/ 0 60000 65536"/>
              <a:gd name="T18" fmla="*/ 0 60000 65536"/>
              <a:gd name="T19" fmla="*/ 0 60000 65536"/>
              <a:gd name="T20" fmla="*/ 0 60000 65536"/>
              <a:gd name="T21" fmla="*/ 0 60000 65536"/>
              <a:gd name="T22" fmla="*/ 0 60000 65536"/>
              <a:gd name="T23" fmla="*/ 0 60000 65536"/>
              <a:gd name="T24" fmla="*/ 0 w 464"/>
              <a:gd name="T25" fmla="*/ 0 h 298"/>
              <a:gd name="T26" fmla="*/ 464 w 464"/>
              <a:gd name="T27" fmla="*/ 298 h 2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4" h="298">
                <a:moveTo>
                  <a:pt x="0" y="294"/>
                </a:moveTo>
                <a:lnTo>
                  <a:pt x="0" y="4"/>
                </a:lnTo>
                <a:lnTo>
                  <a:pt x="81" y="0"/>
                </a:lnTo>
                <a:lnTo>
                  <a:pt x="116" y="136"/>
                </a:lnTo>
                <a:lnTo>
                  <a:pt x="210" y="218"/>
                </a:lnTo>
                <a:lnTo>
                  <a:pt x="375" y="271"/>
                </a:lnTo>
                <a:lnTo>
                  <a:pt x="464" y="298"/>
                </a:lnTo>
                <a:lnTo>
                  <a:pt x="0" y="294"/>
                </a:lnTo>
                <a:close/>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grpSp>
        <p:nvGrpSpPr>
          <p:cNvPr id="5" name="Group 42"/>
          <p:cNvGrpSpPr>
            <a:grpSpLocks/>
          </p:cNvGrpSpPr>
          <p:nvPr/>
        </p:nvGrpSpPr>
        <p:grpSpPr bwMode="auto">
          <a:xfrm>
            <a:off x="6326188" y="5649913"/>
            <a:ext cx="2105025" cy="366712"/>
            <a:chOff x="3856" y="1981"/>
            <a:chExt cx="1109" cy="231"/>
          </a:xfrm>
        </p:grpSpPr>
        <p:sp>
          <p:nvSpPr>
            <p:cNvPr id="36895" name="Line 43"/>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6" name="Text Box 44"/>
            <p:cNvSpPr txBox="1">
              <a:spLocks noChangeArrowheads="1"/>
            </p:cNvSpPr>
            <p:nvPr/>
          </p:nvSpPr>
          <p:spPr bwMode="auto">
            <a:xfrm>
              <a:off x="4788" y="1981"/>
              <a:ext cx="1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grpSp>
        <p:nvGrpSpPr>
          <p:cNvPr id="6" name="Group 45"/>
          <p:cNvGrpSpPr>
            <a:grpSpLocks/>
          </p:cNvGrpSpPr>
          <p:nvPr/>
        </p:nvGrpSpPr>
        <p:grpSpPr bwMode="auto">
          <a:xfrm>
            <a:off x="6191250" y="4122738"/>
            <a:ext cx="311150" cy="1716087"/>
            <a:chOff x="3775" y="1283"/>
            <a:chExt cx="196" cy="810"/>
          </a:xfrm>
        </p:grpSpPr>
        <p:sp>
          <p:nvSpPr>
            <p:cNvPr id="36893" name="Line 4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4" name="Text Box 47"/>
            <p:cNvSpPr txBox="1">
              <a:spLocks noChangeArrowheads="1"/>
            </p:cNvSpPr>
            <p:nvPr/>
          </p:nvSpPr>
          <p:spPr bwMode="auto">
            <a:xfrm>
              <a:off x="3775" y="1283"/>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sp>
        <p:nvSpPr>
          <p:cNvPr id="1200176" name="Freeform 48"/>
          <p:cNvSpPr>
            <a:spLocks/>
          </p:cNvSpPr>
          <p:nvPr/>
        </p:nvSpPr>
        <p:spPr bwMode="auto">
          <a:xfrm>
            <a:off x="6426200" y="5151438"/>
            <a:ext cx="700088" cy="569912"/>
          </a:xfrm>
          <a:custGeom>
            <a:avLst/>
            <a:gdLst>
              <a:gd name="T0" fmla="*/ 0 w 441"/>
              <a:gd name="T1" fmla="*/ 0 h 359"/>
              <a:gd name="T2" fmla="*/ 35 w 441"/>
              <a:gd name="T3" fmla="*/ 165 h 359"/>
              <a:gd name="T4" fmla="*/ 153 w 441"/>
              <a:gd name="T5" fmla="*/ 270 h 359"/>
              <a:gd name="T6" fmla="*/ 441 w 441"/>
              <a:gd name="T7" fmla="*/ 359 h 359"/>
              <a:gd name="T8" fmla="*/ 0 60000 65536"/>
              <a:gd name="T9" fmla="*/ 0 60000 65536"/>
              <a:gd name="T10" fmla="*/ 0 60000 65536"/>
              <a:gd name="T11" fmla="*/ 0 60000 65536"/>
              <a:gd name="T12" fmla="*/ 0 w 441"/>
              <a:gd name="T13" fmla="*/ 0 h 359"/>
              <a:gd name="T14" fmla="*/ 441 w 441"/>
              <a:gd name="T15" fmla="*/ 359 h 359"/>
            </a:gdLst>
            <a:ahLst/>
            <a:cxnLst>
              <a:cxn ang="T8">
                <a:pos x="T0" y="T1"/>
              </a:cxn>
              <a:cxn ang="T9">
                <a:pos x="T2" y="T3"/>
              </a:cxn>
              <a:cxn ang="T10">
                <a:pos x="T4" y="T5"/>
              </a:cxn>
              <a:cxn ang="T11">
                <a:pos x="T6" y="T7"/>
              </a:cxn>
            </a:cxnLst>
            <a:rect l="T12" t="T13" r="T14" b="T15"/>
            <a:pathLst>
              <a:path w="441" h="359">
                <a:moveTo>
                  <a:pt x="0" y="0"/>
                </a:moveTo>
                <a:lnTo>
                  <a:pt x="35" y="165"/>
                </a:lnTo>
                <a:lnTo>
                  <a:pt x="153" y="270"/>
                </a:lnTo>
                <a:lnTo>
                  <a:pt x="441" y="359"/>
                </a:ln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77" name="Freeform 49"/>
          <p:cNvSpPr>
            <a:spLocks/>
          </p:cNvSpPr>
          <p:nvPr/>
        </p:nvSpPr>
        <p:spPr bwMode="auto">
          <a:xfrm>
            <a:off x="6829425" y="2805113"/>
            <a:ext cx="700088" cy="569912"/>
          </a:xfrm>
          <a:custGeom>
            <a:avLst/>
            <a:gdLst>
              <a:gd name="T0" fmla="*/ 0 w 441"/>
              <a:gd name="T1" fmla="*/ 0 h 359"/>
              <a:gd name="T2" fmla="*/ 35 w 441"/>
              <a:gd name="T3" fmla="*/ 165 h 359"/>
              <a:gd name="T4" fmla="*/ 153 w 441"/>
              <a:gd name="T5" fmla="*/ 270 h 359"/>
              <a:gd name="T6" fmla="*/ 441 w 441"/>
              <a:gd name="T7" fmla="*/ 359 h 359"/>
              <a:gd name="T8" fmla="*/ 0 60000 65536"/>
              <a:gd name="T9" fmla="*/ 0 60000 65536"/>
              <a:gd name="T10" fmla="*/ 0 60000 65536"/>
              <a:gd name="T11" fmla="*/ 0 60000 65536"/>
              <a:gd name="T12" fmla="*/ 0 w 441"/>
              <a:gd name="T13" fmla="*/ 0 h 359"/>
              <a:gd name="T14" fmla="*/ 441 w 441"/>
              <a:gd name="T15" fmla="*/ 359 h 359"/>
            </a:gdLst>
            <a:ahLst/>
            <a:cxnLst>
              <a:cxn ang="T8">
                <a:pos x="T0" y="T1"/>
              </a:cxn>
              <a:cxn ang="T9">
                <a:pos x="T2" y="T3"/>
              </a:cxn>
              <a:cxn ang="T10">
                <a:pos x="T4" y="T5"/>
              </a:cxn>
              <a:cxn ang="T11">
                <a:pos x="T6" y="T7"/>
              </a:cxn>
            </a:cxnLst>
            <a:rect l="T12" t="T13" r="T14" b="T15"/>
            <a:pathLst>
              <a:path w="441" h="359">
                <a:moveTo>
                  <a:pt x="0" y="0"/>
                </a:moveTo>
                <a:lnTo>
                  <a:pt x="35" y="165"/>
                </a:lnTo>
                <a:lnTo>
                  <a:pt x="153" y="270"/>
                </a:lnTo>
                <a:lnTo>
                  <a:pt x="441" y="359"/>
                </a:lnTo>
              </a:path>
            </a:pathLst>
          </a:custGeom>
          <a:noFill/>
          <a:ln w="38100" cap="flat" cmpd="sng">
            <a:solidFill>
              <a:srgbClr val="FF0000"/>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00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78" name="Freeform 50"/>
          <p:cNvSpPr>
            <a:spLocks/>
          </p:cNvSpPr>
          <p:nvPr/>
        </p:nvSpPr>
        <p:spPr bwMode="auto">
          <a:xfrm>
            <a:off x="6569075" y="5011738"/>
            <a:ext cx="727075" cy="530225"/>
          </a:xfrm>
          <a:custGeom>
            <a:avLst/>
            <a:gdLst>
              <a:gd name="T0" fmla="*/ 0 w 458"/>
              <a:gd name="T1" fmla="*/ 0 h 334"/>
              <a:gd name="T2" fmla="*/ 111 w 458"/>
              <a:gd name="T3" fmla="*/ 193 h 334"/>
              <a:gd name="T4" fmla="*/ 246 w 458"/>
              <a:gd name="T5" fmla="*/ 281 h 334"/>
              <a:gd name="T6" fmla="*/ 458 w 458"/>
              <a:gd name="T7" fmla="*/ 334 h 334"/>
              <a:gd name="T8" fmla="*/ 0 60000 65536"/>
              <a:gd name="T9" fmla="*/ 0 60000 65536"/>
              <a:gd name="T10" fmla="*/ 0 60000 65536"/>
              <a:gd name="T11" fmla="*/ 0 60000 65536"/>
              <a:gd name="T12" fmla="*/ 0 w 458"/>
              <a:gd name="T13" fmla="*/ 0 h 334"/>
              <a:gd name="T14" fmla="*/ 458 w 458"/>
              <a:gd name="T15" fmla="*/ 334 h 334"/>
            </a:gdLst>
            <a:ahLst/>
            <a:cxnLst>
              <a:cxn ang="T8">
                <a:pos x="T0" y="T1"/>
              </a:cxn>
              <a:cxn ang="T9">
                <a:pos x="T2" y="T3"/>
              </a:cxn>
              <a:cxn ang="T10">
                <a:pos x="T4" y="T5"/>
              </a:cxn>
              <a:cxn ang="T11">
                <a:pos x="T6" y="T7"/>
              </a:cxn>
            </a:cxnLst>
            <a:rect l="T12" t="T13" r="T14" b="T15"/>
            <a:pathLst>
              <a:path w="458" h="334">
                <a:moveTo>
                  <a:pt x="0" y="0"/>
                </a:moveTo>
                <a:lnTo>
                  <a:pt x="111" y="193"/>
                </a:lnTo>
                <a:lnTo>
                  <a:pt x="246" y="281"/>
                </a:lnTo>
                <a:lnTo>
                  <a:pt x="458" y="334"/>
                </a:lnTo>
              </a:path>
            </a:pathLst>
          </a:custGeom>
          <a:noFill/>
          <a:ln w="38100" cap="flat" cmpd="sng">
            <a:solidFill>
              <a:srgbClr val="008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79" name="Freeform 51"/>
          <p:cNvSpPr>
            <a:spLocks/>
          </p:cNvSpPr>
          <p:nvPr/>
        </p:nvSpPr>
        <p:spPr bwMode="auto">
          <a:xfrm>
            <a:off x="7159625" y="2573338"/>
            <a:ext cx="727075" cy="530225"/>
          </a:xfrm>
          <a:custGeom>
            <a:avLst/>
            <a:gdLst>
              <a:gd name="T0" fmla="*/ 0 w 458"/>
              <a:gd name="T1" fmla="*/ 0 h 334"/>
              <a:gd name="T2" fmla="*/ 111 w 458"/>
              <a:gd name="T3" fmla="*/ 193 h 334"/>
              <a:gd name="T4" fmla="*/ 246 w 458"/>
              <a:gd name="T5" fmla="*/ 281 h 334"/>
              <a:gd name="T6" fmla="*/ 458 w 458"/>
              <a:gd name="T7" fmla="*/ 334 h 334"/>
              <a:gd name="T8" fmla="*/ 0 60000 65536"/>
              <a:gd name="T9" fmla="*/ 0 60000 65536"/>
              <a:gd name="T10" fmla="*/ 0 60000 65536"/>
              <a:gd name="T11" fmla="*/ 0 60000 65536"/>
              <a:gd name="T12" fmla="*/ 0 w 458"/>
              <a:gd name="T13" fmla="*/ 0 h 334"/>
              <a:gd name="T14" fmla="*/ 458 w 458"/>
              <a:gd name="T15" fmla="*/ 334 h 334"/>
            </a:gdLst>
            <a:ahLst/>
            <a:cxnLst>
              <a:cxn ang="T8">
                <a:pos x="T0" y="T1"/>
              </a:cxn>
              <a:cxn ang="T9">
                <a:pos x="T2" y="T3"/>
              </a:cxn>
              <a:cxn ang="T10">
                <a:pos x="T4" y="T5"/>
              </a:cxn>
              <a:cxn ang="T11">
                <a:pos x="T6" y="T7"/>
              </a:cxn>
            </a:cxnLst>
            <a:rect l="T12" t="T13" r="T14" b="T15"/>
            <a:pathLst>
              <a:path w="458" h="334">
                <a:moveTo>
                  <a:pt x="0" y="0"/>
                </a:moveTo>
                <a:lnTo>
                  <a:pt x="111" y="193"/>
                </a:lnTo>
                <a:lnTo>
                  <a:pt x="246" y="281"/>
                </a:lnTo>
                <a:lnTo>
                  <a:pt x="458" y="334"/>
                </a:lnTo>
              </a:path>
            </a:pathLst>
          </a:custGeom>
          <a:noFill/>
          <a:ln w="38100" cap="flat" cmpd="sng">
            <a:solidFill>
              <a:srgbClr val="008000"/>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0080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80" name="Freeform 52"/>
          <p:cNvSpPr>
            <a:spLocks/>
          </p:cNvSpPr>
          <p:nvPr/>
        </p:nvSpPr>
        <p:spPr bwMode="auto">
          <a:xfrm>
            <a:off x="6694488" y="4818063"/>
            <a:ext cx="806450" cy="603250"/>
          </a:xfrm>
          <a:custGeom>
            <a:avLst/>
            <a:gdLst>
              <a:gd name="T0" fmla="*/ 0 w 667"/>
              <a:gd name="T1" fmla="*/ 0 h 492"/>
              <a:gd name="T2" fmla="*/ 105 w 667"/>
              <a:gd name="T3" fmla="*/ 232 h 492"/>
              <a:gd name="T4" fmla="*/ 295 w 667"/>
              <a:gd name="T5" fmla="*/ 394 h 492"/>
              <a:gd name="T6" fmla="*/ 667 w 667"/>
              <a:gd name="T7" fmla="*/ 492 h 492"/>
              <a:gd name="T8" fmla="*/ 0 60000 65536"/>
              <a:gd name="T9" fmla="*/ 0 60000 65536"/>
              <a:gd name="T10" fmla="*/ 0 60000 65536"/>
              <a:gd name="T11" fmla="*/ 0 60000 65536"/>
              <a:gd name="T12" fmla="*/ 0 w 667"/>
              <a:gd name="T13" fmla="*/ 0 h 492"/>
              <a:gd name="T14" fmla="*/ 667 w 667"/>
              <a:gd name="T15" fmla="*/ 492 h 492"/>
            </a:gdLst>
            <a:ahLst/>
            <a:cxnLst>
              <a:cxn ang="T8">
                <a:pos x="T0" y="T1"/>
              </a:cxn>
              <a:cxn ang="T9">
                <a:pos x="T2" y="T3"/>
              </a:cxn>
              <a:cxn ang="T10">
                <a:pos x="T4" y="T5"/>
              </a:cxn>
              <a:cxn ang="T11">
                <a:pos x="T6" y="T7"/>
              </a:cxn>
            </a:cxnLst>
            <a:rect l="T12" t="T13" r="T14" b="T15"/>
            <a:pathLst>
              <a:path w="667" h="492">
                <a:moveTo>
                  <a:pt x="0" y="0"/>
                </a:moveTo>
                <a:lnTo>
                  <a:pt x="105" y="232"/>
                </a:lnTo>
                <a:lnTo>
                  <a:pt x="295" y="394"/>
                </a:lnTo>
                <a:lnTo>
                  <a:pt x="667" y="492"/>
                </a:ln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81" name="Freeform 53"/>
          <p:cNvSpPr>
            <a:spLocks/>
          </p:cNvSpPr>
          <p:nvPr/>
        </p:nvSpPr>
        <p:spPr bwMode="auto">
          <a:xfrm>
            <a:off x="7429500" y="2236788"/>
            <a:ext cx="806450" cy="603250"/>
          </a:xfrm>
          <a:custGeom>
            <a:avLst/>
            <a:gdLst>
              <a:gd name="T0" fmla="*/ 0 w 667"/>
              <a:gd name="T1" fmla="*/ 0 h 492"/>
              <a:gd name="T2" fmla="*/ 105 w 667"/>
              <a:gd name="T3" fmla="*/ 232 h 492"/>
              <a:gd name="T4" fmla="*/ 295 w 667"/>
              <a:gd name="T5" fmla="*/ 394 h 492"/>
              <a:gd name="T6" fmla="*/ 667 w 667"/>
              <a:gd name="T7" fmla="*/ 492 h 492"/>
              <a:gd name="T8" fmla="*/ 0 60000 65536"/>
              <a:gd name="T9" fmla="*/ 0 60000 65536"/>
              <a:gd name="T10" fmla="*/ 0 60000 65536"/>
              <a:gd name="T11" fmla="*/ 0 60000 65536"/>
              <a:gd name="T12" fmla="*/ 0 w 667"/>
              <a:gd name="T13" fmla="*/ 0 h 492"/>
              <a:gd name="T14" fmla="*/ 667 w 667"/>
              <a:gd name="T15" fmla="*/ 492 h 492"/>
            </a:gdLst>
            <a:ahLst/>
            <a:cxnLst>
              <a:cxn ang="T8">
                <a:pos x="T0" y="T1"/>
              </a:cxn>
              <a:cxn ang="T9">
                <a:pos x="T2" y="T3"/>
              </a:cxn>
              <a:cxn ang="T10">
                <a:pos x="T4" y="T5"/>
              </a:cxn>
              <a:cxn ang="T11">
                <a:pos x="T6" y="T7"/>
              </a:cxn>
            </a:cxnLst>
            <a:rect l="T12" t="T13" r="T14" b="T15"/>
            <a:pathLst>
              <a:path w="667" h="492">
                <a:moveTo>
                  <a:pt x="0" y="0"/>
                </a:moveTo>
                <a:lnTo>
                  <a:pt x="105" y="232"/>
                </a:lnTo>
                <a:lnTo>
                  <a:pt x="295" y="394"/>
                </a:lnTo>
                <a:lnTo>
                  <a:pt x="667" y="492"/>
                </a:lnTo>
              </a:path>
            </a:pathLst>
          </a:custGeom>
          <a:noFill/>
          <a:ln w="38100" cap="flat" cmpd="sng">
            <a:solidFill>
              <a:schemeClr val="hlink"/>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chemeClr val="hlink"/>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82" name="Freeform 54"/>
          <p:cNvSpPr>
            <a:spLocks/>
          </p:cNvSpPr>
          <p:nvPr/>
        </p:nvSpPr>
        <p:spPr bwMode="auto">
          <a:xfrm>
            <a:off x="7038975" y="4508500"/>
            <a:ext cx="942975" cy="754063"/>
          </a:xfrm>
          <a:custGeom>
            <a:avLst/>
            <a:gdLst>
              <a:gd name="T0" fmla="*/ 0 w 594"/>
              <a:gd name="T1" fmla="*/ 0 h 475"/>
              <a:gd name="T2" fmla="*/ 105 w 594"/>
              <a:gd name="T3" fmla="*/ 232 h 475"/>
              <a:gd name="T4" fmla="*/ 295 w 594"/>
              <a:gd name="T5" fmla="*/ 394 h 475"/>
              <a:gd name="T6" fmla="*/ 594 w 594"/>
              <a:gd name="T7" fmla="*/ 475 h 475"/>
              <a:gd name="T8" fmla="*/ 0 60000 65536"/>
              <a:gd name="T9" fmla="*/ 0 60000 65536"/>
              <a:gd name="T10" fmla="*/ 0 60000 65536"/>
              <a:gd name="T11" fmla="*/ 0 60000 65536"/>
              <a:gd name="T12" fmla="*/ 0 w 594"/>
              <a:gd name="T13" fmla="*/ 0 h 475"/>
              <a:gd name="T14" fmla="*/ 594 w 594"/>
              <a:gd name="T15" fmla="*/ 475 h 475"/>
            </a:gdLst>
            <a:ahLst/>
            <a:cxnLst>
              <a:cxn ang="T8">
                <a:pos x="T0" y="T1"/>
              </a:cxn>
              <a:cxn ang="T9">
                <a:pos x="T2" y="T3"/>
              </a:cxn>
              <a:cxn ang="T10">
                <a:pos x="T4" y="T5"/>
              </a:cxn>
              <a:cxn ang="T11">
                <a:pos x="T6" y="T7"/>
              </a:cxn>
            </a:cxnLst>
            <a:rect l="T12" t="T13" r="T14" b="T15"/>
            <a:pathLst>
              <a:path w="594" h="475">
                <a:moveTo>
                  <a:pt x="0" y="0"/>
                </a:moveTo>
                <a:lnTo>
                  <a:pt x="105" y="232"/>
                </a:lnTo>
                <a:lnTo>
                  <a:pt x="295" y="394"/>
                </a:lnTo>
                <a:lnTo>
                  <a:pt x="594" y="475"/>
                </a:lnTo>
              </a:path>
            </a:pathLst>
          </a:custGeom>
          <a:noFill/>
          <a:ln w="38100" cap="flat" cmpd="sng">
            <a:solidFill>
              <a:srgbClr val="FF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0183" name="Freeform 55"/>
          <p:cNvSpPr>
            <a:spLocks/>
          </p:cNvSpPr>
          <p:nvPr/>
        </p:nvSpPr>
        <p:spPr bwMode="auto">
          <a:xfrm>
            <a:off x="7620000" y="1839913"/>
            <a:ext cx="977900" cy="769937"/>
          </a:xfrm>
          <a:custGeom>
            <a:avLst/>
            <a:gdLst>
              <a:gd name="T0" fmla="*/ 0 w 616"/>
              <a:gd name="T1" fmla="*/ 0 h 485"/>
              <a:gd name="T2" fmla="*/ 105 w 616"/>
              <a:gd name="T3" fmla="*/ 232 h 485"/>
              <a:gd name="T4" fmla="*/ 295 w 616"/>
              <a:gd name="T5" fmla="*/ 394 h 485"/>
              <a:gd name="T6" fmla="*/ 616 w 616"/>
              <a:gd name="T7" fmla="*/ 485 h 485"/>
              <a:gd name="T8" fmla="*/ 0 60000 65536"/>
              <a:gd name="T9" fmla="*/ 0 60000 65536"/>
              <a:gd name="T10" fmla="*/ 0 60000 65536"/>
              <a:gd name="T11" fmla="*/ 0 60000 65536"/>
              <a:gd name="T12" fmla="*/ 0 w 616"/>
              <a:gd name="T13" fmla="*/ 0 h 485"/>
              <a:gd name="T14" fmla="*/ 616 w 616"/>
              <a:gd name="T15" fmla="*/ 485 h 485"/>
            </a:gdLst>
            <a:ahLst/>
            <a:cxnLst>
              <a:cxn ang="T8">
                <a:pos x="T0" y="T1"/>
              </a:cxn>
              <a:cxn ang="T9">
                <a:pos x="T2" y="T3"/>
              </a:cxn>
              <a:cxn ang="T10">
                <a:pos x="T4" y="T5"/>
              </a:cxn>
              <a:cxn ang="T11">
                <a:pos x="T6" y="T7"/>
              </a:cxn>
            </a:cxnLst>
            <a:rect l="T12" t="T13" r="T14" b="T15"/>
            <a:pathLst>
              <a:path w="616" h="485">
                <a:moveTo>
                  <a:pt x="0" y="0"/>
                </a:moveTo>
                <a:lnTo>
                  <a:pt x="105" y="232"/>
                </a:lnTo>
                <a:lnTo>
                  <a:pt x="295" y="394"/>
                </a:lnTo>
                <a:lnTo>
                  <a:pt x="616" y="485"/>
                </a:lnTo>
              </a:path>
            </a:pathLst>
          </a:custGeom>
          <a:noFill/>
          <a:ln w="38100" cap="flat" cmpd="sng">
            <a:solidFill>
              <a:srgbClr val="FF00FF"/>
            </a:solidFill>
            <a:prstDash val="solid"/>
            <a:round/>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00FF"/>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1200185" name="Text Box 57"/>
          <p:cNvSpPr txBox="1">
            <a:spLocks noChangeArrowheads="1"/>
          </p:cNvSpPr>
          <p:nvPr/>
        </p:nvSpPr>
        <p:spPr bwMode="auto">
          <a:xfrm rot="2363052">
            <a:off x="6362700" y="4719638"/>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rPr>
              <a:t>isotherms</a:t>
            </a:r>
          </a:p>
        </p:txBody>
      </p:sp>
      <p:sp>
        <p:nvSpPr>
          <p:cNvPr id="1200187" name="Text Box 59"/>
          <p:cNvSpPr txBox="1">
            <a:spLocks noChangeArrowheads="1"/>
          </p:cNvSpPr>
          <p:nvPr/>
        </p:nvSpPr>
        <p:spPr bwMode="auto">
          <a:xfrm>
            <a:off x="7075488" y="55499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T</a:t>
            </a:r>
            <a:r>
              <a:rPr lang="en-US" altLang="en-US" b="1" baseline="-25000">
                <a:solidFill>
                  <a:srgbClr val="FF0000"/>
                </a:solidFill>
              </a:rPr>
              <a:t>1</a:t>
            </a:r>
            <a:endParaRPr lang="en-US" altLang="en-US" b="1" i="1">
              <a:solidFill>
                <a:srgbClr val="FF0000"/>
              </a:solidFill>
            </a:endParaRPr>
          </a:p>
        </p:txBody>
      </p:sp>
      <p:sp>
        <p:nvSpPr>
          <p:cNvPr id="1200188" name="Text Box 60"/>
          <p:cNvSpPr txBox="1">
            <a:spLocks noChangeArrowheads="1"/>
          </p:cNvSpPr>
          <p:nvPr/>
        </p:nvSpPr>
        <p:spPr bwMode="auto">
          <a:xfrm>
            <a:off x="7258050" y="5407025"/>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6600"/>
                </a:solidFill>
              </a:rPr>
              <a:t>T</a:t>
            </a:r>
            <a:r>
              <a:rPr lang="en-US" altLang="en-US" b="1" baseline="-25000">
                <a:solidFill>
                  <a:srgbClr val="006600"/>
                </a:solidFill>
              </a:rPr>
              <a:t>2</a:t>
            </a:r>
            <a:endParaRPr lang="en-US" altLang="en-US" b="1" i="1">
              <a:solidFill>
                <a:srgbClr val="006600"/>
              </a:solidFill>
            </a:endParaRPr>
          </a:p>
        </p:txBody>
      </p:sp>
      <p:sp>
        <p:nvSpPr>
          <p:cNvPr id="1200189" name="Text Box 61"/>
          <p:cNvSpPr txBox="1">
            <a:spLocks noChangeArrowheads="1"/>
          </p:cNvSpPr>
          <p:nvPr/>
        </p:nvSpPr>
        <p:spPr bwMode="auto">
          <a:xfrm>
            <a:off x="7489825" y="5240338"/>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8080"/>
                </a:solidFill>
              </a:rPr>
              <a:t>T</a:t>
            </a:r>
            <a:r>
              <a:rPr lang="en-US" altLang="en-US" b="1" baseline="-25000">
                <a:solidFill>
                  <a:srgbClr val="008080"/>
                </a:solidFill>
              </a:rPr>
              <a:t>3</a:t>
            </a:r>
            <a:endParaRPr lang="en-US" altLang="en-US" b="1" i="1">
              <a:solidFill>
                <a:srgbClr val="008080"/>
              </a:solidFill>
            </a:endParaRPr>
          </a:p>
        </p:txBody>
      </p:sp>
      <p:sp>
        <p:nvSpPr>
          <p:cNvPr id="1200190" name="Text Box 62"/>
          <p:cNvSpPr txBox="1">
            <a:spLocks noChangeArrowheads="1"/>
          </p:cNvSpPr>
          <p:nvPr/>
        </p:nvSpPr>
        <p:spPr bwMode="auto">
          <a:xfrm>
            <a:off x="7862888" y="50720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FF"/>
                </a:solidFill>
              </a:rPr>
              <a:t>T</a:t>
            </a:r>
            <a:r>
              <a:rPr lang="en-US" altLang="en-US" b="1" baseline="-25000">
                <a:solidFill>
                  <a:srgbClr val="FF00FF"/>
                </a:solidFill>
              </a:rPr>
              <a:t>4</a:t>
            </a:r>
            <a:endParaRPr lang="en-US" altLang="en-US" b="1" i="1">
              <a:solidFill>
                <a:srgbClr val="FF00FF"/>
              </a:solidFill>
            </a:endParaRPr>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7" name="Text Box 59"/>
          <p:cNvSpPr txBox="1">
            <a:spLocks noChangeArrowheads="1"/>
          </p:cNvSpPr>
          <p:nvPr/>
        </p:nvSpPr>
        <p:spPr bwMode="auto">
          <a:xfrm>
            <a:off x="7410450" y="3309938"/>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00"/>
                </a:solidFill>
              </a:rPr>
              <a:t>T</a:t>
            </a:r>
            <a:r>
              <a:rPr lang="en-US" altLang="en-US" b="1" baseline="-25000">
                <a:solidFill>
                  <a:srgbClr val="FF0000"/>
                </a:solidFill>
              </a:rPr>
              <a:t>1</a:t>
            </a:r>
            <a:endParaRPr lang="en-US" altLang="en-US" b="1" i="1">
              <a:solidFill>
                <a:srgbClr val="FF0000"/>
              </a:solidFill>
            </a:endParaRPr>
          </a:p>
        </p:txBody>
      </p:sp>
      <p:sp>
        <p:nvSpPr>
          <p:cNvPr id="8" name="Text Box 60"/>
          <p:cNvSpPr txBox="1">
            <a:spLocks noChangeArrowheads="1"/>
          </p:cNvSpPr>
          <p:nvPr/>
        </p:nvSpPr>
        <p:spPr bwMode="auto">
          <a:xfrm>
            <a:off x="7783513" y="3119438"/>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6600"/>
                </a:solidFill>
              </a:rPr>
              <a:t>T</a:t>
            </a:r>
            <a:r>
              <a:rPr lang="en-US" altLang="en-US" b="1" baseline="-25000">
                <a:solidFill>
                  <a:srgbClr val="006600"/>
                </a:solidFill>
              </a:rPr>
              <a:t>2</a:t>
            </a:r>
            <a:endParaRPr lang="en-US" altLang="en-US" b="1" i="1">
              <a:solidFill>
                <a:srgbClr val="006600"/>
              </a:solidFill>
            </a:endParaRPr>
          </a:p>
        </p:txBody>
      </p:sp>
      <p:sp>
        <p:nvSpPr>
          <p:cNvPr id="9" name="Text Box 61"/>
          <p:cNvSpPr txBox="1">
            <a:spLocks noChangeArrowheads="1"/>
          </p:cNvSpPr>
          <p:nvPr/>
        </p:nvSpPr>
        <p:spPr bwMode="auto">
          <a:xfrm>
            <a:off x="8167688" y="2943225"/>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008080"/>
                </a:solidFill>
              </a:rPr>
              <a:t>T</a:t>
            </a:r>
            <a:r>
              <a:rPr lang="en-US" altLang="en-US" b="1" baseline="-25000">
                <a:solidFill>
                  <a:srgbClr val="008080"/>
                </a:solidFill>
              </a:rPr>
              <a:t>3</a:t>
            </a:r>
            <a:endParaRPr lang="en-US" altLang="en-US" b="1" i="1">
              <a:solidFill>
                <a:srgbClr val="008080"/>
              </a:solidFill>
            </a:endParaRPr>
          </a:p>
        </p:txBody>
      </p:sp>
      <p:sp>
        <p:nvSpPr>
          <p:cNvPr id="11" name="Text Box 62"/>
          <p:cNvSpPr txBox="1">
            <a:spLocks noChangeArrowheads="1"/>
          </p:cNvSpPr>
          <p:nvPr/>
        </p:nvSpPr>
        <p:spPr bwMode="auto">
          <a:xfrm>
            <a:off x="8466138" y="27987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solidFill>
                  <a:srgbClr val="FF00FF"/>
                </a:solidFill>
              </a:rPr>
              <a:t>T</a:t>
            </a:r>
            <a:r>
              <a:rPr lang="en-US" altLang="en-US" b="1" baseline="-25000">
                <a:solidFill>
                  <a:srgbClr val="FF00FF"/>
                </a:solidFill>
              </a:rPr>
              <a:t>4</a:t>
            </a:r>
            <a:endParaRPr lang="en-US" altLang="en-US" b="1" i="1">
              <a:solidFill>
                <a:srgbClr val="FF00FF"/>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0130">
                                            <p:txEl>
                                              <p:pRg st="1" end="1"/>
                                            </p:txEl>
                                          </p:spTgt>
                                        </p:tgtEl>
                                        <p:attrNameLst>
                                          <p:attrName>style.visibility</p:attrName>
                                        </p:attrNameLst>
                                      </p:cBhvr>
                                      <p:to>
                                        <p:strVal val="visible"/>
                                      </p:to>
                                    </p:set>
                                    <p:anim calcmode="lin" valueType="num">
                                      <p:cBhvr additive="base">
                                        <p:cTn id="7" dur="500" fill="hold"/>
                                        <p:tgtEl>
                                          <p:spTgt spid="1200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0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0130">
                                            <p:txEl>
                                              <p:pRg st="2" end="2"/>
                                            </p:txEl>
                                          </p:spTgt>
                                        </p:tgtEl>
                                        <p:attrNameLst>
                                          <p:attrName>style.visibility</p:attrName>
                                        </p:attrNameLst>
                                      </p:cBhvr>
                                      <p:to>
                                        <p:strVal val="visible"/>
                                      </p:to>
                                    </p:set>
                                    <p:anim calcmode="lin" valueType="num">
                                      <p:cBhvr additive="base">
                                        <p:cTn id="13" dur="500" fill="hold"/>
                                        <p:tgtEl>
                                          <p:spTgt spid="12001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0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1200158"/>
                                        </p:tgtEl>
                                        <p:attrNameLst>
                                          <p:attrName>style.visibility</p:attrName>
                                        </p:attrNameLst>
                                      </p:cBhvr>
                                      <p:to>
                                        <p:strVal val="visible"/>
                                      </p:to>
                                    </p:set>
                                    <p:anim calcmode="lin" valueType="num">
                                      <p:cBhvr additive="base">
                                        <p:cTn id="34" dur="500" fill="hold"/>
                                        <p:tgtEl>
                                          <p:spTgt spid="1200158"/>
                                        </p:tgtEl>
                                        <p:attrNameLst>
                                          <p:attrName>ppt_x</p:attrName>
                                        </p:attrNameLst>
                                      </p:cBhvr>
                                      <p:tavLst>
                                        <p:tav tm="0">
                                          <p:val>
                                            <p:strVal val="0-#ppt_w/2"/>
                                          </p:val>
                                        </p:tav>
                                        <p:tav tm="100000">
                                          <p:val>
                                            <p:strVal val="#ppt_x"/>
                                          </p:val>
                                        </p:tav>
                                      </p:tavLst>
                                    </p:anim>
                                    <p:anim calcmode="lin" valueType="num">
                                      <p:cBhvr additive="base">
                                        <p:cTn id="35" dur="500" fill="hold"/>
                                        <p:tgtEl>
                                          <p:spTgt spid="12001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suction.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1200159"/>
                                        </p:tgtEl>
                                        <p:attrNameLst>
                                          <p:attrName>style.visibility</p:attrName>
                                        </p:attrNameLst>
                                      </p:cBhvr>
                                      <p:to>
                                        <p:strVal val="visible"/>
                                      </p:to>
                                    </p:set>
                                    <p:anim calcmode="lin" valueType="num">
                                      <p:cBhvr additive="base">
                                        <p:cTn id="40" dur="500" fill="hold"/>
                                        <p:tgtEl>
                                          <p:spTgt spid="1200159"/>
                                        </p:tgtEl>
                                        <p:attrNameLst>
                                          <p:attrName>ppt_x</p:attrName>
                                        </p:attrNameLst>
                                      </p:cBhvr>
                                      <p:tavLst>
                                        <p:tav tm="0">
                                          <p:val>
                                            <p:strVal val="0-#ppt_w/2"/>
                                          </p:val>
                                        </p:tav>
                                        <p:tav tm="100000">
                                          <p:val>
                                            <p:strVal val="#ppt_x"/>
                                          </p:val>
                                        </p:tav>
                                      </p:tavLst>
                                    </p:anim>
                                    <p:anim calcmode="lin" valueType="num">
                                      <p:cBhvr additive="base">
                                        <p:cTn id="41" dur="500" fill="hold"/>
                                        <p:tgtEl>
                                          <p:spTgt spid="12001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1200160"/>
                                        </p:tgtEl>
                                        <p:attrNameLst>
                                          <p:attrName>style.visibility</p:attrName>
                                        </p:attrNameLst>
                                      </p:cBhvr>
                                      <p:to>
                                        <p:strVal val="visible"/>
                                      </p:to>
                                    </p:set>
                                    <p:anim calcmode="lin" valueType="num">
                                      <p:cBhvr additive="base">
                                        <p:cTn id="46" dur="500" fill="hold"/>
                                        <p:tgtEl>
                                          <p:spTgt spid="1200160"/>
                                        </p:tgtEl>
                                        <p:attrNameLst>
                                          <p:attrName>ppt_x</p:attrName>
                                        </p:attrNameLst>
                                      </p:cBhvr>
                                      <p:tavLst>
                                        <p:tav tm="0">
                                          <p:val>
                                            <p:strVal val="0-#ppt_w/2"/>
                                          </p:val>
                                        </p:tav>
                                        <p:tav tm="100000">
                                          <p:val>
                                            <p:strVal val="#ppt_x"/>
                                          </p:val>
                                        </p:tav>
                                      </p:tavLst>
                                    </p:anim>
                                    <p:anim calcmode="lin" valueType="num">
                                      <p:cBhvr additive="base">
                                        <p:cTn id="47" dur="500" fill="hold"/>
                                        <p:tgtEl>
                                          <p:spTgt spid="12001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suctio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1200161"/>
                                        </p:tgtEl>
                                        <p:attrNameLst>
                                          <p:attrName>style.visibility</p:attrName>
                                        </p:attrNameLst>
                                      </p:cBhvr>
                                      <p:to>
                                        <p:strVal val="visible"/>
                                      </p:to>
                                    </p:set>
                                    <p:anim calcmode="lin" valueType="num">
                                      <p:cBhvr additive="base">
                                        <p:cTn id="52" dur="500" fill="hold"/>
                                        <p:tgtEl>
                                          <p:spTgt spid="1200161"/>
                                        </p:tgtEl>
                                        <p:attrNameLst>
                                          <p:attrName>ppt_x</p:attrName>
                                        </p:attrNameLst>
                                      </p:cBhvr>
                                      <p:tavLst>
                                        <p:tav tm="0">
                                          <p:val>
                                            <p:strVal val="0-#ppt_w/2"/>
                                          </p:val>
                                        </p:tav>
                                        <p:tav tm="100000">
                                          <p:val>
                                            <p:strVal val="#ppt_x"/>
                                          </p:val>
                                        </p:tav>
                                      </p:tavLst>
                                    </p:anim>
                                    <p:anim calcmode="lin" valueType="num">
                                      <p:cBhvr additive="base">
                                        <p:cTn id="53" dur="500" fill="hold"/>
                                        <p:tgtEl>
                                          <p:spTgt spid="12001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suction.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1200162"/>
                                        </p:tgtEl>
                                        <p:attrNameLst>
                                          <p:attrName>style.visibility</p:attrName>
                                        </p:attrNameLst>
                                      </p:cBhvr>
                                      <p:to>
                                        <p:strVal val="visible"/>
                                      </p:to>
                                    </p:set>
                                    <p:anim calcmode="lin" valueType="num">
                                      <p:cBhvr additive="base">
                                        <p:cTn id="58" dur="500" fill="hold"/>
                                        <p:tgtEl>
                                          <p:spTgt spid="1200162"/>
                                        </p:tgtEl>
                                        <p:attrNameLst>
                                          <p:attrName>ppt_x</p:attrName>
                                        </p:attrNameLst>
                                      </p:cBhvr>
                                      <p:tavLst>
                                        <p:tav tm="0">
                                          <p:val>
                                            <p:strVal val="0-#ppt_w/2"/>
                                          </p:val>
                                        </p:tav>
                                        <p:tav tm="100000">
                                          <p:val>
                                            <p:strVal val="#ppt_x"/>
                                          </p:val>
                                        </p:tav>
                                      </p:tavLst>
                                    </p:anim>
                                    <p:anim calcmode="lin" valueType="num">
                                      <p:cBhvr additive="base">
                                        <p:cTn id="59" dur="500" fill="hold"/>
                                        <p:tgtEl>
                                          <p:spTgt spid="1200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200163"/>
                                        </p:tgtEl>
                                        <p:attrNameLst>
                                          <p:attrName>style.visibility</p:attrName>
                                        </p:attrNameLst>
                                      </p:cBhvr>
                                      <p:to>
                                        <p:strVal val="visible"/>
                                      </p:to>
                                    </p:set>
                                    <p:anim calcmode="lin" valueType="num">
                                      <p:cBhvr additive="base">
                                        <p:cTn id="64" dur="500" fill="hold"/>
                                        <p:tgtEl>
                                          <p:spTgt spid="1200163"/>
                                        </p:tgtEl>
                                        <p:attrNameLst>
                                          <p:attrName>ppt_x</p:attrName>
                                        </p:attrNameLst>
                                      </p:cBhvr>
                                      <p:tavLst>
                                        <p:tav tm="0">
                                          <p:val>
                                            <p:strVal val="0-#ppt_w/2"/>
                                          </p:val>
                                        </p:tav>
                                        <p:tav tm="100000">
                                          <p:val>
                                            <p:strVal val="#ppt_x"/>
                                          </p:val>
                                        </p:tav>
                                      </p:tavLst>
                                    </p:anim>
                                    <p:anim calcmode="lin" valueType="num">
                                      <p:cBhvr additive="base">
                                        <p:cTn id="65" dur="500" fill="hold"/>
                                        <p:tgtEl>
                                          <p:spTgt spid="1200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200130">
                                            <p:txEl>
                                              <p:pRg st="3" end="3"/>
                                            </p:txEl>
                                          </p:spTgt>
                                        </p:tgtEl>
                                        <p:attrNameLst>
                                          <p:attrName>style.visibility</p:attrName>
                                        </p:attrNameLst>
                                      </p:cBhvr>
                                      <p:to>
                                        <p:strVal val="visible"/>
                                      </p:to>
                                    </p:set>
                                    <p:anim calcmode="lin" valueType="num">
                                      <p:cBhvr additive="base">
                                        <p:cTn id="70" dur="500" fill="hold"/>
                                        <p:tgtEl>
                                          <p:spTgt spid="1200130">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00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00148">
                                            <p:txEl>
                                              <p:pRg st="1" end="1"/>
                                            </p:txEl>
                                          </p:spTgt>
                                        </p:tgtEl>
                                        <p:attrNameLst>
                                          <p:attrName>style.visibility</p:attrName>
                                        </p:attrNameLst>
                                      </p:cBhvr>
                                      <p:to>
                                        <p:strVal val="visible"/>
                                      </p:to>
                                    </p:set>
                                    <p:anim calcmode="lin" valueType="num">
                                      <p:cBhvr additive="base">
                                        <p:cTn id="76" dur="500" fill="hold"/>
                                        <p:tgtEl>
                                          <p:spTgt spid="1200148">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00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200148">
                                            <p:txEl>
                                              <p:pRg st="2" end="2"/>
                                            </p:txEl>
                                          </p:spTgt>
                                        </p:tgtEl>
                                        <p:attrNameLst>
                                          <p:attrName>style.visibility</p:attrName>
                                        </p:attrNameLst>
                                      </p:cBhvr>
                                      <p:to>
                                        <p:strVal val="visible"/>
                                      </p:to>
                                    </p:set>
                                    <p:anim calcmode="lin" valueType="num">
                                      <p:cBhvr additive="base">
                                        <p:cTn id="82" dur="500" fill="hold"/>
                                        <p:tgtEl>
                                          <p:spTgt spid="1200148">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00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left)">
                                      <p:cBhvr>
                                        <p:cTn id="88" dur="500"/>
                                        <p:tgtEl>
                                          <p:spTgt spid="5"/>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down)">
                                      <p:cBhvr>
                                        <p:cTn id="93" dur="500"/>
                                        <p:tgtEl>
                                          <p:spTgt spid="6"/>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200176"/>
                                        </p:tgtEl>
                                        <p:attrNameLst>
                                          <p:attrName>style.visibility</p:attrName>
                                        </p:attrNameLst>
                                      </p:cBhvr>
                                      <p:to>
                                        <p:strVal val="visible"/>
                                      </p:to>
                                    </p:set>
                                    <p:animEffect transition="in" filter="wipe(left)">
                                      <p:cBhvr>
                                        <p:cTn id="98" dur="3000"/>
                                        <p:tgtEl>
                                          <p:spTgt spid="120017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200177"/>
                                        </p:tgtEl>
                                        <p:attrNameLst>
                                          <p:attrName>style.visibility</p:attrName>
                                        </p:attrNameLst>
                                      </p:cBhvr>
                                      <p:to>
                                        <p:strVal val="visible"/>
                                      </p:to>
                                    </p:set>
                                    <p:animEffect transition="in" filter="wipe(left)">
                                      <p:cBhvr>
                                        <p:cTn id="101" dur="3000"/>
                                        <p:tgtEl>
                                          <p:spTgt spid="1200177"/>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00178"/>
                                        </p:tgtEl>
                                        <p:attrNameLst>
                                          <p:attrName>style.visibility</p:attrName>
                                        </p:attrNameLst>
                                      </p:cBhvr>
                                      <p:to>
                                        <p:strVal val="visible"/>
                                      </p:to>
                                    </p:set>
                                    <p:animEffect transition="in" filter="wipe(left)">
                                      <p:cBhvr>
                                        <p:cTn id="106" dur="3000"/>
                                        <p:tgtEl>
                                          <p:spTgt spid="120017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200179"/>
                                        </p:tgtEl>
                                        <p:attrNameLst>
                                          <p:attrName>style.visibility</p:attrName>
                                        </p:attrNameLst>
                                      </p:cBhvr>
                                      <p:to>
                                        <p:strVal val="visible"/>
                                      </p:to>
                                    </p:set>
                                    <p:animEffect transition="in" filter="wipe(left)">
                                      <p:cBhvr>
                                        <p:cTn id="109" dur="3000"/>
                                        <p:tgtEl>
                                          <p:spTgt spid="1200179"/>
                                        </p:tgtEl>
                                      </p:cBhvr>
                                    </p:animEffect>
                                  </p:childTnLst>
                                  <p:subTnLst>
                                    <p:audio>
                                      <p:cMediaNode>
                                        <p:cTn display="0" masterRel="sameClick">
                                          <p:stCondLst>
                                            <p:cond evt="begin" delay="0">
                                              <p:tn val="107"/>
                                            </p:cond>
                                          </p:stCondLst>
                                          <p:endCondLst>
                                            <p:cond evt="onStopAudio" delay="0">
                                              <p:tgtEl>
                                                <p:sldTgt/>
                                              </p:tgtEl>
                                            </p:cond>
                                          </p:endCondLst>
                                        </p:cTn>
                                        <p:tgtEl>
                                          <p:sndTgt r:embed="rId6" name="drumroll.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1200180"/>
                                        </p:tgtEl>
                                        <p:attrNameLst>
                                          <p:attrName>style.visibility</p:attrName>
                                        </p:attrNameLst>
                                      </p:cBhvr>
                                      <p:to>
                                        <p:strVal val="visible"/>
                                      </p:to>
                                    </p:set>
                                    <p:animEffect transition="in" filter="wipe(left)">
                                      <p:cBhvr>
                                        <p:cTn id="114" dur="3000"/>
                                        <p:tgtEl>
                                          <p:spTgt spid="1200180"/>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200181"/>
                                        </p:tgtEl>
                                        <p:attrNameLst>
                                          <p:attrName>style.visibility</p:attrName>
                                        </p:attrNameLst>
                                      </p:cBhvr>
                                      <p:to>
                                        <p:strVal val="visible"/>
                                      </p:to>
                                    </p:set>
                                    <p:animEffect transition="in" filter="wipe(left)">
                                      <p:cBhvr>
                                        <p:cTn id="117" dur="3000"/>
                                        <p:tgtEl>
                                          <p:spTgt spid="1200181"/>
                                        </p:tgtEl>
                                      </p:cBhvr>
                                    </p:animEffect>
                                  </p:childTnLst>
                                  <p:subTnLst>
                                    <p:audio>
                                      <p:cMediaNode>
                                        <p:cTn display="0" masterRel="sameClick">
                                          <p:stCondLst>
                                            <p:cond evt="begin" delay="0">
                                              <p:tn val="115"/>
                                            </p:cond>
                                          </p:stCondLst>
                                          <p:endCondLst>
                                            <p:cond evt="onStopAudio" delay="0">
                                              <p:tgtEl>
                                                <p:sldTgt/>
                                              </p:tgtEl>
                                            </p:cond>
                                          </p:endCondLst>
                                        </p:cTn>
                                        <p:tgtEl>
                                          <p:sndTgt r:embed="rId6" name="drumroll.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200182"/>
                                        </p:tgtEl>
                                        <p:attrNameLst>
                                          <p:attrName>style.visibility</p:attrName>
                                        </p:attrNameLst>
                                      </p:cBhvr>
                                      <p:to>
                                        <p:strVal val="visible"/>
                                      </p:to>
                                    </p:set>
                                    <p:animEffect transition="in" filter="wipe(left)">
                                      <p:cBhvr>
                                        <p:cTn id="122" dur="3000"/>
                                        <p:tgtEl>
                                          <p:spTgt spid="1200182"/>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1200183"/>
                                        </p:tgtEl>
                                        <p:attrNameLst>
                                          <p:attrName>style.visibility</p:attrName>
                                        </p:attrNameLst>
                                      </p:cBhvr>
                                      <p:to>
                                        <p:strVal val="visible"/>
                                      </p:to>
                                    </p:set>
                                    <p:animEffect transition="in" filter="wipe(left)">
                                      <p:cBhvr>
                                        <p:cTn id="125" dur="3000"/>
                                        <p:tgtEl>
                                          <p:spTgt spid="1200183"/>
                                        </p:tgtEl>
                                      </p:cBhvr>
                                    </p:animEffect>
                                  </p:childTnLst>
                                  <p:subTnLst>
                                    <p:audio>
                                      <p:cMediaNode>
                                        <p:cTn display="0" masterRel="sameClick">
                                          <p:stCondLst>
                                            <p:cond evt="begin" delay="0">
                                              <p:tn val="123"/>
                                            </p:cond>
                                          </p:stCondLst>
                                          <p:endCondLst>
                                            <p:cond evt="onStopAudio" delay="0">
                                              <p:tgtEl>
                                                <p:sldTgt/>
                                              </p:tgtEl>
                                            </p:cond>
                                          </p:endCondLst>
                                        </p:cTn>
                                        <p:tgtEl>
                                          <p:sndTgt r:embed="rId6" name="drumroll.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2" fill="hold" nodeType="clickEffect">
                                  <p:stCondLst>
                                    <p:cond delay="0"/>
                                  </p:stCondLst>
                                  <p:iterate type="lt">
                                    <p:tmPct val="10000"/>
                                  </p:iterate>
                                  <p:childTnLst>
                                    <p:set>
                                      <p:cBhvr>
                                        <p:cTn id="129" dur="1" fill="hold">
                                          <p:stCondLst>
                                            <p:cond delay="0"/>
                                          </p:stCondLst>
                                        </p:cTn>
                                        <p:tgtEl>
                                          <p:spTgt spid="1200185">
                                            <p:txEl>
                                              <p:pRg st="0" end="0"/>
                                            </p:txEl>
                                          </p:spTgt>
                                        </p:tgtEl>
                                        <p:attrNameLst>
                                          <p:attrName>style.visibility</p:attrName>
                                        </p:attrNameLst>
                                      </p:cBhvr>
                                      <p:to>
                                        <p:strVal val="visible"/>
                                      </p:to>
                                    </p:set>
                                    <p:anim calcmode="lin" valueType="num">
                                      <p:cBhvr additive="base">
                                        <p:cTn id="130" dur="500" fill="hold"/>
                                        <p:tgtEl>
                                          <p:spTgt spid="120018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12001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7" name="type.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2" fill="hold" nodeType="clickEffect">
                                  <p:stCondLst>
                                    <p:cond delay="0"/>
                                  </p:stCondLst>
                                  <p:iterate type="lt">
                                    <p:tmPct val="10000"/>
                                  </p:iterate>
                                  <p:childTnLst>
                                    <p:set>
                                      <p:cBhvr>
                                        <p:cTn id="135" dur="1" fill="hold">
                                          <p:stCondLst>
                                            <p:cond delay="0"/>
                                          </p:stCondLst>
                                        </p:cTn>
                                        <p:tgtEl>
                                          <p:spTgt spid="7">
                                            <p:txEl>
                                              <p:pRg st="0" end="0"/>
                                            </p:txEl>
                                          </p:spTgt>
                                        </p:tgtEl>
                                        <p:attrNameLst>
                                          <p:attrName>style.visibility</p:attrName>
                                        </p:attrNameLst>
                                      </p:cBhvr>
                                      <p:to>
                                        <p:strVal val="visible"/>
                                      </p:to>
                                    </p:set>
                                    <p:anim calcmode="lin" valueType="num">
                                      <p:cBhvr additive="base">
                                        <p:cTn id="13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7" name="type.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2" fill="hold" nodeType="clickEffect">
                                  <p:stCondLst>
                                    <p:cond delay="0"/>
                                  </p:stCondLst>
                                  <p:iterate type="lt">
                                    <p:tmPct val="10000"/>
                                  </p:iterate>
                                  <p:childTnLst>
                                    <p:set>
                                      <p:cBhvr>
                                        <p:cTn id="141" dur="1" fill="hold">
                                          <p:stCondLst>
                                            <p:cond delay="0"/>
                                          </p:stCondLst>
                                        </p:cTn>
                                        <p:tgtEl>
                                          <p:spTgt spid="1200187">
                                            <p:txEl>
                                              <p:pRg st="0" end="0"/>
                                            </p:txEl>
                                          </p:spTgt>
                                        </p:tgtEl>
                                        <p:attrNameLst>
                                          <p:attrName>style.visibility</p:attrName>
                                        </p:attrNameLst>
                                      </p:cBhvr>
                                      <p:to>
                                        <p:strVal val="visible"/>
                                      </p:to>
                                    </p:set>
                                    <p:anim calcmode="lin" valueType="num">
                                      <p:cBhvr additive="base">
                                        <p:cTn id="142" dur="500" fill="hold"/>
                                        <p:tgtEl>
                                          <p:spTgt spid="1200187">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1200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7" name="type.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2" fill="hold" nodeType="clickEffect">
                                  <p:stCondLst>
                                    <p:cond delay="0"/>
                                  </p:stCondLst>
                                  <p:iterate type="lt">
                                    <p:tmPct val="10000"/>
                                  </p:iterate>
                                  <p:childTnLst>
                                    <p:set>
                                      <p:cBhvr>
                                        <p:cTn id="147" dur="1" fill="hold">
                                          <p:stCondLst>
                                            <p:cond delay="0"/>
                                          </p:stCondLst>
                                        </p:cTn>
                                        <p:tgtEl>
                                          <p:spTgt spid="8">
                                            <p:txEl>
                                              <p:pRg st="0" end="0"/>
                                            </p:txEl>
                                          </p:spTgt>
                                        </p:tgtEl>
                                        <p:attrNameLst>
                                          <p:attrName>style.visibility</p:attrName>
                                        </p:attrNameLst>
                                      </p:cBhvr>
                                      <p:to>
                                        <p:strVal val="visible"/>
                                      </p:to>
                                    </p:set>
                                    <p:anim calcmode="lin" valueType="num">
                                      <p:cBhvr additive="base">
                                        <p:cTn id="14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9" dur="500" fill="hold"/>
                                        <p:tgtEl>
                                          <p:spTgt spid="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7" name="type.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2" fill="hold" nodeType="clickEffect">
                                  <p:stCondLst>
                                    <p:cond delay="0"/>
                                  </p:stCondLst>
                                  <p:iterate type="lt">
                                    <p:tmPct val="10000"/>
                                  </p:iterate>
                                  <p:childTnLst>
                                    <p:set>
                                      <p:cBhvr>
                                        <p:cTn id="153" dur="1" fill="hold">
                                          <p:stCondLst>
                                            <p:cond delay="0"/>
                                          </p:stCondLst>
                                        </p:cTn>
                                        <p:tgtEl>
                                          <p:spTgt spid="1200188">
                                            <p:txEl>
                                              <p:pRg st="0" end="0"/>
                                            </p:txEl>
                                          </p:spTgt>
                                        </p:tgtEl>
                                        <p:attrNameLst>
                                          <p:attrName>style.visibility</p:attrName>
                                        </p:attrNameLst>
                                      </p:cBhvr>
                                      <p:to>
                                        <p:strVal val="visible"/>
                                      </p:to>
                                    </p:set>
                                    <p:anim calcmode="lin" valueType="num">
                                      <p:cBhvr additive="base">
                                        <p:cTn id="154" dur="500" fill="hold"/>
                                        <p:tgtEl>
                                          <p:spTgt spid="1200188">
                                            <p:txEl>
                                              <p:pRg st="0" end="0"/>
                                            </p:txEl>
                                          </p:spTgt>
                                        </p:tgtEl>
                                        <p:attrNameLst>
                                          <p:attrName>ppt_x</p:attrName>
                                        </p:attrNameLst>
                                      </p:cBhvr>
                                      <p:tavLst>
                                        <p:tav tm="0">
                                          <p:val>
                                            <p:strVal val="1+#ppt_w/2"/>
                                          </p:val>
                                        </p:tav>
                                        <p:tav tm="100000">
                                          <p:val>
                                            <p:strVal val="#ppt_x"/>
                                          </p:val>
                                        </p:tav>
                                      </p:tavLst>
                                    </p:anim>
                                    <p:anim calcmode="lin" valueType="num">
                                      <p:cBhvr additive="base">
                                        <p:cTn id="155" dur="500" fill="hold"/>
                                        <p:tgtEl>
                                          <p:spTgt spid="12001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7" name="type.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2" fill="hold" nodeType="clickEffect">
                                  <p:stCondLst>
                                    <p:cond delay="0"/>
                                  </p:stCondLst>
                                  <p:iterate type="lt">
                                    <p:tmPct val="10000"/>
                                  </p:iterate>
                                  <p:childTnLst>
                                    <p:set>
                                      <p:cBhvr>
                                        <p:cTn id="159" dur="1" fill="hold">
                                          <p:stCondLst>
                                            <p:cond delay="0"/>
                                          </p:stCondLst>
                                        </p:cTn>
                                        <p:tgtEl>
                                          <p:spTgt spid="9">
                                            <p:txEl>
                                              <p:pRg st="0" end="0"/>
                                            </p:txEl>
                                          </p:spTgt>
                                        </p:tgtEl>
                                        <p:attrNameLst>
                                          <p:attrName>style.visibility</p:attrName>
                                        </p:attrNameLst>
                                      </p:cBhvr>
                                      <p:to>
                                        <p:strVal val="visible"/>
                                      </p:to>
                                    </p:set>
                                    <p:anim calcmode="lin" valueType="num">
                                      <p:cBhvr additive="base">
                                        <p:cTn id="160"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7" name="type.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2" fill="hold" nodeType="clickEffect">
                                  <p:stCondLst>
                                    <p:cond delay="0"/>
                                  </p:stCondLst>
                                  <p:iterate type="lt">
                                    <p:tmPct val="10000"/>
                                  </p:iterate>
                                  <p:childTnLst>
                                    <p:set>
                                      <p:cBhvr>
                                        <p:cTn id="165" dur="1" fill="hold">
                                          <p:stCondLst>
                                            <p:cond delay="0"/>
                                          </p:stCondLst>
                                        </p:cTn>
                                        <p:tgtEl>
                                          <p:spTgt spid="1200189">
                                            <p:txEl>
                                              <p:pRg st="0" end="0"/>
                                            </p:txEl>
                                          </p:spTgt>
                                        </p:tgtEl>
                                        <p:attrNameLst>
                                          <p:attrName>style.visibility</p:attrName>
                                        </p:attrNameLst>
                                      </p:cBhvr>
                                      <p:to>
                                        <p:strVal val="visible"/>
                                      </p:to>
                                    </p:set>
                                    <p:anim calcmode="lin" valueType="num">
                                      <p:cBhvr additive="base">
                                        <p:cTn id="166" dur="500" fill="hold"/>
                                        <p:tgtEl>
                                          <p:spTgt spid="120018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12001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7" name="type.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2" fill="hold" nodeType="clickEffect">
                                  <p:stCondLst>
                                    <p:cond delay="0"/>
                                  </p:stCondLst>
                                  <p:iterate type="lt">
                                    <p:tmPct val="10000"/>
                                  </p:iterate>
                                  <p:childTnLst>
                                    <p:set>
                                      <p:cBhvr>
                                        <p:cTn id="171" dur="1" fill="hold">
                                          <p:stCondLst>
                                            <p:cond delay="0"/>
                                          </p:stCondLst>
                                        </p:cTn>
                                        <p:tgtEl>
                                          <p:spTgt spid="11">
                                            <p:txEl>
                                              <p:pRg st="0" end="0"/>
                                            </p:txEl>
                                          </p:spTgt>
                                        </p:tgtEl>
                                        <p:attrNameLst>
                                          <p:attrName>style.visibility</p:attrName>
                                        </p:attrNameLst>
                                      </p:cBhvr>
                                      <p:to>
                                        <p:strVal val="visible"/>
                                      </p:to>
                                    </p:set>
                                    <p:anim calcmode="lin" valueType="num">
                                      <p:cBhvr additive="base">
                                        <p:cTn id="17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73" dur="500" fill="hold"/>
                                        <p:tgtEl>
                                          <p:spTgt spid="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7" name="type.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2" fill="hold" nodeType="clickEffect">
                                  <p:stCondLst>
                                    <p:cond delay="0"/>
                                  </p:stCondLst>
                                  <p:iterate type="lt">
                                    <p:tmPct val="10000"/>
                                  </p:iterate>
                                  <p:childTnLst>
                                    <p:set>
                                      <p:cBhvr>
                                        <p:cTn id="177" dur="1" fill="hold">
                                          <p:stCondLst>
                                            <p:cond delay="0"/>
                                          </p:stCondLst>
                                        </p:cTn>
                                        <p:tgtEl>
                                          <p:spTgt spid="1200190">
                                            <p:txEl>
                                              <p:pRg st="0" end="0"/>
                                            </p:txEl>
                                          </p:spTgt>
                                        </p:tgtEl>
                                        <p:attrNameLst>
                                          <p:attrName>style.visibility</p:attrName>
                                        </p:attrNameLst>
                                      </p:cBhvr>
                                      <p:to>
                                        <p:strVal val="visible"/>
                                      </p:to>
                                    </p:set>
                                    <p:anim calcmode="lin" valueType="num">
                                      <p:cBhvr additive="base">
                                        <p:cTn id="178" dur="500" fill="hold"/>
                                        <p:tgtEl>
                                          <p:spTgt spid="1200190">
                                            <p:txEl>
                                              <p:pRg st="0" end="0"/>
                                            </p:txEl>
                                          </p:spTgt>
                                        </p:tgtEl>
                                        <p:attrNameLst>
                                          <p:attrName>ppt_x</p:attrName>
                                        </p:attrNameLst>
                                      </p:cBhvr>
                                      <p:tavLst>
                                        <p:tav tm="0">
                                          <p:val>
                                            <p:strVal val="1+#ppt_w/2"/>
                                          </p:val>
                                        </p:tav>
                                        <p:tav tm="100000">
                                          <p:val>
                                            <p:strVal val="#ppt_x"/>
                                          </p:val>
                                        </p:tav>
                                      </p:tavLst>
                                    </p:anim>
                                    <p:anim calcmode="lin" valueType="num">
                                      <p:cBhvr additive="base">
                                        <p:cTn id="179" dur="500" fill="hold"/>
                                        <p:tgtEl>
                                          <p:spTgt spid="12001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58" grpId="0" animBg="1"/>
      <p:bldP spid="1200159" grpId="0" animBg="1"/>
      <p:bldP spid="1200160" grpId="0" animBg="1"/>
      <p:bldP spid="1200161" grpId="0" animBg="1"/>
      <p:bldP spid="1200162" grpId="0" animBg="1"/>
      <p:bldP spid="1200163" grpId="0" animBg="1"/>
      <p:bldP spid="1200176" grpId="0" animBg="1"/>
      <p:bldP spid="1200177" grpId="0" animBg="1"/>
      <p:bldP spid="1200178" grpId="0" animBg="1"/>
      <p:bldP spid="1200179" grpId="0" animBg="1"/>
      <p:bldP spid="1200180" grpId="0" animBg="1"/>
      <p:bldP spid="1200181" grpId="0" animBg="1"/>
      <p:bldP spid="1200182" grpId="0" animBg="1"/>
      <p:bldP spid="120018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236" name="Rectangle 60"/>
          <p:cNvSpPr>
            <a:spLocks noChangeArrowheads="1"/>
          </p:cNvSpPr>
          <p:nvPr/>
        </p:nvSpPr>
        <p:spPr bwMode="auto">
          <a:xfrm>
            <a:off x="682625" y="6357938"/>
            <a:ext cx="7764463" cy="4937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The purple line shows all three states changing.</a:t>
            </a:r>
          </a:p>
        </p:txBody>
      </p:sp>
      <p:sp>
        <p:nvSpPr>
          <p:cNvPr id="1202215" name="Rectangle 39"/>
          <p:cNvSpPr>
            <a:spLocks noChangeArrowheads="1"/>
          </p:cNvSpPr>
          <p:nvPr/>
        </p:nvSpPr>
        <p:spPr bwMode="auto">
          <a:xfrm>
            <a:off x="687388" y="2905125"/>
            <a:ext cx="7772400" cy="34464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In the </a:t>
            </a:r>
            <a:r>
              <a:rPr lang="en-US" altLang="en-US" i="1"/>
              <a:t>p-V</a:t>
            </a:r>
            <a:r>
              <a:rPr lang="en-US" altLang="en-US"/>
              <a:t> graph shown, identify each process type as ISOBARIC, ISOTHERMAL, OR                       ISOVOLUMETRIC (isochoric).</a:t>
            </a:r>
          </a:p>
          <a:p>
            <a:pPr eaLnBrk="1" hangingPunct="1"/>
            <a:r>
              <a:rPr lang="en-US" altLang="en-US"/>
              <a:t>SOLUTION:  </a:t>
            </a:r>
          </a:p>
          <a:p>
            <a:pPr eaLnBrk="1" hangingPunct="1"/>
            <a:r>
              <a:rPr lang="en-US" altLang="en-US">
                <a:sym typeface="Symbol" pitchFamily="18" charset="2"/>
              </a:rPr>
              <a:t>AB is </a:t>
            </a:r>
            <a:r>
              <a:rPr lang="en-US" altLang="en-US">
                <a:solidFill>
                  <a:schemeClr val="hlink"/>
                </a:solidFill>
                <a:sym typeface="Symbol" pitchFamily="18" charset="2"/>
              </a:rPr>
              <a:t>isothermal</a:t>
            </a:r>
            <a:r>
              <a:rPr lang="en-US" altLang="en-US">
                <a:sym typeface="Symbol" pitchFamily="18" charset="2"/>
              </a:rPr>
              <a:t> (constant </a:t>
            </a:r>
            <a:r>
              <a:rPr lang="en-US" altLang="en-US" i="1">
                <a:sym typeface="Symbol" pitchFamily="18" charset="2"/>
              </a:rPr>
              <a:t>T</a:t>
            </a:r>
            <a:r>
              <a:rPr lang="en-US" altLang="en-US">
                <a:sym typeface="Symbol" pitchFamily="18" charset="2"/>
              </a:rPr>
              <a:t>).</a:t>
            </a:r>
          </a:p>
          <a:p>
            <a:pPr eaLnBrk="1" hangingPunct="1"/>
            <a:r>
              <a:rPr lang="en-US" altLang="en-US">
                <a:sym typeface="Symbol" pitchFamily="18" charset="2"/>
              </a:rPr>
              <a:t>BC is </a:t>
            </a:r>
            <a:r>
              <a:rPr lang="en-US" altLang="en-US">
                <a:solidFill>
                  <a:srgbClr val="FF0000"/>
                </a:solidFill>
                <a:sym typeface="Symbol" pitchFamily="18" charset="2"/>
              </a:rPr>
              <a:t>isobaric</a:t>
            </a:r>
            <a:r>
              <a:rPr lang="en-US" altLang="en-US">
                <a:sym typeface="Symbol" pitchFamily="18" charset="2"/>
              </a:rPr>
              <a:t> (constant </a:t>
            </a:r>
            <a:r>
              <a:rPr lang="en-US" altLang="en-US" i="1">
                <a:sym typeface="Symbol" pitchFamily="18" charset="2"/>
              </a:rPr>
              <a:t>p</a:t>
            </a:r>
            <a:r>
              <a:rPr lang="en-US" altLang="en-US">
                <a:sym typeface="Symbol" pitchFamily="18" charset="2"/>
              </a:rPr>
              <a:t>).</a:t>
            </a:r>
          </a:p>
          <a:p>
            <a:pPr eaLnBrk="1" hangingPunct="1"/>
            <a:r>
              <a:rPr lang="en-US" altLang="en-US">
                <a:sym typeface="Symbol" pitchFamily="18" charset="2"/>
              </a:rPr>
              <a:t>CA is </a:t>
            </a:r>
            <a:r>
              <a:rPr lang="en-US" altLang="en-US">
                <a:solidFill>
                  <a:srgbClr val="333399"/>
                </a:solidFill>
                <a:sym typeface="Symbol" pitchFamily="18" charset="2"/>
              </a:rPr>
              <a:t>isochoric</a:t>
            </a:r>
            <a:r>
              <a:rPr lang="en-US" altLang="en-US">
                <a:sym typeface="Symbol" pitchFamily="18" charset="2"/>
              </a:rPr>
              <a:t> (constant </a:t>
            </a:r>
            <a:r>
              <a:rPr lang="en-US" altLang="en-US" i="1">
                <a:sym typeface="Symbol" pitchFamily="18" charset="2"/>
              </a:rPr>
              <a:t>V</a:t>
            </a:r>
            <a:r>
              <a:rPr lang="en-US" altLang="en-US">
                <a:sym typeface="Symbol" pitchFamily="18" charset="2"/>
              </a:rPr>
              <a:t>).</a:t>
            </a:r>
          </a:p>
          <a:p>
            <a:pPr eaLnBrk="1" hangingPunct="1"/>
            <a:r>
              <a:rPr lang="en-US" altLang="en-US">
                <a:sym typeface="Symbol" pitchFamily="18" charset="2"/>
              </a:rPr>
              <a:t>We will only have two states                                       change at a time. Phew!</a:t>
            </a:r>
          </a:p>
        </p:txBody>
      </p:sp>
      <p:sp>
        <p:nvSpPr>
          <p:cNvPr id="1202178" name="Rectangle 2"/>
          <p:cNvSpPr>
            <a:spLocks noChangeArrowheads="1"/>
          </p:cNvSpPr>
          <p:nvPr/>
        </p:nvSpPr>
        <p:spPr bwMode="auto">
          <a:xfrm>
            <a:off x="685800" y="1401763"/>
            <a:ext cx="7772400" cy="1543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Sketching and interpreting state change graphs</a:t>
            </a:r>
            <a:r>
              <a:rPr lang="en-US" altLang="en-US"/>
              <a:t> </a:t>
            </a:r>
          </a:p>
          <a:p>
            <a:pPr eaLnBrk="1" hangingPunct="1"/>
            <a:r>
              <a:rPr lang="en-US" altLang="en-US">
                <a:solidFill>
                  <a:srgbClr val="000000"/>
                </a:solidFill>
                <a:cs typeface="Times New Roman" pitchFamily="18" charset="0"/>
                <a:sym typeface="Symbol" pitchFamily="18" charset="2"/>
              </a:rPr>
              <a:t>A </a:t>
            </a:r>
            <a:r>
              <a:rPr lang="en-US" altLang="en-US" b="1">
                <a:solidFill>
                  <a:srgbClr val="000000"/>
                </a:solidFill>
                <a:cs typeface="Times New Roman" pitchFamily="18" charset="0"/>
                <a:sym typeface="Symbol" pitchFamily="18" charset="2"/>
              </a:rPr>
              <a:t>thermodynamic process</a:t>
            </a:r>
            <a:r>
              <a:rPr lang="en-US" altLang="en-US">
                <a:solidFill>
                  <a:srgbClr val="000000"/>
                </a:solidFill>
                <a:cs typeface="Times New Roman" pitchFamily="18" charset="0"/>
                <a:sym typeface="Symbol" pitchFamily="18" charset="2"/>
              </a:rPr>
              <a:t> involves moving from one state to another state. This could involve changing any or even all of the state variables (</a:t>
            </a:r>
            <a:r>
              <a:rPr lang="en-US" altLang="en-US" i="1">
                <a:solidFill>
                  <a:srgbClr val="000000"/>
                </a:solidFill>
                <a:cs typeface="Times New Roman" pitchFamily="18" charset="0"/>
                <a:sym typeface="Symbol" pitchFamily="18" charset="2"/>
              </a:rPr>
              <a:t>p</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or </a:t>
            </a:r>
            <a:r>
              <a:rPr lang="en-US" altLang="en-US" i="1">
                <a:solidFill>
                  <a:srgbClr val="000000"/>
                </a:solidFill>
                <a:cs typeface="Times New Roman" pitchFamily="18" charset="0"/>
                <a:sym typeface="Symbol" pitchFamily="18" charset="2"/>
              </a:rPr>
              <a:t>T</a:t>
            </a:r>
            <a:r>
              <a:rPr lang="en-US" altLang="en-US">
                <a:solidFill>
                  <a:srgbClr val="000000"/>
                </a:solidFill>
                <a:cs typeface="Times New Roman" pitchFamily="18" charset="0"/>
                <a:sym typeface="Symbol" pitchFamily="18" charset="2"/>
              </a:rPr>
              <a:t>).</a:t>
            </a:r>
          </a:p>
        </p:txBody>
      </p:sp>
      <p:grpSp>
        <p:nvGrpSpPr>
          <p:cNvPr id="2" name="Group 43"/>
          <p:cNvGrpSpPr>
            <a:grpSpLocks/>
          </p:cNvGrpSpPr>
          <p:nvPr/>
        </p:nvGrpSpPr>
        <p:grpSpPr bwMode="auto">
          <a:xfrm>
            <a:off x="5329238" y="3738563"/>
            <a:ext cx="311150" cy="2293937"/>
            <a:chOff x="3775" y="1283"/>
            <a:chExt cx="196" cy="810"/>
          </a:xfrm>
        </p:grpSpPr>
        <p:sp>
          <p:nvSpPr>
            <p:cNvPr id="37912" name="Line 44"/>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3" name="Text Box 45"/>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sp>
        <p:nvSpPr>
          <p:cNvPr id="1202222" name="Freeform 46"/>
          <p:cNvSpPr>
            <a:spLocks/>
          </p:cNvSpPr>
          <p:nvPr/>
        </p:nvSpPr>
        <p:spPr bwMode="auto">
          <a:xfrm>
            <a:off x="5645150" y="4230688"/>
            <a:ext cx="2327275" cy="1512887"/>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9525"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23" name="Freeform 47"/>
          <p:cNvSpPr>
            <a:spLocks/>
          </p:cNvSpPr>
          <p:nvPr/>
        </p:nvSpPr>
        <p:spPr bwMode="auto">
          <a:xfrm>
            <a:off x="6197600" y="3900488"/>
            <a:ext cx="1711325" cy="1284287"/>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9525"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24" name="Text Box 48"/>
          <p:cNvSpPr txBox="1">
            <a:spLocks noChangeArrowheads="1"/>
          </p:cNvSpPr>
          <p:nvPr/>
        </p:nvSpPr>
        <p:spPr bwMode="auto">
          <a:xfrm rot="2639122">
            <a:off x="6323013" y="4178300"/>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a:solidFill>
                  <a:schemeClr val="hlink"/>
                </a:solidFill>
              </a:rPr>
              <a:t>isotherm</a:t>
            </a:r>
          </a:p>
        </p:txBody>
      </p:sp>
      <p:sp>
        <p:nvSpPr>
          <p:cNvPr id="1202225" name="Text Box 49"/>
          <p:cNvSpPr txBox="1">
            <a:spLocks noChangeArrowheads="1"/>
          </p:cNvSpPr>
          <p:nvPr/>
        </p:nvSpPr>
        <p:spPr bwMode="auto">
          <a:xfrm rot="1228826">
            <a:off x="6357938" y="5465763"/>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a:solidFill>
                  <a:srgbClr val="FF0000"/>
                </a:solidFill>
              </a:rPr>
              <a:t>isotherm</a:t>
            </a:r>
          </a:p>
        </p:txBody>
      </p:sp>
      <p:sp>
        <p:nvSpPr>
          <p:cNvPr id="1202226" name="Oval 50"/>
          <p:cNvSpPr>
            <a:spLocks noChangeArrowheads="1"/>
          </p:cNvSpPr>
          <p:nvPr/>
        </p:nvSpPr>
        <p:spPr bwMode="auto">
          <a:xfrm>
            <a:off x="6223000" y="3979863"/>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2227" name="Oval 51"/>
          <p:cNvSpPr>
            <a:spLocks noChangeArrowheads="1"/>
          </p:cNvSpPr>
          <p:nvPr/>
        </p:nvSpPr>
        <p:spPr bwMode="auto">
          <a:xfrm>
            <a:off x="7485063" y="5043488"/>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2228" name="Text Box 52"/>
          <p:cNvSpPr txBox="1">
            <a:spLocks noChangeArrowheads="1"/>
          </p:cNvSpPr>
          <p:nvPr/>
        </p:nvSpPr>
        <p:spPr bwMode="auto">
          <a:xfrm>
            <a:off x="6270625" y="36972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02229" name="Text Box 53"/>
          <p:cNvSpPr txBox="1">
            <a:spLocks noChangeArrowheads="1"/>
          </p:cNvSpPr>
          <p:nvPr/>
        </p:nvSpPr>
        <p:spPr bwMode="auto">
          <a:xfrm>
            <a:off x="7559675" y="47323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02230" name="Freeform 54"/>
          <p:cNvSpPr>
            <a:spLocks/>
          </p:cNvSpPr>
          <p:nvPr/>
        </p:nvSpPr>
        <p:spPr bwMode="auto">
          <a:xfrm>
            <a:off x="6292850" y="4052888"/>
            <a:ext cx="1270000" cy="1035050"/>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57150"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231" name="Oval 55"/>
          <p:cNvSpPr>
            <a:spLocks noChangeArrowheads="1"/>
          </p:cNvSpPr>
          <p:nvPr/>
        </p:nvSpPr>
        <p:spPr bwMode="auto">
          <a:xfrm>
            <a:off x="6234113" y="5048250"/>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2232" name="Text Box 56"/>
          <p:cNvSpPr txBox="1">
            <a:spLocks noChangeArrowheads="1"/>
          </p:cNvSpPr>
          <p:nvPr/>
        </p:nvSpPr>
        <p:spPr bwMode="auto">
          <a:xfrm>
            <a:off x="5900738" y="50609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02233" name="Line 57"/>
          <p:cNvSpPr>
            <a:spLocks noChangeShapeType="1"/>
          </p:cNvSpPr>
          <p:nvPr/>
        </p:nvSpPr>
        <p:spPr bwMode="auto">
          <a:xfrm>
            <a:off x="6275388" y="4019550"/>
            <a:ext cx="0" cy="1076325"/>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02234" name="Line 58"/>
          <p:cNvSpPr>
            <a:spLocks noChangeShapeType="1"/>
          </p:cNvSpPr>
          <p:nvPr/>
        </p:nvSpPr>
        <p:spPr bwMode="auto">
          <a:xfrm flipH="1">
            <a:off x="6278563" y="5087938"/>
            <a:ext cx="1244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2235" name="Freeform 59"/>
          <p:cNvSpPr>
            <a:spLocks/>
          </p:cNvSpPr>
          <p:nvPr/>
        </p:nvSpPr>
        <p:spPr bwMode="auto">
          <a:xfrm>
            <a:off x="6248400" y="3992563"/>
            <a:ext cx="1065213" cy="1601787"/>
          </a:xfrm>
          <a:custGeom>
            <a:avLst/>
            <a:gdLst>
              <a:gd name="T0" fmla="*/ 0 w 969"/>
              <a:gd name="T1" fmla="*/ 0 h 630"/>
              <a:gd name="T2" fmla="*/ 274 w 969"/>
              <a:gd name="T3" fmla="*/ 374 h 630"/>
              <a:gd name="T4" fmla="*/ 649 w 969"/>
              <a:gd name="T5" fmla="*/ 557 h 630"/>
              <a:gd name="T6" fmla="*/ 969 w 969"/>
              <a:gd name="T7" fmla="*/ 630 h 630"/>
              <a:gd name="T8" fmla="*/ 0 60000 65536"/>
              <a:gd name="T9" fmla="*/ 0 60000 65536"/>
              <a:gd name="T10" fmla="*/ 0 60000 65536"/>
              <a:gd name="T11" fmla="*/ 0 60000 65536"/>
              <a:gd name="T12" fmla="*/ 0 w 969"/>
              <a:gd name="T13" fmla="*/ 0 h 630"/>
              <a:gd name="T14" fmla="*/ 969 w 969"/>
              <a:gd name="T15" fmla="*/ 630 h 630"/>
            </a:gdLst>
            <a:ahLst/>
            <a:cxnLst>
              <a:cxn ang="T8">
                <a:pos x="T0" y="T1"/>
              </a:cxn>
              <a:cxn ang="T9">
                <a:pos x="T2" y="T3"/>
              </a:cxn>
              <a:cxn ang="T10">
                <a:pos x="T4" y="T5"/>
              </a:cxn>
              <a:cxn ang="T11">
                <a:pos x="T6" y="T7"/>
              </a:cxn>
            </a:cxnLst>
            <a:rect l="T12" t="T13" r="T14" b="T15"/>
            <a:pathLst>
              <a:path w="969" h="630">
                <a:moveTo>
                  <a:pt x="0" y="0"/>
                </a:moveTo>
                <a:cubicBezTo>
                  <a:pt x="46" y="62"/>
                  <a:pt x="166" y="281"/>
                  <a:pt x="274" y="374"/>
                </a:cubicBezTo>
                <a:cubicBezTo>
                  <a:pt x="382" y="467"/>
                  <a:pt x="533" y="514"/>
                  <a:pt x="649" y="557"/>
                </a:cubicBezTo>
                <a:cubicBezTo>
                  <a:pt x="765" y="600"/>
                  <a:pt x="902" y="615"/>
                  <a:pt x="969" y="630"/>
                </a:cubicBezTo>
              </a:path>
            </a:pathLst>
          </a:custGeom>
          <a:noFill/>
          <a:ln w="57150" cap="flat" cmpd="sng">
            <a:solidFill>
              <a:srgbClr val="D60093"/>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40"/>
          <p:cNvGrpSpPr>
            <a:grpSpLocks/>
          </p:cNvGrpSpPr>
          <p:nvPr/>
        </p:nvGrpSpPr>
        <p:grpSpPr bwMode="auto">
          <a:xfrm>
            <a:off x="5445125" y="5843588"/>
            <a:ext cx="2995613" cy="366712"/>
            <a:chOff x="3856" y="1981"/>
            <a:chExt cx="1050" cy="231"/>
          </a:xfrm>
        </p:grpSpPr>
        <p:sp>
          <p:nvSpPr>
            <p:cNvPr id="37910" name="Line 41"/>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1" name="Text Box 42"/>
            <p:cNvSpPr txBox="1">
              <a:spLocks noChangeArrowheads="1"/>
            </p:cNvSpPr>
            <p:nvPr/>
          </p:nvSpPr>
          <p:spPr bwMode="auto">
            <a:xfrm>
              <a:off x="4788" y="1981"/>
              <a:ext cx="1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4" name="Text Box 53"/>
          <p:cNvSpPr txBox="1">
            <a:spLocks noChangeArrowheads="1"/>
          </p:cNvSpPr>
          <p:nvPr/>
        </p:nvSpPr>
        <p:spPr bwMode="auto">
          <a:xfrm>
            <a:off x="7285038" y="53292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D</a:t>
            </a:r>
          </a:p>
        </p:txBody>
      </p:sp>
      <p:sp>
        <p:nvSpPr>
          <p:cNvPr id="37917" name="Line 29"/>
          <p:cNvSpPr>
            <a:spLocks noChangeShapeType="1"/>
          </p:cNvSpPr>
          <p:nvPr/>
        </p:nvSpPr>
        <p:spPr bwMode="auto">
          <a:xfrm flipH="1">
            <a:off x="5449888" y="5089525"/>
            <a:ext cx="839787"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30"/>
          <p:cNvSpPr>
            <a:spLocks noChangeShapeType="1"/>
          </p:cNvSpPr>
          <p:nvPr/>
        </p:nvSpPr>
        <p:spPr bwMode="auto">
          <a:xfrm>
            <a:off x="6272213" y="5099050"/>
            <a:ext cx="0" cy="931863"/>
          </a:xfrm>
          <a:prstGeom prst="line">
            <a:avLst/>
          </a:prstGeom>
          <a:noFill/>
          <a:ln w="952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2178">
                                            <p:txEl>
                                              <p:pRg st="1" end="1"/>
                                            </p:txEl>
                                          </p:spTgt>
                                        </p:tgtEl>
                                        <p:attrNameLst>
                                          <p:attrName>style.visibility</p:attrName>
                                        </p:attrNameLst>
                                      </p:cBhvr>
                                      <p:to>
                                        <p:strVal val="visible"/>
                                      </p:to>
                                    </p:set>
                                    <p:anim calcmode="lin" valueType="num">
                                      <p:cBhvr additive="base">
                                        <p:cTn id="7" dur="500" fill="hold"/>
                                        <p:tgtEl>
                                          <p:spTgt spid="1202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2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2215">
                                            <p:txEl>
                                              <p:pRg st="0" end="0"/>
                                            </p:txEl>
                                          </p:spTgt>
                                        </p:tgtEl>
                                        <p:attrNameLst>
                                          <p:attrName>style.visibility</p:attrName>
                                        </p:attrNameLst>
                                      </p:cBhvr>
                                      <p:to>
                                        <p:strVal val="visible"/>
                                      </p:to>
                                    </p:set>
                                    <p:anim calcmode="lin" valueType="num">
                                      <p:cBhvr additive="base">
                                        <p:cTn id="13" dur="500" fill="hold"/>
                                        <p:tgtEl>
                                          <p:spTgt spid="12022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22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2223"/>
                                        </p:tgtEl>
                                        <p:attrNameLst>
                                          <p:attrName>style.visibility</p:attrName>
                                        </p:attrNameLst>
                                      </p:cBhvr>
                                      <p:to>
                                        <p:strVal val="visible"/>
                                      </p:to>
                                    </p:set>
                                    <p:animEffect transition="in" filter="wipe(left)">
                                      <p:cBhvr>
                                        <p:cTn id="29" dur="2000"/>
                                        <p:tgtEl>
                                          <p:spTgt spid="1202223"/>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02222"/>
                                        </p:tgtEl>
                                        <p:attrNameLst>
                                          <p:attrName>style.visibility</p:attrName>
                                        </p:attrNameLst>
                                      </p:cBhvr>
                                      <p:to>
                                        <p:strVal val="visible"/>
                                      </p:to>
                                    </p:set>
                                    <p:animEffect transition="in" filter="wipe(left)">
                                      <p:cBhvr>
                                        <p:cTn id="34" dur="2000"/>
                                        <p:tgtEl>
                                          <p:spTgt spid="1202222"/>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iterate type="lt">
                                    <p:tmPct val="10000"/>
                                  </p:iterate>
                                  <p:childTnLst>
                                    <p:set>
                                      <p:cBhvr>
                                        <p:cTn id="38" dur="1" fill="hold">
                                          <p:stCondLst>
                                            <p:cond delay="0"/>
                                          </p:stCondLst>
                                        </p:cTn>
                                        <p:tgtEl>
                                          <p:spTgt spid="1202224"/>
                                        </p:tgtEl>
                                        <p:attrNameLst>
                                          <p:attrName>style.visibility</p:attrName>
                                        </p:attrNameLst>
                                      </p:cBhvr>
                                      <p:to>
                                        <p:strVal val="visible"/>
                                      </p:to>
                                    </p:set>
                                    <p:anim calcmode="lin" valueType="num">
                                      <p:cBhvr additive="base">
                                        <p:cTn id="39" dur="500" fill="hold"/>
                                        <p:tgtEl>
                                          <p:spTgt spid="1202224"/>
                                        </p:tgtEl>
                                        <p:attrNameLst>
                                          <p:attrName>ppt_x</p:attrName>
                                        </p:attrNameLst>
                                      </p:cBhvr>
                                      <p:tavLst>
                                        <p:tav tm="0">
                                          <p:val>
                                            <p:strVal val="#ppt_x"/>
                                          </p:val>
                                        </p:tav>
                                        <p:tav tm="100000">
                                          <p:val>
                                            <p:strVal val="#ppt_x"/>
                                          </p:val>
                                        </p:tav>
                                      </p:tavLst>
                                    </p:anim>
                                    <p:anim calcmode="lin" valueType="num">
                                      <p:cBhvr additive="base">
                                        <p:cTn id="40" dur="500" fill="hold"/>
                                        <p:tgtEl>
                                          <p:spTgt spid="12022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iterate type="lt">
                                    <p:tmPct val="10000"/>
                                  </p:iterate>
                                  <p:childTnLst>
                                    <p:set>
                                      <p:cBhvr>
                                        <p:cTn id="44" dur="1" fill="hold">
                                          <p:stCondLst>
                                            <p:cond delay="0"/>
                                          </p:stCondLst>
                                        </p:cTn>
                                        <p:tgtEl>
                                          <p:spTgt spid="1202225"/>
                                        </p:tgtEl>
                                        <p:attrNameLst>
                                          <p:attrName>style.visibility</p:attrName>
                                        </p:attrNameLst>
                                      </p:cBhvr>
                                      <p:to>
                                        <p:strVal val="visible"/>
                                      </p:to>
                                    </p:set>
                                    <p:anim calcmode="lin" valueType="num">
                                      <p:cBhvr additive="base">
                                        <p:cTn id="45" dur="500" fill="hold"/>
                                        <p:tgtEl>
                                          <p:spTgt spid="1202225"/>
                                        </p:tgtEl>
                                        <p:attrNameLst>
                                          <p:attrName>ppt_x</p:attrName>
                                        </p:attrNameLst>
                                      </p:cBhvr>
                                      <p:tavLst>
                                        <p:tav tm="0">
                                          <p:val>
                                            <p:strVal val="#ppt_x"/>
                                          </p:val>
                                        </p:tav>
                                        <p:tav tm="100000">
                                          <p:val>
                                            <p:strVal val="#ppt_x"/>
                                          </p:val>
                                        </p:tav>
                                      </p:tavLst>
                                    </p:anim>
                                    <p:anim calcmode="lin" valueType="num">
                                      <p:cBhvr additive="base">
                                        <p:cTn id="46" dur="500" fill="hold"/>
                                        <p:tgtEl>
                                          <p:spTgt spid="12022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typ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202226"/>
                                        </p:tgtEl>
                                        <p:attrNameLst>
                                          <p:attrName>style.visibility</p:attrName>
                                        </p:attrNameLst>
                                      </p:cBhvr>
                                      <p:to>
                                        <p:strVal val="visible"/>
                                      </p:to>
                                    </p:set>
                                    <p:anim calcmode="lin" valueType="num">
                                      <p:cBhvr additive="base">
                                        <p:cTn id="51" dur="500" fill="hold"/>
                                        <p:tgtEl>
                                          <p:spTgt spid="1202226"/>
                                        </p:tgtEl>
                                        <p:attrNameLst>
                                          <p:attrName>ppt_x</p:attrName>
                                        </p:attrNameLst>
                                      </p:cBhvr>
                                      <p:tavLst>
                                        <p:tav tm="0">
                                          <p:val>
                                            <p:strVal val="#ppt_x"/>
                                          </p:val>
                                        </p:tav>
                                        <p:tav tm="100000">
                                          <p:val>
                                            <p:strVal val="#ppt_x"/>
                                          </p:val>
                                        </p:tav>
                                      </p:tavLst>
                                    </p:anim>
                                    <p:anim calcmode="lin" valueType="num">
                                      <p:cBhvr additive="base">
                                        <p:cTn id="52" dur="500" fill="hold"/>
                                        <p:tgtEl>
                                          <p:spTgt spid="12022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7" name="suction.wav"/>
                                        </p:tgtEl>
                                      </p:cMediaNode>
                                    </p:audio>
                                  </p:subTnLst>
                                </p:cTn>
                              </p:par>
                              <p:par>
                                <p:cTn id="53" presetID="2" presetClass="entr" presetSubtype="4" fill="hold" grpId="0" nodeType="withEffect">
                                  <p:stCondLst>
                                    <p:cond delay="0"/>
                                  </p:stCondLst>
                                  <p:childTnLst>
                                    <p:set>
                                      <p:cBhvr>
                                        <p:cTn id="54" dur="1" fill="hold">
                                          <p:stCondLst>
                                            <p:cond delay="0"/>
                                          </p:stCondLst>
                                        </p:cTn>
                                        <p:tgtEl>
                                          <p:spTgt spid="1202228"/>
                                        </p:tgtEl>
                                        <p:attrNameLst>
                                          <p:attrName>style.visibility</p:attrName>
                                        </p:attrNameLst>
                                      </p:cBhvr>
                                      <p:to>
                                        <p:strVal val="visible"/>
                                      </p:to>
                                    </p:set>
                                    <p:anim calcmode="lin" valueType="num">
                                      <p:cBhvr additive="base">
                                        <p:cTn id="55" dur="500" fill="hold"/>
                                        <p:tgtEl>
                                          <p:spTgt spid="1202228"/>
                                        </p:tgtEl>
                                        <p:attrNameLst>
                                          <p:attrName>ppt_x</p:attrName>
                                        </p:attrNameLst>
                                      </p:cBhvr>
                                      <p:tavLst>
                                        <p:tav tm="0">
                                          <p:val>
                                            <p:strVal val="#ppt_x"/>
                                          </p:val>
                                        </p:tav>
                                        <p:tav tm="100000">
                                          <p:val>
                                            <p:strVal val="#ppt_x"/>
                                          </p:val>
                                        </p:tav>
                                      </p:tavLst>
                                    </p:anim>
                                    <p:anim calcmode="lin" valueType="num">
                                      <p:cBhvr additive="base">
                                        <p:cTn id="56" dur="500" fill="hold"/>
                                        <p:tgtEl>
                                          <p:spTgt spid="120222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202227"/>
                                        </p:tgtEl>
                                        <p:attrNameLst>
                                          <p:attrName>style.visibility</p:attrName>
                                        </p:attrNameLst>
                                      </p:cBhvr>
                                      <p:to>
                                        <p:strVal val="visible"/>
                                      </p:to>
                                    </p:set>
                                    <p:anim calcmode="lin" valueType="num">
                                      <p:cBhvr additive="base">
                                        <p:cTn id="61" dur="500" fill="hold"/>
                                        <p:tgtEl>
                                          <p:spTgt spid="1202227"/>
                                        </p:tgtEl>
                                        <p:attrNameLst>
                                          <p:attrName>ppt_x</p:attrName>
                                        </p:attrNameLst>
                                      </p:cBhvr>
                                      <p:tavLst>
                                        <p:tav tm="0">
                                          <p:val>
                                            <p:strVal val="#ppt_x"/>
                                          </p:val>
                                        </p:tav>
                                        <p:tav tm="100000">
                                          <p:val>
                                            <p:strVal val="#ppt_x"/>
                                          </p:val>
                                        </p:tav>
                                      </p:tavLst>
                                    </p:anim>
                                    <p:anim calcmode="lin" valueType="num">
                                      <p:cBhvr additive="base">
                                        <p:cTn id="62" dur="500" fill="hold"/>
                                        <p:tgtEl>
                                          <p:spTgt spid="12022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suction.wav"/>
                                        </p:tgtEl>
                                      </p:cMediaNode>
                                    </p:audio>
                                  </p:subTnLst>
                                </p:cTn>
                              </p:par>
                              <p:par>
                                <p:cTn id="63" presetID="2" presetClass="entr" presetSubtype="4" fill="hold" grpId="0" nodeType="withEffect">
                                  <p:stCondLst>
                                    <p:cond delay="0"/>
                                  </p:stCondLst>
                                  <p:childTnLst>
                                    <p:set>
                                      <p:cBhvr>
                                        <p:cTn id="64" dur="1" fill="hold">
                                          <p:stCondLst>
                                            <p:cond delay="0"/>
                                          </p:stCondLst>
                                        </p:cTn>
                                        <p:tgtEl>
                                          <p:spTgt spid="1202229"/>
                                        </p:tgtEl>
                                        <p:attrNameLst>
                                          <p:attrName>style.visibility</p:attrName>
                                        </p:attrNameLst>
                                      </p:cBhvr>
                                      <p:to>
                                        <p:strVal val="visible"/>
                                      </p:to>
                                    </p:set>
                                    <p:anim calcmode="lin" valueType="num">
                                      <p:cBhvr additive="base">
                                        <p:cTn id="65" dur="500" fill="hold"/>
                                        <p:tgtEl>
                                          <p:spTgt spid="1202229"/>
                                        </p:tgtEl>
                                        <p:attrNameLst>
                                          <p:attrName>ppt_x</p:attrName>
                                        </p:attrNameLst>
                                      </p:cBhvr>
                                      <p:tavLst>
                                        <p:tav tm="0">
                                          <p:val>
                                            <p:strVal val="#ppt_x"/>
                                          </p:val>
                                        </p:tav>
                                        <p:tav tm="100000">
                                          <p:val>
                                            <p:strVal val="#ppt_x"/>
                                          </p:val>
                                        </p:tav>
                                      </p:tavLst>
                                    </p:anim>
                                    <p:anim calcmode="lin" valueType="num">
                                      <p:cBhvr additive="base">
                                        <p:cTn id="66" dur="500" fill="hold"/>
                                        <p:tgtEl>
                                          <p:spTgt spid="120222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02230"/>
                                        </p:tgtEl>
                                        <p:attrNameLst>
                                          <p:attrName>style.visibility</p:attrName>
                                        </p:attrNameLst>
                                      </p:cBhvr>
                                      <p:to>
                                        <p:strVal val="visible"/>
                                      </p:to>
                                    </p:set>
                                    <p:animEffect transition="in" filter="wipe(left)">
                                      <p:cBhvr>
                                        <p:cTn id="71" dur="3000"/>
                                        <p:tgtEl>
                                          <p:spTgt spid="1202230"/>
                                        </p:tgtEl>
                                      </p:cBhvr>
                                    </p:animEffect>
                                  </p:childTnLst>
                                  <p:subTnLst>
                                    <p:audio>
                                      <p:cMediaNode>
                                        <p:cTn display="0" masterRel="sameClick">
                                          <p:stCondLst>
                                            <p:cond evt="begin" delay="0">
                                              <p:tn val="69"/>
                                            </p:cond>
                                          </p:stCondLst>
                                          <p:endCondLst>
                                            <p:cond evt="onStopAudio" delay="0">
                                              <p:tgtEl>
                                                <p:sldTgt/>
                                              </p:tgtEl>
                                            </p:cond>
                                          </p:endCondLst>
                                        </p:cTn>
                                        <p:tgtEl>
                                          <p:sndTgt r:embed="rId8" name="drumroll.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1202231"/>
                                        </p:tgtEl>
                                        <p:attrNameLst>
                                          <p:attrName>style.visibility</p:attrName>
                                        </p:attrNameLst>
                                      </p:cBhvr>
                                      <p:to>
                                        <p:strVal val="visible"/>
                                      </p:to>
                                    </p:set>
                                    <p:anim calcmode="lin" valueType="num">
                                      <p:cBhvr additive="base">
                                        <p:cTn id="76" dur="500" fill="hold"/>
                                        <p:tgtEl>
                                          <p:spTgt spid="1202231"/>
                                        </p:tgtEl>
                                        <p:attrNameLst>
                                          <p:attrName>ppt_x</p:attrName>
                                        </p:attrNameLst>
                                      </p:cBhvr>
                                      <p:tavLst>
                                        <p:tav tm="0">
                                          <p:val>
                                            <p:strVal val="#ppt_x"/>
                                          </p:val>
                                        </p:tav>
                                        <p:tav tm="100000">
                                          <p:val>
                                            <p:strVal val="#ppt_x"/>
                                          </p:val>
                                        </p:tav>
                                      </p:tavLst>
                                    </p:anim>
                                    <p:anim calcmode="lin" valueType="num">
                                      <p:cBhvr additive="base">
                                        <p:cTn id="77" dur="500" fill="hold"/>
                                        <p:tgtEl>
                                          <p:spTgt spid="12022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7" name="suction.wav"/>
                                        </p:tgtEl>
                                      </p:cMediaNode>
                                    </p:audio>
                                  </p:subTnLst>
                                </p:cTn>
                              </p:par>
                              <p:par>
                                <p:cTn id="78" presetID="2" presetClass="entr" presetSubtype="4" fill="hold" grpId="0" nodeType="withEffect">
                                  <p:stCondLst>
                                    <p:cond delay="0"/>
                                  </p:stCondLst>
                                  <p:childTnLst>
                                    <p:set>
                                      <p:cBhvr>
                                        <p:cTn id="79" dur="1" fill="hold">
                                          <p:stCondLst>
                                            <p:cond delay="0"/>
                                          </p:stCondLst>
                                        </p:cTn>
                                        <p:tgtEl>
                                          <p:spTgt spid="1202232"/>
                                        </p:tgtEl>
                                        <p:attrNameLst>
                                          <p:attrName>style.visibility</p:attrName>
                                        </p:attrNameLst>
                                      </p:cBhvr>
                                      <p:to>
                                        <p:strVal val="visible"/>
                                      </p:to>
                                    </p:set>
                                    <p:anim calcmode="lin" valueType="num">
                                      <p:cBhvr additive="base">
                                        <p:cTn id="80" dur="500" fill="hold"/>
                                        <p:tgtEl>
                                          <p:spTgt spid="1202232"/>
                                        </p:tgtEl>
                                        <p:attrNameLst>
                                          <p:attrName>ppt_x</p:attrName>
                                        </p:attrNameLst>
                                      </p:cBhvr>
                                      <p:tavLst>
                                        <p:tav tm="0">
                                          <p:val>
                                            <p:strVal val="#ppt_x"/>
                                          </p:val>
                                        </p:tav>
                                        <p:tav tm="100000">
                                          <p:val>
                                            <p:strVal val="#ppt_x"/>
                                          </p:val>
                                        </p:tav>
                                      </p:tavLst>
                                    </p:anim>
                                    <p:anim calcmode="lin" valueType="num">
                                      <p:cBhvr additive="base">
                                        <p:cTn id="81" dur="500" fill="hold"/>
                                        <p:tgtEl>
                                          <p:spTgt spid="1202232"/>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202234"/>
                                        </p:tgtEl>
                                        <p:attrNameLst>
                                          <p:attrName>style.visibility</p:attrName>
                                        </p:attrNameLst>
                                      </p:cBhvr>
                                      <p:to>
                                        <p:strVal val="visible"/>
                                      </p:to>
                                    </p:set>
                                    <p:animEffect transition="in" filter="wipe(right)">
                                      <p:cBhvr>
                                        <p:cTn id="86" dur="3000"/>
                                        <p:tgtEl>
                                          <p:spTgt spid="1202234"/>
                                        </p:tgtEl>
                                      </p:cBhvr>
                                    </p:animEffect>
                                  </p:childTnLst>
                                  <p:subTnLst>
                                    <p:audio>
                                      <p:cMediaNode>
                                        <p:cTn display="0" masterRel="sameClick">
                                          <p:stCondLst>
                                            <p:cond evt="begin" delay="0">
                                              <p:tn val="84"/>
                                            </p:cond>
                                          </p:stCondLst>
                                          <p:endCondLst>
                                            <p:cond evt="onStopAudio" delay="0">
                                              <p:tgtEl>
                                                <p:sldTgt/>
                                              </p:tgtEl>
                                            </p:cond>
                                          </p:endCondLst>
                                        </p:cTn>
                                        <p:tgtEl>
                                          <p:sndTgt r:embed="rId8" name="drumroll.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202233"/>
                                        </p:tgtEl>
                                        <p:attrNameLst>
                                          <p:attrName>style.visibility</p:attrName>
                                        </p:attrNameLst>
                                      </p:cBhvr>
                                      <p:to>
                                        <p:strVal val="visible"/>
                                      </p:to>
                                    </p:set>
                                    <p:animEffect transition="in" filter="wipe(down)">
                                      <p:cBhvr>
                                        <p:cTn id="91" dur="3000"/>
                                        <p:tgtEl>
                                          <p:spTgt spid="1202233"/>
                                        </p:tgtEl>
                                      </p:cBhvr>
                                    </p:animEffect>
                                  </p:childTnLst>
                                  <p:subTnLst>
                                    <p:audio>
                                      <p:cMediaNode>
                                        <p:cTn display="0" masterRel="sameClick">
                                          <p:stCondLst>
                                            <p:cond evt="begin" delay="0">
                                              <p:tn val="89"/>
                                            </p:cond>
                                          </p:stCondLst>
                                          <p:endCondLst>
                                            <p:cond evt="onStopAudio" delay="0">
                                              <p:tgtEl>
                                                <p:sldTgt/>
                                              </p:tgtEl>
                                            </p:cond>
                                          </p:endCondLst>
                                        </p:cTn>
                                        <p:tgtEl>
                                          <p:sndTgt r:embed="rId8" name="drumroll.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4" fill="hold" nodeType="clickEffect">
                                  <p:stCondLst>
                                    <p:cond delay="0"/>
                                  </p:stCondLst>
                                  <p:childTnLst>
                                    <p:set>
                                      <p:cBhvr>
                                        <p:cTn id="95" dur="1" fill="hold">
                                          <p:stCondLst>
                                            <p:cond delay="0"/>
                                          </p:stCondLst>
                                        </p:cTn>
                                        <p:tgtEl>
                                          <p:spTgt spid="1202215">
                                            <p:txEl>
                                              <p:pRg st="1" end="1"/>
                                            </p:txEl>
                                          </p:spTgt>
                                        </p:tgtEl>
                                        <p:attrNameLst>
                                          <p:attrName>style.visibility</p:attrName>
                                        </p:attrNameLst>
                                      </p:cBhvr>
                                      <p:to>
                                        <p:strVal val="visible"/>
                                      </p:to>
                                    </p:set>
                                    <p:anim calcmode="lin" valueType="num">
                                      <p:cBhvr additive="base">
                                        <p:cTn id="96" dur="500" fill="hold"/>
                                        <p:tgtEl>
                                          <p:spTgt spid="1202215">
                                            <p:txEl>
                                              <p:pRg st="1" end="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022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1202215">
                                            <p:txEl>
                                              <p:pRg st="2" end="2"/>
                                            </p:txEl>
                                          </p:spTgt>
                                        </p:tgtEl>
                                        <p:attrNameLst>
                                          <p:attrName>style.visibility</p:attrName>
                                        </p:attrNameLst>
                                      </p:cBhvr>
                                      <p:to>
                                        <p:strVal val="visible"/>
                                      </p:to>
                                    </p:set>
                                    <p:anim calcmode="lin" valueType="num">
                                      <p:cBhvr additive="base">
                                        <p:cTn id="102" dur="500" fill="hold"/>
                                        <p:tgtEl>
                                          <p:spTgt spid="1202215">
                                            <p:txEl>
                                              <p:pRg st="2" end="2"/>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2022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1202215">
                                            <p:txEl>
                                              <p:pRg st="3" end="3"/>
                                            </p:txEl>
                                          </p:spTgt>
                                        </p:tgtEl>
                                        <p:attrNameLst>
                                          <p:attrName>style.visibility</p:attrName>
                                        </p:attrNameLst>
                                      </p:cBhvr>
                                      <p:to>
                                        <p:strVal val="visible"/>
                                      </p:to>
                                    </p:set>
                                    <p:anim calcmode="lin" valueType="num">
                                      <p:cBhvr additive="base">
                                        <p:cTn id="108" dur="500" fill="hold"/>
                                        <p:tgtEl>
                                          <p:spTgt spid="1202215">
                                            <p:txEl>
                                              <p:pRg st="3" end="3"/>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022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37917"/>
                                        </p:tgtEl>
                                        <p:attrNameLst>
                                          <p:attrName>style.visibility</p:attrName>
                                        </p:attrNameLst>
                                      </p:cBhvr>
                                      <p:to>
                                        <p:strVal val="visible"/>
                                      </p:to>
                                    </p:set>
                                    <p:animEffect transition="in" filter="wipe(right)">
                                      <p:cBhvr>
                                        <p:cTn id="114" dur="500"/>
                                        <p:tgtEl>
                                          <p:spTgt spid="37917"/>
                                        </p:tgtEl>
                                      </p:cBhvr>
                                    </p:animEffect>
                                  </p:childTnLst>
                                  <p:subTnLst>
                                    <p:audio>
                                      <p:cMediaNode>
                                        <p:cTn display="0" masterRel="sameClick">
                                          <p:stCondLst>
                                            <p:cond evt="begin" delay="0">
                                              <p:tn val="112"/>
                                            </p:cond>
                                          </p:stCondLst>
                                          <p:endCondLst>
                                            <p:cond evt="onStopAudio" delay="0">
                                              <p:tgtEl>
                                                <p:sldTgt/>
                                              </p:tgtEl>
                                            </p:cond>
                                          </p:endCondLst>
                                        </p:cTn>
                                        <p:tgtEl>
                                          <p:sndTgt r:embed="rId9" name="cashreg.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1202215">
                                            <p:txEl>
                                              <p:pRg st="4" end="4"/>
                                            </p:txEl>
                                          </p:spTgt>
                                        </p:tgtEl>
                                        <p:attrNameLst>
                                          <p:attrName>style.visibility</p:attrName>
                                        </p:attrNameLst>
                                      </p:cBhvr>
                                      <p:to>
                                        <p:strVal val="visible"/>
                                      </p:to>
                                    </p:set>
                                    <p:anim calcmode="lin" valueType="num">
                                      <p:cBhvr additive="base">
                                        <p:cTn id="119" dur="500" fill="hold"/>
                                        <p:tgtEl>
                                          <p:spTgt spid="1202215">
                                            <p:txEl>
                                              <p:pRg st="4" end="4"/>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2022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7918"/>
                                        </p:tgtEl>
                                        <p:attrNameLst>
                                          <p:attrName>style.visibility</p:attrName>
                                        </p:attrNameLst>
                                      </p:cBhvr>
                                      <p:to>
                                        <p:strVal val="visible"/>
                                      </p:to>
                                    </p:set>
                                    <p:animEffect transition="in" filter="wipe(up)">
                                      <p:cBhvr>
                                        <p:cTn id="125" dur="500"/>
                                        <p:tgtEl>
                                          <p:spTgt spid="37918"/>
                                        </p:tgtEl>
                                      </p:cBhvr>
                                    </p:animEffect>
                                  </p:childTnLst>
                                  <p:subTnLst>
                                    <p:audio>
                                      <p:cMediaNode>
                                        <p:cTn display="0" masterRel="sameClick">
                                          <p:stCondLst>
                                            <p:cond evt="begin" delay="0">
                                              <p:tn val="123"/>
                                            </p:cond>
                                          </p:stCondLst>
                                          <p:endCondLst>
                                            <p:cond evt="onStopAudio" delay="0">
                                              <p:tgtEl>
                                                <p:sldTgt/>
                                              </p:tgtEl>
                                            </p:cond>
                                          </p:endCondLst>
                                        </p:cTn>
                                        <p:tgtEl>
                                          <p:sndTgt r:embed="rId9" name="cashreg.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202236">
                                            <p:txEl>
                                              <p:pRg st="0" end="0"/>
                                            </p:txEl>
                                          </p:spTgt>
                                        </p:tgtEl>
                                        <p:attrNameLst>
                                          <p:attrName>style.visibility</p:attrName>
                                        </p:attrNameLst>
                                      </p:cBhvr>
                                      <p:to>
                                        <p:strVal val="visible"/>
                                      </p:to>
                                    </p:set>
                                    <p:anim calcmode="lin" valueType="num">
                                      <p:cBhvr additive="base">
                                        <p:cTn id="130" dur="500" fill="hold"/>
                                        <p:tgtEl>
                                          <p:spTgt spid="1202236">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202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nodeType="afterGroup">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1202235"/>
                                        </p:tgtEl>
                                        <p:attrNameLst>
                                          <p:attrName>style.visibility</p:attrName>
                                        </p:attrNameLst>
                                      </p:cBhvr>
                                      <p:to>
                                        <p:strVal val="visible"/>
                                      </p:to>
                                    </p:set>
                                    <p:animEffect transition="in" filter="wipe(left)">
                                      <p:cBhvr>
                                        <p:cTn id="135" dur="3000"/>
                                        <p:tgtEl>
                                          <p:spTgt spid="1202235"/>
                                        </p:tgtEl>
                                      </p:cBhvr>
                                    </p:animEffect>
                                  </p:childTnLst>
                                  <p:subTnLst>
                                    <p:audio>
                                      <p:cMediaNode>
                                        <p:cTn display="0" masterRel="sameClick">
                                          <p:stCondLst>
                                            <p:cond evt="begin" delay="0">
                                              <p:tn val="133"/>
                                            </p:cond>
                                          </p:stCondLst>
                                          <p:endCondLst>
                                            <p:cond evt="onStopAudio" delay="0">
                                              <p:tgtEl>
                                                <p:sldTgt/>
                                              </p:tgtEl>
                                            </p:cond>
                                          </p:endCondLst>
                                        </p:cTn>
                                        <p:tgtEl>
                                          <p:sndTgt r:embed="rId8" name="drumroll.wav"/>
                                        </p:tgtEl>
                                      </p:cMediaNode>
                                    </p:audio>
                                  </p:subTnLst>
                                </p:cTn>
                              </p:par>
                              <p:par>
                                <p:cTn id="136" presetID="2" presetClass="entr" presetSubtype="4" fill="hold" grpId="0" nodeType="withEffect">
                                  <p:stCondLst>
                                    <p:cond delay="0"/>
                                  </p:stCondLst>
                                  <p:childTnLst>
                                    <p:set>
                                      <p:cBhvr>
                                        <p:cTn id="137" dur="1" fill="hold">
                                          <p:stCondLst>
                                            <p:cond delay="0"/>
                                          </p:stCondLst>
                                        </p:cTn>
                                        <p:tgtEl>
                                          <p:spTgt spid="4"/>
                                        </p:tgtEl>
                                        <p:attrNameLst>
                                          <p:attrName>style.visibility</p:attrName>
                                        </p:attrNameLst>
                                      </p:cBhvr>
                                      <p:to>
                                        <p:strVal val="visible"/>
                                      </p:to>
                                    </p:set>
                                    <p:anim calcmode="lin" valueType="num">
                                      <p:cBhvr additive="base">
                                        <p:cTn id="138" dur="500" fill="hold"/>
                                        <p:tgtEl>
                                          <p:spTgt spid="4"/>
                                        </p:tgtEl>
                                        <p:attrNameLst>
                                          <p:attrName>ppt_x</p:attrName>
                                        </p:attrNameLst>
                                      </p:cBhvr>
                                      <p:tavLst>
                                        <p:tav tm="0">
                                          <p:val>
                                            <p:strVal val="#ppt_x"/>
                                          </p:val>
                                        </p:tav>
                                        <p:tav tm="100000">
                                          <p:val>
                                            <p:strVal val="#ppt_x"/>
                                          </p:val>
                                        </p:tav>
                                      </p:tavLst>
                                    </p:anim>
                                    <p:anim calcmode="lin" valueType="num">
                                      <p:cBhvr additive="base">
                                        <p:cTn id="1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nodeType="clickEffect">
                                  <p:stCondLst>
                                    <p:cond delay="0"/>
                                  </p:stCondLst>
                                  <p:childTnLst>
                                    <p:set>
                                      <p:cBhvr>
                                        <p:cTn id="143" dur="1" fill="hold">
                                          <p:stCondLst>
                                            <p:cond delay="0"/>
                                          </p:stCondLst>
                                        </p:cTn>
                                        <p:tgtEl>
                                          <p:spTgt spid="1202215">
                                            <p:txEl>
                                              <p:pRg st="5" end="5"/>
                                            </p:txEl>
                                          </p:spTgt>
                                        </p:tgtEl>
                                        <p:attrNameLst>
                                          <p:attrName>style.visibility</p:attrName>
                                        </p:attrNameLst>
                                      </p:cBhvr>
                                      <p:to>
                                        <p:strVal val="visible"/>
                                      </p:to>
                                    </p:set>
                                    <p:anim calcmode="lin" valueType="num">
                                      <p:cBhvr additive="base">
                                        <p:cTn id="144" dur="500" fill="hold"/>
                                        <p:tgtEl>
                                          <p:spTgt spid="1202215">
                                            <p:txEl>
                                              <p:pRg st="5" end="5"/>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2022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222" grpId="0" animBg="1"/>
      <p:bldP spid="1202223" grpId="0" animBg="1"/>
      <p:bldP spid="1202224" grpId="0"/>
      <p:bldP spid="1202225" grpId="0"/>
      <p:bldP spid="1202226" grpId="0" animBg="1"/>
      <p:bldP spid="1202227" grpId="0" animBg="1"/>
      <p:bldP spid="1202228" grpId="0"/>
      <p:bldP spid="1202229" grpId="0"/>
      <p:bldP spid="1202230" grpId="0" animBg="1"/>
      <p:bldP spid="1202231" grpId="0" animBg="1"/>
      <p:bldP spid="1202232" grpId="0"/>
      <p:bldP spid="1202233" grpId="0" animBg="1"/>
      <p:bldP spid="1202234" grpId="0" animBg="1"/>
      <p:bldP spid="1202235" grpId="0" animBg="1"/>
      <p:bldP spid="4" grpId="0"/>
      <p:bldP spid="37917" grpId="0" animBg="1"/>
      <p:bldP spid="379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7388" y="1839913"/>
            <a:ext cx="7772400" cy="50180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a:sym typeface="Symbol" pitchFamily="18" charset="2"/>
              </a:rPr>
              <a:t>EXAMPLE</a:t>
            </a:r>
            <a:r>
              <a:rPr lang="en-US" altLang="en-US" sz="2400"/>
              <a:t>: An internal combustion engine is an example of a heat engine that does useful work on the environment. A four-stroke engine is animated here.</a:t>
            </a:r>
          </a:p>
          <a:p>
            <a:pPr algn="l">
              <a:spcBef>
                <a:spcPct val="0"/>
              </a:spcBef>
            </a:pPr>
            <a:r>
              <a:rPr lang="en-US" altLang="en-US" sz="2400">
                <a:solidFill>
                  <a:srgbClr val="000000"/>
                </a:solidFill>
                <a:sym typeface="Symbol" pitchFamily="18" charset="2"/>
              </a:rPr>
              <a:t></a:t>
            </a:r>
            <a:r>
              <a:rPr lang="en-US" altLang="en-US" sz="2400">
                <a:solidFill>
                  <a:srgbClr val="000000"/>
                </a:solidFill>
              </a:rPr>
              <a:t>This example illustrates how a gas can be made to do work and illustrates a thermodynamic cycle.</a:t>
            </a: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endParaRPr lang="en-US" altLang="en-US" sz="2400"/>
          </a:p>
          <a:p>
            <a:pPr algn="l">
              <a:spcBef>
                <a:spcPct val="0"/>
              </a:spcBef>
            </a:pPr>
            <a:r>
              <a:rPr lang="en-US" altLang="en-US" sz="2400">
                <a:sym typeface="Symbol" pitchFamily="18" charset="2"/>
                <a:hlinkClick r:id="rId6"/>
              </a:rPr>
              <a:t>http://www.animatedengines.com/otto.html</a:t>
            </a:r>
            <a:endParaRPr lang="en-US" altLang="en-US" sz="2400">
              <a:sym typeface="Symbol" pitchFamily="18" charset="2"/>
            </a:endParaRPr>
          </a:p>
          <a:p>
            <a:pPr algn="l">
              <a:spcBef>
                <a:spcPct val="0"/>
              </a:spcBef>
            </a:pPr>
            <a:r>
              <a:rPr lang="en-US" altLang="en-US" sz="2400">
                <a:sym typeface="Symbol" pitchFamily="18" charset="2"/>
                <a:hlinkClick r:id="rId7"/>
              </a:rPr>
              <a:t>http://chemcollective.org/activities/simulations/engine</a:t>
            </a:r>
            <a:endParaRPr lang="en-US" altLang="en-US" sz="2400">
              <a:sym typeface="Symbol" pitchFamily="18" charset="2"/>
            </a:endParaRPr>
          </a:p>
        </p:txBody>
      </p:sp>
      <p:sp>
        <p:nvSpPr>
          <p:cNvPr id="124931" name="Rectangle 3"/>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eaLnBrk="1" hangingPunct="1">
              <a:spcBef>
                <a:spcPct val="0"/>
              </a:spcBef>
            </a:pPr>
            <a:r>
              <a:rPr lang="en-US" altLang="en-US" sz="2400" i="1">
                <a:solidFill>
                  <a:srgbClr val="333399"/>
                </a:solidFill>
              </a:rPr>
              <a:t>Sketching and interpreting state change graphs</a:t>
            </a:r>
          </a:p>
        </p:txBody>
      </p:sp>
      <p:pic>
        <p:nvPicPr>
          <p:cNvPr id="124932" name="Picture 4" descr="engineclr.gif (296678 bytes)"/>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649913" y="3375025"/>
            <a:ext cx="3551237" cy="3227388"/>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6713" y="3746500"/>
            <a:ext cx="3208337" cy="2136775"/>
          </a:xfrm>
          <a:prstGeom prst="rect">
            <a:avLst/>
          </a:prstGeom>
          <a:noFill/>
          <a:extLst>
            <a:ext uri="{909E8E84-426E-40DD-AFC4-6F175D3DCCD1}">
              <a14:hiddenFill xmlns:a14="http://schemas.microsoft.com/office/drawing/2010/main">
                <a:solidFill>
                  <a:srgbClr val="FFFFFF"/>
                </a:solidFill>
              </a14:hiddenFill>
            </a:ext>
          </a:extLst>
        </p:spPr>
      </p:pic>
      <p:sp>
        <p:nvSpPr>
          <p:cNvPr id="124934" name="Line 6"/>
          <p:cNvSpPr>
            <a:spLocks noChangeShapeType="1"/>
          </p:cNvSpPr>
          <p:nvPr/>
        </p:nvSpPr>
        <p:spPr bwMode="auto">
          <a:xfrm>
            <a:off x="2176463" y="42164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 name="Line 7"/>
          <p:cNvSpPr>
            <a:spLocks noChangeShapeType="1"/>
          </p:cNvSpPr>
          <p:nvPr/>
        </p:nvSpPr>
        <p:spPr bwMode="auto">
          <a:xfrm>
            <a:off x="4259263" y="4206875"/>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 name="Line 8"/>
          <p:cNvSpPr>
            <a:spLocks noChangeShapeType="1"/>
          </p:cNvSpPr>
          <p:nvPr/>
        </p:nvSpPr>
        <p:spPr bwMode="auto">
          <a:xfrm>
            <a:off x="2852738" y="4578350"/>
            <a:ext cx="0" cy="228600"/>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 name="Line 9"/>
          <p:cNvSpPr>
            <a:spLocks noChangeShapeType="1"/>
          </p:cNvSpPr>
          <p:nvPr/>
        </p:nvSpPr>
        <p:spPr bwMode="auto">
          <a:xfrm>
            <a:off x="3589338" y="4581525"/>
            <a:ext cx="0" cy="228600"/>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 calcmode="lin" valueType="num">
                                      <p:cBhvr additive="base">
                                        <p:cTn id="7" dur="500" fill="hold"/>
                                        <p:tgtEl>
                                          <p:spTgt spid="124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0">
                                            <p:txEl>
                                              <p:pRg st="1" end="1"/>
                                            </p:txEl>
                                          </p:spTgt>
                                        </p:tgtEl>
                                        <p:attrNameLst>
                                          <p:attrName>style.visibility</p:attrName>
                                        </p:attrNameLst>
                                      </p:cBhvr>
                                      <p:to>
                                        <p:strVal val="visible"/>
                                      </p:to>
                                    </p:set>
                                    <p:anim calcmode="lin" valueType="num">
                                      <p:cBhvr additive="base">
                                        <p:cTn id="13"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4932"/>
                                        </p:tgtEl>
                                        <p:attrNameLst>
                                          <p:attrName>style.visibility</p:attrName>
                                        </p:attrNameLst>
                                      </p:cBhvr>
                                      <p:to>
                                        <p:strVal val="visible"/>
                                      </p:to>
                                    </p:set>
                                    <p:animEffect transition="in" filter="fade">
                                      <p:cBhvr>
                                        <p:cTn id="17" dur="2000"/>
                                        <p:tgtEl>
                                          <p:spTgt spid="1249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4933"/>
                                        </p:tgtEl>
                                        <p:attrNameLst>
                                          <p:attrName>style.visibility</p:attrName>
                                        </p:attrNameLst>
                                      </p:cBhvr>
                                      <p:to>
                                        <p:strVal val="visible"/>
                                      </p:to>
                                    </p:set>
                                    <p:animEffect transition="in" filter="fade">
                                      <p:cBhvr>
                                        <p:cTn id="22" dur="2000"/>
                                        <p:tgtEl>
                                          <p:spTgt spid="1249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4934"/>
                                        </p:tgtEl>
                                        <p:attrNameLst>
                                          <p:attrName>style.visibility</p:attrName>
                                        </p:attrNameLst>
                                      </p:cBhvr>
                                      <p:to>
                                        <p:strVal val="visible"/>
                                      </p:to>
                                    </p:set>
                                    <p:animEffect transition="in" filter="wipe(up)">
                                      <p:cBhvr>
                                        <p:cTn id="27" dur="500"/>
                                        <p:tgtEl>
                                          <p:spTgt spid="124934"/>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par>
                                <p:cTn id="28" presetID="22" presetClass="entr" presetSubtype="1" fill="hold" grpId="0" nodeType="withEffect">
                                  <p:stCondLst>
                                    <p:cond delay="0"/>
                                  </p:stCondLst>
                                  <p:childTnLst>
                                    <p:set>
                                      <p:cBhvr>
                                        <p:cTn id="29" dur="1" fill="hold">
                                          <p:stCondLst>
                                            <p:cond delay="0"/>
                                          </p:stCondLst>
                                        </p:cTn>
                                        <p:tgtEl>
                                          <p:spTgt spid="124935"/>
                                        </p:tgtEl>
                                        <p:attrNameLst>
                                          <p:attrName>style.visibility</p:attrName>
                                        </p:attrNameLst>
                                      </p:cBhvr>
                                      <p:to>
                                        <p:strVal val="visible"/>
                                      </p:to>
                                    </p:set>
                                    <p:animEffect transition="in" filter="wipe(up)">
                                      <p:cBhvr>
                                        <p:cTn id="30" dur="500"/>
                                        <p:tgtEl>
                                          <p:spTgt spid="12493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4936"/>
                                        </p:tgtEl>
                                        <p:attrNameLst>
                                          <p:attrName>style.visibility</p:attrName>
                                        </p:attrNameLst>
                                      </p:cBhvr>
                                      <p:to>
                                        <p:strVal val="visible"/>
                                      </p:to>
                                    </p:set>
                                    <p:animEffect transition="in" filter="wipe(down)">
                                      <p:cBhvr>
                                        <p:cTn id="35" dur="500"/>
                                        <p:tgtEl>
                                          <p:spTgt spid="124936"/>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par>
                                <p:cTn id="36" presetID="22" presetClass="entr" presetSubtype="4" fill="hold" grpId="0" nodeType="withEffect">
                                  <p:stCondLst>
                                    <p:cond delay="0"/>
                                  </p:stCondLst>
                                  <p:childTnLst>
                                    <p:set>
                                      <p:cBhvr>
                                        <p:cTn id="37" dur="1" fill="hold">
                                          <p:stCondLst>
                                            <p:cond delay="0"/>
                                          </p:stCondLst>
                                        </p:cTn>
                                        <p:tgtEl>
                                          <p:spTgt spid="124937"/>
                                        </p:tgtEl>
                                        <p:attrNameLst>
                                          <p:attrName>style.visibility</p:attrName>
                                        </p:attrNameLst>
                                      </p:cBhvr>
                                      <p:to>
                                        <p:strVal val="visible"/>
                                      </p:to>
                                    </p:set>
                                    <p:animEffect transition="in" filter="wipe(down)">
                                      <p:cBhvr>
                                        <p:cTn id="38" dur="500"/>
                                        <p:tgtEl>
                                          <p:spTgt spid="124937"/>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4930">
                                            <p:txEl>
                                              <p:pRg st="8" end="8"/>
                                            </p:txEl>
                                          </p:spTgt>
                                        </p:tgtEl>
                                        <p:attrNameLst>
                                          <p:attrName>style.visibility</p:attrName>
                                        </p:attrNameLst>
                                      </p:cBhvr>
                                      <p:to>
                                        <p:strVal val="visible"/>
                                      </p:to>
                                    </p:set>
                                    <p:anim calcmode="lin" valueType="num">
                                      <p:cBhvr additive="base">
                                        <p:cTn id="43" dur="500" fill="hold"/>
                                        <p:tgtEl>
                                          <p:spTgt spid="12493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4930">
                                            <p:txEl>
                                              <p:pRg st="9" end="9"/>
                                            </p:txEl>
                                          </p:spTgt>
                                        </p:tgtEl>
                                        <p:attrNameLst>
                                          <p:attrName>style.visibility</p:attrName>
                                        </p:attrNameLst>
                                      </p:cBhvr>
                                      <p:to>
                                        <p:strVal val="visible"/>
                                      </p:to>
                                    </p:set>
                                    <p:anim calcmode="lin" valueType="num">
                                      <p:cBhvr additive="base">
                                        <p:cTn id="49" dur="500" fill="hold"/>
                                        <p:tgtEl>
                                          <p:spTgt spid="12493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9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nimBg="1"/>
      <p:bldP spid="124935" grpId="0" animBg="1"/>
      <p:bldP spid="124936" grpId="0" animBg="1"/>
      <p:bldP spid="1249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Theory of knowledge: </a:t>
            </a:r>
            <a:endParaRPr lang="en-US" altLang="en-US"/>
          </a:p>
          <a:p>
            <a:r>
              <a:rPr lang="en-US" altLang="en-US"/>
              <a:t>• When does modelling of “ideal” situations become “good enough” to count as knowledge? </a:t>
            </a:r>
          </a:p>
          <a:p>
            <a:r>
              <a:rPr lang="en-US" altLang="en-US" b="1"/>
              <a:t>Utilization: </a:t>
            </a:r>
            <a:endParaRPr lang="en-US" altLang="en-US"/>
          </a:p>
          <a:p>
            <a:r>
              <a:rPr lang="en-US" altLang="en-US"/>
              <a:t>• Transport of gases in liquid form or at high pressures/densities is common practice across the globe. Behaviour of real gases under extreme conditions needs to be carefully considered in these situations. </a:t>
            </a:r>
          </a:p>
          <a:p>
            <a:r>
              <a:rPr lang="en-US" altLang="en-US"/>
              <a:t>• Consideration of thermodynamic processes is essential to many areas of chemistry (see </a:t>
            </a:r>
            <a:r>
              <a:rPr lang="en-US" altLang="en-US" i="1"/>
              <a:t>Chemistry </a:t>
            </a:r>
            <a:r>
              <a:rPr lang="en-US" altLang="en-US"/>
              <a:t>sub-topic </a:t>
            </a:r>
            <a:r>
              <a:rPr lang="en-US" altLang="en-US" i="1"/>
              <a:t>1.3</a:t>
            </a:r>
            <a:r>
              <a:rPr lang="en-US" altLang="en-US"/>
              <a:t>) </a:t>
            </a:r>
          </a:p>
          <a:p>
            <a:r>
              <a:rPr lang="en-US" altLang="en-US"/>
              <a:t>• Respiration processes (see </a:t>
            </a:r>
            <a:r>
              <a:rPr lang="en-US" altLang="en-US" i="1"/>
              <a:t>Biology </a:t>
            </a:r>
            <a:r>
              <a:rPr lang="en-US" altLang="en-US"/>
              <a:t>sub-topic </a:t>
            </a:r>
            <a:r>
              <a:rPr lang="en-US" altLang="en-US" i="1"/>
              <a:t>D.6</a:t>
            </a:r>
            <a:r>
              <a:rPr lang="en-US" altLang="en-US"/>
              <a:t>) </a:t>
            </a:r>
          </a:p>
        </p:txBody>
      </p:sp>
      <p:sp>
        <p:nvSpPr>
          <p:cNvPr id="5123"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8" name="Rectangle 4"/>
          <p:cNvSpPr>
            <a:spLocks noChangeArrowheads="1"/>
          </p:cNvSpPr>
          <p:nvPr/>
        </p:nvSpPr>
        <p:spPr bwMode="auto">
          <a:xfrm>
            <a:off x="687388" y="2651125"/>
            <a:ext cx="7772400" cy="4206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fixed quantity of a gas undergoes a cycle by changing between the following three states:</a:t>
            </a:r>
          </a:p>
          <a:p>
            <a:pPr eaLnBrk="1" hangingPunct="1">
              <a:lnSpc>
                <a:spcPct val="90000"/>
              </a:lnSpc>
              <a:spcBef>
                <a:spcPct val="15000"/>
              </a:spcBef>
            </a:pPr>
            <a:r>
              <a:rPr lang="en-US" altLang="en-US"/>
              <a:t>  State A: (</a:t>
            </a:r>
            <a:r>
              <a:rPr lang="en-US" altLang="en-US" i="1"/>
              <a:t>p</a:t>
            </a:r>
            <a:r>
              <a:rPr lang="en-US" altLang="en-US"/>
              <a:t> = 2 Pa, </a:t>
            </a:r>
            <a:r>
              <a:rPr lang="en-US" altLang="en-US" i="1"/>
              <a:t>V</a:t>
            </a:r>
            <a:r>
              <a:rPr lang="en-US" altLang="en-US"/>
              <a:t> = 10 m</a:t>
            </a:r>
            <a:r>
              <a:rPr lang="en-US" altLang="en-US" baseline="30000"/>
              <a:t>3</a:t>
            </a:r>
            <a:r>
              <a:rPr lang="en-US" altLang="en-US"/>
              <a:t>)</a:t>
            </a:r>
          </a:p>
          <a:p>
            <a:pPr eaLnBrk="1" hangingPunct="1">
              <a:lnSpc>
                <a:spcPct val="90000"/>
              </a:lnSpc>
              <a:spcBef>
                <a:spcPct val="15000"/>
              </a:spcBef>
            </a:pPr>
            <a:r>
              <a:rPr lang="en-US" altLang="en-US"/>
              <a:t>  State B: (</a:t>
            </a:r>
            <a:r>
              <a:rPr lang="en-US" altLang="en-US" i="1"/>
              <a:t>p</a:t>
            </a:r>
            <a:r>
              <a:rPr lang="en-US" altLang="en-US"/>
              <a:t> = 8 Pa, </a:t>
            </a:r>
            <a:r>
              <a:rPr lang="en-US" altLang="en-US" i="1"/>
              <a:t>V</a:t>
            </a:r>
            <a:r>
              <a:rPr lang="en-US" altLang="en-US"/>
              <a:t> = 10 m</a:t>
            </a:r>
            <a:r>
              <a:rPr lang="en-US" altLang="en-US" baseline="30000"/>
              <a:t>3</a:t>
            </a:r>
            <a:r>
              <a:rPr lang="en-US" altLang="en-US"/>
              <a:t>)</a:t>
            </a:r>
          </a:p>
          <a:p>
            <a:pPr eaLnBrk="1" hangingPunct="1">
              <a:lnSpc>
                <a:spcPct val="90000"/>
              </a:lnSpc>
              <a:spcBef>
                <a:spcPct val="15000"/>
              </a:spcBef>
            </a:pPr>
            <a:r>
              <a:rPr lang="en-US" altLang="en-US"/>
              <a:t>  State C: (</a:t>
            </a:r>
            <a:r>
              <a:rPr lang="en-US" altLang="en-US" i="1"/>
              <a:t>p</a:t>
            </a:r>
            <a:r>
              <a:rPr lang="en-US" altLang="en-US"/>
              <a:t> = 8 Pa, </a:t>
            </a:r>
            <a:r>
              <a:rPr lang="en-US" altLang="en-US" i="1"/>
              <a:t>V</a:t>
            </a:r>
            <a:r>
              <a:rPr lang="en-US" altLang="en-US"/>
              <a:t> = 25 m</a:t>
            </a:r>
            <a:r>
              <a:rPr lang="en-US" altLang="en-US" baseline="30000"/>
              <a:t>3</a:t>
            </a:r>
            <a:r>
              <a:rPr lang="en-US" altLang="en-US"/>
              <a:t>)</a:t>
            </a:r>
          </a:p>
          <a:p>
            <a:pPr eaLnBrk="1" hangingPunct="1">
              <a:lnSpc>
                <a:spcPct val="90000"/>
              </a:lnSpc>
              <a:spcBef>
                <a:spcPct val="20000"/>
              </a:spcBef>
            </a:pPr>
            <a:r>
              <a:rPr lang="en-US" altLang="en-US">
                <a:sym typeface="Symbol" pitchFamily="18" charset="2"/>
              </a:rPr>
              <a:t>Each process is a straight line, and                                      the cycle goes like this: ABCA.</a:t>
            </a:r>
          </a:p>
          <a:p>
            <a:pPr eaLnBrk="1" hangingPunct="1">
              <a:lnSpc>
                <a:spcPct val="90000"/>
              </a:lnSpc>
              <a:spcBef>
                <a:spcPct val="20000"/>
              </a:spcBef>
            </a:pPr>
            <a:r>
              <a:rPr lang="en-US" altLang="en-US">
                <a:sym typeface="Symbol" pitchFamily="18" charset="2"/>
              </a:rPr>
              <a:t>Sketch the complete cycle on a </a:t>
            </a:r>
            <a:r>
              <a:rPr lang="en-US" altLang="en-US" i="1">
                <a:sym typeface="Symbol" pitchFamily="18" charset="2"/>
              </a:rPr>
              <a:t>p-V</a:t>
            </a:r>
            <a:r>
              <a:rPr lang="en-US" altLang="en-US">
                <a:sym typeface="Symbol" pitchFamily="18" charset="2"/>
              </a:rPr>
              <a:t>                            diagram.</a:t>
            </a:r>
          </a:p>
          <a:p>
            <a:pPr eaLnBrk="1" hangingPunct="1">
              <a:lnSpc>
                <a:spcPct val="90000"/>
              </a:lnSpc>
              <a:spcBef>
                <a:spcPct val="20000"/>
              </a:spcBef>
            </a:pPr>
            <a:r>
              <a:rPr lang="en-US" altLang="en-US">
                <a:sym typeface="Symbol" pitchFamily="18" charset="2"/>
              </a:rPr>
              <a:t>SOLUTION:</a:t>
            </a:r>
          </a:p>
          <a:p>
            <a:pPr eaLnBrk="1" hangingPunct="1">
              <a:lnSpc>
                <a:spcPct val="90000"/>
              </a:lnSpc>
              <a:spcBef>
                <a:spcPct val="20000"/>
              </a:spcBef>
            </a:pPr>
            <a:r>
              <a:rPr lang="en-US" altLang="en-US">
                <a:sym typeface="Symbol" pitchFamily="18" charset="2"/>
              </a:rPr>
              <a:t>Scale your axes and plot your points…</a:t>
            </a:r>
          </a:p>
        </p:txBody>
      </p:sp>
      <p:sp>
        <p:nvSpPr>
          <p:cNvPr id="1204226" name="Rectangle 2"/>
          <p:cNvSpPr>
            <a:spLocks noChangeArrowheads="1"/>
          </p:cNvSpPr>
          <p:nvPr/>
        </p:nvSpPr>
        <p:spPr bwMode="auto">
          <a:xfrm>
            <a:off x="685800" y="1401763"/>
            <a:ext cx="7772400" cy="1266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 </a:t>
            </a:r>
            <a:r>
              <a:rPr lang="en-US" altLang="en-US" b="1">
                <a:solidFill>
                  <a:srgbClr val="000000"/>
                </a:solidFill>
                <a:cs typeface="Times New Roman" pitchFamily="18" charset="0"/>
                <a:sym typeface="Symbol" pitchFamily="18" charset="2"/>
              </a:rPr>
              <a:t>thermodynamic cycle </a:t>
            </a:r>
            <a:r>
              <a:rPr lang="en-US" altLang="en-US">
                <a:solidFill>
                  <a:srgbClr val="000000"/>
                </a:solidFill>
                <a:cs typeface="Times New Roman" pitchFamily="18" charset="0"/>
                <a:sym typeface="Symbol" pitchFamily="18" charset="2"/>
              </a:rPr>
              <a:t>is a set of processes which ultimately return a gas to its original state.</a:t>
            </a:r>
          </a:p>
        </p:txBody>
      </p:sp>
      <p:grpSp>
        <p:nvGrpSpPr>
          <p:cNvPr id="2" name="Group 26"/>
          <p:cNvGrpSpPr>
            <a:grpSpLocks/>
          </p:cNvGrpSpPr>
          <p:nvPr/>
        </p:nvGrpSpPr>
        <p:grpSpPr bwMode="auto">
          <a:xfrm>
            <a:off x="6461125" y="3402013"/>
            <a:ext cx="311150" cy="2293937"/>
            <a:chOff x="3775" y="1283"/>
            <a:chExt cx="196" cy="810"/>
          </a:xfrm>
        </p:grpSpPr>
        <p:sp>
          <p:nvSpPr>
            <p:cNvPr id="38941" name="Line 27"/>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2" name="Text Box 28"/>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3" name="Group 29"/>
          <p:cNvGrpSpPr>
            <a:grpSpLocks/>
          </p:cNvGrpSpPr>
          <p:nvPr/>
        </p:nvGrpSpPr>
        <p:grpSpPr bwMode="auto">
          <a:xfrm>
            <a:off x="6599238" y="5500688"/>
            <a:ext cx="2544762" cy="366712"/>
            <a:chOff x="3856" y="1981"/>
            <a:chExt cx="1074" cy="231"/>
          </a:xfrm>
        </p:grpSpPr>
        <p:sp>
          <p:nvSpPr>
            <p:cNvPr id="38939" name="Line 30"/>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0" name="Text Box 31"/>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204256" name="Text Box 32"/>
          <p:cNvSpPr txBox="1">
            <a:spLocks noChangeArrowheads="1"/>
          </p:cNvSpPr>
          <p:nvPr/>
        </p:nvSpPr>
        <p:spPr bwMode="auto">
          <a:xfrm>
            <a:off x="6094413" y="51577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204257" name="Line 33"/>
          <p:cNvSpPr>
            <a:spLocks noChangeShapeType="1"/>
          </p:cNvSpPr>
          <p:nvPr/>
        </p:nvSpPr>
        <p:spPr bwMode="auto">
          <a:xfrm>
            <a:off x="6481763" y="5357813"/>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58" name="Line 34"/>
          <p:cNvSpPr>
            <a:spLocks noChangeShapeType="1"/>
          </p:cNvSpPr>
          <p:nvPr/>
        </p:nvSpPr>
        <p:spPr bwMode="auto">
          <a:xfrm>
            <a:off x="6475413" y="4305300"/>
            <a:ext cx="188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59" name="Text Box 35"/>
          <p:cNvSpPr txBox="1">
            <a:spLocks noChangeArrowheads="1"/>
          </p:cNvSpPr>
          <p:nvPr/>
        </p:nvSpPr>
        <p:spPr bwMode="auto">
          <a:xfrm>
            <a:off x="6096000" y="41481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204260" name="Line 36"/>
          <p:cNvSpPr>
            <a:spLocks noChangeShapeType="1"/>
          </p:cNvSpPr>
          <p:nvPr/>
        </p:nvSpPr>
        <p:spPr bwMode="auto">
          <a:xfrm rot="-5400000">
            <a:off x="7147718" y="5691982"/>
            <a:ext cx="188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61" name="Line 37"/>
          <p:cNvSpPr>
            <a:spLocks noChangeShapeType="1"/>
          </p:cNvSpPr>
          <p:nvPr/>
        </p:nvSpPr>
        <p:spPr bwMode="auto">
          <a:xfrm rot="-5400000">
            <a:off x="8085931" y="5698332"/>
            <a:ext cx="188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262" name="Text Box 38"/>
          <p:cNvSpPr txBox="1">
            <a:spLocks noChangeArrowheads="1"/>
          </p:cNvSpPr>
          <p:nvPr/>
        </p:nvSpPr>
        <p:spPr bwMode="auto">
          <a:xfrm>
            <a:off x="7024688" y="57388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204263" name="Text Box 39"/>
          <p:cNvSpPr txBox="1">
            <a:spLocks noChangeArrowheads="1"/>
          </p:cNvSpPr>
          <p:nvPr/>
        </p:nvSpPr>
        <p:spPr bwMode="auto">
          <a:xfrm>
            <a:off x="7967663" y="57388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204264" name="Oval 40"/>
          <p:cNvSpPr>
            <a:spLocks noChangeArrowheads="1"/>
          </p:cNvSpPr>
          <p:nvPr/>
        </p:nvSpPr>
        <p:spPr bwMode="auto">
          <a:xfrm>
            <a:off x="7191375" y="5330825"/>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66" name="Text Box 42"/>
          <p:cNvSpPr txBox="1">
            <a:spLocks noChangeArrowheads="1"/>
          </p:cNvSpPr>
          <p:nvPr/>
        </p:nvSpPr>
        <p:spPr bwMode="auto">
          <a:xfrm>
            <a:off x="6821488" y="5181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04267" name="Oval 43"/>
          <p:cNvSpPr>
            <a:spLocks noChangeArrowheads="1"/>
          </p:cNvSpPr>
          <p:nvPr/>
        </p:nvSpPr>
        <p:spPr bwMode="auto">
          <a:xfrm>
            <a:off x="7186613" y="4244975"/>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68" name="Text Box 44"/>
          <p:cNvSpPr txBox="1">
            <a:spLocks noChangeArrowheads="1"/>
          </p:cNvSpPr>
          <p:nvPr/>
        </p:nvSpPr>
        <p:spPr bwMode="auto">
          <a:xfrm>
            <a:off x="6816725" y="40957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04269" name="Oval 45"/>
          <p:cNvSpPr>
            <a:spLocks noChangeArrowheads="1"/>
          </p:cNvSpPr>
          <p:nvPr/>
        </p:nvSpPr>
        <p:spPr bwMode="auto">
          <a:xfrm>
            <a:off x="8115300" y="4241800"/>
            <a:ext cx="88900" cy="88900"/>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70" name="Text Box 46"/>
          <p:cNvSpPr txBox="1">
            <a:spLocks noChangeArrowheads="1"/>
          </p:cNvSpPr>
          <p:nvPr/>
        </p:nvSpPr>
        <p:spPr bwMode="auto">
          <a:xfrm>
            <a:off x="8250238" y="41036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04273" name="Line 49"/>
          <p:cNvSpPr>
            <a:spLocks noChangeShapeType="1"/>
          </p:cNvSpPr>
          <p:nvPr/>
        </p:nvSpPr>
        <p:spPr bwMode="auto">
          <a:xfrm flipV="1">
            <a:off x="7235825" y="4276725"/>
            <a:ext cx="0" cy="10556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4277" name="Line 53"/>
          <p:cNvSpPr>
            <a:spLocks noChangeShapeType="1"/>
          </p:cNvSpPr>
          <p:nvPr/>
        </p:nvSpPr>
        <p:spPr bwMode="auto">
          <a:xfrm flipV="1">
            <a:off x="7218363" y="4278313"/>
            <a:ext cx="942975" cy="635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4283" name="Line 59"/>
          <p:cNvSpPr>
            <a:spLocks noChangeShapeType="1"/>
          </p:cNvSpPr>
          <p:nvPr/>
        </p:nvSpPr>
        <p:spPr bwMode="auto">
          <a:xfrm flipH="1">
            <a:off x="7239000" y="4295775"/>
            <a:ext cx="927100" cy="107315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4286" name="Rectangle 62"/>
          <p:cNvSpPr>
            <a:spLocks noChangeArrowheads="1"/>
          </p:cNvSpPr>
          <p:nvPr/>
        </p:nvSpPr>
        <p:spPr bwMode="auto">
          <a:xfrm>
            <a:off x="3992563" y="5030788"/>
            <a:ext cx="520700" cy="284162"/>
          </a:xfrm>
          <a:prstGeom prst="rect">
            <a:avLst/>
          </a:prstGeom>
          <a:solidFill>
            <a:schemeClr val="hlink">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87" name="Rectangle 63"/>
          <p:cNvSpPr>
            <a:spLocks noChangeArrowheads="1"/>
          </p:cNvSpPr>
          <p:nvPr/>
        </p:nvSpPr>
        <p:spPr bwMode="auto">
          <a:xfrm>
            <a:off x="4525963" y="5030788"/>
            <a:ext cx="534987" cy="284162"/>
          </a:xfrm>
          <a:prstGeom prst="rect">
            <a:avLst/>
          </a:prstGeom>
          <a:solidFill>
            <a:srgbClr val="FF00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04288" name="Rectangle 64"/>
          <p:cNvSpPr>
            <a:spLocks noChangeArrowheads="1"/>
          </p:cNvSpPr>
          <p:nvPr/>
        </p:nvSpPr>
        <p:spPr bwMode="auto">
          <a:xfrm>
            <a:off x="5068888" y="5035550"/>
            <a:ext cx="501650" cy="284163"/>
          </a:xfrm>
          <a:prstGeom prst="rect">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8">
                                            <p:txEl>
                                              <p:pRg st="0" end="0"/>
                                            </p:txEl>
                                          </p:spTgt>
                                        </p:tgtEl>
                                        <p:attrNameLst>
                                          <p:attrName>style.visibility</p:attrName>
                                        </p:attrNameLst>
                                      </p:cBhvr>
                                      <p:to>
                                        <p:strVal val="visible"/>
                                      </p:to>
                                    </p:set>
                                    <p:anim calcmode="lin" valueType="num">
                                      <p:cBhvr additive="base">
                                        <p:cTn id="13" dur="500" fill="hold"/>
                                        <p:tgtEl>
                                          <p:spTgt spid="12042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4228">
                                            <p:txEl>
                                              <p:pRg st="1" end="1"/>
                                            </p:txEl>
                                          </p:spTgt>
                                        </p:tgtEl>
                                        <p:attrNameLst>
                                          <p:attrName>style.visibility</p:attrName>
                                        </p:attrNameLst>
                                      </p:cBhvr>
                                      <p:to>
                                        <p:strVal val="visible"/>
                                      </p:to>
                                    </p:set>
                                    <p:anim calcmode="lin" valueType="num">
                                      <p:cBhvr additive="base">
                                        <p:cTn id="19" dur="500" fill="hold"/>
                                        <p:tgtEl>
                                          <p:spTgt spid="120422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4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4228">
                                            <p:txEl>
                                              <p:pRg st="2" end="2"/>
                                            </p:txEl>
                                          </p:spTgt>
                                        </p:tgtEl>
                                        <p:attrNameLst>
                                          <p:attrName>style.visibility</p:attrName>
                                        </p:attrNameLst>
                                      </p:cBhvr>
                                      <p:to>
                                        <p:strVal val="visible"/>
                                      </p:to>
                                    </p:set>
                                    <p:anim calcmode="lin" valueType="num">
                                      <p:cBhvr additive="base">
                                        <p:cTn id="25" dur="500" fill="hold"/>
                                        <p:tgtEl>
                                          <p:spTgt spid="120422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42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4228">
                                            <p:txEl>
                                              <p:pRg st="3" end="3"/>
                                            </p:txEl>
                                          </p:spTgt>
                                        </p:tgtEl>
                                        <p:attrNameLst>
                                          <p:attrName>style.visibility</p:attrName>
                                        </p:attrNameLst>
                                      </p:cBhvr>
                                      <p:to>
                                        <p:strVal val="visible"/>
                                      </p:to>
                                    </p:set>
                                    <p:anim calcmode="lin" valueType="num">
                                      <p:cBhvr additive="base">
                                        <p:cTn id="31" dur="500" fill="hold"/>
                                        <p:tgtEl>
                                          <p:spTgt spid="120422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42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4228">
                                            <p:txEl>
                                              <p:pRg st="4" end="4"/>
                                            </p:txEl>
                                          </p:spTgt>
                                        </p:tgtEl>
                                        <p:attrNameLst>
                                          <p:attrName>style.visibility</p:attrName>
                                        </p:attrNameLst>
                                      </p:cBhvr>
                                      <p:to>
                                        <p:strVal val="visible"/>
                                      </p:to>
                                    </p:set>
                                    <p:anim calcmode="lin" valueType="num">
                                      <p:cBhvr additive="base">
                                        <p:cTn id="37" dur="500" fill="hold"/>
                                        <p:tgtEl>
                                          <p:spTgt spid="120422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42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4228">
                                            <p:txEl>
                                              <p:pRg st="5" end="5"/>
                                            </p:txEl>
                                          </p:spTgt>
                                        </p:tgtEl>
                                        <p:attrNameLst>
                                          <p:attrName>style.visibility</p:attrName>
                                        </p:attrNameLst>
                                      </p:cBhvr>
                                      <p:to>
                                        <p:strVal val="visible"/>
                                      </p:to>
                                    </p:set>
                                    <p:anim calcmode="lin" valueType="num">
                                      <p:cBhvr additive="base">
                                        <p:cTn id="43" dur="500" fill="hold"/>
                                        <p:tgtEl>
                                          <p:spTgt spid="120422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42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04228">
                                            <p:txEl>
                                              <p:pRg st="6" end="6"/>
                                            </p:txEl>
                                          </p:spTgt>
                                        </p:tgtEl>
                                        <p:attrNameLst>
                                          <p:attrName>style.visibility</p:attrName>
                                        </p:attrNameLst>
                                      </p:cBhvr>
                                      <p:to>
                                        <p:strVal val="visible"/>
                                      </p:to>
                                    </p:set>
                                    <p:anim calcmode="lin" valueType="num">
                                      <p:cBhvr additive="base">
                                        <p:cTn id="49" dur="500" fill="hold"/>
                                        <p:tgtEl>
                                          <p:spTgt spid="120422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42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04228">
                                            <p:txEl>
                                              <p:pRg st="7" end="7"/>
                                            </p:txEl>
                                          </p:spTgt>
                                        </p:tgtEl>
                                        <p:attrNameLst>
                                          <p:attrName>style.visibility</p:attrName>
                                        </p:attrNameLst>
                                      </p:cBhvr>
                                      <p:to>
                                        <p:strVal val="visible"/>
                                      </p:to>
                                    </p:set>
                                    <p:anim calcmode="lin" valueType="num">
                                      <p:cBhvr additive="base">
                                        <p:cTn id="55" dur="500" fill="hold"/>
                                        <p:tgtEl>
                                          <p:spTgt spid="120422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0422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04257"/>
                                        </p:tgtEl>
                                        <p:attrNameLst>
                                          <p:attrName>style.visibility</p:attrName>
                                        </p:attrNameLst>
                                      </p:cBhvr>
                                      <p:to>
                                        <p:strVal val="visible"/>
                                      </p:to>
                                    </p:set>
                                    <p:animEffect transition="in" filter="fade">
                                      <p:cBhvr>
                                        <p:cTn id="69" dur="500"/>
                                        <p:tgtEl>
                                          <p:spTgt spid="1204257"/>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04256"/>
                                        </p:tgtEl>
                                        <p:attrNameLst>
                                          <p:attrName>style.visibility</p:attrName>
                                        </p:attrNameLst>
                                      </p:cBhvr>
                                      <p:to>
                                        <p:strVal val="visible"/>
                                      </p:to>
                                    </p:set>
                                    <p:animEffect transition="in" filter="fade">
                                      <p:cBhvr>
                                        <p:cTn id="74" dur="500"/>
                                        <p:tgtEl>
                                          <p:spTgt spid="1204256"/>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04258"/>
                                        </p:tgtEl>
                                        <p:attrNameLst>
                                          <p:attrName>style.visibility</p:attrName>
                                        </p:attrNameLst>
                                      </p:cBhvr>
                                      <p:to>
                                        <p:strVal val="visible"/>
                                      </p:to>
                                    </p:set>
                                    <p:animEffect transition="in" filter="fade">
                                      <p:cBhvr>
                                        <p:cTn id="79" dur="500"/>
                                        <p:tgtEl>
                                          <p:spTgt spid="1204258"/>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04259"/>
                                        </p:tgtEl>
                                        <p:attrNameLst>
                                          <p:attrName>style.visibility</p:attrName>
                                        </p:attrNameLst>
                                      </p:cBhvr>
                                      <p:to>
                                        <p:strVal val="visible"/>
                                      </p:to>
                                    </p:set>
                                    <p:animEffect transition="in" filter="fade">
                                      <p:cBhvr>
                                        <p:cTn id="84" dur="500"/>
                                        <p:tgtEl>
                                          <p:spTgt spid="1204259"/>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204260"/>
                                        </p:tgtEl>
                                        <p:attrNameLst>
                                          <p:attrName>style.visibility</p:attrName>
                                        </p:attrNameLst>
                                      </p:cBhvr>
                                      <p:to>
                                        <p:strVal val="visible"/>
                                      </p:to>
                                    </p:set>
                                    <p:animEffect transition="in" filter="fade">
                                      <p:cBhvr>
                                        <p:cTn id="89" dur="500"/>
                                        <p:tgtEl>
                                          <p:spTgt spid="1204260"/>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04262"/>
                                        </p:tgtEl>
                                        <p:attrNameLst>
                                          <p:attrName>style.visibility</p:attrName>
                                        </p:attrNameLst>
                                      </p:cBhvr>
                                      <p:to>
                                        <p:strVal val="visible"/>
                                      </p:to>
                                    </p:set>
                                    <p:animEffect transition="in" filter="fade">
                                      <p:cBhvr>
                                        <p:cTn id="94" dur="500"/>
                                        <p:tgtEl>
                                          <p:spTgt spid="1204262"/>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04261"/>
                                        </p:tgtEl>
                                        <p:attrNameLst>
                                          <p:attrName>style.visibility</p:attrName>
                                        </p:attrNameLst>
                                      </p:cBhvr>
                                      <p:to>
                                        <p:strVal val="visible"/>
                                      </p:to>
                                    </p:set>
                                    <p:animEffect transition="in" filter="fade">
                                      <p:cBhvr>
                                        <p:cTn id="99" dur="500"/>
                                        <p:tgtEl>
                                          <p:spTgt spid="1204261"/>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204263"/>
                                        </p:tgtEl>
                                        <p:attrNameLst>
                                          <p:attrName>style.visibility</p:attrName>
                                        </p:attrNameLst>
                                      </p:cBhvr>
                                      <p:to>
                                        <p:strVal val="visible"/>
                                      </p:to>
                                    </p:set>
                                    <p:animEffect transition="in" filter="fade">
                                      <p:cBhvr>
                                        <p:cTn id="104" dur="500"/>
                                        <p:tgtEl>
                                          <p:spTgt spid="1204263"/>
                                        </p:tgtEl>
                                      </p:cBhvr>
                                    </p:animEffect>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204264"/>
                                        </p:tgtEl>
                                        <p:attrNameLst>
                                          <p:attrName>style.visibility</p:attrName>
                                        </p:attrNameLst>
                                      </p:cBhvr>
                                      <p:to>
                                        <p:strVal val="visible"/>
                                      </p:to>
                                    </p:set>
                                    <p:animEffect transition="in" filter="fade">
                                      <p:cBhvr>
                                        <p:cTn id="109" dur="500"/>
                                        <p:tgtEl>
                                          <p:spTgt spid="1204264"/>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10" presetID="10" presetClass="entr" presetSubtype="0" fill="hold" grpId="0" nodeType="withEffect">
                                  <p:stCondLst>
                                    <p:cond delay="0"/>
                                  </p:stCondLst>
                                  <p:childTnLst>
                                    <p:set>
                                      <p:cBhvr>
                                        <p:cTn id="111" dur="1" fill="hold">
                                          <p:stCondLst>
                                            <p:cond delay="0"/>
                                          </p:stCondLst>
                                        </p:cTn>
                                        <p:tgtEl>
                                          <p:spTgt spid="1204266"/>
                                        </p:tgtEl>
                                        <p:attrNameLst>
                                          <p:attrName>style.visibility</p:attrName>
                                        </p:attrNameLst>
                                      </p:cBhvr>
                                      <p:to>
                                        <p:strVal val="visible"/>
                                      </p:to>
                                    </p:set>
                                    <p:animEffect transition="in" filter="fade">
                                      <p:cBhvr>
                                        <p:cTn id="112" dur="500"/>
                                        <p:tgtEl>
                                          <p:spTgt spid="1204266"/>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204267"/>
                                        </p:tgtEl>
                                        <p:attrNameLst>
                                          <p:attrName>style.visibility</p:attrName>
                                        </p:attrNameLst>
                                      </p:cBhvr>
                                      <p:to>
                                        <p:strVal val="visible"/>
                                      </p:to>
                                    </p:set>
                                    <p:animEffect transition="in" filter="fade">
                                      <p:cBhvr>
                                        <p:cTn id="117" dur="500"/>
                                        <p:tgtEl>
                                          <p:spTgt spid="1204267"/>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par>
                                <p:cTn id="118" presetID="10" presetClass="entr" presetSubtype="0" fill="hold" grpId="0" nodeType="withEffect">
                                  <p:stCondLst>
                                    <p:cond delay="0"/>
                                  </p:stCondLst>
                                  <p:childTnLst>
                                    <p:set>
                                      <p:cBhvr>
                                        <p:cTn id="119" dur="1" fill="hold">
                                          <p:stCondLst>
                                            <p:cond delay="0"/>
                                          </p:stCondLst>
                                        </p:cTn>
                                        <p:tgtEl>
                                          <p:spTgt spid="1204268"/>
                                        </p:tgtEl>
                                        <p:attrNameLst>
                                          <p:attrName>style.visibility</p:attrName>
                                        </p:attrNameLst>
                                      </p:cBhvr>
                                      <p:to>
                                        <p:strVal val="visible"/>
                                      </p:to>
                                    </p:set>
                                    <p:animEffect transition="in" filter="fade">
                                      <p:cBhvr>
                                        <p:cTn id="120" dur="500"/>
                                        <p:tgtEl>
                                          <p:spTgt spid="1204268"/>
                                        </p:tgtEl>
                                      </p:cBhvr>
                                    </p:animEffect>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204269"/>
                                        </p:tgtEl>
                                        <p:attrNameLst>
                                          <p:attrName>style.visibility</p:attrName>
                                        </p:attrNameLst>
                                      </p:cBhvr>
                                      <p:to>
                                        <p:strVal val="visible"/>
                                      </p:to>
                                    </p:set>
                                    <p:animEffect transition="in" filter="fade">
                                      <p:cBhvr>
                                        <p:cTn id="125" dur="500"/>
                                        <p:tgtEl>
                                          <p:spTgt spid="1204269"/>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par>
                                <p:cTn id="126" presetID="10" presetClass="entr" presetSubtype="0" fill="hold" grpId="0" nodeType="withEffect">
                                  <p:stCondLst>
                                    <p:cond delay="0"/>
                                  </p:stCondLst>
                                  <p:childTnLst>
                                    <p:set>
                                      <p:cBhvr>
                                        <p:cTn id="127" dur="1" fill="hold">
                                          <p:stCondLst>
                                            <p:cond delay="0"/>
                                          </p:stCondLst>
                                        </p:cTn>
                                        <p:tgtEl>
                                          <p:spTgt spid="1204270"/>
                                        </p:tgtEl>
                                        <p:attrNameLst>
                                          <p:attrName>style.visibility</p:attrName>
                                        </p:attrNameLst>
                                      </p:cBhvr>
                                      <p:to>
                                        <p:strVal val="visible"/>
                                      </p:to>
                                    </p:set>
                                    <p:animEffect transition="in" filter="fade">
                                      <p:cBhvr>
                                        <p:cTn id="128" dur="500"/>
                                        <p:tgtEl>
                                          <p:spTgt spid="1204270"/>
                                        </p:tgtEl>
                                      </p:cBhvr>
                                    </p:animEffect>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204273"/>
                                        </p:tgtEl>
                                        <p:attrNameLst>
                                          <p:attrName>style.visibility</p:attrName>
                                        </p:attrNameLst>
                                      </p:cBhvr>
                                      <p:to>
                                        <p:strVal val="visible"/>
                                      </p:to>
                                    </p:set>
                                    <p:animEffect transition="in" filter="wipe(down)">
                                      <p:cBhvr>
                                        <p:cTn id="133" dur="500"/>
                                        <p:tgtEl>
                                          <p:spTgt spid="1204273"/>
                                        </p:tgtEl>
                                      </p:cBhvr>
                                    </p:animEffect>
                                  </p:childTnLst>
                                  <p:subTnLst>
                                    <p:audio>
                                      <p:cMediaNode>
                                        <p:cTn display="0" masterRel="sameClick">
                                          <p:stCondLst>
                                            <p:cond evt="begin" delay="0">
                                              <p:tn val="131"/>
                                            </p:cond>
                                          </p:stCondLst>
                                          <p:endCondLst>
                                            <p:cond evt="onStopAudio" delay="0">
                                              <p:tgtEl>
                                                <p:sldTgt/>
                                              </p:tgtEl>
                                            </p:cond>
                                          </p:endCondLst>
                                        </p:cTn>
                                        <p:tgtEl>
                                          <p:sndTgt r:embed="rId5" name="voltage.wav"/>
                                        </p:tgtEl>
                                      </p:cMediaNode>
                                    </p:audio>
                                  </p:subTnLst>
                                </p:cTn>
                              </p:par>
                              <p:par>
                                <p:cTn id="134" presetID="22" presetClass="entr" presetSubtype="4" fill="hold" grpId="0" nodeType="withEffect">
                                  <p:stCondLst>
                                    <p:cond delay="0"/>
                                  </p:stCondLst>
                                  <p:childTnLst>
                                    <p:set>
                                      <p:cBhvr>
                                        <p:cTn id="135" dur="1" fill="hold">
                                          <p:stCondLst>
                                            <p:cond delay="0"/>
                                          </p:stCondLst>
                                        </p:cTn>
                                        <p:tgtEl>
                                          <p:spTgt spid="1204286"/>
                                        </p:tgtEl>
                                        <p:attrNameLst>
                                          <p:attrName>style.visibility</p:attrName>
                                        </p:attrNameLst>
                                      </p:cBhvr>
                                      <p:to>
                                        <p:strVal val="visible"/>
                                      </p:to>
                                    </p:set>
                                    <p:animEffect transition="in" filter="wipe(down)">
                                      <p:cBhvr>
                                        <p:cTn id="136" dur="500"/>
                                        <p:tgtEl>
                                          <p:spTgt spid="120428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204277"/>
                                        </p:tgtEl>
                                        <p:attrNameLst>
                                          <p:attrName>style.visibility</p:attrName>
                                        </p:attrNameLst>
                                      </p:cBhvr>
                                      <p:to>
                                        <p:strVal val="visible"/>
                                      </p:to>
                                    </p:set>
                                    <p:animEffect transition="in" filter="wipe(left)">
                                      <p:cBhvr>
                                        <p:cTn id="141" dur="500"/>
                                        <p:tgtEl>
                                          <p:spTgt spid="1204277"/>
                                        </p:tgtEl>
                                      </p:cBhvr>
                                    </p:animEffect>
                                  </p:childTnLst>
                                  <p:subTnLst>
                                    <p:audio>
                                      <p:cMediaNode>
                                        <p:cTn display="0" masterRel="sameClick">
                                          <p:stCondLst>
                                            <p:cond evt="begin" delay="0">
                                              <p:tn val="139"/>
                                            </p:cond>
                                          </p:stCondLst>
                                          <p:endCondLst>
                                            <p:cond evt="onStopAudio" delay="0">
                                              <p:tgtEl>
                                                <p:sldTgt/>
                                              </p:tgtEl>
                                            </p:cond>
                                          </p:endCondLst>
                                        </p:cTn>
                                        <p:tgtEl>
                                          <p:sndTgt r:embed="rId5" name="voltage.wav"/>
                                        </p:tgtEl>
                                      </p:cMediaNode>
                                    </p:audio>
                                  </p:subTnLst>
                                </p:cTn>
                              </p:par>
                              <p:par>
                                <p:cTn id="142" presetID="22" presetClass="entr" presetSubtype="4" fill="hold" grpId="0" nodeType="withEffect">
                                  <p:stCondLst>
                                    <p:cond delay="0"/>
                                  </p:stCondLst>
                                  <p:childTnLst>
                                    <p:set>
                                      <p:cBhvr>
                                        <p:cTn id="143" dur="1" fill="hold">
                                          <p:stCondLst>
                                            <p:cond delay="0"/>
                                          </p:stCondLst>
                                        </p:cTn>
                                        <p:tgtEl>
                                          <p:spTgt spid="1204287"/>
                                        </p:tgtEl>
                                        <p:attrNameLst>
                                          <p:attrName>style.visibility</p:attrName>
                                        </p:attrNameLst>
                                      </p:cBhvr>
                                      <p:to>
                                        <p:strVal val="visible"/>
                                      </p:to>
                                    </p:set>
                                    <p:animEffect transition="in" filter="wipe(down)">
                                      <p:cBhvr>
                                        <p:cTn id="144" dur="500"/>
                                        <p:tgtEl>
                                          <p:spTgt spid="120428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2" fill="hold" grpId="0" nodeType="clickEffect">
                                  <p:stCondLst>
                                    <p:cond delay="0"/>
                                  </p:stCondLst>
                                  <p:childTnLst>
                                    <p:set>
                                      <p:cBhvr>
                                        <p:cTn id="148" dur="1" fill="hold">
                                          <p:stCondLst>
                                            <p:cond delay="0"/>
                                          </p:stCondLst>
                                        </p:cTn>
                                        <p:tgtEl>
                                          <p:spTgt spid="1204283"/>
                                        </p:tgtEl>
                                        <p:attrNameLst>
                                          <p:attrName>style.visibility</p:attrName>
                                        </p:attrNameLst>
                                      </p:cBhvr>
                                      <p:to>
                                        <p:strVal val="visible"/>
                                      </p:to>
                                    </p:set>
                                    <p:animEffect transition="in" filter="wipe(right)">
                                      <p:cBhvr>
                                        <p:cTn id="149" dur="500"/>
                                        <p:tgtEl>
                                          <p:spTgt spid="1204283"/>
                                        </p:tgtEl>
                                      </p:cBhvr>
                                    </p:animEffect>
                                  </p:childTnLst>
                                  <p:subTnLst>
                                    <p:audio>
                                      <p:cMediaNode>
                                        <p:cTn display="0" masterRel="sameClick">
                                          <p:stCondLst>
                                            <p:cond evt="begin" delay="0">
                                              <p:tn val="147"/>
                                            </p:cond>
                                          </p:stCondLst>
                                          <p:endCondLst>
                                            <p:cond evt="onStopAudio" delay="0">
                                              <p:tgtEl>
                                                <p:sldTgt/>
                                              </p:tgtEl>
                                            </p:cond>
                                          </p:endCondLst>
                                        </p:cTn>
                                        <p:tgtEl>
                                          <p:sndTgt r:embed="rId5" name="voltage.wav"/>
                                        </p:tgtEl>
                                      </p:cMediaNode>
                                    </p:audio>
                                  </p:subTnLst>
                                </p:cTn>
                              </p:par>
                              <p:par>
                                <p:cTn id="150" presetID="22" presetClass="entr" presetSubtype="4" fill="hold" grpId="0" nodeType="withEffect">
                                  <p:stCondLst>
                                    <p:cond delay="0"/>
                                  </p:stCondLst>
                                  <p:childTnLst>
                                    <p:set>
                                      <p:cBhvr>
                                        <p:cTn id="151" dur="1" fill="hold">
                                          <p:stCondLst>
                                            <p:cond delay="0"/>
                                          </p:stCondLst>
                                        </p:cTn>
                                        <p:tgtEl>
                                          <p:spTgt spid="1204288"/>
                                        </p:tgtEl>
                                        <p:attrNameLst>
                                          <p:attrName>style.visibility</p:attrName>
                                        </p:attrNameLst>
                                      </p:cBhvr>
                                      <p:to>
                                        <p:strVal val="visible"/>
                                      </p:to>
                                    </p:set>
                                    <p:animEffect transition="in" filter="wipe(down)">
                                      <p:cBhvr>
                                        <p:cTn id="152" dur="500"/>
                                        <p:tgtEl>
                                          <p:spTgt spid="1204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56" grpId="0"/>
      <p:bldP spid="1204257" grpId="0" animBg="1"/>
      <p:bldP spid="1204258" grpId="0" animBg="1"/>
      <p:bldP spid="1204259" grpId="0"/>
      <p:bldP spid="1204260" grpId="0" animBg="1"/>
      <p:bldP spid="1204261" grpId="0" animBg="1"/>
      <p:bldP spid="1204262" grpId="0"/>
      <p:bldP spid="1204263" grpId="0"/>
      <p:bldP spid="1204264" grpId="0" animBg="1"/>
      <p:bldP spid="1204266" grpId="0"/>
      <p:bldP spid="1204267" grpId="0" animBg="1"/>
      <p:bldP spid="1204268" grpId="0"/>
      <p:bldP spid="1204269" grpId="0" animBg="1"/>
      <p:bldP spid="1204270" grpId="0"/>
      <p:bldP spid="1204273" grpId="0" animBg="1"/>
      <p:bldP spid="1204277" grpId="0" animBg="1"/>
      <p:bldP spid="1204283" grpId="0" animBg="1"/>
      <p:bldP spid="1204286" grpId="0" animBg="1"/>
      <p:bldP spid="1204287" grpId="0" animBg="1"/>
      <p:bldP spid="12042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6" name="Rectangle 4"/>
          <p:cNvSpPr>
            <a:spLocks noChangeArrowheads="1"/>
          </p:cNvSpPr>
          <p:nvPr/>
        </p:nvSpPr>
        <p:spPr bwMode="auto">
          <a:xfrm>
            <a:off x="687388" y="1828800"/>
            <a:ext cx="7772400" cy="5029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fixed quantity of a gas undergoes the cycle shown here (from the last example):</a:t>
            </a:r>
          </a:p>
          <a:p>
            <a:pPr eaLnBrk="1" hangingPunct="1"/>
            <a:r>
              <a:rPr lang="en-US" altLang="en-US"/>
              <a:t>(a) Find the work done during the process A</a:t>
            </a:r>
            <a:r>
              <a:rPr lang="en-US" altLang="en-US">
                <a:sym typeface="Symbol" pitchFamily="18" charset="2"/>
              </a:rPr>
              <a:t>B.</a:t>
            </a:r>
          </a:p>
          <a:p>
            <a:pPr eaLnBrk="1" hangingPunct="1"/>
            <a:r>
              <a:rPr lang="en-US" altLang="en-US"/>
              <a:t>(b) Find the work done during the process B</a:t>
            </a:r>
            <a:r>
              <a:rPr lang="en-US" altLang="en-US">
                <a:sym typeface="Symbol" pitchFamily="18" charset="2"/>
              </a:rPr>
              <a:t>C.</a:t>
            </a:r>
          </a:p>
          <a:p>
            <a:pPr eaLnBrk="1" hangingPunct="1">
              <a:lnSpc>
                <a:spcPct val="90000"/>
              </a:lnSpc>
              <a:spcBef>
                <a:spcPct val="20000"/>
              </a:spcBef>
            </a:pPr>
            <a:r>
              <a:rPr lang="en-US" altLang="en-US">
                <a:sym typeface="Symbol" pitchFamily="18" charset="2"/>
              </a:rPr>
              <a:t>SOLUTION: Use </a:t>
            </a:r>
            <a:r>
              <a:rPr lang="en-US" altLang="en-US" i="1">
                <a:sym typeface="Symbol" pitchFamily="18" charset="2"/>
              </a:rPr>
              <a:t>W</a:t>
            </a:r>
            <a:r>
              <a:rPr lang="en-US" altLang="en-US">
                <a:sym typeface="Symbol" pitchFamily="18" charset="2"/>
              </a:rPr>
              <a:t> = </a:t>
            </a:r>
            <a:r>
              <a:rPr lang="en-US" altLang="en-US" i="1">
                <a:sym typeface="Symbol" pitchFamily="18" charset="2"/>
              </a:rPr>
              <a:t>p</a:t>
            </a:r>
            <a:r>
              <a:rPr lang="en-US" altLang="en-US">
                <a:cs typeface="Courier New" pitchFamily="49" charset="0"/>
                <a:sym typeface="Symbol" pitchFamily="18" charset="2"/>
              </a:rPr>
              <a:t></a:t>
            </a:r>
            <a:r>
              <a:rPr lang="en-US" altLang="en-US" i="1">
                <a:cs typeface="Courier New" pitchFamily="49" charset="0"/>
                <a:sym typeface="Symbol" pitchFamily="18" charset="2"/>
              </a:rPr>
              <a:t>V</a:t>
            </a:r>
            <a:r>
              <a:rPr lang="en-US" altLang="en-US">
                <a:cs typeface="Courier New" pitchFamily="49" charset="0"/>
                <a:sym typeface="Symbol" pitchFamily="18" charset="2"/>
              </a:rPr>
              <a:t>.</a:t>
            </a:r>
          </a:p>
          <a:p>
            <a:pPr eaLnBrk="1" hangingPunct="1">
              <a:lnSpc>
                <a:spcPct val="90000"/>
              </a:lnSpc>
              <a:spcBef>
                <a:spcPct val="20000"/>
              </a:spcBef>
            </a:pPr>
            <a:r>
              <a:rPr lang="en-US" altLang="en-US">
                <a:sym typeface="Symbol" pitchFamily="18" charset="2"/>
              </a:rPr>
              <a:t>(a) From A to B: </a:t>
            </a:r>
          </a:p>
          <a:p>
            <a:pPr eaLnBrk="1" hangingPunct="1">
              <a:lnSpc>
                <a:spcPct val="90000"/>
              </a:lnSpc>
              <a:spcBef>
                <a:spcPct val="20000"/>
              </a:spcBef>
            </a:pPr>
            <a:r>
              <a:rPr lang="en-US" altLang="en-US">
                <a:sym typeface="Symbol" pitchFamily="18" charset="2"/>
              </a:rPr>
              <a:t>                 </a:t>
            </a:r>
            <a:r>
              <a:rPr lang="en-US" altLang="en-US" i="1">
                <a:cs typeface="Courier New" pitchFamily="49" charset="0"/>
                <a:sym typeface="Symbol" pitchFamily="18" charset="2"/>
              </a:rPr>
              <a:t>V</a:t>
            </a:r>
            <a:r>
              <a:rPr lang="en-US" altLang="en-US">
                <a:sym typeface="Symbol" pitchFamily="18" charset="2"/>
              </a:rPr>
              <a:t> = 0. Thus the </a:t>
            </a:r>
            <a:r>
              <a:rPr lang="en-US" altLang="en-US" i="1">
                <a:sym typeface="Symbol" pitchFamily="18" charset="2"/>
              </a:rPr>
              <a:t>W</a:t>
            </a:r>
            <a:r>
              <a:rPr lang="en-US" altLang="en-US">
                <a:sym typeface="Symbol" pitchFamily="18" charset="2"/>
              </a:rPr>
              <a:t> = 0.</a:t>
            </a:r>
          </a:p>
          <a:p>
            <a:pPr eaLnBrk="1" hangingPunct="1">
              <a:lnSpc>
                <a:spcPct val="90000"/>
              </a:lnSpc>
              <a:spcBef>
                <a:spcPct val="20000"/>
              </a:spcBef>
            </a:pPr>
            <a:r>
              <a:rPr lang="en-US" altLang="en-US">
                <a:sym typeface="Symbol" pitchFamily="18" charset="2"/>
              </a:rPr>
              <a:t>(b) From B to C: </a:t>
            </a:r>
          </a:p>
          <a:p>
            <a:pPr eaLnBrk="1" hangingPunct="1">
              <a:lnSpc>
                <a:spcPct val="90000"/>
              </a:lnSpc>
              <a:spcBef>
                <a:spcPct val="20000"/>
              </a:spcBef>
            </a:pPr>
            <a:r>
              <a:rPr lang="en-US" altLang="en-US">
                <a:sym typeface="Symbol" pitchFamily="18" charset="2"/>
              </a:rPr>
              <a:t>                 </a:t>
            </a:r>
            <a:r>
              <a:rPr lang="en-US" altLang="en-US" i="1">
                <a:cs typeface="Courier New" pitchFamily="49" charset="0"/>
                <a:sym typeface="Symbol" pitchFamily="18" charset="2"/>
              </a:rPr>
              <a:t>V</a:t>
            </a:r>
            <a:r>
              <a:rPr lang="en-US" altLang="en-US">
                <a:sym typeface="Symbol" pitchFamily="18" charset="2"/>
              </a:rPr>
              <a:t> = 25 – 10 = 15; </a:t>
            </a:r>
          </a:p>
          <a:p>
            <a:pPr eaLnBrk="1" hangingPunct="1">
              <a:lnSpc>
                <a:spcPct val="90000"/>
              </a:lnSpc>
              <a:spcBef>
                <a:spcPct val="20000"/>
              </a:spcBef>
            </a:pPr>
            <a:r>
              <a:rPr lang="en-US" altLang="en-US" i="1">
                <a:sym typeface="Symbol" pitchFamily="18" charset="2"/>
              </a:rPr>
              <a:t>                   p</a:t>
            </a:r>
            <a:r>
              <a:rPr lang="en-US" altLang="en-US">
                <a:sym typeface="Symbol" pitchFamily="18" charset="2"/>
              </a:rPr>
              <a:t> = 8. </a:t>
            </a:r>
          </a:p>
          <a:p>
            <a:pPr eaLnBrk="1" hangingPunct="1">
              <a:lnSpc>
                <a:spcPct val="90000"/>
              </a:lnSpc>
              <a:spcBef>
                <a:spcPct val="20000"/>
              </a:spcBef>
            </a:pPr>
            <a:r>
              <a:rPr lang="en-US" altLang="en-US">
                <a:sym typeface="Symbol" pitchFamily="18" charset="2"/>
              </a:rPr>
              <a:t>     Thus </a:t>
            </a:r>
            <a:r>
              <a:rPr lang="en-US" altLang="en-US" i="1">
                <a:sym typeface="Symbol" pitchFamily="18" charset="2"/>
              </a:rPr>
              <a:t>W</a:t>
            </a:r>
            <a:r>
              <a:rPr lang="en-US" altLang="en-US">
                <a:sym typeface="Symbol" pitchFamily="18" charset="2"/>
              </a:rPr>
              <a:t> = </a:t>
            </a:r>
            <a:r>
              <a:rPr lang="en-US" altLang="en-US" i="1">
                <a:sym typeface="Symbol" pitchFamily="18" charset="2"/>
              </a:rPr>
              <a:t>p</a:t>
            </a:r>
            <a:r>
              <a:rPr lang="en-US" altLang="en-US">
                <a:sym typeface="Symbol" pitchFamily="18" charset="2"/>
              </a:rPr>
              <a:t></a:t>
            </a:r>
            <a:r>
              <a:rPr lang="en-US" altLang="en-US" i="1">
                <a:cs typeface="Courier New" pitchFamily="49" charset="0"/>
                <a:sym typeface="Symbol" pitchFamily="18" charset="2"/>
              </a:rPr>
              <a:t>V</a:t>
            </a:r>
            <a:r>
              <a:rPr lang="en-US" altLang="en-US">
                <a:cs typeface="Courier New" pitchFamily="49" charset="0"/>
                <a:sym typeface="Symbol" pitchFamily="18" charset="2"/>
              </a:rPr>
              <a:t> = 8(15) = 120 J.</a:t>
            </a:r>
          </a:p>
        </p:txBody>
      </p:sp>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39941" name="Group 31"/>
          <p:cNvGrpSpPr>
            <a:grpSpLocks/>
          </p:cNvGrpSpPr>
          <p:nvPr/>
        </p:nvGrpSpPr>
        <p:grpSpPr bwMode="auto">
          <a:xfrm>
            <a:off x="6094413" y="3414713"/>
            <a:ext cx="3049587" cy="2703512"/>
            <a:chOff x="3839" y="1959"/>
            <a:chExt cx="1921" cy="1703"/>
          </a:xfrm>
        </p:grpSpPr>
        <p:grpSp>
          <p:nvGrpSpPr>
            <p:cNvPr id="39942" name="Group 5"/>
            <p:cNvGrpSpPr>
              <a:grpSpLocks/>
            </p:cNvGrpSpPr>
            <p:nvPr/>
          </p:nvGrpSpPr>
          <p:grpSpPr bwMode="auto">
            <a:xfrm>
              <a:off x="4070" y="1959"/>
              <a:ext cx="196" cy="1445"/>
              <a:chOff x="3775" y="1283"/>
              <a:chExt cx="196" cy="810"/>
            </a:xfrm>
          </p:grpSpPr>
          <p:sp>
            <p:nvSpPr>
              <p:cNvPr id="39963"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4"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39943" name="Group 8"/>
            <p:cNvGrpSpPr>
              <a:grpSpLocks/>
            </p:cNvGrpSpPr>
            <p:nvPr/>
          </p:nvGrpSpPr>
          <p:grpSpPr bwMode="auto">
            <a:xfrm>
              <a:off x="4157" y="3281"/>
              <a:ext cx="1603" cy="231"/>
              <a:chOff x="3856" y="1981"/>
              <a:chExt cx="1074" cy="231"/>
            </a:xfrm>
          </p:grpSpPr>
          <p:sp>
            <p:nvSpPr>
              <p:cNvPr id="39961"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2"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39944"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39945"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39948"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39951"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39952"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39953"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39954"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39955"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39956"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39957"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39958" name="Line 25"/>
            <p:cNvSpPr>
              <a:spLocks noChangeShapeType="1"/>
            </p:cNvSpPr>
            <p:nvPr/>
          </p:nvSpPr>
          <p:spPr bwMode="auto">
            <a:xfrm flipV="1">
              <a:off x="4558" y="2510"/>
              <a:ext cx="0" cy="66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9" name="Line 26"/>
            <p:cNvSpPr>
              <a:spLocks noChangeShapeType="1"/>
            </p:cNvSpPr>
            <p:nvPr/>
          </p:nvSpPr>
          <p:spPr bwMode="auto">
            <a:xfrm flipV="1">
              <a:off x="4547" y="2511"/>
              <a:ext cx="594" cy="4"/>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Line 27"/>
            <p:cNvSpPr>
              <a:spLocks noChangeShapeType="1"/>
            </p:cNvSpPr>
            <p:nvPr/>
          </p:nvSpPr>
          <p:spPr bwMode="auto">
            <a:xfrm flipH="1">
              <a:off x="4560" y="2522"/>
              <a:ext cx="584" cy="67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0" end="0"/>
                                            </p:txEl>
                                          </p:spTgt>
                                        </p:tgtEl>
                                        <p:attrNameLst>
                                          <p:attrName>style.visibility</p:attrName>
                                        </p:attrNameLst>
                                      </p:cBhvr>
                                      <p:to>
                                        <p:strVal val="visible"/>
                                      </p:to>
                                    </p:set>
                                    <p:anim calcmode="lin" valueType="num">
                                      <p:cBhvr additive="base">
                                        <p:cTn id="7" dur="500" fill="hold"/>
                                        <p:tgtEl>
                                          <p:spTgt spid="1206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1" end="1"/>
                                            </p:txEl>
                                          </p:spTgt>
                                        </p:tgtEl>
                                        <p:attrNameLst>
                                          <p:attrName>style.visibility</p:attrName>
                                        </p:attrNameLst>
                                      </p:cBhvr>
                                      <p:to>
                                        <p:strVal val="visible"/>
                                      </p:to>
                                    </p:set>
                                    <p:anim calcmode="lin" valueType="num">
                                      <p:cBhvr additive="base">
                                        <p:cTn id="13"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2" end="2"/>
                                            </p:txEl>
                                          </p:spTgt>
                                        </p:tgtEl>
                                        <p:attrNameLst>
                                          <p:attrName>style.visibility</p:attrName>
                                        </p:attrNameLst>
                                      </p:cBhvr>
                                      <p:to>
                                        <p:strVal val="visible"/>
                                      </p:to>
                                    </p:set>
                                    <p:anim calcmode="lin" valueType="num">
                                      <p:cBhvr additive="base">
                                        <p:cTn id="19"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3" end="3"/>
                                            </p:txEl>
                                          </p:spTgt>
                                        </p:tgtEl>
                                        <p:attrNameLst>
                                          <p:attrName>style.visibility</p:attrName>
                                        </p:attrNameLst>
                                      </p:cBhvr>
                                      <p:to>
                                        <p:strVal val="visible"/>
                                      </p:to>
                                    </p:set>
                                    <p:anim calcmode="lin" valueType="num">
                                      <p:cBhvr additive="base">
                                        <p:cTn id="25"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4" end="4"/>
                                            </p:txEl>
                                          </p:spTgt>
                                        </p:tgtEl>
                                        <p:attrNameLst>
                                          <p:attrName>style.visibility</p:attrName>
                                        </p:attrNameLst>
                                      </p:cBhvr>
                                      <p:to>
                                        <p:strVal val="visible"/>
                                      </p:to>
                                    </p:set>
                                    <p:anim calcmode="lin" valueType="num">
                                      <p:cBhvr additive="base">
                                        <p:cTn id="31"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6276">
                                            <p:txEl>
                                              <p:pRg st="5" end="5"/>
                                            </p:txEl>
                                          </p:spTgt>
                                        </p:tgtEl>
                                        <p:attrNameLst>
                                          <p:attrName>style.visibility</p:attrName>
                                        </p:attrNameLst>
                                      </p:cBhvr>
                                      <p:to>
                                        <p:strVal val="visible"/>
                                      </p:to>
                                    </p:set>
                                    <p:anim calcmode="lin" valueType="num">
                                      <p:cBhvr additive="base">
                                        <p:cTn id="37"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6276">
                                            <p:txEl>
                                              <p:pRg st="6" end="6"/>
                                            </p:txEl>
                                          </p:spTgt>
                                        </p:tgtEl>
                                        <p:attrNameLst>
                                          <p:attrName>style.visibility</p:attrName>
                                        </p:attrNameLst>
                                      </p:cBhvr>
                                      <p:to>
                                        <p:strVal val="visible"/>
                                      </p:to>
                                    </p:set>
                                    <p:anim calcmode="lin" valueType="num">
                                      <p:cBhvr additive="base">
                                        <p:cTn id="43"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06276">
                                            <p:txEl>
                                              <p:pRg st="7" end="7"/>
                                            </p:txEl>
                                          </p:spTgt>
                                        </p:tgtEl>
                                        <p:attrNameLst>
                                          <p:attrName>style.visibility</p:attrName>
                                        </p:attrNameLst>
                                      </p:cBhvr>
                                      <p:to>
                                        <p:strVal val="visible"/>
                                      </p:to>
                                    </p:set>
                                    <p:anim calcmode="lin" valueType="num">
                                      <p:cBhvr additive="base">
                                        <p:cTn id="49"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06276">
                                            <p:txEl>
                                              <p:pRg st="8" end="8"/>
                                            </p:txEl>
                                          </p:spTgt>
                                        </p:tgtEl>
                                        <p:attrNameLst>
                                          <p:attrName>style.visibility</p:attrName>
                                        </p:attrNameLst>
                                      </p:cBhvr>
                                      <p:to>
                                        <p:strVal val="visible"/>
                                      </p:to>
                                    </p:set>
                                    <p:anim calcmode="lin" valueType="num">
                                      <p:cBhvr additive="base">
                                        <p:cTn id="55" dur="500" fill="hold"/>
                                        <p:tgtEl>
                                          <p:spTgt spid="120627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062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06276">
                                            <p:txEl>
                                              <p:pRg st="9" end="9"/>
                                            </p:txEl>
                                          </p:spTgt>
                                        </p:tgtEl>
                                        <p:attrNameLst>
                                          <p:attrName>style.visibility</p:attrName>
                                        </p:attrNameLst>
                                      </p:cBhvr>
                                      <p:to>
                                        <p:strVal val="visible"/>
                                      </p:to>
                                    </p:set>
                                    <p:anim calcmode="lin" valueType="num">
                                      <p:cBhvr additive="base">
                                        <p:cTn id="61" dur="500" fill="hold"/>
                                        <p:tgtEl>
                                          <p:spTgt spid="120627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0627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6" name="Rectangle 4"/>
          <p:cNvSpPr>
            <a:spLocks noChangeArrowheads="1"/>
          </p:cNvSpPr>
          <p:nvPr/>
        </p:nvSpPr>
        <p:spPr bwMode="auto">
          <a:xfrm>
            <a:off x="687388" y="1828800"/>
            <a:ext cx="7772400" cy="5029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fixed quantity of a gas undergoes the cycle shown here (from the last example):</a:t>
            </a:r>
          </a:p>
          <a:p>
            <a:pPr eaLnBrk="1" hangingPunct="1"/>
            <a:r>
              <a:rPr lang="en-US" altLang="en-US"/>
              <a:t>(c) Find the work done during the process C</a:t>
            </a:r>
            <a:r>
              <a:rPr lang="en-US" altLang="en-US">
                <a:sym typeface="Symbol" pitchFamily="18" charset="2"/>
              </a:rPr>
              <a:t>A.</a:t>
            </a:r>
          </a:p>
          <a:p>
            <a:pPr eaLnBrk="1" hangingPunct="1"/>
            <a:r>
              <a:rPr lang="en-US" altLang="en-US">
                <a:sym typeface="Symbol" pitchFamily="18" charset="2"/>
              </a:rPr>
              <a:t>SOLUTION: </a:t>
            </a:r>
          </a:p>
          <a:p>
            <a:pPr eaLnBrk="1" hangingPunct="1"/>
            <a:r>
              <a:rPr lang="en-US" altLang="en-US">
                <a:sym typeface="Symbol" pitchFamily="18" charset="2"/>
              </a:rPr>
              <a:t>Observe that ∆</a:t>
            </a:r>
            <a:r>
              <a:rPr lang="en-US" altLang="en-US" i="1">
                <a:sym typeface="Symbol" pitchFamily="18" charset="2"/>
              </a:rPr>
              <a:t>V</a:t>
            </a:r>
            <a:r>
              <a:rPr lang="en-US" altLang="en-US">
                <a:sym typeface="Symbol" pitchFamily="18" charset="2"/>
              </a:rPr>
              <a:t> is </a:t>
            </a:r>
            <a:r>
              <a:rPr lang="en-US" altLang="en-US" u="sng">
                <a:sym typeface="Symbol" pitchFamily="18" charset="2"/>
              </a:rPr>
              <a:t>negative</a:t>
            </a:r>
            <a:r>
              <a:rPr lang="en-US" altLang="en-US">
                <a:sym typeface="Symbol" pitchFamily="18" charset="2"/>
              </a:rPr>
              <a:t> when                               going from C (</a:t>
            </a:r>
            <a:r>
              <a:rPr lang="en-US" altLang="en-US" i="1">
                <a:sym typeface="Symbol" pitchFamily="18" charset="2"/>
              </a:rPr>
              <a:t>V</a:t>
            </a:r>
            <a:r>
              <a:rPr lang="en-US" altLang="en-US">
                <a:sym typeface="Symbol" pitchFamily="18" charset="2"/>
              </a:rPr>
              <a:t> = 25) to A (</a:t>
            </a:r>
            <a:r>
              <a:rPr lang="en-US" altLang="en-US" i="1">
                <a:sym typeface="Symbol" pitchFamily="18" charset="2"/>
              </a:rPr>
              <a:t>V</a:t>
            </a:r>
            <a:r>
              <a:rPr lang="en-US" altLang="en-US">
                <a:sym typeface="Symbol" pitchFamily="18" charset="2"/>
              </a:rPr>
              <a:t> = 10).</a:t>
            </a:r>
          </a:p>
          <a:p>
            <a:pPr eaLnBrk="1" hangingPunct="1"/>
            <a:r>
              <a:rPr lang="en-US" altLang="en-US">
                <a:sym typeface="Symbol" pitchFamily="18" charset="2"/>
              </a:rPr>
              <a:t>Observe that </a:t>
            </a:r>
            <a:r>
              <a:rPr lang="en-US" altLang="en-US" i="1">
                <a:sym typeface="Symbol" pitchFamily="18" charset="2"/>
              </a:rPr>
              <a:t>p</a:t>
            </a:r>
            <a:r>
              <a:rPr lang="en-US" altLang="en-US">
                <a:sym typeface="Symbol" pitchFamily="18" charset="2"/>
              </a:rPr>
              <a:t> is NOT constant                                       so </a:t>
            </a:r>
            <a:r>
              <a:rPr lang="en-US" altLang="en-US" i="1">
                <a:sym typeface="Symbol" pitchFamily="18" charset="2"/>
              </a:rPr>
              <a:t>W</a:t>
            </a:r>
            <a:r>
              <a:rPr lang="en-US" altLang="en-US">
                <a:sym typeface="Symbol" pitchFamily="18" charset="2"/>
              </a:rPr>
              <a:t>  </a:t>
            </a:r>
            <a:r>
              <a:rPr lang="en-US" altLang="en-US" i="1">
                <a:sym typeface="Symbol" pitchFamily="18" charset="2"/>
              </a:rPr>
              <a:t>p</a:t>
            </a:r>
            <a:r>
              <a:rPr lang="en-US" altLang="en-US">
                <a:sym typeface="Symbol" pitchFamily="18" charset="2"/>
              </a:rPr>
              <a:t>∆</a:t>
            </a:r>
            <a:r>
              <a:rPr lang="en-US" altLang="en-US" i="1">
                <a:sym typeface="Symbol" pitchFamily="18" charset="2"/>
              </a:rPr>
              <a:t>V</a:t>
            </a:r>
            <a:r>
              <a:rPr lang="en-US" altLang="en-US">
                <a:sym typeface="Symbol" pitchFamily="18" charset="2"/>
              </a:rPr>
              <a:t>.</a:t>
            </a:r>
          </a:p>
          <a:p>
            <a:pPr eaLnBrk="1" hangingPunct="1"/>
            <a:r>
              <a:rPr lang="en-US" altLang="en-US">
                <a:sym typeface="Symbol" pitchFamily="18" charset="2"/>
              </a:rPr>
              <a:t></a:t>
            </a:r>
            <a:r>
              <a:rPr lang="en-US" altLang="en-US" i="1">
                <a:solidFill>
                  <a:schemeClr val="hlink"/>
                </a:solidFill>
                <a:sym typeface="Symbol" pitchFamily="18" charset="2"/>
              </a:rPr>
              <a:t>W</a:t>
            </a:r>
            <a:r>
              <a:rPr lang="en-US" altLang="en-US">
                <a:solidFill>
                  <a:schemeClr val="hlink"/>
                </a:solidFill>
                <a:sym typeface="Symbol" pitchFamily="18" charset="2"/>
              </a:rPr>
              <a:t> = </a:t>
            </a:r>
            <a:r>
              <a:rPr lang="en-US" altLang="en-US" i="1">
                <a:solidFill>
                  <a:schemeClr val="hlink"/>
                </a:solidFill>
                <a:sym typeface="Symbol" pitchFamily="18" charset="2"/>
              </a:rPr>
              <a:t>Area</a:t>
            </a:r>
            <a:r>
              <a:rPr lang="en-US" altLang="en-US">
                <a:sym typeface="Symbol" pitchFamily="18" charset="2"/>
              </a:rPr>
              <a:t> under the</a:t>
            </a:r>
            <a:r>
              <a:rPr lang="en-US" altLang="en-US" i="1">
                <a:sym typeface="Symbol" pitchFamily="18" charset="2"/>
              </a:rPr>
              <a:t> p</a:t>
            </a:r>
            <a:r>
              <a:rPr lang="en-US" altLang="en-US">
                <a:sym typeface="Symbol" pitchFamily="18" charset="2"/>
              </a:rPr>
              <a:t>-</a:t>
            </a:r>
            <a:r>
              <a:rPr lang="en-US" altLang="en-US" i="1">
                <a:sym typeface="Symbol" pitchFamily="18" charset="2"/>
              </a:rPr>
              <a:t>V</a:t>
            </a:r>
            <a:r>
              <a:rPr lang="en-US" altLang="en-US">
                <a:sym typeface="Symbol" pitchFamily="18" charset="2"/>
              </a:rPr>
              <a:t> diagram.</a:t>
            </a:r>
          </a:p>
          <a:p>
            <a:pPr eaLnBrk="1" hangingPunct="1"/>
            <a:r>
              <a:rPr lang="en-US" altLang="en-US">
                <a:sym typeface="Symbol" pitchFamily="18" charset="2"/>
              </a:rPr>
              <a:t>      = - [ </a:t>
            </a:r>
            <a:r>
              <a:rPr lang="en-US" altLang="en-US">
                <a:solidFill>
                  <a:srgbClr val="006600"/>
                </a:solidFill>
                <a:sym typeface="Symbol" pitchFamily="18" charset="2"/>
              </a:rPr>
              <a:t>(2)(15)</a:t>
            </a:r>
            <a:r>
              <a:rPr lang="en-US" altLang="en-US">
                <a:sym typeface="Symbol" pitchFamily="18" charset="2"/>
              </a:rPr>
              <a:t> + </a:t>
            </a:r>
            <a:r>
              <a:rPr lang="en-US" altLang="en-US">
                <a:solidFill>
                  <a:srgbClr val="CC0066"/>
                </a:solidFill>
                <a:sym typeface="Symbol" pitchFamily="18" charset="2"/>
              </a:rPr>
              <a:t>(1/2)(6)(15)</a:t>
            </a:r>
            <a:r>
              <a:rPr lang="en-US" altLang="en-US">
                <a:sym typeface="Symbol" pitchFamily="18" charset="2"/>
              </a:rPr>
              <a:t> ] </a:t>
            </a:r>
          </a:p>
          <a:p>
            <a:pPr eaLnBrk="1" hangingPunct="1"/>
            <a:r>
              <a:rPr lang="en-US" altLang="en-US">
                <a:sym typeface="Symbol" pitchFamily="18" charset="2"/>
              </a:rPr>
              <a:t>      = - 75 J.</a:t>
            </a:r>
          </a:p>
        </p:txBody>
      </p:sp>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126980" name="Group 31"/>
          <p:cNvGrpSpPr>
            <a:grpSpLocks/>
          </p:cNvGrpSpPr>
          <p:nvPr/>
        </p:nvGrpSpPr>
        <p:grpSpPr bwMode="auto">
          <a:xfrm>
            <a:off x="6094413" y="3414713"/>
            <a:ext cx="3049587" cy="2703512"/>
            <a:chOff x="3839" y="1959"/>
            <a:chExt cx="1921" cy="1703"/>
          </a:xfrm>
        </p:grpSpPr>
        <p:grpSp>
          <p:nvGrpSpPr>
            <p:cNvPr id="126981" name="Group 5"/>
            <p:cNvGrpSpPr>
              <a:grpSpLocks/>
            </p:cNvGrpSpPr>
            <p:nvPr/>
          </p:nvGrpSpPr>
          <p:grpSpPr bwMode="auto">
            <a:xfrm>
              <a:off x="4070" y="1959"/>
              <a:ext cx="196" cy="1445"/>
              <a:chOff x="3775" y="1283"/>
              <a:chExt cx="196" cy="810"/>
            </a:xfrm>
          </p:grpSpPr>
          <p:sp>
            <p:nvSpPr>
              <p:cNvPr id="126982"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3"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126984" name="Group 8"/>
            <p:cNvGrpSpPr>
              <a:grpSpLocks/>
            </p:cNvGrpSpPr>
            <p:nvPr/>
          </p:nvGrpSpPr>
          <p:grpSpPr bwMode="auto">
            <a:xfrm>
              <a:off x="4157" y="3281"/>
              <a:ext cx="1603" cy="231"/>
              <a:chOff x="3856" y="1981"/>
              <a:chExt cx="1074" cy="231"/>
            </a:xfrm>
          </p:grpSpPr>
          <p:sp>
            <p:nvSpPr>
              <p:cNvPr id="126985"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6"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26987"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26988"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9"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0"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26991"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2"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3"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26994"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26995"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6996"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6997"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6998"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6999"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7000"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7001" name="Line 25"/>
            <p:cNvSpPr>
              <a:spLocks noChangeShapeType="1"/>
            </p:cNvSpPr>
            <p:nvPr/>
          </p:nvSpPr>
          <p:spPr bwMode="auto">
            <a:xfrm flipV="1">
              <a:off x="4558" y="2510"/>
              <a:ext cx="0" cy="66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002" name="Line 26"/>
            <p:cNvSpPr>
              <a:spLocks noChangeShapeType="1"/>
            </p:cNvSpPr>
            <p:nvPr/>
          </p:nvSpPr>
          <p:spPr bwMode="auto">
            <a:xfrm flipV="1">
              <a:off x="4547" y="2511"/>
              <a:ext cx="594" cy="4"/>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003" name="Line 27"/>
            <p:cNvSpPr>
              <a:spLocks noChangeShapeType="1"/>
            </p:cNvSpPr>
            <p:nvPr/>
          </p:nvSpPr>
          <p:spPr bwMode="auto">
            <a:xfrm flipH="1">
              <a:off x="4560" y="2522"/>
              <a:ext cx="584" cy="67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208349" name="Freeform 29"/>
          <p:cNvSpPr>
            <a:spLocks/>
          </p:cNvSpPr>
          <p:nvPr/>
        </p:nvSpPr>
        <p:spPr bwMode="auto">
          <a:xfrm>
            <a:off x="7232650" y="4283075"/>
            <a:ext cx="941388" cy="1425575"/>
          </a:xfrm>
          <a:custGeom>
            <a:avLst/>
            <a:gdLst>
              <a:gd name="T0" fmla="*/ 593 w 593"/>
              <a:gd name="T1" fmla="*/ 898 h 898"/>
              <a:gd name="T2" fmla="*/ 593 w 593"/>
              <a:gd name="T3" fmla="*/ 0 h 898"/>
              <a:gd name="T4" fmla="*/ 0 w 593"/>
              <a:gd name="T5" fmla="*/ 703 h 898"/>
              <a:gd name="T6" fmla="*/ 0 w 593"/>
              <a:gd name="T7" fmla="*/ 898 h 898"/>
              <a:gd name="T8" fmla="*/ 593 w 593"/>
              <a:gd name="T9" fmla="*/ 898 h 898"/>
              <a:gd name="T10" fmla="*/ 0 60000 65536"/>
              <a:gd name="T11" fmla="*/ 0 60000 65536"/>
              <a:gd name="T12" fmla="*/ 0 60000 65536"/>
              <a:gd name="T13" fmla="*/ 0 60000 65536"/>
              <a:gd name="T14" fmla="*/ 0 60000 65536"/>
              <a:gd name="T15" fmla="*/ 0 w 593"/>
              <a:gd name="T16" fmla="*/ 0 h 898"/>
              <a:gd name="T17" fmla="*/ 593 w 593"/>
              <a:gd name="T18" fmla="*/ 898 h 898"/>
            </a:gdLst>
            <a:ahLst/>
            <a:cxnLst>
              <a:cxn ang="T10">
                <a:pos x="T0" y="T1"/>
              </a:cxn>
              <a:cxn ang="T11">
                <a:pos x="T2" y="T3"/>
              </a:cxn>
              <a:cxn ang="T12">
                <a:pos x="T4" y="T5"/>
              </a:cxn>
              <a:cxn ang="T13">
                <a:pos x="T6" y="T7"/>
              </a:cxn>
              <a:cxn ang="T14">
                <a:pos x="T8" y="T9"/>
              </a:cxn>
            </a:cxnLst>
            <a:rect l="T15" t="T16" r="T17" b="T18"/>
            <a:pathLst>
              <a:path w="593" h="898">
                <a:moveTo>
                  <a:pt x="593" y="898"/>
                </a:moveTo>
                <a:lnTo>
                  <a:pt x="593" y="0"/>
                </a:lnTo>
                <a:lnTo>
                  <a:pt x="0" y="703"/>
                </a:lnTo>
                <a:lnTo>
                  <a:pt x="0" y="898"/>
                </a:lnTo>
                <a:lnTo>
                  <a:pt x="593" y="898"/>
                </a:lnTo>
                <a:close/>
              </a:path>
            </a:pathLst>
          </a:custGeom>
          <a:solidFill>
            <a:schemeClr val="accent1"/>
          </a:solidFill>
          <a:ln w="9525" cap="flat">
            <a:solidFill>
              <a:schemeClr val="tx1"/>
            </a:solidFill>
            <a:prstDash val="dash"/>
            <a:round/>
            <a:headEnd/>
            <a:tailEnd/>
          </a:ln>
        </p:spPr>
        <p:txBody>
          <a:bodyPr/>
          <a:lstStyle/>
          <a:p>
            <a:endParaRPr lang="en-US"/>
          </a:p>
        </p:txBody>
      </p:sp>
      <p:sp>
        <p:nvSpPr>
          <p:cNvPr id="1208352" name="Freeform 32"/>
          <p:cNvSpPr>
            <a:spLocks/>
          </p:cNvSpPr>
          <p:nvPr/>
        </p:nvSpPr>
        <p:spPr bwMode="auto">
          <a:xfrm>
            <a:off x="7231063" y="4308475"/>
            <a:ext cx="938212" cy="1082675"/>
          </a:xfrm>
          <a:custGeom>
            <a:avLst/>
            <a:gdLst>
              <a:gd name="T0" fmla="*/ 591 w 591"/>
              <a:gd name="T1" fmla="*/ 682 h 682"/>
              <a:gd name="T2" fmla="*/ 591 w 591"/>
              <a:gd name="T3" fmla="*/ 0 h 682"/>
              <a:gd name="T4" fmla="*/ 0 w 591"/>
              <a:gd name="T5" fmla="*/ 682 h 682"/>
              <a:gd name="T6" fmla="*/ 591 w 591"/>
              <a:gd name="T7" fmla="*/ 682 h 682"/>
              <a:gd name="T8" fmla="*/ 0 60000 65536"/>
              <a:gd name="T9" fmla="*/ 0 60000 65536"/>
              <a:gd name="T10" fmla="*/ 0 60000 65536"/>
              <a:gd name="T11" fmla="*/ 0 60000 65536"/>
              <a:gd name="T12" fmla="*/ 0 w 591"/>
              <a:gd name="T13" fmla="*/ 0 h 682"/>
              <a:gd name="T14" fmla="*/ 591 w 591"/>
              <a:gd name="T15" fmla="*/ 682 h 682"/>
            </a:gdLst>
            <a:ahLst/>
            <a:cxnLst>
              <a:cxn ang="T8">
                <a:pos x="T0" y="T1"/>
              </a:cxn>
              <a:cxn ang="T9">
                <a:pos x="T2" y="T3"/>
              </a:cxn>
              <a:cxn ang="T10">
                <a:pos x="T4" y="T5"/>
              </a:cxn>
              <a:cxn ang="T11">
                <a:pos x="T6" y="T7"/>
              </a:cxn>
            </a:cxnLst>
            <a:rect l="T12" t="T13" r="T14" b="T15"/>
            <a:pathLst>
              <a:path w="591" h="682">
                <a:moveTo>
                  <a:pt x="591" y="682"/>
                </a:moveTo>
                <a:lnTo>
                  <a:pt x="591" y="0"/>
                </a:lnTo>
                <a:lnTo>
                  <a:pt x="0" y="682"/>
                </a:lnTo>
                <a:lnTo>
                  <a:pt x="591" y="682"/>
                </a:lnTo>
                <a:close/>
              </a:path>
            </a:pathLst>
          </a:cu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50" name="Line 30"/>
          <p:cNvSpPr>
            <a:spLocks noChangeShapeType="1"/>
          </p:cNvSpPr>
          <p:nvPr/>
        </p:nvSpPr>
        <p:spPr bwMode="auto">
          <a:xfrm>
            <a:off x="7207250" y="5402263"/>
            <a:ext cx="9588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8351" name="Rectangle 31"/>
          <p:cNvSpPr>
            <a:spLocks noChangeArrowheads="1"/>
          </p:cNvSpPr>
          <p:nvPr/>
        </p:nvSpPr>
        <p:spPr bwMode="auto">
          <a:xfrm>
            <a:off x="7231063" y="5391150"/>
            <a:ext cx="938212" cy="312738"/>
          </a:xfrm>
          <a:prstGeom prst="rect">
            <a:avLst/>
          </a:prstGeom>
          <a:solidFill>
            <a:srgbClr val="FFCC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1" end="1"/>
                                            </p:txEl>
                                          </p:spTgt>
                                        </p:tgtEl>
                                        <p:attrNameLst>
                                          <p:attrName>style.visibility</p:attrName>
                                        </p:attrNameLst>
                                      </p:cBhvr>
                                      <p:to>
                                        <p:strVal val="visible"/>
                                      </p:to>
                                    </p:set>
                                    <p:anim calcmode="lin" valueType="num">
                                      <p:cBhvr additive="base">
                                        <p:cTn id="7"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2" end="2"/>
                                            </p:txEl>
                                          </p:spTgt>
                                        </p:tgtEl>
                                        <p:attrNameLst>
                                          <p:attrName>style.visibility</p:attrName>
                                        </p:attrNameLst>
                                      </p:cBhvr>
                                      <p:to>
                                        <p:strVal val="visible"/>
                                      </p:to>
                                    </p:set>
                                    <p:anim calcmode="lin" valueType="num">
                                      <p:cBhvr additive="base">
                                        <p:cTn id="13"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3" end="3"/>
                                            </p:txEl>
                                          </p:spTgt>
                                        </p:tgtEl>
                                        <p:attrNameLst>
                                          <p:attrName>style.visibility</p:attrName>
                                        </p:attrNameLst>
                                      </p:cBhvr>
                                      <p:to>
                                        <p:strVal val="visible"/>
                                      </p:to>
                                    </p:set>
                                    <p:anim calcmode="lin" valueType="num">
                                      <p:cBhvr additive="base">
                                        <p:cTn id="19"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4" end="4"/>
                                            </p:txEl>
                                          </p:spTgt>
                                        </p:tgtEl>
                                        <p:attrNameLst>
                                          <p:attrName>style.visibility</p:attrName>
                                        </p:attrNameLst>
                                      </p:cBhvr>
                                      <p:to>
                                        <p:strVal val="visible"/>
                                      </p:to>
                                    </p:set>
                                    <p:anim calcmode="lin" valueType="num">
                                      <p:cBhvr additive="base">
                                        <p:cTn id="25"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5" end="5"/>
                                            </p:txEl>
                                          </p:spTgt>
                                        </p:tgtEl>
                                        <p:attrNameLst>
                                          <p:attrName>style.visibility</p:attrName>
                                        </p:attrNameLst>
                                      </p:cBhvr>
                                      <p:to>
                                        <p:strVal val="visible"/>
                                      </p:to>
                                    </p:set>
                                    <p:anim calcmode="lin" valueType="num">
                                      <p:cBhvr additive="base">
                                        <p:cTn id="31"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08349"/>
                                        </p:tgtEl>
                                        <p:attrNameLst>
                                          <p:attrName>style.visibility</p:attrName>
                                        </p:attrNameLst>
                                      </p:cBhvr>
                                      <p:to>
                                        <p:strVal val="visible"/>
                                      </p:to>
                                    </p:set>
                                    <p:animEffect transition="in" filter="wipe(right)">
                                      <p:cBhvr>
                                        <p:cTn id="37" dur="2000"/>
                                        <p:tgtEl>
                                          <p:spTgt spid="1208349"/>
                                        </p:tgtEl>
                                      </p:cBhvr>
                                    </p:animEffect>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08350"/>
                                        </p:tgtEl>
                                        <p:attrNameLst>
                                          <p:attrName>style.visibility</p:attrName>
                                        </p:attrNameLst>
                                      </p:cBhvr>
                                      <p:to>
                                        <p:strVal val="visible"/>
                                      </p:to>
                                    </p:set>
                                    <p:animEffect transition="in" filter="wipe(right)">
                                      <p:cBhvr>
                                        <p:cTn id="42" dur="500"/>
                                        <p:tgtEl>
                                          <p:spTgt spid="1208350"/>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208351"/>
                                        </p:tgtEl>
                                        <p:attrNameLst>
                                          <p:attrName>style.visibility</p:attrName>
                                        </p:attrNameLst>
                                      </p:cBhvr>
                                      <p:to>
                                        <p:strVal val="visible"/>
                                      </p:to>
                                    </p:set>
                                    <p:animEffect transition="in" filter="wipe(right)">
                                      <p:cBhvr>
                                        <p:cTn id="47" dur="2000"/>
                                        <p:tgtEl>
                                          <p:spTgt spid="1208351"/>
                                        </p:tgtEl>
                                      </p:cBhvr>
                                    </p:animEffect>
                                  </p:childTnLst>
                                  <p:subTnLst>
                                    <p:audio>
                                      <p:cMediaNode>
                                        <p:cTn display="0" masterRel="sameClick">
                                          <p:stCondLst>
                                            <p:cond evt="begin" delay="0">
                                              <p:tn val="45"/>
                                            </p:cond>
                                          </p:stCondLst>
                                          <p:endCondLst>
                                            <p:cond evt="onStopAudio" delay="0">
                                              <p:tgtEl>
                                                <p:sldTgt/>
                                              </p:tgtEl>
                                            </p:cond>
                                          </p:endCondLst>
                                        </p:cTn>
                                        <p:tgtEl>
                                          <p:sndTgt r:embed="rId5" name="drumroll.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208352"/>
                                        </p:tgtEl>
                                        <p:attrNameLst>
                                          <p:attrName>style.visibility</p:attrName>
                                        </p:attrNameLst>
                                      </p:cBhvr>
                                      <p:to>
                                        <p:strVal val="visible"/>
                                      </p:to>
                                    </p:set>
                                    <p:animEffect transition="in" filter="wipe(right)">
                                      <p:cBhvr>
                                        <p:cTn id="52" dur="2000"/>
                                        <p:tgtEl>
                                          <p:spTgt spid="1208352"/>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206276">
                                            <p:txEl>
                                              <p:pRg st="6" end="6"/>
                                            </p:txEl>
                                          </p:spTgt>
                                        </p:tgtEl>
                                        <p:attrNameLst>
                                          <p:attrName>style.visibility</p:attrName>
                                        </p:attrNameLst>
                                      </p:cBhvr>
                                      <p:to>
                                        <p:strVal val="visible"/>
                                      </p:to>
                                    </p:set>
                                    <p:anim calcmode="lin" valueType="num">
                                      <p:cBhvr additive="base">
                                        <p:cTn id="57"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206276">
                                            <p:txEl>
                                              <p:pRg st="7" end="7"/>
                                            </p:txEl>
                                          </p:spTgt>
                                        </p:tgtEl>
                                        <p:attrNameLst>
                                          <p:attrName>style.visibility</p:attrName>
                                        </p:attrNameLst>
                                      </p:cBhvr>
                                      <p:to>
                                        <p:strVal val="visible"/>
                                      </p:to>
                                    </p:set>
                                    <p:anim calcmode="lin" valueType="num">
                                      <p:cBhvr additive="base">
                                        <p:cTn id="63"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9" grpId="0" animBg="1"/>
      <p:bldP spid="1208352" grpId="0" animBg="1"/>
      <p:bldP spid="1208350" grpId="0" animBg="1"/>
      <p:bldP spid="12083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1" name="Rectangle 33"/>
          <p:cNvSpPr>
            <a:spLocks noChangeArrowheads="1"/>
          </p:cNvSpPr>
          <p:nvPr/>
        </p:nvSpPr>
        <p:spPr bwMode="auto">
          <a:xfrm>
            <a:off x="684213" y="6072188"/>
            <a:ext cx="7762875" cy="7794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Because </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cycle</a:t>
            </a:r>
            <a:r>
              <a:rPr lang="en-US" altLang="en-US">
                <a:sym typeface="Symbol" pitchFamily="18" charset="2"/>
              </a:rPr>
              <a:t> is positive, work is done </a:t>
            </a:r>
            <a:r>
              <a:rPr lang="en-US" altLang="en-US" u="sng">
                <a:sym typeface="Symbol" pitchFamily="18" charset="2"/>
              </a:rPr>
              <a:t>on</a:t>
            </a:r>
            <a:r>
              <a:rPr lang="en-US" altLang="en-US">
                <a:sym typeface="Symbol" pitchFamily="18" charset="2"/>
              </a:rPr>
              <a:t> the external environment during each cycle.</a:t>
            </a:r>
          </a:p>
        </p:txBody>
      </p:sp>
      <p:sp>
        <p:nvSpPr>
          <p:cNvPr id="1206276" name="Rectangle 4"/>
          <p:cNvSpPr>
            <a:spLocks noChangeArrowheads="1"/>
          </p:cNvSpPr>
          <p:nvPr/>
        </p:nvSpPr>
        <p:spPr bwMode="auto">
          <a:xfrm>
            <a:off x="687388" y="1828800"/>
            <a:ext cx="7772400" cy="42306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ym typeface="Symbol" pitchFamily="18" charset="2"/>
              </a:rPr>
              <a:t>EXAMPLE</a:t>
            </a:r>
            <a:r>
              <a:rPr lang="en-US" altLang="en-US"/>
              <a:t>: A fixed quantity of a gas undergoes the cycle shown here (from the last example):</a:t>
            </a:r>
          </a:p>
          <a:p>
            <a:pPr eaLnBrk="1" hangingPunct="1"/>
            <a:r>
              <a:rPr lang="en-US" altLang="en-US"/>
              <a:t>(d) Find the work done during the cycle </a:t>
            </a:r>
            <a:r>
              <a:rPr lang="en-US" altLang="en-US">
                <a:sym typeface="Symbol" pitchFamily="18" charset="2"/>
              </a:rPr>
              <a:t>ABCA.</a:t>
            </a:r>
          </a:p>
          <a:p>
            <a:pPr eaLnBrk="1" hangingPunct="1">
              <a:lnSpc>
                <a:spcPct val="90000"/>
              </a:lnSpc>
              <a:spcBef>
                <a:spcPct val="20000"/>
              </a:spcBef>
            </a:pPr>
            <a:r>
              <a:rPr lang="en-US" altLang="en-US">
                <a:sym typeface="Symbol" pitchFamily="18" charset="2"/>
              </a:rPr>
              <a:t>SOLUTION: </a:t>
            </a:r>
          </a:p>
          <a:p>
            <a:pPr eaLnBrk="1" hangingPunct="1">
              <a:lnSpc>
                <a:spcPct val="90000"/>
              </a:lnSpc>
              <a:spcBef>
                <a:spcPct val="20000"/>
              </a:spcBef>
            </a:pPr>
            <a:r>
              <a:rPr lang="en-US" altLang="en-US">
                <a:sym typeface="Symbol" pitchFamily="18" charset="2"/>
              </a:rPr>
              <a:t>(d) Just total up the work done                                            in each process.</a:t>
            </a:r>
            <a:endParaRPr lang="en-US" altLang="en-US">
              <a:cs typeface="Courier New" pitchFamily="49" charset="0"/>
              <a:sym typeface="Symbol" pitchFamily="18" charset="2"/>
            </a:endParaRP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AB</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0 J.</a:t>
            </a: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BC</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a:t>
            </a:r>
            <a:r>
              <a:rPr lang="en-US" altLang="en-US" baseline="30000">
                <a:cs typeface="Courier New" pitchFamily="49" charset="0"/>
                <a:sym typeface="Symbol" pitchFamily="18" charset="2"/>
              </a:rPr>
              <a:t>+</a:t>
            </a:r>
            <a:r>
              <a:rPr lang="en-US" altLang="en-US">
                <a:cs typeface="Courier New" pitchFamily="49" charset="0"/>
                <a:sym typeface="Symbol" pitchFamily="18" charset="2"/>
              </a:rPr>
              <a:t>120 J.</a:t>
            </a: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CA</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-75 J.</a:t>
            </a: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cycle</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0 + 120 – 75 = </a:t>
            </a:r>
            <a:r>
              <a:rPr lang="en-US" altLang="en-US" baseline="30000">
                <a:cs typeface="Courier New" pitchFamily="49" charset="0"/>
                <a:sym typeface="Symbol" pitchFamily="18" charset="2"/>
              </a:rPr>
              <a:t>+</a:t>
            </a:r>
            <a:r>
              <a:rPr lang="en-US" altLang="en-US">
                <a:cs typeface="Courier New" pitchFamily="49" charset="0"/>
                <a:sym typeface="Symbol" pitchFamily="18" charset="2"/>
              </a:rPr>
              <a:t>45 J.</a:t>
            </a:r>
          </a:p>
        </p:txBody>
      </p:sp>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129028" name="Group 31"/>
          <p:cNvGrpSpPr>
            <a:grpSpLocks/>
          </p:cNvGrpSpPr>
          <p:nvPr/>
        </p:nvGrpSpPr>
        <p:grpSpPr bwMode="auto">
          <a:xfrm>
            <a:off x="6094413" y="3414713"/>
            <a:ext cx="3049587" cy="2703512"/>
            <a:chOff x="3839" y="1959"/>
            <a:chExt cx="1921" cy="1703"/>
          </a:xfrm>
        </p:grpSpPr>
        <p:grpSp>
          <p:nvGrpSpPr>
            <p:cNvPr id="129029" name="Group 5"/>
            <p:cNvGrpSpPr>
              <a:grpSpLocks/>
            </p:cNvGrpSpPr>
            <p:nvPr/>
          </p:nvGrpSpPr>
          <p:grpSpPr bwMode="auto">
            <a:xfrm>
              <a:off x="4070" y="1959"/>
              <a:ext cx="196" cy="1445"/>
              <a:chOff x="3775" y="1283"/>
              <a:chExt cx="196" cy="810"/>
            </a:xfrm>
          </p:grpSpPr>
          <p:sp>
            <p:nvSpPr>
              <p:cNvPr id="129030"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1"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129032" name="Group 8"/>
            <p:cNvGrpSpPr>
              <a:grpSpLocks/>
            </p:cNvGrpSpPr>
            <p:nvPr/>
          </p:nvGrpSpPr>
          <p:grpSpPr bwMode="auto">
            <a:xfrm>
              <a:off x="4157" y="3281"/>
              <a:ext cx="1603" cy="231"/>
              <a:chOff x="3856" y="1981"/>
              <a:chExt cx="1074" cy="231"/>
            </a:xfrm>
          </p:grpSpPr>
          <p:sp>
            <p:nvSpPr>
              <p:cNvPr id="129033"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4"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29035"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29036"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7"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8"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29039"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0"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29042"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29043"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9044"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29045"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9046"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29047"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29048"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29049" name="Line 25"/>
            <p:cNvSpPr>
              <a:spLocks noChangeShapeType="1"/>
            </p:cNvSpPr>
            <p:nvPr/>
          </p:nvSpPr>
          <p:spPr bwMode="auto">
            <a:xfrm flipV="1">
              <a:off x="4558" y="2510"/>
              <a:ext cx="0" cy="66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50" name="Line 26"/>
            <p:cNvSpPr>
              <a:spLocks noChangeShapeType="1"/>
            </p:cNvSpPr>
            <p:nvPr/>
          </p:nvSpPr>
          <p:spPr bwMode="auto">
            <a:xfrm flipV="1">
              <a:off x="4547" y="2511"/>
              <a:ext cx="594" cy="4"/>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51" name="Line 27"/>
            <p:cNvSpPr>
              <a:spLocks noChangeShapeType="1"/>
            </p:cNvSpPr>
            <p:nvPr/>
          </p:nvSpPr>
          <p:spPr bwMode="auto">
            <a:xfrm flipH="1">
              <a:off x="4560" y="2522"/>
              <a:ext cx="584" cy="67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1" end="1"/>
                                            </p:txEl>
                                          </p:spTgt>
                                        </p:tgtEl>
                                        <p:attrNameLst>
                                          <p:attrName>style.visibility</p:attrName>
                                        </p:attrNameLst>
                                      </p:cBhvr>
                                      <p:to>
                                        <p:strVal val="visible"/>
                                      </p:to>
                                    </p:set>
                                    <p:anim calcmode="lin" valueType="num">
                                      <p:cBhvr additive="base">
                                        <p:cTn id="7"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2" end="2"/>
                                            </p:txEl>
                                          </p:spTgt>
                                        </p:tgtEl>
                                        <p:attrNameLst>
                                          <p:attrName>style.visibility</p:attrName>
                                        </p:attrNameLst>
                                      </p:cBhvr>
                                      <p:to>
                                        <p:strVal val="visible"/>
                                      </p:to>
                                    </p:set>
                                    <p:anim calcmode="lin" valueType="num">
                                      <p:cBhvr additive="base">
                                        <p:cTn id="13"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3" end="3"/>
                                            </p:txEl>
                                          </p:spTgt>
                                        </p:tgtEl>
                                        <p:attrNameLst>
                                          <p:attrName>style.visibility</p:attrName>
                                        </p:attrNameLst>
                                      </p:cBhvr>
                                      <p:to>
                                        <p:strVal val="visible"/>
                                      </p:to>
                                    </p:set>
                                    <p:anim calcmode="lin" valueType="num">
                                      <p:cBhvr additive="base">
                                        <p:cTn id="19"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4" end="4"/>
                                            </p:txEl>
                                          </p:spTgt>
                                        </p:tgtEl>
                                        <p:attrNameLst>
                                          <p:attrName>style.visibility</p:attrName>
                                        </p:attrNameLst>
                                      </p:cBhvr>
                                      <p:to>
                                        <p:strVal val="visible"/>
                                      </p:to>
                                    </p:set>
                                    <p:anim calcmode="lin" valueType="num">
                                      <p:cBhvr additive="base">
                                        <p:cTn id="25"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5" end="5"/>
                                            </p:txEl>
                                          </p:spTgt>
                                        </p:tgtEl>
                                        <p:attrNameLst>
                                          <p:attrName>style.visibility</p:attrName>
                                        </p:attrNameLst>
                                      </p:cBhvr>
                                      <p:to>
                                        <p:strVal val="visible"/>
                                      </p:to>
                                    </p:set>
                                    <p:anim calcmode="lin" valueType="num">
                                      <p:cBhvr additive="base">
                                        <p:cTn id="31"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06276">
                                            <p:txEl>
                                              <p:pRg st="6" end="6"/>
                                            </p:txEl>
                                          </p:spTgt>
                                        </p:tgtEl>
                                        <p:attrNameLst>
                                          <p:attrName>style.visibility</p:attrName>
                                        </p:attrNameLst>
                                      </p:cBhvr>
                                      <p:to>
                                        <p:strVal val="visible"/>
                                      </p:to>
                                    </p:set>
                                    <p:anim calcmode="lin" valueType="num">
                                      <p:cBhvr additive="base">
                                        <p:cTn id="37"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06276">
                                            <p:txEl>
                                              <p:pRg st="7" end="7"/>
                                            </p:txEl>
                                          </p:spTgt>
                                        </p:tgtEl>
                                        <p:attrNameLst>
                                          <p:attrName>style.visibility</p:attrName>
                                        </p:attrNameLst>
                                      </p:cBhvr>
                                      <p:to>
                                        <p:strVal val="visible"/>
                                      </p:to>
                                    </p:set>
                                    <p:anim calcmode="lin" valueType="num">
                                      <p:cBhvr additive="base">
                                        <p:cTn id="43"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10401">
                                            <p:txEl>
                                              <p:pRg st="0" end="0"/>
                                            </p:txEl>
                                          </p:spTgt>
                                        </p:tgtEl>
                                        <p:attrNameLst>
                                          <p:attrName>style.visibility</p:attrName>
                                        </p:attrNameLst>
                                      </p:cBhvr>
                                      <p:to>
                                        <p:strVal val="visible"/>
                                      </p:to>
                                    </p:set>
                                    <p:anim calcmode="lin" valueType="num">
                                      <p:cBhvr additive="base">
                                        <p:cTn id="49" dur="500" fill="hold"/>
                                        <p:tgtEl>
                                          <p:spTgt spid="121040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104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1" name="Rectangle 33"/>
          <p:cNvSpPr>
            <a:spLocks noChangeArrowheads="1"/>
          </p:cNvSpPr>
          <p:nvPr/>
        </p:nvSpPr>
        <p:spPr bwMode="auto">
          <a:xfrm>
            <a:off x="684213" y="6072188"/>
            <a:ext cx="7762875" cy="7794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b="1" i="1"/>
              <a:t>FYI   </a:t>
            </a:r>
            <a:r>
              <a:rPr lang="en-US" altLang="en-US" b="1">
                <a:sym typeface="Symbol" pitchFamily="18" charset="2"/>
              </a:rPr>
              <a:t></a:t>
            </a:r>
            <a:r>
              <a:rPr lang="en-US" altLang="en-US">
                <a:sym typeface="Symbol" pitchFamily="18" charset="2"/>
              </a:rPr>
              <a:t>Reversing the cycle reverses the sign of the work.</a:t>
            </a:r>
          </a:p>
        </p:txBody>
      </p:sp>
      <p:sp>
        <p:nvSpPr>
          <p:cNvPr id="1206276" name="Rectangle 4"/>
          <p:cNvSpPr>
            <a:spLocks noChangeArrowheads="1"/>
          </p:cNvSpPr>
          <p:nvPr/>
        </p:nvSpPr>
        <p:spPr bwMode="auto">
          <a:xfrm>
            <a:off x="687388" y="1828800"/>
            <a:ext cx="7772400" cy="4295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t>Find the total work done if the previous cycle is reversed.</a:t>
            </a:r>
          </a:p>
          <a:p>
            <a:pPr eaLnBrk="1" hangingPunct="1"/>
            <a:r>
              <a:rPr lang="en-US" altLang="en-US"/>
              <a:t>SOLUTION: </a:t>
            </a:r>
          </a:p>
          <a:p>
            <a:pPr eaLnBrk="1" hangingPunct="1"/>
            <a:r>
              <a:rPr lang="en-US" altLang="en-US">
                <a:sym typeface="Symbol" pitchFamily="18" charset="2"/>
              </a:rPr>
              <a:t></a:t>
            </a:r>
            <a:r>
              <a:rPr lang="en-US" altLang="en-US"/>
              <a:t>We want the cycle </a:t>
            </a:r>
            <a:r>
              <a:rPr lang="en-US" altLang="en-US">
                <a:sym typeface="Symbol" pitchFamily="18" charset="2"/>
              </a:rPr>
              <a:t>ACBA.</a:t>
            </a:r>
            <a:endParaRPr lang="en-US" altLang="en-US"/>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AC</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a:t>
            </a:r>
            <a:r>
              <a:rPr lang="en-US" altLang="en-US" i="1">
                <a:cs typeface="Courier New" pitchFamily="49" charset="0"/>
                <a:sym typeface="Symbol" pitchFamily="18" charset="2"/>
              </a:rPr>
              <a:t>Area</a:t>
            </a:r>
          </a:p>
          <a:p>
            <a:pPr eaLnBrk="1" hangingPunct="1">
              <a:lnSpc>
                <a:spcPct val="90000"/>
              </a:lnSpc>
              <a:spcBef>
                <a:spcPct val="20000"/>
              </a:spcBef>
            </a:pPr>
            <a:r>
              <a:rPr lang="en-US" altLang="en-US">
                <a:cs typeface="Courier New" pitchFamily="49" charset="0"/>
                <a:sym typeface="Symbol" pitchFamily="18" charset="2"/>
              </a:rPr>
              <a:t>    </a:t>
            </a:r>
            <a:r>
              <a:rPr lang="en-US" altLang="en-US" baseline="-25000">
                <a:cs typeface="Courier New" pitchFamily="49" charset="0"/>
                <a:sym typeface="Symbol" pitchFamily="18" charset="2"/>
              </a:rPr>
              <a:t> </a:t>
            </a:r>
            <a:r>
              <a:rPr lang="en-US" altLang="en-US">
                <a:cs typeface="Courier New" pitchFamily="49" charset="0"/>
                <a:sym typeface="Symbol" pitchFamily="18" charset="2"/>
              </a:rPr>
              <a:t>=</a:t>
            </a:r>
            <a:r>
              <a:rPr lang="en-US" altLang="en-US" i="1">
                <a:cs typeface="Courier New" pitchFamily="49" charset="0"/>
                <a:sym typeface="Symbol" pitchFamily="18" charset="2"/>
              </a:rPr>
              <a:t> </a:t>
            </a:r>
            <a:r>
              <a:rPr lang="en-US" altLang="en-US" baseline="30000">
                <a:sym typeface="Symbol" pitchFamily="18" charset="2"/>
              </a:rPr>
              <a:t>+</a:t>
            </a:r>
            <a:r>
              <a:rPr lang="en-US" altLang="en-US">
                <a:sym typeface="Symbol" pitchFamily="18" charset="2"/>
              </a:rPr>
              <a:t>[ </a:t>
            </a:r>
            <a:r>
              <a:rPr lang="en-US" altLang="en-US">
                <a:solidFill>
                  <a:srgbClr val="FF6600"/>
                </a:solidFill>
                <a:sym typeface="Symbol" pitchFamily="18" charset="2"/>
              </a:rPr>
              <a:t>(2)(15)</a:t>
            </a:r>
            <a:r>
              <a:rPr lang="en-US" altLang="en-US">
                <a:sym typeface="Symbol" pitchFamily="18" charset="2"/>
              </a:rPr>
              <a:t> + </a:t>
            </a:r>
            <a:r>
              <a:rPr lang="en-US" altLang="en-US">
                <a:solidFill>
                  <a:srgbClr val="CC0066"/>
                </a:solidFill>
                <a:sym typeface="Symbol" pitchFamily="18" charset="2"/>
              </a:rPr>
              <a:t>(1/2)(6)(15)</a:t>
            </a:r>
            <a:r>
              <a:rPr lang="en-US" altLang="en-US">
                <a:sym typeface="Symbol" pitchFamily="18" charset="2"/>
              </a:rPr>
              <a:t> ] = </a:t>
            </a:r>
            <a:r>
              <a:rPr lang="en-US" altLang="en-US" baseline="30000">
                <a:sym typeface="Symbol" pitchFamily="18" charset="2"/>
              </a:rPr>
              <a:t>+</a:t>
            </a:r>
            <a:r>
              <a:rPr lang="en-US" altLang="en-US">
                <a:sym typeface="Symbol" pitchFamily="18" charset="2"/>
              </a:rPr>
              <a:t>75 J.</a:t>
            </a:r>
            <a:endParaRPr lang="en-US" altLang="en-US">
              <a:cs typeface="Courier New" pitchFamily="49" charset="0"/>
              <a:sym typeface="Symbol" pitchFamily="18" charset="2"/>
            </a:endParaRP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CB</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a:t>
            </a:r>
            <a:r>
              <a:rPr lang="en-US" altLang="en-US" i="1">
                <a:cs typeface="Courier New" pitchFamily="49" charset="0"/>
                <a:sym typeface="Symbol" pitchFamily="18" charset="2"/>
              </a:rPr>
              <a:t>P</a:t>
            </a:r>
            <a:r>
              <a:rPr lang="en-US" altLang="en-US">
                <a:sym typeface="Symbol" pitchFamily="18" charset="2"/>
              </a:rPr>
              <a:t>∆</a:t>
            </a:r>
            <a:r>
              <a:rPr lang="en-US" altLang="en-US" i="1">
                <a:sym typeface="Symbol" pitchFamily="18" charset="2"/>
              </a:rPr>
              <a:t>V</a:t>
            </a:r>
            <a:r>
              <a:rPr lang="en-US" altLang="en-US" i="1">
                <a:cs typeface="Courier New" pitchFamily="49" charset="0"/>
                <a:sym typeface="Symbol" pitchFamily="18" charset="2"/>
              </a:rPr>
              <a:t> </a:t>
            </a:r>
            <a:r>
              <a:rPr lang="en-US" altLang="en-US">
                <a:sym typeface="Symbol" pitchFamily="18" charset="2"/>
              </a:rPr>
              <a:t>= 8(10–25) = </a:t>
            </a:r>
            <a:r>
              <a:rPr lang="en-US" altLang="en-US" baseline="30000">
                <a:sym typeface="Symbol" pitchFamily="18" charset="2"/>
              </a:rPr>
              <a:t>-</a:t>
            </a:r>
            <a:r>
              <a:rPr lang="en-US" altLang="en-US">
                <a:cs typeface="Courier New" pitchFamily="49" charset="0"/>
                <a:sym typeface="Symbol" pitchFamily="18" charset="2"/>
              </a:rPr>
              <a:t>120 J.</a:t>
            </a: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BA</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0 J (since </a:t>
            </a:r>
            <a:r>
              <a:rPr lang="en-US" altLang="en-US">
                <a:sym typeface="Symbol" pitchFamily="18" charset="2"/>
              </a:rPr>
              <a:t>∆</a:t>
            </a:r>
            <a:r>
              <a:rPr lang="en-US" altLang="en-US" i="1">
                <a:sym typeface="Symbol" pitchFamily="18" charset="2"/>
              </a:rPr>
              <a:t>V </a:t>
            </a:r>
            <a:r>
              <a:rPr lang="en-US" altLang="en-US">
                <a:sym typeface="Symbol" pitchFamily="18" charset="2"/>
              </a:rPr>
              <a:t>= 0)</a:t>
            </a:r>
            <a:r>
              <a:rPr lang="en-US" altLang="en-US">
                <a:cs typeface="Courier New" pitchFamily="49" charset="0"/>
                <a:sym typeface="Symbol" pitchFamily="18" charset="2"/>
              </a:rPr>
              <a:t>.</a:t>
            </a:r>
          </a:p>
          <a:p>
            <a:pPr eaLnBrk="1" hangingPunct="1">
              <a:lnSpc>
                <a:spcPct val="90000"/>
              </a:lnSpc>
              <a:spcBef>
                <a:spcPct val="20000"/>
              </a:spcBef>
            </a:pPr>
            <a:r>
              <a:rPr lang="en-US" altLang="en-US">
                <a:cs typeface="Courier New" pitchFamily="49" charset="0"/>
                <a:sym typeface="Symbol" pitchFamily="18" charset="2"/>
              </a:rPr>
              <a:t></a:t>
            </a:r>
            <a:r>
              <a:rPr lang="en-US" altLang="en-US" i="1">
                <a:cs typeface="Courier New" pitchFamily="49" charset="0"/>
                <a:sym typeface="Symbol" pitchFamily="18" charset="2"/>
              </a:rPr>
              <a:t>W</a:t>
            </a:r>
            <a:r>
              <a:rPr lang="en-US" altLang="en-US" baseline="-25000">
                <a:cs typeface="Courier New" pitchFamily="49" charset="0"/>
                <a:sym typeface="Symbol" pitchFamily="18" charset="2"/>
              </a:rPr>
              <a:t>cycle</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75 - 120 + 0 = </a:t>
            </a:r>
            <a:r>
              <a:rPr lang="en-US" altLang="en-US" baseline="30000">
                <a:cs typeface="Courier New" pitchFamily="49" charset="0"/>
                <a:sym typeface="Symbol" pitchFamily="18" charset="2"/>
              </a:rPr>
              <a:t>-</a:t>
            </a:r>
            <a:r>
              <a:rPr lang="en-US" altLang="en-US">
                <a:cs typeface="Courier New" pitchFamily="49" charset="0"/>
                <a:sym typeface="Symbol" pitchFamily="18" charset="2"/>
              </a:rPr>
              <a:t>45 J.</a:t>
            </a:r>
          </a:p>
        </p:txBody>
      </p:sp>
      <p:sp>
        <p:nvSpPr>
          <p:cNvPr id="1206274" name="Rectangle 2"/>
          <p:cNvSpPr>
            <a:spLocks noChangeArrowheads="1"/>
          </p:cNvSpPr>
          <p:nvPr/>
        </p:nvSpPr>
        <p:spPr bwMode="auto">
          <a:xfrm>
            <a:off x="685800" y="1401763"/>
            <a:ext cx="7772400" cy="4524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endParaRPr lang="en-US" altLang="en-US">
              <a:solidFill>
                <a:srgbClr val="000000"/>
              </a:solidFill>
              <a:cs typeface="Times New Roman" pitchFamily="18" charset="0"/>
            </a:endParaRPr>
          </a:p>
        </p:txBody>
      </p:sp>
      <p:grpSp>
        <p:nvGrpSpPr>
          <p:cNvPr id="131077" name="Group 31"/>
          <p:cNvGrpSpPr>
            <a:grpSpLocks/>
          </p:cNvGrpSpPr>
          <p:nvPr/>
        </p:nvGrpSpPr>
        <p:grpSpPr bwMode="auto">
          <a:xfrm>
            <a:off x="6094413" y="3414713"/>
            <a:ext cx="3049587" cy="2703512"/>
            <a:chOff x="3839" y="1959"/>
            <a:chExt cx="1921" cy="1703"/>
          </a:xfrm>
        </p:grpSpPr>
        <p:grpSp>
          <p:nvGrpSpPr>
            <p:cNvPr id="131078" name="Group 5"/>
            <p:cNvGrpSpPr>
              <a:grpSpLocks/>
            </p:cNvGrpSpPr>
            <p:nvPr/>
          </p:nvGrpSpPr>
          <p:grpSpPr bwMode="auto">
            <a:xfrm>
              <a:off x="4070" y="1959"/>
              <a:ext cx="196" cy="1445"/>
              <a:chOff x="3775" y="1283"/>
              <a:chExt cx="196" cy="810"/>
            </a:xfrm>
          </p:grpSpPr>
          <p:sp>
            <p:nvSpPr>
              <p:cNvPr id="131079" name="Line 6"/>
              <p:cNvSpPr>
                <a:spLocks noChangeShapeType="1"/>
              </p:cNvSpPr>
              <p:nvPr/>
            </p:nvSpPr>
            <p:spPr bwMode="auto">
              <a:xfrm flipV="1">
                <a:off x="3856" y="1489"/>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0" name="Text Box 7"/>
              <p:cNvSpPr txBox="1">
                <a:spLocks noChangeArrowheads="1"/>
              </p:cNvSpPr>
              <p:nvPr/>
            </p:nvSpPr>
            <p:spPr bwMode="auto">
              <a:xfrm>
                <a:off x="3775" y="1283"/>
                <a:ext cx="19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p</a:t>
                </a:r>
              </a:p>
            </p:txBody>
          </p:sp>
        </p:grpSp>
        <p:grpSp>
          <p:nvGrpSpPr>
            <p:cNvPr id="131081" name="Group 8"/>
            <p:cNvGrpSpPr>
              <a:grpSpLocks/>
            </p:cNvGrpSpPr>
            <p:nvPr/>
          </p:nvGrpSpPr>
          <p:grpSpPr bwMode="auto">
            <a:xfrm>
              <a:off x="4157" y="3281"/>
              <a:ext cx="1603" cy="231"/>
              <a:chOff x="3856" y="1981"/>
              <a:chExt cx="1074" cy="231"/>
            </a:xfrm>
          </p:grpSpPr>
          <p:sp>
            <p:nvSpPr>
              <p:cNvPr id="131082" name="Line 9"/>
              <p:cNvSpPr>
                <a:spLocks noChangeShapeType="1"/>
              </p:cNvSpPr>
              <p:nvPr/>
            </p:nvSpPr>
            <p:spPr bwMode="auto">
              <a:xfrm>
                <a:off x="3856" y="2100"/>
                <a:ext cx="92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83" name="Text Box 10"/>
              <p:cNvSpPr txBox="1">
                <a:spLocks noChangeArrowheads="1"/>
              </p:cNvSpPr>
              <p:nvPr/>
            </p:nvSpPr>
            <p:spPr bwMode="auto">
              <a:xfrm>
                <a:off x="4788" y="1981"/>
                <a:ext cx="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i="1"/>
                  <a:t>V</a:t>
                </a:r>
              </a:p>
            </p:txBody>
          </p:sp>
        </p:grpSp>
        <p:sp>
          <p:nvSpPr>
            <p:cNvPr id="131084" name="Text Box 11"/>
            <p:cNvSpPr txBox="1">
              <a:spLocks noChangeArrowheads="1"/>
            </p:cNvSpPr>
            <p:nvPr/>
          </p:nvSpPr>
          <p:spPr bwMode="auto">
            <a:xfrm>
              <a:off x="3839" y="306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a:t>
              </a:r>
            </a:p>
          </p:txBody>
        </p:sp>
        <p:sp>
          <p:nvSpPr>
            <p:cNvPr id="131085" name="Line 12"/>
            <p:cNvSpPr>
              <a:spLocks noChangeShapeType="1"/>
            </p:cNvSpPr>
            <p:nvPr/>
          </p:nvSpPr>
          <p:spPr bwMode="auto">
            <a:xfrm>
              <a:off x="4083" y="3191"/>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6" name="Line 13"/>
            <p:cNvSpPr>
              <a:spLocks noChangeShapeType="1"/>
            </p:cNvSpPr>
            <p:nvPr/>
          </p:nvSpPr>
          <p:spPr bwMode="auto">
            <a:xfrm>
              <a:off x="4079" y="2528"/>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7" name="Text Box 14"/>
            <p:cNvSpPr txBox="1">
              <a:spLocks noChangeArrowheads="1"/>
            </p:cNvSpPr>
            <p:nvPr/>
          </p:nvSpPr>
          <p:spPr bwMode="auto">
            <a:xfrm>
              <a:off x="3840" y="242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8</a:t>
              </a:r>
            </a:p>
          </p:txBody>
        </p:sp>
        <p:sp>
          <p:nvSpPr>
            <p:cNvPr id="131088" name="Line 15"/>
            <p:cNvSpPr>
              <a:spLocks noChangeShapeType="1"/>
            </p:cNvSpPr>
            <p:nvPr/>
          </p:nvSpPr>
          <p:spPr bwMode="auto">
            <a:xfrm rot="-5400000">
              <a:off x="4502" y="340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89" name="Line 16"/>
            <p:cNvSpPr>
              <a:spLocks noChangeShapeType="1"/>
            </p:cNvSpPr>
            <p:nvPr/>
          </p:nvSpPr>
          <p:spPr bwMode="auto">
            <a:xfrm rot="-5400000">
              <a:off x="5093" y="340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0" name="Text Box 17"/>
            <p:cNvSpPr txBox="1">
              <a:spLocks noChangeArrowheads="1"/>
            </p:cNvSpPr>
            <p:nvPr/>
          </p:nvSpPr>
          <p:spPr bwMode="auto">
            <a:xfrm>
              <a:off x="4425"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10</a:t>
              </a:r>
            </a:p>
          </p:txBody>
        </p:sp>
        <p:sp>
          <p:nvSpPr>
            <p:cNvPr id="131091" name="Text Box 18"/>
            <p:cNvSpPr txBox="1">
              <a:spLocks noChangeArrowheads="1"/>
            </p:cNvSpPr>
            <p:nvPr/>
          </p:nvSpPr>
          <p:spPr bwMode="auto">
            <a:xfrm>
              <a:off x="5019" y="3431"/>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25</a:t>
              </a:r>
            </a:p>
          </p:txBody>
        </p:sp>
        <p:sp>
          <p:nvSpPr>
            <p:cNvPr id="131092" name="Oval 19"/>
            <p:cNvSpPr>
              <a:spLocks noChangeArrowheads="1"/>
            </p:cNvSpPr>
            <p:nvPr/>
          </p:nvSpPr>
          <p:spPr bwMode="auto">
            <a:xfrm>
              <a:off x="4530" y="3174"/>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1093" name="Text Box 20"/>
            <p:cNvSpPr txBox="1">
              <a:spLocks noChangeArrowheads="1"/>
            </p:cNvSpPr>
            <p:nvPr/>
          </p:nvSpPr>
          <p:spPr bwMode="auto">
            <a:xfrm>
              <a:off x="4297" y="308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A</a:t>
              </a:r>
            </a:p>
          </p:txBody>
        </p:sp>
        <p:sp>
          <p:nvSpPr>
            <p:cNvPr id="131094" name="Oval 21"/>
            <p:cNvSpPr>
              <a:spLocks noChangeArrowheads="1"/>
            </p:cNvSpPr>
            <p:nvPr/>
          </p:nvSpPr>
          <p:spPr bwMode="auto">
            <a:xfrm>
              <a:off x="4527" y="2490"/>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1095" name="Text Box 22"/>
            <p:cNvSpPr txBox="1">
              <a:spLocks noChangeArrowheads="1"/>
            </p:cNvSpPr>
            <p:nvPr/>
          </p:nvSpPr>
          <p:spPr bwMode="auto">
            <a:xfrm>
              <a:off x="4294" y="23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B</a:t>
              </a:r>
            </a:p>
          </p:txBody>
        </p:sp>
        <p:sp>
          <p:nvSpPr>
            <p:cNvPr id="131096" name="Oval 23"/>
            <p:cNvSpPr>
              <a:spLocks noChangeArrowheads="1"/>
            </p:cNvSpPr>
            <p:nvPr/>
          </p:nvSpPr>
          <p:spPr bwMode="auto">
            <a:xfrm>
              <a:off x="5112" y="2488"/>
              <a:ext cx="56" cy="56"/>
            </a:xfrm>
            <a:prstGeom prst="ellipse">
              <a:avLst/>
            </a:prstGeom>
            <a:solidFill>
              <a:schemeClr val="tx1"/>
            </a:solidFill>
            <a:ln w="9525" algn="ctr">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31097" name="Text Box 24"/>
            <p:cNvSpPr txBox="1">
              <a:spLocks noChangeArrowheads="1"/>
            </p:cNvSpPr>
            <p:nvPr/>
          </p:nvSpPr>
          <p:spPr bwMode="auto">
            <a:xfrm>
              <a:off x="5197" y="2401"/>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a:t>C</a:t>
              </a:r>
            </a:p>
          </p:txBody>
        </p:sp>
        <p:sp>
          <p:nvSpPr>
            <p:cNvPr id="131098" name="Line 25"/>
            <p:cNvSpPr>
              <a:spLocks noChangeShapeType="1"/>
            </p:cNvSpPr>
            <p:nvPr/>
          </p:nvSpPr>
          <p:spPr bwMode="auto">
            <a:xfrm flipV="1">
              <a:off x="4558" y="2510"/>
              <a:ext cx="0" cy="665"/>
            </a:xfrm>
            <a:prstGeom prst="line">
              <a:avLst/>
            </a:prstGeom>
            <a:noFill/>
            <a:ln w="5715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1099" name="Line 26"/>
            <p:cNvSpPr>
              <a:spLocks noChangeShapeType="1"/>
            </p:cNvSpPr>
            <p:nvPr/>
          </p:nvSpPr>
          <p:spPr bwMode="auto">
            <a:xfrm flipV="1">
              <a:off x="4547" y="2511"/>
              <a:ext cx="594" cy="4"/>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1100" name="Line 27"/>
            <p:cNvSpPr>
              <a:spLocks noChangeShapeType="1"/>
            </p:cNvSpPr>
            <p:nvPr/>
          </p:nvSpPr>
          <p:spPr bwMode="auto">
            <a:xfrm flipH="1">
              <a:off x="4560" y="2522"/>
              <a:ext cx="584" cy="676"/>
            </a:xfrm>
            <a:prstGeom prst="line">
              <a:avLst/>
            </a:prstGeom>
            <a:noFill/>
            <a:ln w="57150">
              <a:solidFill>
                <a:srgbClr val="FF99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1214495" name="Freeform 31"/>
          <p:cNvSpPr>
            <a:spLocks/>
          </p:cNvSpPr>
          <p:nvPr/>
        </p:nvSpPr>
        <p:spPr bwMode="auto">
          <a:xfrm>
            <a:off x="7232650" y="4273550"/>
            <a:ext cx="941388" cy="1425575"/>
          </a:xfrm>
          <a:custGeom>
            <a:avLst/>
            <a:gdLst>
              <a:gd name="T0" fmla="*/ 593 w 593"/>
              <a:gd name="T1" fmla="*/ 898 h 898"/>
              <a:gd name="T2" fmla="*/ 593 w 593"/>
              <a:gd name="T3" fmla="*/ 0 h 898"/>
              <a:gd name="T4" fmla="*/ 0 w 593"/>
              <a:gd name="T5" fmla="*/ 703 h 898"/>
              <a:gd name="T6" fmla="*/ 0 w 593"/>
              <a:gd name="T7" fmla="*/ 898 h 898"/>
              <a:gd name="T8" fmla="*/ 593 w 593"/>
              <a:gd name="T9" fmla="*/ 898 h 898"/>
              <a:gd name="T10" fmla="*/ 0 60000 65536"/>
              <a:gd name="T11" fmla="*/ 0 60000 65536"/>
              <a:gd name="T12" fmla="*/ 0 60000 65536"/>
              <a:gd name="T13" fmla="*/ 0 60000 65536"/>
              <a:gd name="T14" fmla="*/ 0 60000 65536"/>
              <a:gd name="T15" fmla="*/ 0 w 593"/>
              <a:gd name="T16" fmla="*/ 0 h 898"/>
              <a:gd name="T17" fmla="*/ 593 w 593"/>
              <a:gd name="T18" fmla="*/ 898 h 898"/>
            </a:gdLst>
            <a:ahLst/>
            <a:cxnLst>
              <a:cxn ang="T10">
                <a:pos x="T0" y="T1"/>
              </a:cxn>
              <a:cxn ang="T11">
                <a:pos x="T2" y="T3"/>
              </a:cxn>
              <a:cxn ang="T12">
                <a:pos x="T4" y="T5"/>
              </a:cxn>
              <a:cxn ang="T13">
                <a:pos x="T6" y="T7"/>
              </a:cxn>
              <a:cxn ang="T14">
                <a:pos x="T8" y="T9"/>
              </a:cxn>
            </a:cxnLst>
            <a:rect l="T15" t="T16" r="T17" b="T18"/>
            <a:pathLst>
              <a:path w="593" h="898">
                <a:moveTo>
                  <a:pt x="593" y="898"/>
                </a:moveTo>
                <a:lnTo>
                  <a:pt x="593" y="0"/>
                </a:lnTo>
                <a:lnTo>
                  <a:pt x="0" y="703"/>
                </a:lnTo>
                <a:lnTo>
                  <a:pt x="0" y="898"/>
                </a:lnTo>
                <a:lnTo>
                  <a:pt x="593" y="898"/>
                </a:lnTo>
                <a:close/>
              </a:path>
            </a:pathLst>
          </a:custGeom>
          <a:solidFill>
            <a:schemeClr val="accent1"/>
          </a:solidFill>
          <a:ln w="9525" cap="flat">
            <a:solidFill>
              <a:schemeClr val="tx1"/>
            </a:solidFill>
            <a:prstDash val="dash"/>
            <a:round/>
            <a:headEnd/>
            <a:tailEnd/>
          </a:ln>
        </p:spPr>
        <p:txBody>
          <a:bodyPr/>
          <a:lstStyle/>
          <a:p>
            <a:endParaRPr lang="en-US"/>
          </a:p>
        </p:txBody>
      </p:sp>
      <p:sp>
        <p:nvSpPr>
          <p:cNvPr id="1214496" name="Freeform 32"/>
          <p:cNvSpPr>
            <a:spLocks/>
          </p:cNvSpPr>
          <p:nvPr/>
        </p:nvSpPr>
        <p:spPr bwMode="auto">
          <a:xfrm>
            <a:off x="7231063" y="4314825"/>
            <a:ext cx="938212" cy="1082675"/>
          </a:xfrm>
          <a:custGeom>
            <a:avLst/>
            <a:gdLst>
              <a:gd name="T0" fmla="*/ 591 w 591"/>
              <a:gd name="T1" fmla="*/ 682 h 682"/>
              <a:gd name="T2" fmla="*/ 591 w 591"/>
              <a:gd name="T3" fmla="*/ 0 h 682"/>
              <a:gd name="T4" fmla="*/ 0 w 591"/>
              <a:gd name="T5" fmla="*/ 682 h 682"/>
              <a:gd name="T6" fmla="*/ 591 w 591"/>
              <a:gd name="T7" fmla="*/ 682 h 682"/>
              <a:gd name="T8" fmla="*/ 0 60000 65536"/>
              <a:gd name="T9" fmla="*/ 0 60000 65536"/>
              <a:gd name="T10" fmla="*/ 0 60000 65536"/>
              <a:gd name="T11" fmla="*/ 0 60000 65536"/>
              <a:gd name="T12" fmla="*/ 0 w 591"/>
              <a:gd name="T13" fmla="*/ 0 h 682"/>
              <a:gd name="T14" fmla="*/ 591 w 591"/>
              <a:gd name="T15" fmla="*/ 682 h 682"/>
            </a:gdLst>
            <a:ahLst/>
            <a:cxnLst>
              <a:cxn ang="T8">
                <a:pos x="T0" y="T1"/>
              </a:cxn>
              <a:cxn ang="T9">
                <a:pos x="T2" y="T3"/>
              </a:cxn>
              <a:cxn ang="T10">
                <a:pos x="T4" y="T5"/>
              </a:cxn>
              <a:cxn ang="T11">
                <a:pos x="T6" y="T7"/>
              </a:cxn>
            </a:cxnLst>
            <a:rect l="T12" t="T13" r="T14" b="T15"/>
            <a:pathLst>
              <a:path w="591" h="682">
                <a:moveTo>
                  <a:pt x="591" y="682"/>
                </a:moveTo>
                <a:lnTo>
                  <a:pt x="591" y="0"/>
                </a:lnTo>
                <a:lnTo>
                  <a:pt x="0" y="682"/>
                </a:lnTo>
                <a:lnTo>
                  <a:pt x="591" y="682"/>
                </a:lnTo>
                <a:close/>
              </a:path>
            </a:pathLst>
          </a:cu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4497" name="Line 33"/>
          <p:cNvSpPr>
            <a:spLocks noChangeShapeType="1"/>
          </p:cNvSpPr>
          <p:nvPr/>
        </p:nvSpPr>
        <p:spPr bwMode="auto">
          <a:xfrm>
            <a:off x="7207250" y="5384800"/>
            <a:ext cx="9588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14498" name="Rectangle 34"/>
          <p:cNvSpPr>
            <a:spLocks noChangeArrowheads="1"/>
          </p:cNvSpPr>
          <p:nvPr/>
        </p:nvSpPr>
        <p:spPr bwMode="auto">
          <a:xfrm>
            <a:off x="7231063" y="5397500"/>
            <a:ext cx="938212" cy="312738"/>
          </a:xfrm>
          <a:prstGeom prst="rect">
            <a:avLst/>
          </a:prstGeom>
          <a:solidFill>
            <a:srgbClr val="FFCC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6">
                                            <p:txEl>
                                              <p:pRg st="0" end="0"/>
                                            </p:txEl>
                                          </p:spTgt>
                                        </p:tgtEl>
                                        <p:attrNameLst>
                                          <p:attrName>style.visibility</p:attrName>
                                        </p:attrNameLst>
                                      </p:cBhvr>
                                      <p:to>
                                        <p:strVal val="visible"/>
                                      </p:to>
                                    </p:set>
                                    <p:anim calcmode="lin" valueType="num">
                                      <p:cBhvr additive="base">
                                        <p:cTn id="7" dur="500" fill="hold"/>
                                        <p:tgtEl>
                                          <p:spTgt spid="1206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6276">
                                            <p:txEl>
                                              <p:pRg st="1" end="1"/>
                                            </p:txEl>
                                          </p:spTgt>
                                        </p:tgtEl>
                                        <p:attrNameLst>
                                          <p:attrName>style.visibility</p:attrName>
                                        </p:attrNameLst>
                                      </p:cBhvr>
                                      <p:to>
                                        <p:strVal val="visible"/>
                                      </p:to>
                                    </p:set>
                                    <p:anim calcmode="lin" valueType="num">
                                      <p:cBhvr additive="base">
                                        <p:cTn id="13" dur="500" fill="hold"/>
                                        <p:tgtEl>
                                          <p:spTgt spid="12062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6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6276">
                                            <p:txEl>
                                              <p:pRg st="2" end="2"/>
                                            </p:txEl>
                                          </p:spTgt>
                                        </p:tgtEl>
                                        <p:attrNameLst>
                                          <p:attrName>style.visibility</p:attrName>
                                        </p:attrNameLst>
                                      </p:cBhvr>
                                      <p:to>
                                        <p:strVal val="visible"/>
                                      </p:to>
                                    </p:set>
                                    <p:anim calcmode="lin" valueType="num">
                                      <p:cBhvr additive="base">
                                        <p:cTn id="19" dur="500" fill="hold"/>
                                        <p:tgtEl>
                                          <p:spTgt spid="12062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6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06276">
                                            <p:txEl>
                                              <p:pRg st="3" end="3"/>
                                            </p:txEl>
                                          </p:spTgt>
                                        </p:tgtEl>
                                        <p:attrNameLst>
                                          <p:attrName>style.visibility</p:attrName>
                                        </p:attrNameLst>
                                      </p:cBhvr>
                                      <p:to>
                                        <p:strVal val="visible"/>
                                      </p:to>
                                    </p:set>
                                    <p:anim calcmode="lin" valueType="num">
                                      <p:cBhvr additive="base">
                                        <p:cTn id="25" dur="500" fill="hold"/>
                                        <p:tgtEl>
                                          <p:spTgt spid="12062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6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6276">
                                            <p:txEl>
                                              <p:pRg st="4" end="4"/>
                                            </p:txEl>
                                          </p:spTgt>
                                        </p:tgtEl>
                                        <p:attrNameLst>
                                          <p:attrName>style.visibility</p:attrName>
                                        </p:attrNameLst>
                                      </p:cBhvr>
                                      <p:to>
                                        <p:strVal val="visible"/>
                                      </p:to>
                                    </p:set>
                                    <p:anim calcmode="lin" valueType="num">
                                      <p:cBhvr additive="base">
                                        <p:cTn id="31" dur="500" fill="hold"/>
                                        <p:tgtEl>
                                          <p:spTgt spid="12062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6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14495"/>
                                        </p:tgtEl>
                                        <p:attrNameLst>
                                          <p:attrName>style.visibility</p:attrName>
                                        </p:attrNameLst>
                                      </p:cBhvr>
                                      <p:to>
                                        <p:strVal val="visible"/>
                                      </p:to>
                                    </p:set>
                                    <p:animEffect transition="in" filter="wipe(left)">
                                      <p:cBhvr>
                                        <p:cTn id="37" dur="2000"/>
                                        <p:tgtEl>
                                          <p:spTgt spid="1214495"/>
                                        </p:tgtEl>
                                      </p:cBhvr>
                                    </p:animEffect>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14497"/>
                                        </p:tgtEl>
                                        <p:attrNameLst>
                                          <p:attrName>style.visibility</p:attrName>
                                        </p:attrNameLst>
                                      </p:cBhvr>
                                      <p:to>
                                        <p:strVal val="visible"/>
                                      </p:to>
                                    </p:set>
                                    <p:animEffect transition="in" filter="wipe(left)">
                                      <p:cBhvr>
                                        <p:cTn id="42" dur="500"/>
                                        <p:tgtEl>
                                          <p:spTgt spid="1214497"/>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14498"/>
                                        </p:tgtEl>
                                        <p:attrNameLst>
                                          <p:attrName>style.visibility</p:attrName>
                                        </p:attrNameLst>
                                      </p:cBhvr>
                                      <p:to>
                                        <p:strVal val="visible"/>
                                      </p:to>
                                    </p:set>
                                    <p:animEffect transition="in" filter="wipe(left)">
                                      <p:cBhvr>
                                        <p:cTn id="47" dur="2000"/>
                                        <p:tgtEl>
                                          <p:spTgt spid="1214498"/>
                                        </p:tgtEl>
                                      </p:cBhvr>
                                    </p:animEffect>
                                  </p:childTnLst>
                                  <p:subTnLst>
                                    <p:audio>
                                      <p:cMediaNode>
                                        <p:cTn display="0" masterRel="sameClick">
                                          <p:stCondLst>
                                            <p:cond evt="begin" delay="0">
                                              <p:tn val="45"/>
                                            </p:cond>
                                          </p:stCondLst>
                                          <p:endCondLst>
                                            <p:cond evt="onStopAudio" delay="0">
                                              <p:tgtEl>
                                                <p:sldTgt/>
                                              </p:tgtEl>
                                            </p:cond>
                                          </p:endCondLst>
                                        </p:cTn>
                                        <p:tgtEl>
                                          <p:sndTgt r:embed="rId5" name="drumroll.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14496"/>
                                        </p:tgtEl>
                                        <p:attrNameLst>
                                          <p:attrName>style.visibility</p:attrName>
                                        </p:attrNameLst>
                                      </p:cBhvr>
                                      <p:to>
                                        <p:strVal val="visible"/>
                                      </p:to>
                                    </p:set>
                                    <p:animEffect transition="in" filter="wipe(left)">
                                      <p:cBhvr>
                                        <p:cTn id="52" dur="2000"/>
                                        <p:tgtEl>
                                          <p:spTgt spid="1214496"/>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206276">
                                            <p:txEl>
                                              <p:pRg st="5" end="5"/>
                                            </p:txEl>
                                          </p:spTgt>
                                        </p:tgtEl>
                                        <p:attrNameLst>
                                          <p:attrName>style.visibility</p:attrName>
                                        </p:attrNameLst>
                                      </p:cBhvr>
                                      <p:to>
                                        <p:strVal val="visible"/>
                                      </p:to>
                                    </p:set>
                                    <p:anim calcmode="lin" valueType="num">
                                      <p:cBhvr additive="base">
                                        <p:cTn id="57" dur="500" fill="hold"/>
                                        <p:tgtEl>
                                          <p:spTgt spid="1206276">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062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206276">
                                            <p:txEl>
                                              <p:pRg st="6" end="6"/>
                                            </p:txEl>
                                          </p:spTgt>
                                        </p:tgtEl>
                                        <p:attrNameLst>
                                          <p:attrName>style.visibility</p:attrName>
                                        </p:attrNameLst>
                                      </p:cBhvr>
                                      <p:to>
                                        <p:strVal val="visible"/>
                                      </p:to>
                                    </p:set>
                                    <p:anim calcmode="lin" valueType="num">
                                      <p:cBhvr additive="base">
                                        <p:cTn id="63" dur="500" fill="hold"/>
                                        <p:tgtEl>
                                          <p:spTgt spid="1206276">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062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206276">
                                            <p:txEl>
                                              <p:pRg st="7" end="7"/>
                                            </p:txEl>
                                          </p:spTgt>
                                        </p:tgtEl>
                                        <p:attrNameLst>
                                          <p:attrName>style.visibility</p:attrName>
                                        </p:attrNameLst>
                                      </p:cBhvr>
                                      <p:to>
                                        <p:strVal val="visible"/>
                                      </p:to>
                                    </p:set>
                                    <p:anim calcmode="lin" valueType="num">
                                      <p:cBhvr additive="base">
                                        <p:cTn id="69" dur="500" fill="hold"/>
                                        <p:tgtEl>
                                          <p:spTgt spid="1206276">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2062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206276">
                                            <p:txEl>
                                              <p:pRg st="8" end="8"/>
                                            </p:txEl>
                                          </p:spTgt>
                                        </p:tgtEl>
                                        <p:attrNameLst>
                                          <p:attrName>style.visibility</p:attrName>
                                        </p:attrNameLst>
                                      </p:cBhvr>
                                      <p:to>
                                        <p:strVal val="visible"/>
                                      </p:to>
                                    </p:set>
                                    <p:anim calcmode="lin" valueType="num">
                                      <p:cBhvr additive="base">
                                        <p:cTn id="75" dur="500" fill="hold"/>
                                        <p:tgtEl>
                                          <p:spTgt spid="120627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2062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210401">
                                            <p:txEl>
                                              <p:pRg st="0" end="0"/>
                                            </p:txEl>
                                          </p:spTgt>
                                        </p:tgtEl>
                                        <p:attrNameLst>
                                          <p:attrName>style.visibility</p:attrName>
                                        </p:attrNameLst>
                                      </p:cBhvr>
                                      <p:to>
                                        <p:strVal val="visible"/>
                                      </p:to>
                                    </p:set>
                                    <p:anim calcmode="lin" valueType="num">
                                      <p:cBhvr additive="base">
                                        <p:cTn id="81" dur="500" fill="hold"/>
                                        <p:tgtEl>
                                          <p:spTgt spid="121040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104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95" grpId="0" animBg="1"/>
      <p:bldP spid="1214496" grpId="0" animBg="1"/>
      <p:bldP spid="1214497" grpId="0" animBg="1"/>
      <p:bldP spid="121449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685800" y="1846263"/>
            <a:ext cx="7772400" cy="50117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87849" name="Picture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1892300"/>
            <a:ext cx="771048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50" name="Text Box 10"/>
          <p:cNvSpPr txBox="1">
            <a:spLocks noChangeArrowheads="1"/>
          </p:cNvSpPr>
          <p:nvPr/>
        </p:nvSpPr>
        <p:spPr bwMode="auto">
          <a:xfrm>
            <a:off x="811213" y="4660900"/>
            <a:ext cx="7504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a:solidFill>
                  <a:schemeClr val="hlink"/>
                </a:solidFill>
              </a:rPr>
              <a:t>Fixed mass and constant volume means </a:t>
            </a:r>
            <a:r>
              <a:rPr lang="en-US" altLang="en-US" i="1">
                <a:solidFill>
                  <a:schemeClr val="hlink"/>
                </a:solidFill>
              </a:rPr>
              <a:t>n</a:t>
            </a:r>
            <a:r>
              <a:rPr lang="en-US" altLang="en-US">
                <a:solidFill>
                  <a:schemeClr val="hlink"/>
                </a:solidFill>
              </a:rPr>
              <a:t> and </a:t>
            </a:r>
            <a:r>
              <a:rPr lang="en-US" altLang="en-US" i="1">
                <a:solidFill>
                  <a:schemeClr val="hlink"/>
                </a:solidFill>
              </a:rPr>
              <a:t>V</a:t>
            </a:r>
            <a:r>
              <a:rPr lang="en-US" altLang="en-US">
                <a:solidFill>
                  <a:schemeClr val="hlink"/>
                </a:solidFill>
              </a:rPr>
              <a:t> are constant. Thus</a:t>
            </a:r>
            <a:endParaRPr lang="en-US" altLang="en-US">
              <a:solidFill>
                <a:schemeClr val="hlink"/>
              </a:solidFill>
              <a:sym typeface="Symbol" pitchFamily="18" charset="2"/>
            </a:endParaRPr>
          </a:p>
        </p:txBody>
      </p:sp>
      <p:sp>
        <p:nvSpPr>
          <p:cNvPr id="1187851" name="Text Box 11"/>
          <p:cNvSpPr txBox="1">
            <a:spLocks noChangeArrowheads="1"/>
          </p:cNvSpPr>
          <p:nvPr/>
        </p:nvSpPr>
        <p:spPr bwMode="auto">
          <a:xfrm>
            <a:off x="817563" y="5449888"/>
            <a:ext cx="192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i="1">
                <a:solidFill>
                  <a:schemeClr val="hlink"/>
                </a:solidFill>
              </a:rPr>
              <a:t>pV</a:t>
            </a:r>
            <a:r>
              <a:rPr lang="en-US" altLang="en-US">
                <a:solidFill>
                  <a:schemeClr val="hlink"/>
                </a:solidFill>
              </a:rPr>
              <a:t> = </a:t>
            </a:r>
            <a:r>
              <a:rPr lang="en-US" altLang="en-US" i="1">
                <a:solidFill>
                  <a:schemeClr val="hlink"/>
                </a:solidFill>
              </a:rPr>
              <a:t>nRT</a:t>
            </a:r>
            <a:endParaRPr lang="en-US" altLang="en-US" i="1">
              <a:solidFill>
                <a:schemeClr val="hlink"/>
              </a:solidFill>
              <a:sym typeface="Symbol" pitchFamily="18" charset="2"/>
            </a:endParaRPr>
          </a:p>
        </p:txBody>
      </p:sp>
      <p:sp>
        <p:nvSpPr>
          <p:cNvPr id="1187852" name="Text Box 12"/>
          <p:cNvSpPr txBox="1">
            <a:spLocks noChangeArrowheads="1"/>
          </p:cNvSpPr>
          <p:nvPr/>
        </p:nvSpPr>
        <p:spPr bwMode="auto">
          <a:xfrm>
            <a:off x="2214563" y="5451475"/>
            <a:ext cx="2557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sym typeface="Symbol" pitchFamily="18" charset="2"/>
              </a:rPr>
              <a:t> </a:t>
            </a:r>
            <a:r>
              <a:rPr lang="en-US" altLang="en-US" i="1">
                <a:solidFill>
                  <a:schemeClr val="hlink"/>
                </a:solidFill>
              </a:rPr>
              <a:t>p</a:t>
            </a:r>
            <a:r>
              <a:rPr lang="en-US" altLang="en-US">
                <a:solidFill>
                  <a:schemeClr val="hlink"/>
                </a:solidFill>
              </a:rPr>
              <a:t> = (</a:t>
            </a:r>
            <a:r>
              <a:rPr lang="en-US" altLang="en-US" i="1">
                <a:solidFill>
                  <a:schemeClr val="hlink"/>
                </a:solidFill>
              </a:rPr>
              <a:t>nR/V</a:t>
            </a:r>
            <a:r>
              <a:rPr lang="en-US" altLang="en-US">
                <a:solidFill>
                  <a:schemeClr val="hlink"/>
                </a:solidFill>
              </a:rPr>
              <a:t>)</a:t>
            </a:r>
            <a:r>
              <a:rPr lang="en-US" altLang="en-US" i="1">
                <a:solidFill>
                  <a:schemeClr val="hlink"/>
                </a:solidFill>
              </a:rPr>
              <a:t>T</a:t>
            </a:r>
          </a:p>
        </p:txBody>
      </p:sp>
      <p:sp>
        <p:nvSpPr>
          <p:cNvPr id="1187853" name="Text Box 13"/>
          <p:cNvSpPr txBox="1">
            <a:spLocks noChangeArrowheads="1"/>
          </p:cNvSpPr>
          <p:nvPr/>
        </p:nvSpPr>
        <p:spPr bwMode="auto">
          <a:xfrm>
            <a:off x="4435475" y="5441950"/>
            <a:ext cx="440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chemeClr val="hlink"/>
                </a:solidFill>
                <a:sym typeface="Symbol" pitchFamily="18" charset="2"/>
              </a:rPr>
              <a:t> </a:t>
            </a:r>
            <a:r>
              <a:rPr lang="en-US" altLang="en-US" i="1">
                <a:solidFill>
                  <a:schemeClr val="hlink"/>
                </a:solidFill>
              </a:rPr>
              <a:t>p</a:t>
            </a:r>
            <a:r>
              <a:rPr lang="en-US" altLang="en-US">
                <a:solidFill>
                  <a:schemeClr val="hlink"/>
                </a:solidFill>
              </a:rPr>
              <a:t> = (</a:t>
            </a:r>
            <a:r>
              <a:rPr lang="en-US" altLang="en-US" i="1">
                <a:solidFill>
                  <a:schemeClr val="hlink"/>
                </a:solidFill>
              </a:rPr>
              <a:t>CONST</a:t>
            </a:r>
            <a:r>
              <a:rPr lang="en-US" altLang="en-US">
                <a:solidFill>
                  <a:schemeClr val="hlink"/>
                </a:solidFill>
              </a:rPr>
              <a:t>)</a:t>
            </a:r>
            <a:r>
              <a:rPr lang="en-US" altLang="en-US" i="1">
                <a:solidFill>
                  <a:schemeClr val="hlink"/>
                </a:solidFill>
              </a:rPr>
              <a:t>T. (LINEAR)</a:t>
            </a:r>
          </a:p>
        </p:txBody>
      </p:sp>
      <p:sp>
        <p:nvSpPr>
          <p:cNvPr id="1187854" name="Line 14"/>
          <p:cNvSpPr>
            <a:spLocks noChangeShapeType="1"/>
          </p:cNvSpPr>
          <p:nvPr/>
        </p:nvSpPr>
        <p:spPr bwMode="auto">
          <a:xfrm>
            <a:off x="6483350" y="2932113"/>
            <a:ext cx="1479550" cy="1479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855" name="Text Box 15"/>
          <p:cNvSpPr txBox="1">
            <a:spLocks noChangeArrowheads="1"/>
          </p:cNvSpPr>
          <p:nvPr/>
        </p:nvSpPr>
        <p:spPr bwMode="auto">
          <a:xfrm>
            <a:off x="833438" y="5897563"/>
            <a:ext cx="7564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Since the </a:t>
            </a:r>
            <a:r>
              <a:rPr lang="en-US" altLang="en-US" i="1">
                <a:solidFill>
                  <a:schemeClr val="hlink"/>
                </a:solidFill>
                <a:sym typeface="Symbol" pitchFamily="18" charset="2"/>
              </a:rPr>
              <a:t>t</a:t>
            </a:r>
            <a:r>
              <a:rPr lang="en-US" altLang="en-US">
                <a:solidFill>
                  <a:schemeClr val="hlink"/>
                </a:solidFill>
                <a:sym typeface="Symbol" pitchFamily="18" charset="2"/>
              </a:rPr>
              <a:t> axis is in </a:t>
            </a:r>
            <a:r>
              <a:rPr lang="en-US" altLang="en-US">
                <a:solidFill>
                  <a:schemeClr val="hlink"/>
                </a:solidFill>
                <a:cs typeface="Courier New" pitchFamily="49" charset="0"/>
                <a:sym typeface="Symbol" pitchFamily="18" charset="2"/>
              </a:rPr>
              <a:t>ºC, but </a:t>
            </a:r>
            <a:r>
              <a:rPr lang="en-US" altLang="en-US" i="1">
                <a:solidFill>
                  <a:schemeClr val="hlink"/>
                </a:solidFill>
                <a:cs typeface="Courier New" pitchFamily="49" charset="0"/>
                <a:sym typeface="Symbol" pitchFamily="18" charset="2"/>
              </a:rPr>
              <a:t>T</a:t>
            </a:r>
            <a:r>
              <a:rPr lang="en-US" altLang="en-US">
                <a:solidFill>
                  <a:schemeClr val="hlink"/>
                </a:solidFill>
                <a:cs typeface="Courier New" pitchFamily="49" charset="0"/>
                <a:sym typeface="Symbol" pitchFamily="18" charset="2"/>
              </a:rPr>
              <a:t> is in Kelvin, the horizontal intercept must be NEGATIVE…</a:t>
            </a:r>
            <a:endParaRPr lang="en-US" altLang="en-US">
              <a:solidFill>
                <a:schemeClr val="hlink"/>
              </a:solidFill>
              <a:cs typeface="Courier New" pitchFamily="49" charset="0"/>
            </a:endParaRPr>
          </a:p>
        </p:txBody>
      </p:sp>
      <p:sp>
        <p:nvSpPr>
          <p:cNvPr id="1187856" name="Line 16"/>
          <p:cNvSpPr>
            <a:spLocks noChangeShapeType="1"/>
          </p:cNvSpPr>
          <p:nvPr/>
        </p:nvSpPr>
        <p:spPr bwMode="auto">
          <a:xfrm>
            <a:off x="2816225" y="2994025"/>
            <a:ext cx="1479550" cy="1479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857" name="Line 17"/>
          <p:cNvSpPr>
            <a:spLocks noChangeShapeType="1"/>
          </p:cNvSpPr>
          <p:nvPr/>
        </p:nvSpPr>
        <p:spPr bwMode="auto">
          <a:xfrm>
            <a:off x="4670425" y="2959100"/>
            <a:ext cx="1479550" cy="14795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859" name="Oval 19"/>
          <p:cNvSpPr>
            <a:spLocks noChangeArrowheads="1"/>
          </p:cNvSpPr>
          <p:nvPr/>
        </p:nvSpPr>
        <p:spPr bwMode="auto">
          <a:xfrm>
            <a:off x="1527175" y="2798763"/>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60" name="Rectangle 20"/>
          <p:cNvSpPr>
            <a:spLocks noChangeArrowheads="1"/>
          </p:cNvSpPr>
          <p:nvPr/>
        </p:nvSpPr>
        <p:spPr bwMode="auto">
          <a:xfrm>
            <a:off x="977900" y="1889125"/>
            <a:ext cx="1216025" cy="277813"/>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87861" name="Rectangle 21"/>
          <p:cNvSpPr>
            <a:spLocks noChangeArrowheads="1"/>
          </p:cNvSpPr>
          <p:nvPr/>
        </p:nvSpPr>
        <p:spPr bwMode="auto">
          <a:xfrm>
            <a:off x="4951413" y="1890713"/>
            <a:ext cx="1733550" cy="277812"/>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49171"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49"/>
                                        </p:tgtEl>
                                        <p:attrNameLst>
                                          <p:attrName>style.visibility</p:attrName>
                                        </p:attrNameLst>
                                      </p:cBhvr>
                                      <p:to>
                                        <p:strVal val="visible"/>
                                      </p:to>
                                    </p:set>
                                    <p:anim calcmode="lin" valueType="num">
                                      <p:cBhvr additive="base">
                                        <p:cTn id="7" dur="500" fill="hold"/>
                                        <p:tgtEl>
                                          <p:spTgt spid="1187849"/>
                                        </p:tgtEl>
                                        <p:attrNameLst>
                                          <p:attrName>ppt_x</p:attrName>
                                        </p:attrNameLst>
                                      </p:cBhvr>
                                      <p:tavLst>
                                        <p:tav tm="0">
                                          <p:val>
                                            <p:strVal val="#ppt_x"/>
                                          </p:val>
                                        </p:tav>
                                        <p:tav tm="100000">
                                          <p:val>
                                            <p:strVal val="#ppt_x"/>
                                          </p:val>
                                        </p:tav>
                                      </p:tavLst>
                                    </p:anim>
                                    <p:anim calcmode="lin" valueType="num">
                                      <p:cBhvr additive="base">
                                        <p:cTn id="8" dur="500" fill="hold"/>
                                        <p:tgtEl>
                                          <p:spTgt spid="1187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87860"/>
                                        </p:tgtEl>
                                        <p:attrNameLst>
                                          <p:attrName>style.visibility</p:attrName>
                                        </p:attrNameLst>
                                      </p:cBhvr>
                                      <p:to>
                                        <p:strVal val="visible"/>
                                      </p:to>
                                    </p:set>
                                    <p:animEffect transition="in" filter="diamond(in)">
                                      <p:cBhvr>
                                        <p:cTn id="13" dur="1000"/>
                                        <p:tgtEl>
                                          <p:spTgt spid="1187860"/>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87861"/>
                                        </p:tgtEl>
                                        <p:attrNameLst>
                                          <p:attrName>style.visibility</p:attrName>
                                        </p:attrNameLst>
                                      </p:cBhvr>
                                      <p:to>
                                        <p:strVal val="visible"/>
                                      </p:to>
                                    </p:set>
                                    <p:animEffect transition="in" filter="diamond(in)">
                                      <p:cBhvr>
                                        <p:cTn id="18" dur="1000"/>
                                        <p:tgtEl>
                                          <p:spTgt spid="1187861"/>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1187850">
                                            <p:txEl>
                                              <p:pRg st="0" end="0"/>
                                            </p:txEl>
                                          </p:spTgt>
                                        </p:tgtEl>
                                        <p:attrNameLst>
                                          <p:attrName>style.visibility</p:attrName>
                                        </p:attrNameLst>
                                      </p:cBhvr>
                                      <p:to>
                                        <p:strVal val="visible"/>
                                      </p:to>
                                    </p:set>
                                    <p:anim calcmode="lin" valueType="num">
                                      <p:cBhvr additive="base">
                                        <p:cTn id="23" dur="500" fill="hold"/>
                                        <p:tgtEl>
                                          <p:spTgt spid="118785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1878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1187851">
                                            <p:txEl>
                                              <p:pRg st="0" end="0"/>
                                            </p:txEl>
                                          </p:spTgt>
                                        </p:tgtEl>
                                        <p:attrNameLst>
                                          <p:attrName>style.visibility</p:attrName>
                                        </p:attrNameLst>
                                      </p:cBhvr>
                                      <p:to>
                                        <p:strVal val="visible"/>
                                      </p:to>
                                    </p:set>
                                    <p:anim calcmode="lin" valueType="num">
                                      <p:cBhvr additive="base">
                                        <p:cTn id="29" dur="500" fill="hold"/>
                                        <p:tgtEl>
                                          <p:spTgt spid="118785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878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1187852">
                                            <p:txEl>
                                              <p:pRg st="0" end="0"/>
                                            </p:txEl>
                                          </p:spTgt>
                                        </p:tgtEl>
                                        <p:attrNameLst>
                                          <p:attrName>style.visibility</p:attrName>
                                        </p:attrNameLst>
                                      </p:cBhvr>
                                      <p:to>
                                        <p:strVal val="visible"/>
                                      </p:to>
                                    </p:set>
                                    <p:anim calcmode="lin" valueType="num">
                                      <p:cBhvr additive="base">
                                        <p:cTn id="35" dur="500" fill="hold"/>
                                        <p:tgtEl>
                                          <p:spTgt spid="1187852">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878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187853">
                                            <p:txEl>
                                              <p:pRg st="0" end="0"/>
                                            </p:txEl>
                                          </p:spTgt>
                                        </p:tgtEl>
                                        <p:attrNameLst>
                                          <p:attrName>style.visibility</p:attrName>
                                        </p:attrNameLst>
                                      </p:cBhvr>
                                      <p:to>
                                        <p:strVal val="visible"/>
                                      </p:to>
                                    </p:set>
                                    <p:anim calcmode="lin" valueType="num">
                                      <p:cBhvr additive="base">
                                        <p:cTn id="41" dur="500" fill="hold"/>
                                        <p:tgtEl>
                                          <p:spTgt spid="118785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878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87854"/>
                                        </p:tgtEl>
                                        <p:attrNameLst>
                                          <p:attrName>style.visibility</p:attrName>
                                        </p:attrNameLst>
                                      </p:cBhvr>
                                      <p:to>
                                        <p:strVal val="visible"/>
                                      </p:to>
                                    </p:set>
                                    <p:animEffect transition="in" filter="wipe(down)">
                                      <p:cBhvr>
                                        <p:cTn id="47" dur="500"/>
                                        <p:tgtEl>
                                          <p:spTgt spid="1187854"/>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nodeType="clickEffect">
                                  <p:stCondLst>
                                    <p:cond delay="0"/>
                                  </p:stCondLst>
                                  <p:iterate type="lt">
                                    <p:tmPct val="10000"/>
                                  </p:iterate>
                                  <p:childTnLst>
                                    <p:set>
                                      <p:cBhvr>
                                        <p:cTn id="51" dur="1" fill="hold">
                                          <p:stCondLst>
                                            <p:cond delay="0"/>
                                          </p:stCondLst>
                                        </p:cTn>
                                        <p:tgtEl>
                                          <p:spTgt spid="1187855">
                                            <p:txEl>
                                              <p:pRg st="0" end="0"/>
                                            </p:txEl>
                                          </p:spTgt>
                                        </p:tgtEl>
                                        <p:attrNameLst>
                                          <p:attrName>style.visibility</p:attrName>
                                        </p:attrNameLst>
                                      </p:cBhvr>
                                      <p:to>
                                        <p:strVal val="visible"/>
                                      </p:to>
                                    </p:set>
                                    <p:anim calcmode="lin" valueType="num">
                                      <p:cBhvr additive="base">
                                        <p:cTn id="52" dur="500" fill="hold"/>
                                        <p:tgtEl>
                                          <p:spTgt spid="1187855">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878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typ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87856"/>
                                        </p:tgtEl>
                                        <p:attrNameLst>
                                          <p:attrName>style.visibility</p:attrName>
                                        </p:attrNameLst>
                                      </p:cBhvr>
                                      <p:to>
                                        <p:strVal val="visible"/>
                                      </p:to>
                                    </p:set>
                                    <p:animEffect transition="in" filter="wipe(down)">
                                      <p:cBhvr>
                                        <p:cTn id="58" dur="500"/>
                                        <p:tgtEl>
                                          <p:spTgt spid="1187856"/>
                                        </p:tgtEl>
                                      </p:cBhvr>
                                    </p:animEffect>
                                  </p:childTnLst>
                                  <p:subTnLst>
                                    <p:audio>
                                      <p:cMediaNode>
                                        <p:cTn display="0" masterRel="sameClick">
                                          <p:stCondLst>
                                            <p:cond evt="begin" delay="0">
                                              <p:tn val="56"/>
                                            </p:cond>
                                          </p:stCondLst>
                                          <p:endCondLst>
                                            <p:cond evt="onStopAudio" delay="0">
                                              <p:tgtEl>
                                                <p:sldTgt/>
                                              </p:tgtEl>
                                            </p:cond>
                                          </p:endCondLst>
                                        </p:cTn>
                                        <p:tgtEl>
                                          <p:sndTgt r:embed="rId6"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87857"/>
                                        </p:tgtEl>
                                        <p:attrNameLst>
                                          <p:attrName>style.visibility</p:attrName>
                                        </p:attrNameLst>
                                      </p:cBhvr>
                                      <p:to>
                                        <p:strVal val="visible"/>
                                      </p:to>
                                    </p:set>
                                    <p:animEffect transition="in" filter="wipe(down)">
                                      <p:cBhvr>
                                        <p:cTn id="63" dur="500"/>
                                        <p:tgtEl>
                                          <p:spTgt spid="1187857"/>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187859"/>
                                        </p:tgtEl>
                                        <p:attrNameLst>
                                          <p:attrName>style.visibility</p:attrName>
                                        </p:attrNameLst>
                                      </p:cBhvr>
                                      <p:to>
                                        <p:strVal val="visible"/>
                                      </p:to>
                                    </p:set>
                                    <p:anim calcmode="lin" valueType="num">
                                      <p:cBhvr>
                                        <p:cTn id="68" dur="500" fill="hold"/>
                                        <p:tgtEl>
                                          <p:spTgt spid="1187859"/>
                                        </p:tgtEl>
                                        <p:attrNameLst>
                                          <p:attrName>ppt_w</p:attrName>
                                        </p:attrNameLst>
                                      </p:cBhvr>
                                      <p:tavLst>
                                        <p:tav tm="0">
                                          <p:val>
                                            <p:fltVal val="0"/>
                                          </p:val>
                                        </p:tav>
                                        <p:tav tm="100000">
                                          <p:val>
                                            <p:strVal val="#ppt_w"/>
                                          </p:val>
                                        </p:tav>
                                      </p:tavLst>
                                    </p:anim>
                                    <p:anim calcmode="lin" valueType="num">
                                      <p:cBhvr>
                                        <p:cTn id="69" dur="500" fill="hold"/>
                                        <p:tgtEl>
                                          <p:spTgt spid="1187859"/>
                                        </p:tgtEl>
                                        <p:attrNameLst>
                                          <p:attrName>ppt_h</p:attrName>
                                        </p:attrNameLst>
                                      </p:cBhvr>
                                      <p:tavLst>
                                        <p:tav tm="0">
                                          <p:val>
                                            <p:fltVal val="0"/>
                                          </p:val>
                                        </p:tav>
                                        <p:tav tm="100000">
                                          <p:val>
                                            <p:strVal val="#ppt_h"/>
                                          </p:val>
                                        </p:tav>
                                      </p:tavLst>
                                    </p:anim>
                                    <p:animEffect transition="in" filter="fade">
                                      <p:cBhvr>
                                        <p:cTn id="70" dur="500"/>
                                        <p:tgtEl>
                                          <p:spTgt spid="1187859"/>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54" grpId="0" animBg="1"/>
      <p:bldP spid="1187856" grpId="0" animBg="1"/>
      <p:bldP spid="1187857" grpId="0" animBg="1"/>
      <p:bldP spid="1187859" grpId="0" animBg="1"/>
      <p:bldP spid="1187860" grpId="0" animBg="1"/>
      <p:bldP spid="118786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685800" y="1835150"/>
            <a:ext cx="7772400" cy="50228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pic>
        <p:nvPicPr>
          <p:cNvPr id="1196057" name="Picture 2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38" y="1931988"/>
            <a:ext cx="776287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058" name="Text Box 26"/>
          <p:cNvSpPr txBox="1">
            <a:spLocks noChangeArrowheads="1"/>
          </p:cNvSpPr>
          <p:nvPr/>
        </p:nvSpPr>
        <p:spPr bwMode="auto">
          <a:xfrm>
            <a:off x="747713" y="2562225"/>
            <a:ext cx="1979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i="1">
                <a:solidFill>
                  <a:schemeClr val="hlink"/>
                </a:solidFill>
                <a:sym typeface="Symbol" pitchFamily="18" charset="2"/>
              </a:rPr>
              <a:t>p</a:t>
            </a:r>
            <a:r>
              <a:rPr lang="en-US" altLang="en-US">
                <a:solidFill>
                  <a:schemeClr val="hlink"/>
                </a:solidFill>
                <a:sym typeface="Symbol" pitchFamily="18" charset="2"/>
              </a:rPr>
              <a:t> = 0 at absolute zero.</a:t>
            </a:r>
            <a:endParaRPr lang="en-US" altLang="en-US" i="1">
              <a:solidFill>
                <a:schemeClr val="hlink"/>
              </a:solidFill>
              <a:sym typeface="Symbol" pitchFamily="18" charset="2"/>
            </a:endParaRPr>
          </a:p>
        </p:txBody>
      </p:sp>
      <p:sp>
        <p:nvSpPr>
          <p:cNvPr id="1196059" name="Line 27"/>
          <p:cNvSpPr>
            <a:spLocks noChangeShapeType="1"/>
          </p:cNvSpPr>
          <p:nvPr/>
        </p:nvSpPr>
        <p:spPr bwMode="auto">
          <a:xfrm>
            <a:off x="1579563" y="4808538"/>
            <a:ext cx="3703637" cy="3317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0" name="Line 28"/>
          <p:cNvSpPr>
            <a:spLocks noChangeShapeType="1"/>
          </p:cNvSpPr>
          <p:nvPr/>
        </p:nvSpPr>
        <p:spPr bwMode="auto">
          <a:xfrm>
            <a:off x="1571625" y="5919788"/>
            <a:ext cx="3703638" cy="3317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1" name="Rectangle 29"/>
          <p:cNvSpPr>
            <a:spLocks noChangeArrowheads="1"/>
          </p:cNvSpPr>
          <p:nvPr/>
        </p:nvSpPr>
        <p:spPr bwMode="auto">
          <a:xfrm>
            <a:off x="4767263" y="1900238"/>
            <a:ext cx="2225675" cy="277812"/>
          </a:xfrm>
          <a:prstGeom prst="rect">
            <a:avLst/>
          </a:prstGeom>
          <a:solidFill>
            <a:srgbClr val="FF66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2" name="Text Box 30"/>
          <p:cNvSpPr txBox="1">
            <a:spLocks noChangeArrowheads="1"/>
          </p:cNvSpPr>
          <p:nvPr/>
        </p:nvSpPr>
        <p:spPr bwMode="auto">
          <a:xfrm>
            <a:off x="5464175" y="2538413"/>
            <a:ext cx="285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From</a:t>
            </a:r>
            <a:r>
              <a:rPr lang="en-US" altLang="en-US" i="1">
                <a:solidFill>
                  <a:schemeClr val="hlink"/>
                </a:solidFill>
                <a:sym typeface="Symbol" pitchFamily="18" charset="2"/>
              </a:rPr>
              <a:t> pV</a:t>
            </a:r>
            <a:r>
              <a:rPr lang="en-US" altLang="en-US">
                <a:solidFill>
                  <a:schemeClr val="hlink"/>
                </a:solidFill>
                <a:sym typeface="Symbol" pitchFamily="18" charset="2"/>
              </a:rPr>
              <a:t> = </a:t>
            </a:r>
            <a:r>
              <a:rPr lang="en-US" altLang="en-US" i="1">
                <a:solidFill>
                  <a:schemeClr val="hlink"/>
                </a:solidFill>
                <a:sym typeface="Symbol" pitchFamily="18" charset="2"/>
              </a:rPr>
              <a:t>nRT</a:t>
            </a:r>
            <a:r>
              <a:rPr lang="en-US" altLang="en-US">
                <a:solidFill>
                  <a:schemeClr val="hlink"/>
                </a:solidFill>
                <a:sym typeface="Symbol" pitchFamily="18" charset="2"/>
              </a:rPr>
              <a:t>:</a:t>
            </a:r>
          </a:p>
        </p:txBody>
      </p:sp>
      <p:sp>
        <p:nvSpPr>
          <p:cNvPr id="1196063" name="Text Box 31"/>
          <p:cNvSpPr txBox="1">
            <a:spLocks noChangeArrowheads="1"/>
          </p:cNvSpPr>
          <p:nvPr/>
        </p:nvSpPr>
        <p:spPr bwMode="auto">
          <a:xfrm>
            <a:off x="5468938" y="2913063"/>
            <a:ext cx="323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solidFill>
                  <a:schemeClr val="hlink"/>
                </a:solidFill>
                <a:sym typeface="Symbol" pitchFamily="18" charset="2"/>
              </a:rPr>
              <a:t></a:t>
            </a:r>
            <a:r>
              <a:rPr lang="en-US" altLang="en-US" i="1">
                <a:solidFill>
                  <a:schemeClr val="hlink"/>
                </a:solidFill>
                <a:sym typeface="Symbol" pitchFamily="18" charset="2"/>
              </a:rPr>
              <a:t>p</a:t>
            </a:r>
            <a:r>
              <a:rPr lang="en-US" altLang="en-US">
                <a:solidFill>
                  <a:schemeClr val="hlink"/>
                </a:solidFill>
                <a:sym typeface="Symbol" pitchFamily="18" charset="2"/>
              </a:rPr>
              <a:t> = (</a:t>
            </a:r>
            <a:r>
              <a:rPr lang="en-US" altLang="en-US">
                <a:solidFill>
                  <a:srgbClr val="FF00FF"/>
                </a:solidFill>
                <a:sym typeface="Symbol" pitchFamily="18" charset="2"/>
              </a:rPr>
              <a:t>1</a:t>
            </a:r>
            <a:r>
              <a:rPr lang="en-US" altLang="en-US" i="1">
                <a:solidFill>
                  <a:schemeClr val="hlink"/>
                </a:solidFill>
                <a:sym typeface="Symbol" pitchFamily="18" charset="2"/>
              </a:rPr>
              <a:t>R / V </a:t>
            </a:r>
            <a:r>
              <a:rPr lang="en-US" altLang="en-US">
                <a:solidFill>
                  <a:schemeClr val="hlink"/>
                </a:solidFill>
                <a:sym typeface="Symbol" pitchFamily="18" charset="2"/>
              </a:rPr>
              <a:t>)</a:t>
            </a:r>
            <a:r>
              <a:rPr lang="en-US" altLang="en-US" i="1">
                <a:solidFill>
                  <a:schemeClr val="hlink"/>
                </a:solidFill>
                <a:sym typeface="Symbol" pitchFamily="18" charset="2"/>
              </a:rPr>
              <a:t>T</a:t>
            </a:r>
            <a:r>
              <a:rPr lang="en-US" altLang="en-US">
                <a:solidFill>
                  <a:schemeClr val="hlink"/>
                </a:solidFill>
                <a:sym typeface="Symbol" pitchFamily="18" charset="2"/>
              </a:rPr>
              <a:t>:</a:t>
            </a:r>
          </a:p>
        </p:txBody>
      </p:sp>
      <p:sp>
        <p:nvSpPr>
          <p:cNvPr id="1196064" name="Rectangle 32"/>
          <p:cNvSpPr>
            <a:spLocks noChangeArrowheads="1"/>
          </p:cNvSpPr>
          <p:nvPr/>
        </p:nvSpPr>
        <p:spPr bwMode="auto">
          <a:xfrm>
            <a:off x="1171575" y="2178050"/>
            <a:ext cx="927100" cy="290513"/>
          </a:xfrm>
          <a:prstGeom prst="rect">
            <a:avLst/>
          </a:prstGeom>
          <a:solidFill>
            <a:srgbClr val="FF00FF">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5" name="Rectangle 33"/>
          <p:cNvSpPr>
            <a:spLocks noChangeArrowheads="1"/>
          </p:cNvSpPr>
          <p:nvPr/>
        </p:nvSpPr>
        <p:spPr bwMode="auto">
          <a:xfrm>
            <a:off x="6516688" y="3000375"/>
            <a:ext cx="704850" cy="303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6" name="Oval 34"/>
          <p:cNvSpPr>
            <a:spLocks noChangeArrowheads="1"/>
          </p:cNvSpPr>
          <p:nvPr/>
        </p:nvSpPr>
        <p:spPr bwMode="auto">
          <a:xfrm>
            <a:off x="1082675" y="5199063"/>
            <a:ext cx="301625" cy="3016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7" name="Rectangle 35"/>
          <p:cNvSpPr>
            <a:spLocks noChangeArrowheads="1"/>
          </p:cNvSpPr>
          <p:nvPr/>
        </p:nvSpPr>
        <p:spPr bwMode="auto">
          <a:xfrm>
            <a:off x="6294438" y="5221288"/>
            <a:ext cx="528637"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196068" name="Oval 36"/>
          <p:cNvSpPr>
            <a:spLocks noChangeArrowheads="1"/>
          </p:cNvSpPr>
          <p:nvPr/>
        </p:nvSpPr>
        <p:spPr bwMode="auto">
          <a:xfrm>
            <a:off x="3101975" y="3741738"/>
            <a:ext cx="88900" cy="889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0" name="Rectangle 3"/>
          <p:cNvSpPr>
            <a:spLocks noChangeArrowheads="1"/>
          </p:cNvSpPr>
          <p:nvPr/>
        </p:nvSpPr>
        <p:spPr bwMode="auto">
          <a:xfrm>
            <a:off x="685800" y="5334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altLang="en-US" sz="2800" b="1" kern="0" dirty="0">
                <a:solidFill>
                  <a:srgbClr val="000000"/>
                </a:solidFill>
              </a:rPr>
              <a:t>Topic 3: Thermal physics</a:t>
            </a:r>
            <a:br>
              <a:rPr lang="en-US" altLang="en-US" sz="2800" b="1" kern="0" dirty="0">
                <a:solidFill>
                  <a:srgbClr val="000000"/>
                </a:solidFill>
              </a:rPr>
            </a:br>
            <a:r>
              <a:rPr lang="en-US" altLang="en-US" sz="2800" kern="0" dirty="0">
                <a:solidFill>
                  <a:srgbClr val="000000"/>
                </a:solidFill>
              </a:rPr>
              <a:t>3.2 – Modeling a gas</a:t>
            </a:r>
            <a:endParaRPr lang="en-US" altLang="en-US" sz="2800" kern="0" dirty="0">
              <a:solidFill>
                <a:srgbClr val="000000"/>
              </a:solidFill>
              <a:latin typeface="Courier New" pitchFamily="49" charset="0"/>
            </a:endParaRPr>
          </a:p>
        </p:txBody>
      </p:sp>
      <p:sp>
        <p:nvSpPr>
          <p:cNvPr id="53267" name="Rectangle 2"/>
          <p:cNvSpPr>
            <a:spLocks noChangeArrowheads="1"/>
          </p:cNvSpPr>
          <p:nvPr/>
        </p:nvSpPr>
        <p:spPr bwMode="auto">
          <a:xfrm>
            <a:off x="685800" y="1401763"/>
            <a:ext cx="7772400" cy="465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Sketching and interpreting state change graphs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6057"/>
                                        </p:tgtEl>
                                        <p:attrNameLst>
                                          <p:attrName>style.visibility</p:attrName>
                                        </p:attrNameLst>
                                      </p:cBhvr>
                                      <p:to>
                                        <p:strVal val="visible"/>
                                      </p:to>
                                    </p:set>
                                    <p:anim calcmode="lin" valueType="num">
                                      <p:cBhvr additive="base">
                                        <p:cTn id="7" dur="500" fill="hold"/>
                                        <p:tgtEl>
                                          <p:spTgt spid="1196057"/>
                                        </p:tgtEl>
                                        <p:attrNameLst>
                                          <p:attrName>ppt_x</p:attrName>
                                        </p:attrNameLst>
                                      </p:cBhvr>
                                      <p:tavLst>
                                        <p:tav tm="0">
                                          <p:val>
                                            <p:strVal val="#ppt_x"/>
                                          </p:val>
                                        </p:tav>
                                        <p:tav tm="100000">
                                          <p:val>
                                            <p:strVal val="#ppt_x"/>
                                          </p:val>
                                        </p:tav>
                                      </p:tavLst>
                                    </p:anim>
                                    <p:anim calcmode="lin" valueType="num">
                                      <p:cBhvr additive="base">
                                        <p:cTn id="8" dur="500" fill="hold"/>
                                        <p:tgtEl>
                                          <p:spTgt spid="11960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96061"/>
                                        </p:tgtEl>
                                        <p:attrNameLst>
                                          <p:attrName>style.visibility</p:attrName>
                                        </p:attrNameLst>
                                      </p:cBhvr>
                                      <p:to>
                                        <p:strVal val="visible"/>
                                      </p:to>
                                    </p:set>
                                    <p:animEffect transition="in" filter="diamond(in)">
                                      <p:cBhvr>
                                        <p:cTn id="13" dur="1000"/>
                                        <p:tgtEl>
                                          <p:spTgt spid="1196061"/>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iterate type="lt">
                                    <p:tmPct val="10000"/>
                                  </p:iterate>
                                  <p:childTnLst>
                                    <p:set>
                                      <p:cBhvr>
                                        <p:cTn id="17" dur="1" fill="hold">
                                          <p:stCondLst>
                                            <p:cond delay="0"/>
                                          </p:stCondLst>
                                        </p:cTn>
                                        <p:tgtEl>
                                          <p:spTgt spid="1196058">
                                            <p:txEl>
                                              <p:pRg st="0" end="0"/>
                                            </p:txEl>
                                          </p:spTgt>
                                        </p:tgtEl>
                                        <p:attrNameLst>
                                          <p:attrName>style.visibility</p:attrName>
                                        </p:attrNameLst>
                                      </p:cBhvr>
                                      <p:to>
                                        <p:strVal val="visible"/>
                                      </p:to>
                                    </p:set>
                                    <p:anim calcmode="lin" valueType="num">
                                      <p:cBhvr additive="base">
                                        <p:cTn id="18" dur="500" fill="hold"/>
                                        <p:tgtEl>
                                          <p:spTgt spid="1196058">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1960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96068"/>
                                        </p:tgtEl>
                                        <p:attrNameLst>
                                          <p:attrName>style.visibility</p:attrName>
                                        </p:attrNameLst>
                                      </p:cBhvr>
                                      <p:to>
                                        <p:strVal val="visible"/>
                                      </p:to>
                                    </p:set>
                                    <p:anim calcmode="lin" valueType="num">
                                      <p:cBhvr>
                                        <p:cTn id="24" dur="500" fill="hold"/>
                                        <p:tgtEl>
                                          <p:spTgt spid="1196068"/>
                                        </p:tgtEl>
                                        <p:attrNameLst>
                                          <p:attrName>ppt_w</p:attrName>
                                        </p:attrNameLst>
                                      </p:cBhvr>
                                      <p:tavLst>
                                        <p:tav tm="0">
                                          <p:val>
                                            <p:fltVal val="0"/>
                                          </p:val>
                                        </p:tav>
                                        <p:tav tm="100000">
                                          <p:val>
                                            <p:strVal val="#ppt_w"/>
                                          </p:val>
                                        </p:tav>
                                      </p:tavLst>
                                    </p:anim>
                                    <p:anim calcmode="lin" valueType="num">
                                      <p:cBhvr>
                                        <p:cTn id="25" dur="500" fill="hold"/>
                                        <p:tgtEl>
                                          <p:spTgt spid="1196068"/>
                                        </p:tgtEl>
                                        <p:attrNameLst>
                                          <p:attrName>ppt_h</p:attrName>
                                        </p:attrNameLst>
                                      </p:cBhvr>
                                      <p:tavLst>
                                        <p:tav tm="0">
                                          <p:val>
                                            <p:fltVal val="0"/>
                                          </p:val>
                                        </p:tav>
                                        <p:tav tm="100000">
                                          <p:val>
                                            <p:strVal val="#ppt_h"/>
                                          </p:val>
                                        </p:tav>
                                      </p:tavLst>
                                    </p:anim>
                                    <p:animEffect transition="in" filter="fade">
                                      <p:cBhvr>
                                        <p:cTn id="26" dur="500"/>
                                        <p:tgtEl>
                                          <p:spTgt spid="1196068"/>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96059"/>
                                        </p:tgtEl>
                                        <p:attrNameLst>
                                          <p:attrName>style.visibility</p:attrName>
                                        </p:attrNameLst>
                                      </p:cBhvr>
                                      <p:to>
                                        <p:strVal val="visible"/>
                                      </p:to>
                                    </p:set>
                                    <p:animEffect transition="in" filter="wipe(down)">
                                      <p:cBhvr>
                                        <p:cTn id="31" dur="500"/>
                                        <p:tgtEl>
                                          <p:spTgt spid="1196059"/>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96060"/>
                                        </p:tgtEl>
                                        <p:attrNameLst>
                                          <p:attrName>style.visibility</p:attrName>
                                        </p:attrNameLst>
                                      </p:cBhvr>
                                      <p:to>
                                        <p:strVal val="visible"/>
                                      </p:to>
                                    </p:set>
                                    <p:animEffect transition="in" filter="wipe(down)">
                                      <p:cBhvr>
                                        <p:cTn id="36" dur="500"/>
                                        <p:tgtEl>
                                          <p:spTgt spid="1196060"/>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196062">
                                            <p:txEl>
                                              <p:pRg st="0" end="0"/>
                                            </p:txEl>
                                          </p:spTgt>
                                        </p:tgtEl>
                                        <p:attrNameLst>
                                          <p:attrName>style.visibility</p:attrName>
                                        </p:attrNameLst>
                                      </p:cBhvr>
                                      <p:to>
                                        <p:strVal val="visible"/>
                                      </p:to>
                                    </p:set>
                                    <p:anim calcmode="lin" valueType="num">
                                      <p:cBhvr additive="base">
                                        <p:cTn id="41" dur="500" fill="hold"/>
                                        <p:tgtEl>
                                          <p:spTgt spid="1196062">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960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iterate type="lt">
                                    <p:tmPct val="10000"/>
                                  </p:iterate>
                                  <p:childTnLst>
                                    <p:set>
                                      <p:cBhvr>
                                        <p:cTn id="46" dur="1" fill="hold">
                                          <p:stCondLst>
                                            <p:cond delay="0"/>
                                          </p:stCondLst>
                                        </p:cTn>
                                        <p:tgtEl>
                                          <p:spTgt spid="1196063">
                                            <p:txEl>
                                              <p:pRg st="0" end="0"/>
                                            </p:txEl>
                                          </p:spTgt>
                                        </p:tgtEl>
                                        <p:attrNameLst>
                                          <p:attrName>style.visibility</p:attrName>
                                        </p:attrNameLst>
                                      </p:cBhvr>
                                      <p:to>
                                        <p:strVal val="visible"/>
                                      </p:to>
                                    </p:set>
                                    <p:anim calcmode="lin" valueType="num">
                                      <p:cBhvr additive="base">
                                        <p:cTn id="47" dur="500" fill="hold"/>
                                        <p:tgtEl>
                                          <p:spTgt spid="119606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960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type.wav"/>
                                        </p:tgtEl>
                                      </p:cMediaNode>
                                    </p:audio>
                                  </p:subTnLst>
                                </p:cTn>
                              </p:par>
                              <p:par>
                                <p:cTn id="49" presetID="8" presetClass="entr" presetSubtype="16" fill="hold" grpId="0" nodeType="withEffect">
                                  <p:stCondLst>
                                    <p:cond delay="0"/>
                                  </p:stCondLst>
                                  <p:childTnLst>
                                    <p:set>
                                      <p:cBhvr>
                                        <p:cTn id="50" dur="1" fill="hold">
                                          <p:stCondLst>
                                            <p:cond delay="0"/>
                                          </p:stCondLst>
                                        </p:cTn>
                                        <p:tgtEl>
                                          <p:spTgt spid="1196064"/>
                                        </p:tgtEl>
                                        <p:attrNameLst>
                                          <p:attrName>style.visibility</p:attrName>
                                        </p:attrNameLst>
                                      </p:cBhvr>
                                      <p:to>
                                        <p:strVal val="visible"/>
                                      </p:to>
                                    </p:set>
                                    <p:animEffect transition="in" filter="diamond(in)">
                                      <p:cBhvr>
                                        <p:cTn id="51" dur="1000"/>
                                        <p:tgtEl>
                                          <p:spTgt spid="1196064"/>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96065"/>
                                        </p:tgtEl>
                                        <p:attrNameLst>
                                          <p:attrName>style.visibility</p:attrName>
                                        </p:attrNameLst>
                                      </p:cBhvr>
                                      <p:to>
                                        <p:strVal val="visible"/>
                                      </p:to>
                                    </p:set>
                                    <p:anim calcmode="lin" valueType="num">
                                      <p:cBhvr>
                                        <p:cTn id="56" dur="500" fill="hold"/>
                                        <p:tgtEl>
                                          <p:spTgt spid="1196065"/>
                                        </p:tgtEl>
                                        <p:attrNameLst>
                                          <p:attrName>ppt_w</p:attrName>
                                        </p:attrNameLst>
                                      </p:cBhvr>
                                      <p:tavLst>
                                        <p:tav tm="0">
                                          <p:val>
                                            <p:fltVal val="0"/>
                                          </p:val>
                                        </p:tav>
                                        <p:tav tm="100000">
                                          <p:val>
                                            <p:strVal val="#ppt_w"/>
                                          </p:val>
                                        </p:tav>
                                      </p:tavLst>
                                    </p:anim>
                                    <p:anim calcmode="lin" valueType="num">
                                      <p:cBhvr>
                                        <p:cTn id="57" dur="500" fill="hold"/>
                                        <p:tgtEl>
                                          <p:spTgt spid="1196065"/>
                                        </p:tgtEl>
                                        <p:attrNameLst>
                                          <p:attrName>ppt_h</p:attrName>
                                        </p:attrNameLst>
                                      </p:cBhvr>
                                      <p:tavLst>
                                        <p:tav tm="0">
                                          <p:val>
                                            <p:fltVal val="0"/>
                                          </p:val>
                                        </p:tav>
                                        <p:tav tm="100000">
                                          <p:val>
                                            <p:strVal val="#ppt_h"/>
                                          </p:val>
                                        </p:tav>
                                      </p:tavLst>
                                    </p:anim>
                                    <p:animEffect transition="in" filter="fade">
                                      <p:cBhvr>
                                        <p:cTn id="58" dur="500"/>
                                        <p:tgtEl>
                                          <p:spTgt spid="119606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196067"/>
                                        </p:tgtEl>
                                        <p:attrNameLst>
                                          <p:attrName>style.visibility</p:attrName>
                                        </p:attrNameLst>
                                      </p:cBhvr>
                                      <p:to>
                                        <p:strVal val="visible"/>
                                      </p:to>
                                    </p:set>
                                    <p:anim calcmode="lin" valueType="num">
                                      <p:cBhvr>
                                        <p:cTn id="63" dur="500" fill="hold"/>
                                        <p:tgtEl>
                                          <p:spTgt spid="1196067"/>
                                        </p:tgtEl>
                                        <p:attrNameLst>
                                          <p:attrName>ppt_w</p:attrName>
                                        </p:attrNameLst>
                                      </p:cBhvr>
                                      <p:tavLst>
                                        <p:tav tm="0">
                                          <p:val>
                                            <p:fltVal val="0"/>
                                          </p:val>
                                        </p:tav>
                                        <p:tav tm="100000">
                                          <p:val>
                                            <p:strVal val="#ppt_w"/>
                                          </p:val>
                                        </p:tav>
                                      </p:tavLst>
                                    </p:anim>
                                    <p:anim calcmode="lin" valueType="num">
                                      <p:cBhvr>
                                        <p:cTn id="64" dur="500" fill="hold"/>
                                        <p:tgtEl>
                                          <p:spTgt spid="1196067"/>
                                        </p:tgtEl>
                                        <p:attrNameLst>
                                          <p:attrName>ppt_h</p:attrName>
                                        </p:attrNameLst>
                                      </p:cBhvr>
                                      <p:tavLst>
                                        <p:tav tm="0">
                                          <p:val>
                                            <p:fltVal val="0"/>
                                          </p:val>
                                        </p:tav>
                                        <p:tav tm="100000">
                                          <p:val>
                                            <p:strVal val="#ppt_h"/>
                                          </p:val>
                                        </p:tav>
                                      </p:tavLst>
                                    </p:anim>
                                    <p:animEffect transition="in" filter="fade">
                                      <p:cBhvr>
                                        <p:cTn id="65" dur="500"/>
                                        <p:tgtEl>
                                          <p:spTgt spid="1196067"/>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196066"/>
                                        </p:tgtEl>
                                        <p:attrNameLst>
                                          <p:attrName>style.visibility</p:attrName>
                                        </p:attrNameLst>
                                      </p:cBhvr>
                                      <p:to>
                                        <p:strVal val="visible"/>
                                      </p:to>
                                    </p:set>
                                    <p:anim calcmode="lin" valueType="num">
                                      <p:cBhvr>
                                        <p:cTn id="70" dur="500" fill="hold"/>
                                        <p:tgtEl>
                                          <p:spTgt spid="1196066"/>
                                        </p:tgtEl>
                                        <p:attrNameLst>
                                          <p:attrName>ppt_w</p:attrName>
                                        </p:attrNameLst>
                                      </p:cBhvr>
                                      <p:tavLst>
                                        <p:tav tm="0">
                                          <p:val>
                                            <p:fltVal val="0"/>
                                          </p:val>
                                        </p:tav>
                                        <p:tav tm="100000">
                                          <p:val>
                                            <p:strVal val="#ppt_w"/>
                                          </p:val>
                                        </p:tav>
                                      </p:tavLst>
                                    </p:anim>
                                    <p:anim calcmode="lin" valueType="num">
                                      <p:cBhvr>
                                        <p:cTn id="71" dur="500" fill="hold"/>
                                        <p:tgtEl>
                                          <p:spTgt spid="1196066"/>
                                        </p:tgtEl>
                                        <p:attrNameLst>
                                          <p:attrName>ppt_h</p:attrName>
                                        </p:attrNameLst>
                                      </p:cBhvr>
                                      <p:tavLst>
                                        <p:tav tm="0">
                                          <p:val>
                                            <p:fltVal val="0"/>
                                          </p:val>
                                        </p:tav>
                                        <p:tav tm="100000">
                                          <p:val>
                                            <p:strVal val="#ppt_h"/>
                                          </p:val>
                                        </p:tav>
                                      </p:tavLst>
                                    </p:anim>
                                    <p:animEffect transition="in" filter="fade">
                                      <p:cBhvr>
                                        <p:cTn id="72" dur="500"/>
                                        <p:tgtEl>
                                          <p:spTgt spid="1196066"/>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9" grpId="0" animBg="1"/>
      <p:bldP spid="1196060" grpId="0" animBg="1"/>
      <p:bldP spid="1196061" grpId="0" animBg="1"/>
      <p:bldP spid="1196064" grpId="0" animBg="1"/>
      <p:bldP spid="1196065" grpId="0" animBg="1"/>
      <p:bldP spid="1196066" grpId="0" animBg="1"/>
      <p:bldP spid="1196067" grpId="0" animBg="1"/>
      <p:bldP spid="11960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685800" y="1549400"/>
            <a:ext cx="7772400" cy="4948238"/>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rPr>
              <a:t>Average kinetic/internal energy of an ideal gas</a:t>
            </a: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Since ideal gases have no intermolecular forces, their internal energy is stored completely                                  as kinetic energy.</a:t>
            </a:r>
          </a:p>
          <a:p>
            <a:pPr eaLnBrk="1" hangingPunct="1">
              <a:spcBef>
                <a:spcPct val="20000"/>
              </a:spcBef>
            </a:pPr>
            <a:r>
              <a:rPr lang="en-US" altLang="en-US">
                <a:solidFill>
                  <a:srgbClr val="000000"/>
                </a:solidFill>
                <a:cs typeface="Times New Roman" pitchFamily="18" charset="0"/>
                <a:sym typeface="Symbol" pitchFamily="18" charset="2"/>
              </a:rPr>
              <a:t>The individual molecules making up an                         ideal gas all travel at different speeds:</a:t>
            </a:r>
          </a:p>
          <a:p>
            <a:pPr eaLnBrk="1" hangingPunct="1">
              <a:spcBef>
                <a:spcPct val="20000"/>
              </a:spcBef>
            </a:pPr>
            <a:r>
              <a:rPr lang="en-US" altLang="en-US">
                <a:solidFill>
                  <a:srgbClr val="000000"/>
                </a:solidFill>
                <a:sym typeface="Symbol" pitchFamily="18" charset="2"/>
              </a:rPr>
              <a:t>Without proof, the </a:t>
            </a:r>
            <a:r>
              <a:rPr lang="en-US" altLang="en-US" b="1">
                <a:solidFill>
                  <a:srgbClr val="000000"/>
                </a:solidFill>
                <a:sym typeface="Symbol" pitchFamily="18" charset="2"/>
              </a:rPr>
              <a:t>average kinetic                              energy </a:t>
            </a:r>
            <a:r>
              <a:rPr lang="en-US" altLang="en-US" i="1">
                <a:solidFill>
                  <a:srgbClr val="000000"/>
                </a:solidFill>
                <a:sym typeface="Symbol" pitchFamily="18" charset="2"/>
              </a:rPr>
              <a:t>E</a:t>
            </a:r>
            <a:r>
              <a:rPr lang="en-US" altLang="en-US" baseline="-25000">
                <a:solidFill>
                  <a:srgbClr val="000000"/>
                </a:solidFill>
                <a:sym typeface="Symbol" pitchFamily="18" charset="2"/>
              </a:rPr>
              <a:t>K </a:t>
            </a:r>
            <a:r>
              <a:rPr lang="en-US" altLang="en-US">
                <a:solidFill>
                  <a:srgbClr val="000000"/>
                </a:solidFill>
                <a:sym typeface="Symbol" pitchFamily="18" charset="2"/>
              </a:rPr>
              <a:t>of each ideal gas molecule                                has the following forms:</a:t>
            </a:r>
          </a:p>
          <a:p>
            <a:pPr eaLnBrk="1" hangingPunct="1">
              <a:spcBef>
                <a:spcPct val="20000"/>
              </a:spcBef>
            </a:pPr>
            <a:endParaRPr lang="en-US" altLang="en-US">
              <a:solidFill>
                <a:srgbClr val="000000"/>
              </a:solidFill>
              <a:sym typeface="Symbol" pitchFamily="18" charset="2"/>
            </a:endParaRPr>
          </a:p>
          <a:p>
            <a:pPr eaLnBrk="1" hangingPunct="1">
              <a:spcBef>
                <a:spcPct val="20000"/>
              </a:spcBef>
            </a:pPr>
            <a:endParaRPr lang="en-US" altLang="en-US">
              <a:solidFill>
                <a:srgbClr val="000000"/>
              </a:solidFill>
              <a:sym typeface="Symbol" pitchFamily="18" charset="2"/>
            </a:endParaRPr>
          </a:p>
          <a:p>
            <a:pPr eaLnBrk="1" hangingPunct="1">
              <a:spcBef>
                <a:spcPct val="20000"/>
              </a:spcBef>
            </a:pPr>
            <a:r>
              <a:rPr lang="en-US" altLang="en-US">
                <a:solidFill>
                  <a:srgbClr val="000000"/>
                </a:solidFill>
                <a:sym typeface="Symbol" pitchFamily="18" charset="2"/>
              </a:rPr>
              <a:t></a:t>
            </a:r>
            <a:r>
              <a:rPr lang="en-US" altLang="en-US" i="1">
                <a:solidFill>
                  <a:srgbClr val="000000"/>
                </a:solidFill>
                <a:sym typeface="Symbol" pitchFamily="18" charset="2"/>
              </a:rPr>
              <a:t>k</a:t>
            </a:r>
            <a:r>
              <a:rPr lang="en-US" altLang="en-US" baseline="-25000">
                <a:solidFill>
                  <a:srgbClr val="000000"/>
                </a:solidFill>
                <a:sym typeface="Symbol" pitchFamily="18" charset="2"/>
              </a:rPr>
              <a:t>B</a:t>
            </a:r>
            <a:r>
              <a:rPr lang="en-US" altLang="en-US">
                <a:solidFill>
                  <a:srgbClr val="000000"/>
                </a:solidFill>
                <a:sym typeface="Symbol" pitchFamily="18" charset="2"/>
              </a:rPr>
              <a:t> is called the </a:t>
            </a:r>
            <a:r>
              <a:rPr lang="en-US" altLang="en-US" b="1">
                <a:solidFill>
                  <a:srgbClr val="000000"/>
                </a:solidFill>
                <a:sym typeface="Symbol" pitchFamily="18" charset="2"/>
              </a:rPr>
              <a:t>Boltzmann constant</a:t>
            </a:r>
            <a:r>
              <a:rPr lang="en-US" altLang="en-US">
                <a:solidFill>
                  <a:srgbClr val="000000"/>
                </a:solidFill>
                <a:sym typeface="Symbol" pitchFamily="18" charset="2"/>
              </a:rPr>
              <a:t>.</a:t>
            </a:r>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sp>
        <p:nvSpPr>
          <p:cNvPr id="628742" name="Rectangle 6"/>
          <p:cNvSpPr>
            <a:spLocks noChangeArrowheads="1"/>
          </p:cNvSpPr>
          <p:nvPr/>
        </p:nvSpPr>
        <p:spPr bwMode="auto">
          <a:xfrm>
            <a:off x="6457950" y="2654300"/>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28743" name="Oval 7"/>
          <p:cNvSpPr>
            <a:spLocks noChangeArrowheads="1"/>
          </p:cNvSpPr>
          <p:nvPr/>
        </p:nvSpPr>
        <p:spPr bwMode="auto">
          <a:xfrm>
            <a:off x="6469063" y="4325938"/>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3" name="Group 18"/>
          <p:cNvGrpSpPr>
            <a:grpSpLocks/>
          </p:cNvGrpSpPr>
          <p:nvPr/>
        </p:nvGrpSpPr>
        <p:grpSpPr bwMode="auto">
          <a:xfrm rot="1598944">
            <a:off x="8008938" y="2630488"/>
            <a:ext cx="287337" cy="1739900"/>
            <a:chOff x="4615" y="1398"/>
            <a:chExt cx="422" cy="2557"/>
          </a:xfrm>
        </p:grpSpPr>
        <p:sp>
          <p:nvSpPr>
            <p:cNvPr id="147463" name="Oval 1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7464" name="Rectangle 2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47465" name="Oval 2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
        <p:nvSpPr>
          <p:cNvPr id="628758" name="Line 22"/>
          <p:cNvSpPr>
            <a:spLocks noChangeShapeType="1"/>
          </p:cNvSpPr>
          <p:nvPr/>
        </p:nvSpPr>
        <p:spPr bwMode="auto">
          <a:xfrm flipV="1">
            <a:off x="7850188" y="3136900"/>
            <a:ext cx="481012" cy="962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741" name="Oval 5"/>
          <p:cNvSpPr>
            <a:spLocks noChangeArrowheads="1"/>
          </p:cNvSpPr>
          <p:nvPr/>
        </p:nvSpPr>
        <p:spPr bwMode="auto">
          <a:xfrm>
            <a:off x="8137525" y="4298950"/>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628745" name="Oval 9"/>
          <p:cNvSpPr>
            <a:spLocks noChangeArrowheads="1"/>
          </p:cNvSpPr>
          <p:nvPr/>
        </p:nvSpPr>
        <p:spPr bwMode="auto">
          <a:xfrm>
            <a:off x="6475413" y="2670175"/>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147469" name="Group 13"/>
          <p:cNvGrpSpPr>
            <a:grpSpLocks/>
          </p:cNvGrpSpPr>
          <p:nvPr/>
        </p:nvGrpSpPr>
        <p:grpSpPr bwMode="auto">
          <a:xfrm>
            <a:off x="828675" y="5186363"/>
            <a:ext cx="7464425" cy="827087"/>
            <a:chOff x="522" y="3011"/>
            <a:chExt cx="4702" cy="521"/>
          </a:xfrm>
        </p:grpSpPr>
        <p:sp>
          <p:nvSpPr>
            <p:cNvPr id="11" name="Rectangle 8"/>
            <p:cNvSpPr>
              <a:spLocks noChangeArrowheads="1"/>
            </p:cNvSpPr>
            <p:nvPr/>
          </p:nvSpPr>
          <p:spPr bwMode="auto">
            <a:xfrm>
              <a:off x="554" y="3015"/>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E</a:t>
              </a:r>
              <a:r>
                <a:rPr lang="en-US" altLang="en-US" baseline="-25000"/>
                <a:t>K</a:t>
              </a:r>
              <a:r>
                <a:rPr lang="en-US" altLang="en-US"/>
                <a:t> = (3/2) </a:t>
              </a:r>
              <a:r>
                <a:rPr lang="en-US" altLang="en-US" i="1"/>
                <a:t>k</a:t>
              </a:r>
              <a:r>
                <a:rPr lang="en-US" altLang="en-US" baseline="-25000"/>
                <a:t>B</a:t>
              </a:r>
              <a:r>
                <a:rPr lang="en-US" altLang="en-US" i="1"/>
                <a:t>T</a:t>
              </a:r>
              <a:r>
                <a:rPr lang="en-US" altLang="en-US"/>
                <a:t> = 3</a:t>
              </a:r>
              <a:r>
                <a:rPr lang="en-US" altLang="en-US" i="1"/>
                <a:t>RT / </a:t>
              </a:r>
              <a:r>
                <a:rPr lang="en-US" altLang="en-US"/>
                <a:t>[ 2</a:t>
              </a:r>
              <a:r>
                <a:rPr lang="en-US" altLang="en-US" i="1"/>
                <a:t>N</a:t>
              </a:r>
              <a:r>
                <a:rPr lang="en-US" altLang="en-US" baseline="-25000"/>
                <a:t>A</a:t>
              </a:r>
              <a:r>
                <a:rPr lang="en-US" altLang="en-US"/>
                <a:t> ]</a:t>
              </a:r>
              <a:endParaRPr lang="en-US" altLang="en-US" i="1"/>
            </a:p>
          </p:txBody>
        </p:sp>
        <p:sp>
          <p:nvSpPr>
            <p:cNvPr id="147471" name="Text Box 9"/>
            <p:cNvSpPr txBox="1">
              <a:spLocks noChangeArrowheads="1"/>
            </p:cNvSpPr>
            <p:nvPr/>
          </p:nvSpPr>
          <p:spPr bwMode="auto">
            <a:xfrm>
              <a:off x="3171" y="3011"/>
              <a:ext cx="2053"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Average kinetic energy of ideal gas</a:t>
              </a:r>
            </a:p>
          </p:txBody>
        </p:sp>
        <p:sp>
          <p:nvSpPr>
            <p:cNvPr id="147472" name="Rectangle 10"/>
            <p:cNvSpPr>
              <a:spLocks noChangeArrowheads="1"/>
            </p:cNvSpPr>
            <p:nvPr/>
          </p:nvSpPr>
          <p:spPr bwMode="auto">
            <a:xfrm>
              <a:off x="522" y="301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 name="Rectangle 8"/>
            <p:cNvSpPr>
              <a:spLocks noChangeArrowheads="1"/>
            </p:cNvSpPr>
            <p:nvPr/>
          </p:nvSpPr>
          <p:spPr bwMode="auto">
            <a:xfrm>
              <a:off x="645" y="3262"/>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solidFill>
                    <a:srgbClr val="009999"/>
                  </a:solidFill>
                </a:rPr>
                <a:t>Where k</a:t>
              </a:r>
              <a:r>
                <a:rPr lang="en-US" altLang="en-US" baseline="-25000">
                  <a:solidFill>
                    <a:srgbClr val="009999"/>
                  </a:solidFill>
                </a:rPr>
                <a:t>B</a:t>
              </a:r>
              <a:r>
                <a:rPr lang="en-US" altLang="en-US">
                  <a:solidFill>
                    <a:srgbClr val="009999"/>
                  </a:solidFill>
                </a:rPr>
                <a:t> = 1.38</a:t>
              </a:r>
              <a:r>
                <a:rPr lang="en-US" altLang="en-US">
                  <a:solidFill>
                    <a:srgbClr val="009999"/>
                  </a:solidFill>
                  <a:sym typeface="Symbol" pitchFamily="18" charset="2"/>
                </a:rPr>
                <a:t>10</a:t>
              </a:r>
              <a:r>
                <a:rPr lang="en-US" altLang="en-US" baseline="30000">
                  <a:solidFill>
                    <a:srgbClr val="009999"/>
                  </a:solidFill>
                  <a:sym typeface="Symbol" pitchFamily="18" charset="2"/>
                </a:rPr>
                <a:t>-23</a:t>
              </a:r>
              <a:r>
                <a:rPr lang="en-US" altLang="en-US">
                  <a:solidFill>
                    <a:srgbClr val="009999"/>
                  </a:solidFill>
                  <a:sym typeface="Symbol" pitchFamily="18" charset="2"/>
                </a:rPr>
                <a:t> J K</a:t>
              </a:r>
              <a:r>
                <a:rPr lang="en-US" altLang="en-US" baseline="30000">
                  <a:solidFill>
                    <a:srgbClr val="009999"/>
                  </a:solidFill>
                  <a:sym typeface="Symbol" pitchFamily="18" charset="2"/>
                </a:rPr>
                <a:t>-1</a:t>
              </a:r>
              <a:r>
                <a:rPr lang="en-US" altLang="en-US">
                  <a:solidFill>
                    <a:srgbClr val="009999"/>
                  </a:solidFill>
                  <a:sym typeface="Symbol" pitchFamily="18" charset="2"/>
                </a:rPr>
                <a:t>.</a:t>
              </a:r>
              <a:endParaRPr lang="en-US" altLang="en-US" i="1">
                <a:solidFill>
                  <a:srgbClr val="009999"/>
                </a:solidFill>
                <a:sym typeface="Symbol" pitchFamily="18" charset="2"/>
              </a:endParaRPr>
            </a:p>
          </p:txBody>
        </p:sp>
        <p:sp>
          <p:nvSpPr>
            <p:cNvPr id="147474" name="Line 18"/>
            <p:cNvSpPr>
              <a:spLocks noChangeShapeType="1"/>
            </p:cNvSpPr>
            <p:nvPr/>
          </p:nvSpPr>
          <p:spPr bwMode="auto">
            <a:xfrm>
              <a:off x="644" y="3047"/>
              <a:ext cx="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7475" name="Line 19"/>
          <p:cNvSpPr>
            <a:spLocks noChangeShapeType="1"/>
          </p:cNvSpPr>
          <p:nvPr/>
        </p:nvSpPr>
        <p:spPr bwMode="auto">
          <a:xfrm>
            <a:off x="1901825" y="4403725"/>
            <a:ext cx="168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2834">
                                            <p:txEl>
                                              <p:pRg st="0" end="0"/>
                                            </p:txEl>
                                          </p:spTgt>
                                        </p:tgtEl>
                                        <p:attrNameLst>
                                          <p:attrName>style.visibility</p:attrName>
                                        </p:attrNameLst>
                                      </p:cBhvr>
                                      <p:to>
                                        <p:strVal val="visible"/>
                                      </p:to>
                                    </p:set>
                                    <p:anim calcmode="lin" valueType="num">
                                      <p:cBhvr additive="base">
                                        <p:cTn id="7" dur="500" fill="hold"/>
                                        <p:tgtEl>
                                          <p:spTgt spid="632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2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2834">
                                            <p:txEl>
                                              <p:pRg st="1" end="1"/>
                                            </p:txEl>
                                          </p:spTgt>
                                        </p:tgtEl>
                                        <p:attrNameLst>
                                          <p:attrName>style.visibility</p:attrName>
                                        </p:attrNameLst>
                                      </p:cBhvr>
                                      <p:to>
                                        <p:strVal val="visible"/>
                                      </p:to>
                                    </p:set>
                                    <p:anim calcmode="lin" valueType="num">
                                      <p:cBhvr additive="base">
                                        <p:cTn id="13" dur="500" fill="hold"/>
                                        <p:tgtEl>
                                          <p:spTgt spid="632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2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2834">
                                            <p:txEl>
                                              <p:pRg st="2" end="2"/>
                                            </p:txEl>
                                          </p:spTgt>
                                        </p:tgtEl>
                                        <p:attrNameLst>
                                          <p:attrName>style.visibility</p:attrName>
                                        </p:attrNameLst>
                                      </p:cBhvr>
                                      <p:to>
                                        <p:strVal val="visible"/>
                                      </p:to>
                                    </p:set>
                                    <p:anim calcmode="lin" valueType="num">
                                      <p:cBhvr additive="base">
                                        <p:cTn id="19" dur="500" fill="hold"/>
                                        <p:tgtEl>
                                          <p:spTgt spid="6328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2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8743"/>
                                        </p:tgtEl>
                                        <p:attrNameLst>
                                          <p:attrName>style.visibility</p:attrName>
                                        </p:attrNameLst>
                                      </p:cBhvr>
                                      <p:to>
                                        <p:strVal val="visible"/>
                                      </p:to>
                                    </p:set>
                                    <p:animEffect transition="in" filter="fade">
                                      <p:cBhvr>
                                        <p:cTn id="25" dur="500"/>
                                        <p:tgtEl>
                                          <p:spTgt spid="6287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8742"/>
                                        </p:tgtEl>
                                        <p:attrNameLst>
                                          <p:attrName>style.visibility</p:attrName>
                                        </p:attrNameLst>
                                      </p:cBhvr>
                                      <p:to>
                                        <p:strVal val="visible"/>
                                      </p:to>
                                    </p:set>
                                    <p:animEffect transition="in" filter="fade">
                                      <p:cBhvr>
                                        <p:cTn id="28" dur="500"/>
                                        <p:tgtEl>
                                          <p:spTgt spid="628742"/>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28758"/>
                                        </p:tgtEl>
                                        <p:attrNameLst>
                                          <p:attrName>style.visibility</p:attrName>
                                        </p:attrNameLst>
                                      </p:cBhvr>
                                      <p:to>
                                        <p:strVal val="visible"/>
                                      </p:to>
                                    </p:set>
                                    <p:animEffect transition="in" filter="wipe(down)">
                                      <p:cBhvr>
                                        <p:cTn id="34" dur="2000"/>
                                        <p:tgtEl>
                                          <p:spTgt spid="628758"/>
                                        </p:tgtEl>
                                      </p:cBhvr>
                                    </p:animEffect>
                                  </p:childTnLst>
                                </p:cTn>
                              </p:par>
                              <p:par>
                                <p:cTn id="35" presetID="0" presetClass="path" presetSubtype="0" repeatCount="indefinite" fill="hold" grpId="1" nodeType="with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36" dur="2000" fill="hold"/>
                                        <p:tgtEl>
                                          <p:spTgt spid="628743"/>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28741"/>
                                        </p:tgtEl>
                                        <p:attrNameLst>
                                          <p:attrName>style.visibility</p:attrName>
                                        </p:attrNameLst>
                                      </p:cBhvr>
                                      <p:to>
                                        <p:strVal val="visible"/>
                                      </p:to>
                                    </p:set>
                                    <p:animEffect transition="in" filter="fade">
                                      <p:cBhvr>
                                        <p:cTn id="41" dur="500"/>
                                        <p:tgtEl>
                                          <p:spTgt spid="628741"/>
                                        </p:tgtEl>
                                      </p:cBhvr>
                                    </p:animEffect>
                                  </p:childTnLst>
                                </p:cTn>
                              </p:par>
                              <p:par>
                                <p:cTn id="42" presetID="0" presetClass="path" presetSubtype="0" repeatCount="indefinite" fill="hold" grpId="1" nodeType="withEffect">
                                  <p:stCondLst>
                                    <p:cond delay="0"/>
                                  </p:stCondLst>
                                  <p:childTnLst>
                                    <p:animMotion origin="layout" path="M 3.88889E-6 -1.48148E-6 L -0.19046 -0.12106 L -0.05261 -0.25254 L 0.00416 -0.19653 L -0.18785 -0.06667 L -0.08785 0.00695 L 0.00139 -0.06319 L -0.14323 -0.25092 L -0.19184 -0.19653 L -0.05139 0.00185 L 0.00416 -0.10879 L -0.07292 -0.24745 L -0.18785 -0.14213 L 3.88889E-6 -1.48148E-6 Z " pathEditMode="relative" rAng="0" ptsTypes="AAAAAAAAAAAAAA">
                                      <p:cBhvr>
                                        <p:cTn id="43" dur="5000" fill="hold"/>
                                        <p:tgtEl>
                                          <p:spTgt spid="628741"/>
                                        </p:tgtEl>
                                        <p:attrNameLst>
                                          <p:attrName>ppt_x</p:attrName>
                                          <p:attrName>ppt_y</p:attrName>
                                        </p:attrNameLst>
                                      </p:cBhvr>
                                      <p:rCtr x="-9392" y="-12292"/>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8745"/>
                                        </p:tgtEl>
                                        <p:attrNameLst>
                                          <p:attrName>style.visibility</p:attrName>
                                        </p:attrNameLst>
                                      </p:cBhvr>
                                      <p:to>
                                        <p:strVal val="visible"/>
                                      </p:to>
                                    </p:set>
                                    <p:animEffect transition="in" filter="fade">
                                      <p:cBhvr>
                                        <p:cTn id="48" dur="500"/>
                                        <p:tgtEl>
                                          <p:spTgt spid="628745"/>
                                        </p:tgtEl>
                                      </p:cBhvr>
                                    </p:animEffect>
                                  </p:childTnLst>
                                </p:cTn>
                              </p:par>
                              <p:par>
                                <p:cTn id="49" presetID="0" presetClass="path" presetSubtype="0" repeatCount="indefinite" fill="hold" grpId="1" nodeType="withEffect">
                                  <p:stCondLst>
                                    <p:cond delay="0"/>
                                  </p:stCondLst>
                                  <p:childTnLst>
                                    <p:animMotion origin="layout" path="M 8.33333E-7 -4.07407E-6 L 0.0908 0.24723 L 0.18941 0.06829 L 0.1474 -0.00509 L 0.05 0.24375 L -0.00504 0.11389 L 0.0474 -0.00185 L 0.18819 0.18588 L 0.1474 0.24908 L -0.00139 0.06667 L 0.0816 -0.00509 L 0.18559 0.09468 L 0.1066 0.24375 L 8.33333E-7 -4.07407E-6 Z " pathEditMode="relative" rAng="5400000" ptsTypes="AAAAAAAAAAAAAA">
                                      <p:cBhvr>
                                        <p:cTn id="50" dur="500" fill="hold"/>
                                        <p:tgtEl>
                                          <p:spTgt spid="628745"/>
                                        </p:tgtEl>
                                        <p:attrNameLst>
                                          <p:attrName>ppt_x</p:attrName>
                                          <p:attrName>ppt_y</p:attrName>
                                        </p:attrNameLst>
                                      </p:cBhvr>
                                      <p:rCtr x="9219" y="12199"/>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32834">
                                            <p:txEl>
                                              <p:pRg st="3" end="3"/>
                                            </p:txEl>
                                          </p:spTgt>
                                        </p:tgtEl>
                                        <p:attrNameLst>
                                          <p:attrName>style.visibility</p:attrName>
                                        </p:attrNameLst>
                                      </p:cBhvr>
                                      <p:to>
                                        <p:strVal val="visible"/>
                                      </p:to>
                                    </p:set>
                                    <p:anim calcmode="lin" valueType="num">
                                      <p:cBhvr additive="base">
                                        <p:cTn id="55" dur="500" fill="hold"/>
                                        <p:tgtEl>
                                          <p:spTgt spid="63283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32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2" presetClass="entr" presetSubtype="4" fill="hold" grpId="0" nodeType="withEffect">
                                  <p:stCondLst>
                                    <p:cond delay="0"/>
                                  </p:stCondLst>
                                  <p:childTnLst>
                                    <p:set>
                                      <p:cBhvr>
                                        <p:cTn id="58" dur="1" fill="hold">
                                          <p:stCondLst>
                                            <p:cond delay="0"/>
                                          </p:stCondLst>
                                        </p:cTn>
                                        <p:tgtEl>
                                          <p:spTgt spid="147475"/>
                                        </p:tgtEl>
                                        <p:attrNameLst>
                                          <p:attrName>style.visibility</p:attrName>
                                        </p:attrNameLst>
                                      </p:cBhvr>
                                      <p:to>
                                        <p:strVal val="visible"/>
                                      </p:to>
                                    </p:set>
                                    <p:anim calcmode="lin" valueType="num">
                                      <p:cBhvr additive="base">
                                        <p:cTn id="59" dur="500" fill="hold"/>
                                        <p:tgtEl>
                                          <p:spTgt spid="147475"/>
                                        </p:tgtEl>
                                        <p:attrNameLst>
                                          <p:attrName>ppt_x</p:attrName>
                                        </p:attrNameLst>
                                      </p:cBhvr>
                                      <p:tavLst>
                                        <p:tav tm="0">
                                          <p:val>
                                            <p:strVal val="#ppt_x"/>
                                          </p:val>
                                        </p:tav>
                                        <p:tav tm="100000">
                                          <p:val>
                                            <p:strVal val="#ppt_x"/>
                                          </p:val>
                                        </p:tav>
                                      </p:tavLst>
                                    </p:anim>
                                    <p:anim calcmode="lin" valueType="num">
                                      <p:cBhvr additive="base">
                                        <p:cTn id="60" dur="500" fill="hold"/>
                                        <p:tgtEl>
                                          <p:spTgt spid="147475"/>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147469"/>
                                        </p:tgtEl>
                                        <p:attrNameLst>
                                          <p:attrName>style.visibility</p:attrName>
                                        </p:attrNameLst>
                                      </p:cBhvr>
                                      <p:to>
                                        <p:strVal val="visible"/>
                                      </p:to>
                                    </p:set>
                                    <p:anim calcmode="lin" valueType="num">
                                      <p:cBhvr>
                                        <p:cTn id="65" dur="500" fill="hold"/>
                                        <p:tgtEl>
                                          <p:spTgt spid="147469"/>
                                        </p:tgtEl>
                                        <p:attrNameLst>
                                          <p:attrName>ppt_w</p:attrName>
                                        </p:attrNameLst>
                                      </p:cBhvr>
                                      <p:tavLst>
                                        <p:tav tm="0">
                                          <p:val>
                                            <p:fltVal val="0"/>
                                          </p:val>
                                        </p:tav>
                                        <p:tav tm="100000">
                                          <p:val>
                                            <p:strVal val="#ppt_w"/>
                                          </p:val>
                                        </p:tav>
                                      </p:tavLst>
                                    </p:anim>
                                    <p:anim calcmode="lin" valueType="num">
                                      <p:cBhvr>
                                        <p:cTn id="66" dur="500" fill="hold"/>
                                        <p:tgtEl>
                                          <p:spTgt spid="147469"/>
                                        </p:tgtEl>
                                        <p:attrNameLst>
                                          <p:attrName>ppt_h</p:attrName>
                                        </p:attrNameLst>
                                      </p:cBhvr>
                                      <p:tavLst>
                                        <p:tav tm="0">
                                          <p:val>
                                            <p:fltVal val="0"/>
                                          </p:val>
                                        </p:tav>
                                        <p:tav tm="100000">
                                          <p:val>
                                            <p:strVal val="#ppt_h"/>
                                          </p:val>
                                        </p:tav>
                                      </p:tavLst>
                                    </p:anim>
                                    <p:animEffect transition="in" filter="fade">
                                      <p:cBhvr>
                                        <p:cTn id="67" dur="500"/>
                                        <p:tgtEl>
                                          <p:spTgt spid="147469"/>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632834">
                                            <p:txEl>
                                              <p:pRg st="6" end="6"/>
                                            </p:txEl>
                                          </p:spTgt>
                                        </p:tgtEl>
                                        <p:attrNameLst>
                                          <p:attrName>style.visibility</p:attrName>
                                        </p:attrNameLst>
                                      </p:cBhvr>
                                      <p:to>
                                        <p:strVal val="visible"/>
                                      </p:to>
                                    </p:set>
                                    <p:anim calcmode="lin" valueType="num">
                                      <p:cBhvr additive="base">
                                        <p:cTn id="72" dur="500" fill="hold"/>
                                        <p:tgtEl>
                                          <p:spTgt spid="632834">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328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2" grpId="0" animBg="1"/>
      <p:bldP spid="628743" grpId="0" animBg="1"/>
      <p:bldP spid="628743" grpId="1" animBg="1"/>
      <p:bldP spid="628758" grpId="0" animBg="1"/>
      <p:bldP spid="628741" grpId="0" animBg="1"/>
      <p:bldP spid="628741" grpId="1" animBg="1"/>
      <p:bldP spid="628745" grpId="0" animBg="1"/>
      <p:bldP spid="628745" grpId="1" animBg="1"/>
      <p:bldP spid="1474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62" name="Rectangle 18"/>
          <p:cNvSpPr>
            <a:spLocks noChangeArrowheads="1"/>
          </p:cNvSpPr>
          <p:nvPr/>
        </p:nvSpPr>
        <p:spPr bwMode="auto">
          <a:xfrm>
            <a:off x="674688" y="2921000"/>
            <a:ext cx="7781925" cy="3937000"/>
          </a:xfrm>
          <a:prstGeom prst="rect">
            <a:avLst/>
          </a:prstGeom>
          <a:solidFill>
            <a:srgbClr val="FF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a:sym typeface="Symbol" pitchFamily="18" charset="2"/>
              </a:rPr>
              <a:t>EXAMPLE: 2.50 moles of hydrogen gas is contained in a fixed volume of 1.25 m</a:t>
            </a:r>
            <a:r>
              <a:rPr lang="en-US" altLang="en-US" baseline="30000">
                <a:sym typeface="Symbol" pitchFamily="18" charset="2"/>
              </a:rPr>
              <a:t>3</a:t>
            </a:r>
            <a:r>
              <a:rPr lang="en-US" altLang="en-US">
                <a:sym typeface="Symbol" pitchFamily="18" charset="2"/>
              </a:rPr>
              <a:t> at a temperature of 175 C. </a:t>
            </a:r>
          </a:p>
          <a:p>
            <a:pPr eaLnBrk="1" hangingPunct="1">
              <a:spcBef>
                <a:spcPct val="20000"/>
              </a:spcBef>
            </a:pPr>
            <a:r>
              <a:rPr lang="en-US" altLang="en-US">
                <a:sym typeface="Symbol" pitchFamily="18" charset="2"/>
              </a:rPr>
              <a:t>a) What is the average kinetic energy of each atom? </a:t>
            </a:r>
          </a:p>
          <a:p>
            <a:pPr eaLnBrk="1" hangingPunct="1">
              <a:spcBef>
                <a:spcPct val="20000"/>
              </a:spcBef>
            </a:pPr>
            <a:r>
              <a:rPr lang="en-US" altLang="en-US">
                <a:sym typeface="Symbol" pitchFamily="18" charset="2"/>
              </a:rPr>
              <a:t>b) What is the total internal energy of the gas?</a:t>
            </a:r>
            <a:endParaRPr lang="en-US" altLang="en-US">
              <a:cs typeface="Courier New" pitchFamily="49" charset="0"/>
              <a:sym typeface="Symbol" pitchFamily="18" charset="2"/>
            </a:endParaRPr>
          </a:p>
          <a:p>
            <a:pPr eaLnBrk="1" hangingPunct="1">
              <a:spcBef>
                <a:spcPct val="20000"/>
              </a:spcBef>
            </a:pPr>
            <a:r>
              <a:rPr lang="en-US" altLang="en-US"/>
              <a:t>SOLUTION: </a:t>
            </a:r>
            <a:r>
              <a:rPr lang="en-US" altLang="en-US" i="1"/>
              <a:t>T</a:t>
            </a:r>
            <a:r>
              <a:rPr lang="en-US" altLang="en-US"/>
              <a:t>(K) = 175 + 273 = 448 K.</a:t>
            </a:r>
          </a:p>
          <a:p>
            <a:pPr eaLnBrk="1" hangingPunct="1">
              <a:spcBef>
                <a:spcPct val="20000"/>
              </a:spcBef>
            </a:pPr>
            <a:r>
              <a:rPr lang="en-US" altLang="en-US"/>
              <a:t>a) </a:t>
            </a:r>
            <a:r>
              <a:rPr lang="en-US" altLang="en-US" i="1"/>
              <a:t>E</a:t>
            </a:r>
            <a:r>
              <a:rPr lang="en-US" altLang="en-US" baseline="-25000"/>
              <a:t>K</a:t>
            </a:r>
            <a:r>
              <a:rPr lang="en-US" altLang="en-US"/>
              <a:t> = (3/2) </a:t>
            </a:r>
            <a:r>
              <a:rPr lang="en-US" altLang="en-US" i="1"/>
              <a:t>k</a:t>
            </a:r>
            <a:r>
              <a:rPr lang="en-US" altLang="en-US" baseline="-25000"/>
              <a:t>B</a:t>
            </a:r>
            <a:r>
              <a:rPr lang="en-US" altLang="en-US" i="1"/>
              <a:t>T</a:t>
            </a:r>
            <a:r>
              <a:rPr lang="en-US" altLang="en-US"/>
              <a:t> = (3/2)(1.38</a:t>
            </a:r>
            <a:r>
              <a:rPr lang="en-US" altLang="en-US">
                <a:sym typeface="Symbol" pitchFamily="18" charset="2"/>
              </a:rPr>
              <a:t>10</a:t>
            </a:r>
            <a:r>
              <a:rPr lang="en-US" altLang="en-US" baseline="30000">
                <a:sym typeface="Symbol" pitchFamily="18" charset="2"/>
              </a:rPr>
              <a:t>-23</a:t>
            </a:r>
            <a:r>
              <a:rPr lang="en-US" altLang="en-US">
                <a:sym typeface="Symbol" pitchFamily="18" charset="2"/>
              </a:rPr>
              <a:t>)(448) = </a:t>
            </a:r>
            <a:r>
              <a:rPr lang="en-US" altLang="en-US"/>
              <a:t>9.27</a:t>
            </a:r>
            <a:r>
              <a:rPr lang="en-US" altLang="en-US">
                <a:sym typeface="Symbol" pitchFamily="18" charset="2"/>
              </a:rPr>
              <a:t>10</a:t>
            </a:r>
            <a:r>
              <a:rPr lang="en-US" altLang="en-US" baseline="30000">
                <a:sym typeface="Symbol" pitchFamily="18" charset="2"/>
              </a:rPr>
              <a:t>-21</a:t>
            </a:r>
            <a:r>
              <a:rPr lang="en-US" altLang="en-US">
                <a:sym typeface="Symbol" pitchFamily="18" charset="2"/>
              </a:rPr>
              <a:t> J.</a:t>
            </a:r>
          </a:p>
          <a:p>
            <a:pPr eaLnBrk="1" hangingPunct="1">
              <a:spcBef>
                <a:spcPct val="20000"/>
              </a:spcBef>
            </a:pPr>
            <a:r>
              <a:rPr lang="en-US" altLang="en-US"/>
              <a:t>b) From </a:t>
            </a:r>
            <a:r>
              <a:rPr lang="en-US" altLang="en-US" i="1"/>
              <a:t>n </a:t>
            </a:r>
            <a:r>
              <a:rPr lang="en-US" altLang="en-US"/>
              <a:t>= </a:t>
            </a:r>
            <a:r>
              <a:rPr lang="en-US" altLang="en-US" i="1"/>
              <a:t>N / N</a:t>
            </a:r>
            <a:r>
              <a:rPr lang="en-US" altLang="en-US" baseline="-25000"/>
              <a:t>A</a:t>
            </a:r>
            <a:r>
              <a:rPr lang="en-US" altLang="en-US"/>
              <a:t> we get </a:t>
            </a:r>
            <a:r>
              <a:rPr lang="en-US" altLang="en-US" i="1"/>
              <a:t>N</a:t>
            </a:r>
            <a:r>
              <a:rPr lang="en-US" altLang="en-US"/>
              <a:t> = </a:t>
            </a:r>
            <a:r>
              <a:rPr lang="en-US" altLang="en-US" i="1"/>
              <a:t>nN</a:t>
            </a:r>
            <a:r>
              <a:rPr lang="en-US" altLang="en-US" baseline="-25000"/>
              <a:t>A</a:t>
            </a:r>
            <a:r>
              <a:rPr lang="en-US" altLang="en-US"/>
              <a:t>.</a:t>
            </a:r>
          </a:p>
          <a:p>
            <a:pPr eaLnBrk="1" hangingPunct="1">
              <a:spcBef>
                <a:spcPct val="20000"/>
              </a:spcBef>
            </a:pPr>
            <a:r>
              <a:rPr lang="en-US" altLang="en-US" i="1"/>
              <a:t>N </a:t>
            </a:r>
            <a:r>
              <a:rPr lang="en-US" altLang="en-US"/>
              <a:t>= (2.50 mol)(6.02</a:t>
            </a:r>
            <a:r>
              <a:rPr lang="en-US" altLang="en-US">
                <a:sym typeface="Symbol" pitchFamily="18" charset="2"/>
              </a:rPr>
              <a:t>10</a:t>
            </a:r>
            <a:r>
              <a:rPr lang="en-US" altLang="en-US" baseline="30000">
                <a:sym typeface="Symbol" pitchFamily="18" charset="2"/>
              </a:rPr>
              <a:t>23</a:t>
            </a:r>
            <a:r>
              <a:rPr lang="en-US" altLang="en-US">
                <a:sym typeface="Symbol" pitchFamily="18" charset="2"/>
              </a:rPr>
              <a:t> atoms / mol</a:t>
            </a:r>
            <a:r>
              <a:rPr lang="en-US" altLang="en-US"/>
              <a:t>) = 1.51</a:t>
            </a:r>
            <a:r>
              <a:rPr lang="en-US" altLang="en-US">
                <a:sym typeface="Symbol" pitchFamily="18" charset="2"/>
              </a:rPr>
              <a:t>10</a:t>
            </a:r>
            <a:r>
              <a:rPr lang="en-US" altLang="en-US" baseline="30000">
                <a:sym typeface="Symbol" pitchFamily="18" charset="2"/>
              </a:rPr>
              <a:t>24</a:t>
            </a:r>
            <a:r>
              <a:rPr lang="en-US" altLang="en-US">
                <a:sym typeface="Symbol" pitchFamily="18" charset="2"/>
              </a:rPr>
              <a:t> atm.</a:t>
            </a:r>
          </a:p>
          <a:p>
            <a:pPr eaLnBrk="1" hangingPunct="1">
              <a:spcBef>
                <a:spcPct val="20000"/>
              </a:spcBef>
            </a:pPr>
            <a:r>
              <a:rPr lang="en-US" altLang="en-US" i="1">
                <a:sym typeface="Symbol" pitchFamily="18" charset="2"/>
              </a:rPr>
              <a:t>     E</a:t>
            </a:r>
            <a:r>
              <a:rPr lang="en-US" altLang="en-US" baseline="-25000">
                <a:sym typeface="Symbol" pitchFamily="18" charset="2"/>
              </a:rPr>
              <a:t>K</a:t>
            </a:r>
            <a:r>
              <a:rPr lang="en-US" altLang="en-US">
                <a:sym typeface="Symbol" pitchFamily="18" charset="2"/>
              </a:rPr>
              <a:t> = </a:t>
            </a:r>
            <a:r>
              <a:rPr lang="en-US" altLang="en-US" i="1">
                <a:sym typeface="Symbol" pitchFamily="18" charset="2"/>
              </a:rPr>
              <a:t>NE</a:t>
            </a:r>
            <a:r>
              <a:rPr lang="en-US" altLang="en-US" baseline="-25000">
                <a:sym typeface="Symbol" pitchFamily="18" charset="2"/>
              </a:rPr>
              <a:t>K</a:t>
            </a:r>
            <a:r>
              <a:rPr lang="en-US" altLang="en-US">
                <a:sym typeface="Symbol" pitchFamily="18" charset="2"/>
              </a:rPr>
              <a:t> = (</a:t>
            </a:r>
            <a:r>
              <a:rPr lang="en-US" altLang="en-US"/>
              <a:t>1.51</a:t>
            </a:r>
            <a:r>
              <a:rPr lang="en-US" altLang="en-US">
                <a:sym typeface="Symbol" pitchFamily="18" charset="2"/>
              </a:rPr>
              <a:t>10</a:t>
            </a:r>
            <a:r>
              <a:rPr lang="en-US" altLang="en-US" baseline="30000">
                <a:sym typeface="Symbol" pitchFamily="18" charset="2"/>
              </a:rPr>
              <a:t>24</a:t>
            </a:r>
            <a:r>
              <a:rPr lang="en-US" altLang="en-US">
                <a:sym typeface="Symbol" pitchFamily="18" charset="2"/>
              </a:rPr>
              <a:t>)(</a:t>
            </a:r>
            <a:r>
              <a:rPr lang="en-US" altLang="en-US"/>
              <a:t>9.27</a:t>
            </a:r>
            <a:r>
              <a:rPr lang="en-US" altLang="en-US">
                <a:sym typeface="Symbol" pitchFamily="18" charset="2"/>
              </a:rPr>
              <a:t>10</a:t>
            </a:r>
            <a:r>
              <a:rPr lang="en-US" altLang="en-US" baseline="30000">
                <a:sym typeface="Symbol" pitchFamily="18" charset="2"/>
              </a:rPr>
              <a:t>-21</a:t>
            </a:r>
            <a:r>
              <a:rPr lang="en-US" altLang="en-US">
                <a:sym typeface="Symbol" pitchFamily="18" charset="2"/>
              </a:rPr>
              <a:t> J) = 14000 J.</a:t>
            </a:r>
          </a:p>
        </p:txBody>
      </p:sp>
      <p:sp>
        <p:nvSpPr>
          <p:cNvPr id="632834" name="Rectangle 2"/>
          <p:cNvSpPr>
            <a:spLocks noChangeArrowheads="1"/>
          </p:cNvSpPr>
          <p:nvPr/>
        </p:nvSpPr>
        <p:spPr bwMode="auto">
          <a:xfrm>
            <a:off x="685800" y="1549400"/>
            <a:ext cx="7772400" cy="1398588"/>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Average kinetic/internal energy of an ideal gas</a:t>
            </a:r>
            <a:endParaRPr lang="en-US" altLang="en-US">
              <a:solidFill>
                <a:srgbClr val="000000"/>
              </a:solidFill>
              <a:cs typeface="Times New Roman" pitchFamily="18" charset="0"/>
              <a:sym typeface="Symbol" pitchFamily="18" charset="2"/>
            </a:endParaRPr>
          </a:p>
          <a:p>
            <a:pPr eaLnBrk="1" hangingPunct="1">
              <a:spcBef>
                <a:spcPct val="20000"/>
              </a:spcBef>
            </a:pPr>
            <a:endParaRPr lang="en-US" altLang="en-US">
              <a:solidFill>
                <a:srgbClr val="000000"/>
              </a:solidFill>
              <a:cs typeface="Times New Roman" pitchFamily="18" charset="0"/>
              <a:sym typeface="Symbol" pitchFamily="18" charset="2"/>
            </a:endParaRPr>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grpSp>
        <p:nvGrpSpPr>
          <p:cNvPr id="149509" name="Group 5"/>
          <p:cNvGrpSpPr>
            <a:grpSpLocks/>
          </p:cNvGrpSpPr>
          <p:nvPr/>
        </p:nvGrpSpPr>
        <p:grpSpPr bwMode="auto">
          <a:xfrm>
            <a:off x="828675" y="2046288"/>
            <a:ext cx="7464425" cy="827087"/>
            <a:chOff x="522" y="3011"/>
            <a:chExt cx="4702" cy="521"/>
          </a:xfrm>
        </p:grpSpPr>
        <p:sp>
          <p:nvSpPr>
            <p:cNvPr id="11" name="Rectangle 8"/>
            <p:cNvSpPr>
              <a:spLocks noChangeArrowheads="1"/>
            </p:cNvSpPr>
            <p:nvPr/>
          </p:nvSpPr>
          <p:spPr bwMode="auto">
            <a:xfrm>
              <a:off x="554" y="3015"/>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E</a:t>
              </a:r>
              <a:r>
                <a:rPr lang="en-US" altLang="en-US" baseline="-25000"/>
                <a:t>K</a:t>
              </a:r>
              <a:r>
                <a:rPr lang="en-US" altLang="en-US"/>
                <a:t> = (3/2) </a:t>
              </a:r>
              <a:r>
                <a:rPr lang="en-US" altLang="en-US" i="1"/>
                <a:t>k</a:t>
              </a:r>
              <a:r>
                <a:rPr lang="en-US" altLang="en-US" baseline="-25000"/>
                <a:t>B</a:t>
              </a:r>
              <a:r>
                <a:rPr lang="en-US" altLang="en-US" i="1"/>
                <a:t>T</a:t>
              </a:r>
              <a:r>
                <a:rPr lang="en-US" altLang="en-US"/>
                <a:t> = 3</a:t>
              </a:r>
              <a:r>
                <a:rPr lang="en-US" altLang="en-US" i="1"/>
                <a:t>RT / </a:t>
              </a:r>
              <a:r>
                <a:rPr lang="en-US" altLang="en-US"/>
                <a:t>[ 2</a:t>
              </a:r>
              <a:r>
                <a:rPr lang="en-US" altLang="en-US" i="1"/>
                <a:t>N</a:t>
              </a:r>
              <a:r>
                <a:rPr lang="en-US" altLang="en-US" baseline="-25000"/>
                <a:t>A</a:t>
              </a:r>
              <a:r>
                <a:rPr lang="en-US" altLang="en-US"/>
                <a:t> ]</a:t>
              </a:r>
              <a:endParaRPr lang="en-US" altLang="en-US" i="1"/>
            </a:p>
          </p:txBody>
        </p:sp>
        <p:sp>
          <p:nvSpPr>
            <p:cNvPr id="149511" name="Text Box 9"/>
            <p:cNvSpPr txBox="1">
              <a:spLocks noChangeArrowheads="1"/>
            </p:cNvSpPr>
            <p:nvPr/>
          </p:nvSpPr>
          <p:spPr bwMode="auto">
            <a:xfrm>
              <a:off x="3171" y="3011"/>
              <a:ext cx="2053"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Average kinetic energy of ideal gas</a:t>
              </a:r>
            </a:p>
          </p:txBody>
        </p:sp>
        <p:sp>
          <p:nvSpPr>
            <p:cNvPr id="149512" name="Rectangle 10"/>
            <p:cNvSpPr>
              <a:spLocks noChangeArrowheads="1"/>
            </p:cNvSpPr>
            <p:nvPr/>
          </p:nvSpPr>
          <p:spPr bwMode="auto">
            <a:xfrm>
              <a:off x="522" y="301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 name="Rectangle 8"/>
            <p:cNvSpPr>
              <a:spLocks noChangeArrowheads="1"/>
            </p:cNvSpPr>
            <p:nvPr/>
          </p:nvSpPr>
          <p:spPr bwMode="auto">
            <a:xfrm>
              <a:off x="645" y="3262"/>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solidFill>
                    <a:srgbClr val="009999"/>
                  </a:solidFill>
                </a:rPr>
                <a:t>Where k</a:t>
              </a:r>
              <a:r>
                <a:rPr lang="en-US" altLang="en-US" baseline="-25000">
                  <a:solidFill>
                    <a:srgbClr val="009999"/>
                  </a:solidFill>
                </a:rPr>
                <a:t>B</a:t>
              </a:r>
              <a:r>
                <a:rPr lang="en-US" altLang="en-US">
                  <a:solidFill>
                    <a:srgbClr val="009999"/>
                  </a:solidFill>
                </a:rPr>
                <a:t> = 1.38</a:t>
              </a:r>
              <a:r>
                <a:rPr lang="en-US" altLang="en-US">
                  <a:solidFill>
                    <a:srgbClr val="009999"/>
                  </a:solidFill>
                  <a:sym typeface="Symbol" pitchFamily="18" charset="2"/>
                </a:rPr>
                <a:t>10</a:t>
              </a:r>
              <a:r>
                <a:rPr lang="en-US" altLang="en-US" baseline="30000">
                  <a:solidFill>
                    <a:srgbClr val="009999"/>
                  </a:solidFill>
                  <a:sym typeface="Symbol" pitchFamily="18" charset="2"/>
                </a:rPr>
                <a:t>-23</a:t>
              </a:r>
              <a:r>
                <a:rPr lang="en-US" altLang="en-US">
                  <a:solidFill>
                    <a:srgbClr val="009999"/>
                  </a:solidFill>
                  <a:sym typeface="Symbol" pitchFamily="18" charset="2"/>
                </a:rPr>
                <a:t> J K</a:t>
              </a:r>
              <a:r>
                <a:rPr lang="en-US" altLang="en-US" baseline="30000">
                  <a:solidFill>
                    <a:srgbClr val="009999"/>
                  </a:solidFill>
                  <a:sym typeface="Symbol" pitchFamily="18" charset="2"/>
                </a:rPr>
                <a:t>-1</a:t>
              </a:r>
              <a:r>
                <a:rPr lang="en-US" altLang="en-US">
                  <a:solidFill>
                    <a:srgbClr val="009999"/>
                  </a:solidFill>
                  <a:sym typeface="Symbol" pitchFamily="18" charset="2"/>
                </a:rPr>
                <a:t>.</a:t>
              </a:r>
              <a:endParaRPr lang="en-US" altLang="en-US" i="1">
                <a:solidFill>
                  <a:srgbClr val="009999"/>
                </a:solidFill>
                <a:sym typeface="Symbol" pitchFamily="18" charset="2"/>
              </a:endParaRPr>
            </a:p>
          </p:txBody>
        </p:sp>
        <p:sp>
          <p:nvSpPr>
            <p:cNvPr id="149514" name="Line 10"/>
            <p:cNvSpPr>
              <a:spLocks noChangeShapeType="1"/>
            </p:cNvSpPr>
            <p:nvPr/>
          </p:nvSpPr>
          <p:spPr bwMode="auto">
            <a:xfrm>
              <a:off x="644" y="3047"/>
              <a:ext cx="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741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23100" y="0"/>
            <a:ext cx="1981200" cy="1809750"/>
          </a:xfrm>
          <a:prstGeom prst="rect">
            <a:avLst/>
          </a:prstGeom>
          <a:ln>
            <a:noFill/>
          </a:ln>
          <a:effectLst>
            <a:outerShdw blurRad="292100" dist="139700" dir="2700000" algn="tl" rotWithShape="0">
              <a:srgbClr val="333333">
                <a:alpha val="65000"/>
              </a:srgbClr>
            </a:outerShdw>
          </a:effectLst>
        </p:spPr>
      </p:pic>
      <p:sp>
        <p:nvSpPr>
          <p:cNvPr id="149516" name="Line 12"/>
          <p:cNvSpPr>
            <a:spLocks noChangeShapeType="1"/>
          </p:cNvSpPr>
          <p:nvPr/>
        </p:nvSpPr>
        <p:spPr bwMode="auto">
          <a:xfrm>
            <a:off x="1179513" y="5100638"/>
            <a:ext cx="168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7" name="Line 13"/>
          <p:cNvSpPr>
            <a:spLocks noChangeShapeType="1"/>
          </p:cNvSpPr>
          <p:nvPr/>
        </p:nvSpPr>
        <p:spPr bwMode="auto">
          <a:xfrm>
            <a:off x="2136775" y="6408738"/>
            <a:ext cx="168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9509"/>
                                        </p:tgtEl>
                                        <p:attrNameLst>
                                          <p:attrName>style.visibility</p:attrName>
                                        </p:attrNameLst>
                                      </p:cBhvr>
                                      <p:to>
                                        <p:strVal val="visible"/>
                                      </p:to>
                                    </p:set>
                                    <p:anim calcmode="lin" valueType="num">
                                      <p:cBhvr>
                                        <p:cTn id="7" dur="500" fill="hold"/>
                                        <p:tgtEl>
                                          <p:spTgt spid="149509"/>
                                        </p:tgtEl>
                                        <p:attrNameLst>
                                          <p:attrName>ppt_w</p:attrName>
                                        </p:attrNameLst>
                                      </p:cBhvr>
                                      <p:tavLst>
                                        <p:tav tm="0">
                                          <p:val>
                                            <p:fltVal val="0"/>
                                          </p:val>
                                        </p:tav>
                                        <p:tav tm="100000">
                                          <p:val>
                                            <p:strVal val="#ppt_w"/>
                                          </p:val>
                                        </p:tav>
                                      </p:tavLst>
                                    </p:anim>
                                    <p:anim calcmode="lin" valueType="num">
                                      <p:cBhvr>
                                        <p:cTn id="8" dur="500" fill="hold"/>
                                        <p:tgtEl>
                                          <p:spTgt spid="149509"/>
                                        </p:tgtEl>
                                        <p:attrNameLst>
                                          <p:attrName>ppt_h</p:attrName>
                                        </p:attrNameLst>
                                      </p:cBhvr>
                                      <p:tavLst>
                                        <p:tav tm="0">
                                          <p:val>
                                            <p:fltVal val="0"/>
                                          </p:val>
                                        </p:tav>
                                        <p:tav tm="100000">
                                          <p:val>
                                            <p:strVal val="#ppt_h"/>
                                          </p:val>
                                        </p:tav>
                                      </p:tavLst>
                                    </p:anim>
                                    <p:animEffect transition="in" filter="fade">
                                      <p:cBhvr>
                                        <p:cTn id="9" dur="500"/>
                                        <p:tgtEl>
                                          <p:spTgt spid="14950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69362">
                                            <p:txEl>
                                              <p:pRg st="0" end="0"/>
                                            </p:txEl>
                                          </p:spTgt>
                                        </p:tgtEl>
                                        <p:attrNameLst>
                                          <p:attrName>style.visibility</p:attrName>
                                        </p:attrNameLst>
                                      </p:cBhvr>
                                      <p:to>
                                        <p:strVal val="visible"/>
                                      </p:to>
                                    </p:set>
                                    <p:anim calcmode="lin" valueType="num">
                                      <p:cBhvr additive="base">
                                        <p:cTn id="14" dur="500" fill="hold"/>
                                        <p:tgtEl>
                                          <p:spTgt spid="56936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69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7415"/>
                                        </p:tgtEl>
                                        <p:attrNameLst>
                                          <p:attrName>style.visibility</p:attrName>
                                        </p:attrNameLst>
                                      </p:cBhvr>
                                      <p:to>
                                        <p:strVal val="visible"/>
                                      </p:to>
                                    </p:set>
                                    <p:anim calcmode="lin" valueType="num">
                                      <p:cBhvr>
                                        <p:cTn id="18" dur="500" fill="hold"/>
                                        <p:tgtEl>
                                          <p:spTgt spid="17415"/>
                                        </p:tgtEl>
                                        <p:attrNameLst>
                                          <p:attrName>ppt_w</p:attrName>
                                        </p:attrNameLst>
                                      </p:cBhvr>
                                      <p:tavLst>
                                        <p:tav tm="0">
                                          <p:val>
                                            <p:fltVal val="0"/>
                                          </p:val>
                                        </p:tav>
                                        <p:tav tm="100000">
                                          <p:val>
                                            <p:strVal val="#ppt_w"/>
                                          </p:val>
                                        </p:tav>
                                      </p:tavLst>
                                    </p:anim>
                                    <p:anim calcmode="lin" valueType="num">
                                      <p:cBhvr>
                                        <p:cTn id="19" dur="500" fill="hold"/>
                                        <p:tgtEl>
                                          <p:spTgt spid="17415"/>
                                        </p:tgtEl>
                                        <p:attrNameLst>
                                          <p:attrName>ppt_h</p:attrName>
                                        </p:attrNameLst>
                                      </p:cBhvr>
                                      <p:tavLst>
                                        <p:tav tm="0">
                                          <p:val>
                                            <p:fltVal val="0"/>
                                          </p:val>
                                        </p:tav>
                                        <p:tav tm="100000">
                                          <p:val>
                                            <p:strVal val="#ppt_h"/>
                                          </p:val>
                                        </p:tav>
                                      </p:tavLst>
                                    </p:anim>
                                    <p:animEffect transition="in" filter="fade">
                                      <p:cBhvr>
                                        <p:cTn id="20" dur="5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9362">
                                            <p:txEl>
                                              <p:pRg st="1" end="1"/>
                                            </p:txEl>
                                          </p:spTgt>
                                        </p:tgtEl>
                                        <p:attrNameLst>
                                          <p:attrName>style.visibility</p:attrName>
                                        </p:attrNameLst>
                                      </p:cBhvr>
                                      <p:to>
                                        <p:strVal val="visible"/>
                                      </p:to>
                                    </p:set>
                                    <p:anim calcmode="lin" valueType="num">
                                      <p:cBhvr additive="base">
                                        <p:cTn id="25"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9362">
                                            <p:txEl>
                                              <p:pRg st="2" end="2"/>
                                            </p:txEl>
                                          </p:spTgt>
                                        </p:tgtEl>
                                        <p:attrNameLst>
                                          <p:attrName>style.visibility</p:attrName>
                                        </p:attrNameLst>
                                      </p:cBhvr>
                                      <p:to>
                                        <p:strVal val="visible"/>
                                      </p:to>
                                    </p:set>
                                    <p:anim calcmode="lin" valueType="num">
                                      <p:cBhvr additive="base">
                                        <p:cTn id="31"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9362">
                                            <p:txEl>
                                              <p:pRg st="3" end="3"/>
                                            </p:txEl>
                                          </p:spTgt>
                                        </p:tgtEl>
                                        <p:attrNameLst>
                                          <p:attrName>style.visibility</p:attrName>
                                        </p:attrNameLst>
                                      </p:cBhvr>
                                      <p:to>
                                        <p:strVal val="visible"/>
                                      </p:to>
                                    </p:set>
                                    <p:anim calcmode="lin" valueType="num">
                                      <p:cBhvr additive="base">
                                        <p:cTn id="37"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69362">
                                            <p:txEl>
                                              <p:pRg st="4" end="4"/>
                                            </p:txEl>
                                          </p:spTgt>
                                        </p:tgtEl>
                                        <p:attrNameLst>
                                          <p:attrName>style.visibility</p:attrName>
                                        </p:attrNameLst>
                                      </p:cBhvr>
                                      <p:to>
                                        <p:strVal val="visible"/>
                                      </p:to>
                                    </p:set>
                                    <p:anim calcmode="lin" valueType="num">
                                      <p:cBhvr additive="base">
                                        <p:cTn id="43" dur="500" fill="hold"/>
                                        <p:tgtEl>
                                          <p:spTgt spid="56936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9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2" presetClass="entr" presetSubtype="4" fill="hold" grpId="0" nodeType="withEffect">
                                  <p:stCondLst>
                                    <p:cond delay="0"/>
                                  </p:stCondLst>
                                  <p:childTnLst>
                                    <p:set>
                                      <p:cBhvr>
                                        <p:cTn id="46" dur="1" fill="hold">
                                          <p:stCondLst>
                                            <p:cond delay="0"/>
                                          </p:stCondLst>
                                        </p:cTn>
                                        <p:tgtEl>
                                          <p:spTgt spid="149516"/>
                                        </p:tgtEl>
                                        <p:attrNameLst>
                                          <p:attrName>style.visibility</p:attrName>
                                        </p:attrNameLst>
                                      </p:cBhvr>
                                      <p:to>
                                        <p:strVal val="visible"/>
                                      </p:to>
                                    </p:set>
                                    <p:anim calcmode="lin" valueType="num">
                                      <p:cBhvr additive="base">
                                        <p:cTn id="47" dur="500" fill="hold"/>
                                        <p:tgtEl>
                                          <p:spTgt spid="149516"/>
                                        </p:tgtEl>
                                        <p:attrNameLst>
                                          <p:attrName>ppt_x</p:attrName>
                                        </p:attrNameLst>
                                      </p:cBhvr>
                                      <p:tavLst>
                                        <p:tav tm="0">
                                          <p:val>
                                            <p:strVal val="#ppt_x"/>
                                          </p:val>
                                        </p:tav>
                                        <p:tav tm="100000">
                                          <p:val>
                                            <p:strVal val="#ppt_x"/>
                                          </p:val>
                                        </p:tav>
                                      </p:tavLst>
                                    </p:anim>
                                    <p:anim calcmode="lin" valueType="num">
                                      <p:cBhvr additive="base">
                                        <p:cTn id="48" dur="500" fill="hold"/>
                                        <p:tgtEl>
                                          <p:spTgt spid="14951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69362">
                                            <p:txEl>
                                              <p:pRg st="5" end="5"/>
                                            </p:txEl>
                                          </p:spTgt>
                                        </p:tgtEl>
                                        <p:attrNameLst>
                                          <p:attrName>style.visibility</p:attrName>
                                        </p:attrNameLst>
                                      </p:cBhvr>
                                      <p:to>
                                        <p:strVal val="visible"/>
                                      </p:to>
                                    </p:set>
                                    <p:anim calcmode="lin" valueType="num">
                                      <p:cBhvr additive="base">
                                        <p:cTn id="53" dur="500" fill="hold"/>
                                        <p:tgtEl>
                                          <p:spTgt spid="56936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69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69362">
                                            <p:txEl>
                                              <p:pRg st="6" end="6"/>
                                            </p:txEl>
                                          </p:spTgt>
                                        </p:tgtEl>
                                        <p:attrNameLst>
                                          <p:attrName>style.visibility</p:attrName>
                                        </p:attrNameLst>
                                      </p:cBhvr>
                                      <p:to>
                                        <p:strVal val="visible"/>
                                      </p:to>
                                    </p:set>
                                    <p:anim calcmode="lin" valueType="num">
                                      <p:cBhvr additive="base">
                                        <p:cTn id="59" dur="500" fill="hold"/>
                                        <p:tgtEl>
                                          <p:spTgt spid="56936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693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569362">
                                            <p:txEl>
                                              <p:pRg st="7" end="7"/>
                                            </p:txEl>
                                          </p:spTgt>
                                        </p:tgtEl>
                                        <p:attrNameLst>
                                          <p:attrName>style.visibility</p:attrName>
                                        </p:attrNameLst>
                                      </p:cBhvr>
                                      <p:to>
                                        <p:strVal val="visible"/>
                                      </p:to>
                                    </p:set>
                                    <p:anim calcmode="lin" valueType="num">
                                      <p:cBhvr additive="base">
                                        <p:cTn id="65" dur="500" fill="hold"/>
                                        <p:tgtEl>
                                          <p:spTgt spid="56936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693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149517"/>
                                        </p:tgtEl>
                                        <p:attrNameLst>
                                          <p:attrName>style.visibility</p:attrName>
                                        </p:attrNameLst>
                                      </p:cBhvr>
                                      <p:to>
                                        <p:strVal val="visible"/>
                                      </p:to>
                                    </p:set>
                                    <p:anim calcmode="lin" valueType="num">
                                      <p:cBhvr additive="base">
                                        <p:cTn id="69" dur="500" fill="hold"/>
                                        <p:tgtEl>
                                          <p:spTgt spid="149517"/>
                                        </p:tgtEl>
                                        <p:attrNameLst>
                                          <p:attrName>ppt_x</p:attrName>
                                        </p:attrNameLst>
                                      </p:cBhvr>
                                      <p:tavLst>
                                        <p:tav tm="0">
                                          <p:val>
                                            <p:strVal val="#ppt_x"/>
                                          </p:val>
                                        </p:tav>
                                        <p:tav tm="100000">
                                          <p:val>
                                            <p:strVal val="#ppt_x"/>
                                          </p:val>
                                        </p:tav>
                                      </p:tavLst>
                                    </p:anim>
                                    <p:anim calcmode="lin" valueType="num">
                                      <p:cBhvr additive="base">
                                        <p:cTn id="70" dur="500" fill="hold"/>
                                        <p:tgtEl>
                                          <p:spTgt spid="149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animBg="1"/>
      <p:bldP spid="1495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62" name="Rectangle 18"/>
          <p:cNvSpPr>
            <a:spLocks noChangeArrowheads="1"/>
          </p:cNvSpPr>
          <p:nvPr/>
        </p:nvSpPr>
        <p:spPr bwMode="auto">
          <a:xfrm>
            <a:off x="674688" y="2921000"/>
            <a:ext cx="7781925" cy="3432175"/>
          </a:xfrm>
          <a:prstGeom prst="rect">
            <a:avLst/>
          </a:prstGeom>
          <a:solidFill>
            <a:srgbClr val="FFFFCC"/>
          </a:solidFill>
          <a:ln w="9525">
            <a:noFill/>
            <a:miter lim="800000"/>
            <a:headEnd/>
            <a:tailEnd/>
          </a:ln>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a:sym typeface="Symbol" pitchFamily="18" charset="2"/>
              </a:rPr>
              <a:t>EXAMPLE: 2.50 moles of hydrogen gas is contained in a fixed volume of 1.25 m</a:t>
            </a:r>
            <a:r>
              <a:rPr lang="en-US" altLang="en-US" baseline="30000">
                <a:sym typeface="Symbol" pitchFamily="18" charset="2"/>
              </a:rPr>
              <a:t>3</a:t>
            </a:r>
            <a:r>
              <a:rPr lang="en-US" altLang="en-US">
                <a:sym typeface="Symbol" pitchFamily="18" charset="2"/>
              </a:rPr>
              <a:t> at a temperature of 175 C. </a:t>
            </a:r>
          </a:p>
          <a:p>
            <a:pPr eaLnBrk="1" hangingPunct="1">
              <a:spcBef>
                <a:spcPct val="20000"/>
              </a:spcBef>
            </a:pPr>
            <a:r>
              <a:rPr lang="en-US" altLang="en-US">
                <a:sym typeface="Symbol" pitchFamily="18" charset="2"/>
              </a:rPr>
              <a:t>c) What is the pressure of the gas at this temperature? </a:t>
            </a:r>
            <a:endParaRPr lang="en-US" altLang="en-US">
              <a:cs typeface="Courier New" pitchFamily="49" charset="0"/>
              <a:sym typeface="Symbol" pitchFamily="18" charset="2"/>
            </a:endParaRPr>
          </a:p>
          <a:p>
            <a:pPr eaLnBrk="1" hangingPunct="1">
              <a:spcBef>
                <a:spcPct val="20000"/>
              </a:spcBef>
            </a:pPr>
            <a:r>
              <a:rPr lang="en-US" altLang="en-US"/>
              <a:t>SOLUTION: </a:t>
            </a:r>
            <a:r>
              <a:rPr lang="en-US" altLang="en-US" i="1"/>
              <a:t>T</a:t>
            </a:r>
            <a:r>
              <a:rPr lang="en-US" altLang="en-US"/>
              <a:t>(K) = 175 + 273 = 448 K.</a:t>
            </a:r>
          </a:p>
          <a:p>
            <a:pPr eaLnBrk="1" hangingPunct="1">
              <a:spcBef>
                <a:spcPct val="20000"/>
              </a:spcBef>
            </a:pPr>
            <a:r>
              <a:rPr lang="en-US" altLang="en-US"/>
              <a:t>c) Use </a:t>
            </a:r>
            <a:r>
              <a:rPr lang="en-US" altLang="en-US" i="1"/>
              <a:t>pV</a:t>
            </a:r>
            <a:r>
              <a:rPr lang="en-US" altLang="en-US"/>
              <a:t> = </a:t>
            </a:r>
            <a:r>
              <a:rPr lang="en-US" altLang="en-US" i="1"/>
              <a:t>nRT</a:t>
            </a:r>
            <a:r>
              <a:rPr lang="en-US" altLang="en-US"/>
              <a:t>:</a:t>
            </a:r>
            <a:r>
              <a:rPr lang="en-US" altLang="en-US">
                <a:sym typeface="Symbol" pitchFamily="18" charset="2"/>
              </a:rPr>
              <a:t>  </a:t>
            </a:r>
            <a:r>
              <a:rPr lang="en-US" altLang="en-US"/>
              <a:t>Then</a:t>
            </a:r>
          </a:p>
          <a:p>
            <a:pPr eaLnBrk="1" hangingPunct="1">
              <a:spcBef>
                <a:spcPct val="20000"/>
              </a:spcBef>
            </a:pPr>
            <a:r>
              <a:rPr lang="en-US" altLang="en-US" i="1"/>
              <a:t>                               p</a:t>
            </a:r>
            <a:r>
              <a:rPr lang="en-US" altLang="en-US"/>
              <a:t> = </a:t>
            </a:r>
            <a:r>
              <a:rPr lang="en-US" altLang="en-US" i="1"/>
              <a:t>nRT / V</a:t>
            </a:r>
          </a:p>
          <a:p>
            <a:pPr eaLnBrk="1" hangingPunct="1">
              <a:spcBef>
                <a:spcPct val="20000"/>
              </a:spcBef>
            </a:pPr>
            <a:r>
              <a:rPr lang="en-US" altLang="en-US"/>
              <a:t>                                  = 2.50</a:t>
            </a:r>
            <a:r>
              <a:rPr lang="en-US" altLang="en-US">
                <a:sym typeface="Symbol" pitchFamily="18" charset="2"/>
              </a:rPr>
              <a:t>8.31448 </a:t>
            </a:r>
            <a:r>
              <a:rPr lang="en-US" altLang="en-US" i="1">
                <a:sym typeface="Symbol" pitchFamily="18" charset="2"/>
              </a:rPr>
              <a:t>/ </a:t>
            </a:r>
            <a:r>
              <a:rPr lang="en-US" altLang="en-US">
                <a:sym typeface="Symbol" pitchFamily="18" charset="2"/>
              </a:rPr>
              <a:t>1.25 </a:t>
            </a:r>
          </a:p>
          <a:p>
            <a:pPr eaLnBrk="1" hangingPunct="1">
              <a:spcBef>
                <a:spcPct val="20000"/>
              </a:spcBef>
            </a:pPr>
            <a:r>
              <a:rPr lang="en-US" altLang="en-US">
                <a:sym typeface="Symbol" pitchFamily="18" charset="2"/>
              </a:rPr>
              <a:t>                                  = 7450 Pa.</a:t>
            </a:r>
          </a:p>
        </p:txBody>
      </p:sp>
      <p:sp>
        <p:nvSpPr>
          <p:cNvPr id="632834" name="Rectangle 2"/>
          <p:cNvSpPr>
            <a:spLocks noChangeArrowheads="1"/>
          </p:cNvSpPr>
          <p:nvPr/>
        </p:nvSpPr>
        <p:spPr bwMode="auto">
          <a:xfrm>
            <a:off x="685800" y="1549400"/>
            <a:ext cx="7772400" cy="1398588"/>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i="1">
                <a:solidFill>
                  <a:srgbClr val="333399"/>
                </a:solidFill>
              </a:rPr>
              <a:t>Average kinetic/internal energy of an ideal gas</a:t>
            </a:r>
            <a:endParaRPr lang="en-US" altLang="en-US">
              <a:solidFill>
                <a:srgbClr val="000000"/>
              </a:solidFill>
              <a:cs typeface="Times New Roman" pitchFamily="18" charset="0"/>
              <a:sym typeface="Symbol" pitchFamily="18" charset="2"/>
            </a:endParaRPr>
          </a:p>
          <a:p>
            <a:pPr eaLnBrk="1" hangingPunct="1">
              <a:spcBef>
                <a:spcPct val="20000"/>
              </a:spcBef>
            </a:pPr>
            <a:endParaRPr lang="en-US" altLang="en-US">
              <a:solidFill>
                <a:srgbClr val="000000"/>
              </a:solidFill>
              <a:cs typeface="Times New Roman" pitchFamily="18" charset="0"/>
              <a:sym typeface="Symbol" pitchFamily="18" charset="2"/>
            </a:endParaRPr>
          </a:p>
        </p:txBody>
      </p:sp>
      <p:sp>
        <p:nvSpPr>
          <p:cNvPr id="24"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grpSp>
        <p:nvGrpSpPr>
          <p:cNvPr id="151557" name="Group 5"/>
          <p:cNvGrpSpPr>
            <a:grpSpLocks/>
          </p:cNvGrpSpPr>
          <p:nvPr/>
        </p:nvGrpSpPr>
        <p:grpSpPr bwMode="auto">
          <a:xfrm>
            <a:off x="828675" y="2046288"/>
            <a:ext cx="7464425" cy="827087"/>
            <a:chOff x="522" y="3011"/>
            <a:chExt cx="4702" cy="521"/>
          </a:xfrm>
        </p:grpSpPr>
        <p:sp>
          <p:nvSpPr>
            <p:cNvPr id="11" name="Rectangle 8"/>
            <p:cNvSpPr>
              <a:spLocks noChangeArrowheads="1"/>
            </p:cNvSpPr>
            <p:nvPr/>
          </p:nvSpPr>
          <p:spPr bwMode="auto">
            <a:xfrm>
              <a:off x="554" y="3015"/>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E</a:t>
              </a:r>
              <a:r>
                <a:rPr lang="en-US" altLang="en-US" baseline="-25000"/>
                <a:t>K</a:t>
              </a:r>
              <a:r>
                <a:rPr lang="en-US" altLang="en-US"/>
                <a:t> = (3/2) </a:t>
              </a:r>
              <a:r>
                <a:rPr lang="en-US" altLang="en-US" i="1"/>
                <a:t>k</a:t>
              </a:r>
              <a:r>
                <a:rPr lang="en-US" altLang="en-US" baseline="-25000"/>
                <a:t>B</a:t>
              </a:r>
              <a:r>
                <a:rPr lang="en-US" altLang="en-US" i="1"/>
                <a:t>T</a:t>
              </a:r>
              <a:r>
                <a:rPr lang="en-US" altLang="en-US"/>
                <a:t> = 3</a:t>
              </a:r>
              <a:r>
                <a:rPr lang="en-US" altLang="en-US" i="1"/>
                <a:t>RT / </a:t>
              </a:r>
              <a:r>
                <a:rPr lang="en-US" altLang="en-US"/>
                <a:t>[ 2</a:t>
              </a:r>
              <a:r>
                <a:rPr lang="en-US" altLang="en-US" i="1"/>
                <a:t>N</a:t>
              </a:r>
              <a:r>
                <a:rPr lang="en-US" altLang="en-US" baseline="-25000"/>
                <a:t>A</a:t>
              </a:r>
              <a:r>
                <a:rPr lang="en-US" altLang="en-US"/>
                <a:t> ]</a:t>
              </a:r>
              <a:endParaRPr lang="en-US" altLang="en-US" i="1"/>
            </a:p>
          </p:txBody>
        </p:sp>
        <p:sp>
          <p:nvSpPr>
            <p:cNvPr id="151559" name="Text Box 9"/>
            <p:cNvSpPr txBox="1">
              <a:spLocks noChangeArrowheads="1"/>
            </p:cNvSpPr>
            <p:nvPr/>
          </p:nvSpPr>
          <p:spPr bwMode="auto">
            <a:xfrm>
              <a:off x="3171" y="3011"/>
              <a:ext cx="2053" cy="51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Average kinetic energy of ideal gas</a:t>
              </a:r>
            </a:p>
          </p:txBody>
        </p:sp>
        <p:sp>
          <p:nvSpPr>
            <p:cNvPr id="151560" name="Rectangle 10"/>
            <p:cNvSpPr>
              <a:spLocks noChangeArrowheads="1"/>
            </p:cNvSpPr>
            <p:nvPr/>
          </p:nvSpPr>
          <p:spPr bwMode="auto">
            <a:xfrm>
              <a:off x="522" y="3013"/>
              <a:ext cx="4701" cy="5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 name="Rectangle 8"/>
            <p:cNvSpPr>
              <a:spLocks noChangeArrowheads="1"/>
            </p:cNvSpPr>
            <p:nvPr/>
          </p:nvSpPr>
          <p:spPr bwMode="auto">
            <a:xfrm>
              <a:off x="645" y="3262"/>
              <a:ext cx="2670" cy="270"/>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solidFill>
                    <a:srgbClr val="009999"/>
                  </a:solidFill>
                </a:rPr>
                <a:t>Where k</a:t>
              </a:r>
              <a:r>
                <a:rPr lang="en-US" altLang="en-US" baseline="-25000">
                  <a:solidFill>
                    <a:srgbClr val="009999"/>
                  </a:solidFill>
                </a:rPr>
                <a:t>B</a:t>
              </a:r>
              <a:r>
                <a:rPr lang="en-US" altLang="en-US">
                  <a:solidFill>
                    <a:srgbClr val="009999"/>
                  </a:solidFill>
                </a:rPr>
                <a:t> = 1.38</a:t>
              </a:r>
              <a:r>
                <a:rPr lang="en-US" altLang="en-US">
                  <a:solidFill>
                    <a:srgbClr val="009999"/>
                  </a:solidFill>
                  <a:sym typeface="Symbol" pitchFamily="18" charset="2"/>
                </a:rPr>
                <a:t>10</a:t>
              </a:r>
              <a:r>
                <a:rPr lang="en-US" altLang="en-US" baseline="30000">
                  <a:solidFill>
                    <a:srgbClr val="009999"/>
                  </a:solidFill>
                  <a:sym typeface="Symbol" pitchFamily="18" charset="2"/>
                </a:rPr>
                <a:t>-23</a:t>
              </a:r>
              <a:r>
                <a:rPr lang="en-US" altLang="en-US">
                  <a:solidFill>
                    <a:srgbClr val="009999"/>
                  </a:solidFill>
                  <a:sym typeface="Symbol" pitchFamily="18" charset="2"/>
                </a:rPr>
                <a:t> J K</a:t>
              </a:r>
              <a:r>
                <a:rPr lang="en-US" altLang="en-US" baseline="30000">
                  <a:solidFill>
                    <a:srgbClr val="009999"/>
                  </a:solidFill>
                  <a:sym typeface="Symbol" pitchFamily="18" charset="2"/>
                </a:rPr>
                <a:t>-1</a:t>
              </a:r>
              <a:r>
                <a:rPr lang="en-US" altLang="en-US">
                  <a:solidFill>
                    <a:srgbClr val="009999"/>
                  </a:solidFill>
                  <a:sym typeface="Symbol" pitchFamily="18" charset="2"/>
                </a:rPr>
                <a:t>.</a:t>
              </a:r>
              <a:endParaRPr lang="en-US" altLang="en-US" i="1">
                <a:solidFill>
                  <a:srgbClr val="009999"/>
                </a:solidFill>
                <a:sym typeface="Symbol" pitchFamily="18" charset="2"/>
              </a:endParaRPr>
            </a:p>
          </p:txBody>
        </p:sp>
        <p:sp>
          <p:nvSpPr>
            <p:cNvPr id="151562" name="Line 10"/>
            <p:cNvSpPr>
              <a:spLocks noChangeShapeType="1"/>
            </p:cNvSpPr>
            <p:nvPr/>
          </p:nvSpPr>
          <p:spPr bwMode="auto">
            <a:xfrm>
              <a:off x="644" y="3047"/>
              <a:ext cx="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741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023100" y="0"/>
            <a:ext cx="1981200" cy="1809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9362">
                                            <p:txEl>
                                              <p:pRg st="1" end="1"/>
                                            </p:txEl>
                                          </p:spTgt>
                                        </p:tgtEl>
                                        <p:attrNameLst>
                                          <p:attrName>style.visibility</p:attrName>
                                        </p:attrNameLst>
                                      </p:cBhvr>
                                      <p:to>
                                        <p:strVal val="visible"/>
                                      </p:to>
                                    </p:set>
                                    <p:anim calcmode="lin" valueType="num">
                                      <p:cBhvr additive="base">
                                        <p:cTn id="7" dur="500" fill="hold"/>
                                        <p:tgtEl>
                                          <p:spTgt spid="569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9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9362">
                                            <p:txEl>
                                              <p:pRg st="2" end="2"/>
                                            </p:txEl>
                                          </p:spTgt>
                                        </p:tgtEl>
                                        <p:attrNameLst>
                                          <p:attrName>style.visibility</p:attrName>
                                        </p:attrNameLst>
                                      </p:cBhvr>
                                      <p:to>
                                        <p:strVal val="visible"/>
                                      </p:to>
                                    </p:set>
                                    <p:anim calcmode="lin" valueType="num">
                                      <p:cBhvr additive="base">
                                        <p:cTn id="13" dur="500" fill="hold"/>
                                        <p:tgtEl>
                                          <p:spTgt spid="569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9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9362">
                                            <p:txEl>
                                              <p:pRg st="3" end="3"/>
                                            </p:txEl>
                                          </p:spTgt>
                                        </p:tgtEl>
                                        <p:attrNameLst>
                                          <p:attrName>style.visibility</p:attrName>
                                        </p:attrNameLst>
                                      </p:cBhvr>
                                      <p:to>
                                        <p:strVal val="visible"/>
                                      </p:to>
                                    </p:set>
                                    <p:anim calcmode="lin" valueType="num">
                                      <p:cBhvr additive="base">
                                        <p:cTn id="19" dur="500" fill="hold"/>
                                        <p:tgtEl>
                                          <p:spTgt spid="5693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9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9362">
                                            <p:txEl>
                                              <p:pRg st="4" end="4"/>
                                            </p:txEl>
                                          </p:spTgt>
                                        </p:tgtEl>
                                        <p:attrNameLst>
                                          <p:attrName>style.visibility</p:attrName>
                                        </p:attrNameLst>
                                      </p:cBhvr>
                                      <p:to>
                                        <p:strVal val="visible"/>
                                      </p:to>
                                    </p:set>
                                    <p:anim calcmode="lin" valueType="num">
                                      <p:cBhvr additive="base">
                                        <p:cTn id="25" dur="500" fill="hold"/>
                                        <p:tgtEl>
                                          <p:spTgt spid="5693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9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9362">
                                            <p:txEl>
                                              <p:pRg st="5" end="5"/>
                                            </p:txEl>
                                          </p:spTgt>
                                        </p:tgtEl>
                                        <p:attrNameLst>
                                          <p:attrName>style.visibility</p:attrName>
                                        </p:attrNameLst>
                                      </p:cBhvr>
                                      <p:to>
                                        <p:strVal val="visible"/>
                                      </p:to>
                                    </p:set>
                                    <p:anim calcmode="lin" valueType="num">
                                      <p:cBhvr additive="base">
                                        <p:cTn id="31" dur="500" fill="hold"/>
                                        <p:tgtEl>
                                          <p:spTgt spid="5693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93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9362">
                                            <p:txEl>
                                              <p:pRg st="6" end="6"/>
                                            </p:txEl>
                                          </p:spTgt>
                                        </p:tgtEl>
                                        <p:attrNameLst>
                                          <p:attrName>style.visibility</p:attrName>
                                        </p:attrNameLst>
                                      </p:cBhvr>
                                      <p:to>
                                        <p:strVal val="visible"/>
                                      </p:to>
                                    </p:set>
                                    <p:anim calcmode="lin" valueType="num">
                                      <p:cBhvr additive="base">
                                        <p:cTn id="37" dur="500" fill="hold"/>
                                        <p:tgtEl>
                                          <p:spTgt spid="5693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93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3734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a:t>Aims: </a:t>
            </a:r>
            <a:endParaRPr lang="en-US" altLang="en-US"/>
          </a:p>
          <a:p>
            <a:r>
              <a:rPr lang="en-US" altLang="en-US"/>
              <a:t>• </a:t>
            </a:r>
            <a:r>
              <a:rPr lang="en-US" altLang="en-US" b="1"/>
              <a:t>Aim 3: </a:t>
            </a:r>
            <a:r>
              <a:rPr lang="en-US" altLang="en-US"/>
              <a:t>this is a good topic to make comparisons between empirical and theoretical thinking in science </a:t>
            </a:r>
          </a:p>
          <a:p>
            <a:r>
              <a:rPr lang="en-US" altLang="en-US"/>
              <a:t>• </a:t>
            </a:r>
            <a:r>
              <a:rPr lang="en-US" altLang="en-US" b="1"/>
              <a:t>Aim 6: </a:t>
            </a:r>
            <a:r>
              <a:rPr lang="en-US" altLang="en-US"/>
              <a:t>experiments could include (but are not limited to): verification of gas laws; calculation of the Avogadro constant; virtual investigation of gas law parameters not possible within a school laboratory setting</a:t>
            </a:r>
            <a:endParaRPr lang="en-US" altLang="en-US">
              <a:solidFill>
                <a:srgbClr val="000000"/>
              </a:solidFill>
              <a:ea typeface="Calibri" pitchFamily="34" charset="0"/>
              <a:cs typeface="Arial" charset="0"/>
            </a:endParaRPr>
          </a:p>
        </p:txBody>
      </p:sp>
      <p:sp>
        <p:nvSpPr>
          <p:cNvPr id="6147"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3.2 – Modeling a gas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Pressure</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Consider a gas molecule confined in a                             closed box as shown.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the molecule’s direction is always                             changing, it is accelerating, and thus                                                 feeling a force from the walls of the box.</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Newton’s third law, the molecule is exerting an equal and opposite force on the walls of the box.</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walls of the box feel a </a:t>
            </a:r>
            <a:r>
              <a:rPr lang="en-US" altLang="en-US" b="1">
                <a:solidFill>
                  <a:srgbClr val="000000"/>
                </a:solidFill>
                <a:cs typeface="Times New Roman" pitchFamily="18" charset="0"/>
              </a:rPr>
              <a:t>pressure </a:t>
            </a:r>
            <a:r>
              <a:rPr lang="en-US" altLang="en-US" i="1">
                <a:solidFill>
                  <a:srgbClr val="000000"/>
                </a:solidFill>
                <a:cs typeface="Times New Roman" pitchFamily="18" charset="0"/>
              </a:rPr>
              <a:t>p</a:t>
            </a:r>
            <a:r>
              <a:rPr lang="en-US" altLang="en-US">
                <a:solidFill>
                  <a:srgbClr val="000000"/>
                </a:solidFill>
                <a:cs typeface="Times New Roman" pitchFamily="18" charset="0"/>
              </a:rPr>
              <a:t>, given by the formula below:</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the formula we can see that the units of pressure are (N</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m</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 also known as Pascals (Pa).</a:t>
            </a:r>
          </a:p>
        </p:txBody>
      </p:sp>
      <p:sp>
        <p:nvSpPr>
          <p:cNvPr id="614404" name="Rectangle 4"/>
          <p:cNvSpPr>
            <a:spLocks noChangeArrowheads="1"/>
          </p:cNvSpPr>
          <p:nvPr/>
        </p:nvSpPr>
        <p:spPr bwMode="auto">
          <a:xfrm>
            <a:off x="6450013" y="1792288"/>
            <a:ext cx="1936750" cy="19367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614406" name="Rectangle 6"/>
          <p:cNvSpPr>
            <a:spLocks noChangeArrowheads="1"/>
          </p:cNvSpPr>
          <p:nvPr/>
        </p:nvSpPr>
        <p:spPr bwMode="auto">
          <a:xfrm>
            <a:off x="6403975" y="1733550"/>
            <a:ext cx="2033588" cy="203358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7173" name="Rectangle 3"/>
          <p:cNvSpPr>
            <a:spLocks noGrp="1" noChangeArrowheads="1"/>
          </p:cNvSpPr>
          <p:nvPr>
            <p:ph type="ctrTitle"/>
          </p:nvPr>
        </p:nvSpPr>
        <p:spPr>
          <a:xfrm>
            <a:off x="685800" y="533400"/>
            <a:ext cx="7772400" cy="896938"/>
          </a:xfrm>
          <a:noFill/>
        </p:spPr>
        <p:txBody>
          <a:bodyPr/>
          <a:lstStyle/>
          <a:p>
            <a:pPr algn="l"/>
            <a:r>
              <a:rPr lang="en-US" altLang="en-US" sz="2800" b="1" smtClean="0"/>
              <a:t>Topic 3: Thermal physics</a:t>
            </a:r>
            <a:br>
              <a:rPr lang="en-US" altLang="en-US" sz="2800" b="1" smtClean="0"/>
            </a:br>
            <a:r>
              <a:rPr lang="en-US" altLang="en-US" sz="2800" smtClean="0">
                <a:solidFill>
                  <a:schemeClr val="tx1"/>
                </a:solidFill>
              </a:rPr>
              <a:t>3.2 – Modeling a gas</a:t>
            </a:r>
            <a:endParaRPr lang="en-US" altLang="en-US" sz="2800" smtClean="0">
              <a:solidFill>
                <a:schemeClr val="tx1"/>
              </a:solidFill>
              <a:latin typeface="Courier New" pitchFamily="49" charset="0"/>
            </a:endParaRPr>
          </a:p>
        </p:txBody>
      </p:sp>
      <p:sp>
        <p:nvSpPr>
          <p:cNvPr id="614405" name="Oval 5"/>
          <p:cNvSpPr>
            <a:spLocks noChangeArrowheads="1"/>
          </p:cNvSpPr>
          <p:nvPr/>
        </p:nvSpPr>
        <p:spPr bwMode="auto">
          <a:xfrm>
            <a:off x="6461125" y="3463925"/>
            <a:ext cx="254000" cy="2540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2" name="Group 1"/>
          <p:cNvGrpSpPr>
            <a:grpSpLocks/>
          </p:cNvGrpSpPr>
          <p:nvPr/>
        </p:nvGrpSpPr>
        <p:grpSpPr bwMode="auto">
          <a:xfrm>
            <a:off x="828675" y="5591175"/>
            <a:ext cx="7464425" cy="461963"/>
            <a:chOff x="828675" y="5530848"/>
            <a:chExt cx="7464425" cy="461963"/>
          </a:xfrm>
        </p:grpSpPr>
        <p:sp>
          <p:nvSpPr>
            <p:cNvPr id="614408" name="Rectangle 8"/>
            <p:cNvSpPr>
              <a:spLocks noChangeArrowheads="1"/>
            </p:cNvSpPr>
            <p:nvPr/>
          </p:nvSpPr>
          <p:spPr bwMode="auto">
            <a:xfrm>
              <a:off x="879475" y="5537198"/>
              <a:ext cx="2855913" cy="320675"/>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p</a:t>
              </a:r>
              <a:r>
                <a:rPr lang="en-US" altLang="en-US"/>
                <a:t> = </a:t>
              </a:r>
              <a:r>
                <a:rPr lang="en-US" altLang="en-US" i="1"/>
                <a:t>F / A</a:t>
              </a:r>
            </a:p>
          </p:txBody>
        </p:sp>
        <p:sp>
          <p:nvSpPr>
            <p:cNvPr id="7177" name="Text Box 9"/>
            <p:cNvSpPr txBox="1">
              <a:spLocks noChangeArrowheads="1"/>
            </p:cNvSpPr>
            <p:nvPr/>
          </p:nvSpPr>
          <p:spPr bwMode="auto">
            <a:xfrm>
              <a:off x="6657975" y="5530848"/>
              <a:ext cx="1635125"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pressure</a:t>
              </a:r>
            </a:p>
          </p:txBody>
        </p:sp>
        <p:sp>
          <p:nvSpPr>
            <p:cNvPr id="7178" name="Rectangle 10"/>
            <p:cNvSpPr>
              <a:spLocks noChangeArrowheads="1"/>
            </p:cNvSpPr>
            <p:nvPr/>
          </p:nvSpPr>
          <p:spPr bwMode="auto">
            <a:xfrm>
              <a:off x="828675" y="5534023"/>
              <a:ext cx="7462838" cy="45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02">
                                            <p:txEl>
                                              <p:pRg st="0" end="0"/>
                                            </p:txEl>
                                          </p:spTgt>
                                        </p:tgtEl>
                                        <p:attrNameLst>
                                          <p:attrName>style.visibility</p:attrName>
                                        </p:attrNameLst>
                                      </p:cBhvr>
                                      <p:to>
                                        <p:strVal val="visible"/>
                                      </p:to>
                                    </p:set>
                                    <p:anim calcmode="lin" valueType="num">
                                      <p:cBhvr additive="base">
                                        <p:cTn id="7" dur="500" fill="hold"/>
                                        <p:tgtEl>
                                          <p:spTgt spid="614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02">
                                            <p:txEl>
                                              <p:pRg st="1" end="1"/>
                                            </p:txEl>
                                          </p:spTgt>
                                        </p:tgtEl>
                                        <p:attrNameLst>
                                          <p:attrName>style.visibility</p:attrName>
                                        </p:attrNameLst>
                                      </p:cBhvr>
                                      <p:to>
                                        <p:strVal val="visible"/>
                                      </p:to>
                                    </p:set>
                                    <p:anim calcmode="lin" valueType="num">
                                      <p:cBhvr additive="base">
                                        <p:cTn id="13" dur="500" fill="hold"/>
                                        <p:tgtEl>
                                          <p:spTgt spid="614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614405"/>
                                        </p:tgtEl>
                                        <p:attrNameLst>
                                          <p:attrName>style.visibility</p:attrName>
                                        </p:attrNameLst>
                                      </p:cBhvr>
                                      <p:to>
                                        <p:strVal val="visible"/>
                                      </p:to>
                                    </p:set>
                                    <p:animEffect transition="in" filter="fade">
                                      <p:cBhvr>
                                        <p:cTn id="17" dur="500"/>
                                        <p:tgtEl>
                                          <p:spTgt spid="6144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4404"/>
                                        </p:tgtEl>
                                        <p:attrNameLst>
                                          <p:attrName>style.visibility</p:attrName>
                                        </p:attrNameLst>
                                      </p:cBhvr>
                                      <p:to>
                                        <p:strVal val="visible"/>
                                      </p:to>
                                    </p:set>
                                    <p:animEffect transition="in" filter="fade">
                                      <p:cBhvr>
                                        <p:cTn id="20" dur="500"/>
                                        <p:tgtEl>
                                          <p:spTgt spid="614404"/>
                                        </p:tgtEl>
                                      </p:cBhvr>
                                    </p:animEffect>
                                  </p:childTnLst>
                                </p:cTn>
                              </p:par>
                            </p:childTnLst>
                          </p:cTn>
                        </p:par>
                        <p:par>
                          <p:cTn id="21" fill="hold" nodeType="afterGroup">
                            <p:stCondLst>
                              <p:cond delay="500"/>
                            </p:stCondLst>
                            <p:childTnLst>
                              <p:par>
                                <p:cTn id="22" presetID="0" presetClass="path" presetSubtype="0" repeatCount="indefinite" fill="hold" grpId="1" nodeType="afterEffect">
                                  <p:stCondLst>
                                    <p:cond delay="0"/>
                                  </p:stCondLst>
                                  <p:childTnLst>
                                    <p:animMotion origin="layout" path="M -0.0007 0.00093 L 0.18472 -0.12014 L 0.05052 -0.25162 L -0.00469 -0.1956 L 0.18211 -0.06574 L 0.08472 0.00787 L -0.00209 -0.06227 L 0.13871 -0.25 L 0.18611 -0.1956 L 0.0493 0.00278 L -0.00469 -0.10787 L 0.07031 -0.24653 L 0.18211 -0.1412 L -0.0007 0.00093 Z " pathEditMode="relative" ptsTypes="AAAAAAAAAAAAAA">
                                      <p:cBhvr>
                                        <p:cTn id="23" dur="2000" fill="hold"/>
                                        <p:tgtEl>
                                          <p:spTgt spid="614405"/>
                                        </p:tgtEl>
                                        <p:attrNameLst>
                                          <p:attrName>ppt_x</p:attrName>
                                          <p:attrName>ppt_y</p:attrName>
                                        </p:attrNameLst>
                                      </p:cBhvr>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14402">
                                            <p:txEl>
                                              <p:pRg st="2" end="2"/>
                                            </p:txEl>
                                          </p:spTgt>
                                        </p:tgtEl>
                                        <p:attrNameLst>
                                          <p:attrName>style.visibility</p:attrName>
                                        </p:attrNameLst>
                                      </p:cBhvr>
                                      <p:to>
                                        <p:strVal val="visible"/>
                                      </p:to>
                                    </p:set>
                                    <p:anim calcmode="lin" valueType="num">
                                      <p:cBhvr additive="base">
                                        <p:cTn id="28" dur="500" fill="hold"/>
                                        <p:tgtEl>
                                          <p:spTgt spid="61440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14402">
                                            <p:txEl>
                                              <p:pRg st="3" end="3"/>
                                            </p:txEl>
                                          </p:spTgt>
                                        </p:tgtEl>
                                        <p:attrNameLst>
                                          <p:attrName>style.visibility</p:attrName>
                                        </p:attrNameLst>
                                      </p:cBhvr>
                                      <p:to>
                                        <p:strVal val="visible"/>
                                      </p:to>
                                    </p:set>
                                    <p:anim calcmode="lin" valueType="num">
                                      <p:cBhvr additive="base">
                                        <p:cTn id="34" dur="500" fill="hold"/>
                                        <p:tgtEl>
                                          <p:spTgt spid="61440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4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14406"/>
                                        </p:tgtEl>
                                        <p:attrNameLst>
                                          <p:attrName>style.visibility</p:attrName>
                                        </p:attrNameLst>
                                      </p:cBhvr>
                                      <p:to>
                                        <p:strVal val="visible"/>
                                      </p:to>
                                    </p:set>
                                    <p:animEffect transition="in" filter="fade">
                                      <p:cBhvr>
                                        <p:cTn id="40" dur="2000"/>
                                        <p:tgtEl>
                                          <p:spTgt spid="614406"/>
                                        </p:tgtEl>
                                      </p:cBhvr>
                                    </p:animEffect>
                                  </p:childTnLst>
                                  <p:subTnLst>
                                    <p:audio>
                                      <p:cMediaNode>
                                        <p:cTn display="0" masterRel="sameClick">
                                          <p:stCondLst>
                                            <p:cond evt="begin" delay="0">
                                              <p:tn val="38"/>
                                            </p:cond>
                                          </p:stCondLst>
                                          <p:endCondLst>
                                            <p:cond evt="onStopAudio" delay="0">
                                              <p:tgtEl>
                                                <p:sldTgt/>
                                              </p:tgtEl>
                                            </p:cond>
                                          </p:endCondLst>
                                        </p:cTn>
                                        <p:tgtEl>
                                          <p:sndTgt r:embed="rId5" name="stretc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14402">
                                            <p:txEl>
                                              <p:pRg st="4" end="4"/>
                                            </p:txEl>
                                          </p:spTgt>
                                        </p:tgtEl>
                                        <p:attrNameLst>
                                          <p:attrName>style.visibility</p:attrName>
                                        </p:attrNameLst>
                                      </p:cBhvr>
                                      <p:to>
                                        <p:strVal val="visible"/>
                                      </p:to>
                                    </p:set>
                                    <p:anim calcmode="lin" valueType="num">
                                      <p:cBhvr additive="base">
                                        <p:cTn id="45" dur="500" fill="hold"/>
                                        <p:tgtEl>
                                          <p:spTgt spid="61440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614402">
                                            <p:txEl>
                                              <p:pRg st="6" end="6"/>
                                            </p:txEl>
                                          </p:spTgt>
                                        </p:tgtEl>
                                        <p:attrNameLst>
                                          <p:attrName>style.visibility</p:attrName>
                                        </p:attrNameLst>
                                      </p:cBhvr>
                                      <p:to>
                                        <p:strVal val="visible"/>
                                      </p:to>
                                    </p:set>
                                    <p:anim calcmode="lin" valueType="num">
                                      <p:cBhvr additive="base">
                                        <p:cTn id="57" dur="500" fill="hold"/>
                                        <p:tgtEl>
                                          <p:spTgt spid="61440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144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4" grpId="0" animBg="1"/>
      <p:bldP spid="614406" grpId="0" animBg="1"/>
      <p:bldP spid="614405" grpId="0" animBg="1"/>
      <p:bldP spid="61440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1549400"/>
            <a:ext cx="7772400" cy="1062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Pressure </a:t>
            </a:r>
            <a:r>
              <a:rPr lang="en-US" altLang="en-US" sz="2000">
                <a:solidFill>
                  <a:srgbClr val="000000"/>
                </a:solidFill>
                <a:latin typeface="Courier New" pitchFamily="49" charset="0"/>
                <a:cs typeface="Times New Roman" pitchFamily="18" charset="0"/>
              </a:rPr>
              <a:t>	</a:t>
            </a: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p:txBody>
      </p:sp>
      <p:sp>
        <p:nvSpPr>
          <p:cNvPr id="8195" name="Rectangle 5"/>
          <p:cNvSpPr>
            <a:spLocks noGrp="1" noChangeArrowheads="1"/>
          </p:cNvSpPr>
          <p:nvPr>
            <p:ph type="ctrTitle"/>
          </p:nvPr>
        </p:nvSpPr>
        <p:spPr>
          <a:xfrm>
            <a:off x="685800" y="533400"/>
            <a:ext cx="7772400" cy="896938"/>
          </a:xfrm>
          <a:noFill/>
        </p:spPr>
        <p:txBody>
          <a:bodyPr/>
          <a:lstStyle/>
          <a:p>
            <a:pPr algn="l"/>
            <a:r>
              <a:rPr lang="en-US" altLang="en-US" sz="2800" b="1" smtClean="0"/>
              <a:t>Topic 3: Thermal physics</a:t>
            </a:r>
            <a:br>
              <a:rPr lang="en-US" altLang="en-US" sz="2800" b="1" smtClean="0"/>
            </a:br>
            <a:r>
              <a:rPr lang="en-US" altLang="en-US" sz="2800" smtClean="0">
                <a:solidFill>
                  <a:schemeClr val="tx1"/>
                </a:solidFill>
              </a:rPr>
              <a:t>3.2 – Modeling a gas</a:t>
            </a:r>
            <a:endParaRPr lang="en-US" altLang="en-US" sz="2800" smtClean="0">
              <a:solidFill>
                <a:schemeClr val="tx1"/>
              </a:solidFill>
              <a:latin typeface="Courier New" pitchFamily="49" charset="0"/>
            </a:endParaRPr>
          </a:p>
        </p:txBody>
      </p:sp>
      <p:sp>
        <p:nvSpPr>
          <p:cNvPr id="620555" name="Rectangle 11"/>
          <p:cNvSpPr>
            <a:spLocks noChangeArrowheads="1"/>
          </p:cNvSpPr>
          <p:nvPr/>
        </p:nvSpPr>
        <p:spPr bwMode="auto">
          <a:xfrm>
            <a:off x="685800" y="2613025"/>
            <a:ext cx="7772400" cy="4244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sym typeface="Symbol" pitchFamily="18" charset="2"/>
              </a:rPr>
              <a:t>A 150-kg man stands on one foot on some ice. Given that his foot is about 9.0 cm by 10. cm in rectangular cross-section, find the pressure on the ice.</a:t>
            </a:r>
          </a:p>
          <a:p>
            <a:pPr eaLnBrk="1" hangingPunct="1"/>
            <a:r>
              <a:rPr lang="en-US" altLang="en-US">
                <a:sym typeface="Symbol" pitchFamily="18" charset="2"/>
              </a:rPr>
              <a:t>SOLUTION:</a:t>
            </a:r>
          </a:p>
          <a:p>
            <a:pPr eaLnBrk="1" hangingPunct="1"/>
            <a:r>
              <a:rPr lang="en-US" altLang="en-US">
                <a:sym typeface="Symbol" pitchFamily="18" charset="2"/>
              </a:rPr>
              <a:t>First, find the force: </a:t>
            </a:r>
          </a:p>
          <a:p>
            <a:pPr eaLnBrk="1" hangingPunct="1"/>
            <a:r>
              <a:rPr lang="en-US" altLang="en-US" i="1">
                <a:sym typeface="Symbol" pitchFamily="18" charset="2"/>
              </a:rPr>
              <a:t>                     F</a:t>
            </a:r>
            <a:r>
              <a:rPr lang="en-US" altLang="en-US">
                <a:sym typeface="Symbol" pitchFamily="18" charset="2"/>
              </a:rPr>
              <a:t> = </a:t>
            </a:r>
            <a:r>
              <a:rPr lang="en-US" altLang="en-US" i="1">
                <a:sym typeface="Symbol" pitchFamily="18" charset="2"/>
              </a:rPr>
              <a:t>mg</a:t>
            </a:r>
            <a:r>
              <a:rPr lang="en-US" altLang="en-US">
                <a:sym typeface="Symbol" pitchFamily="18" charset="2"/>
              </a:rPr>
              <a:t> = 150(10) = 1500 n.</a:t>
            </a:r>
            <a:endParaRPr lang="en-US" altLang="en-US" i="1"/>
          </a:p>
          <a:p>
            <a:pPr eaLnBrk="1" hangingPunct="1"/>
            <a:r>
              <a:rPr lang="en-US" altLang="en-US">
                <a:sym typeface="Symbol" pitchFamily="18" charset="2"/>
              </a:rPr>
              <a:t>Then find the area: </a:t>
            </a:r>
          </a:p>
          <a:p>
            <a:pPr eaLnBrk="1" hangingPunct="1"/>
            <a:r>
              <a:rPr lang="en-US" altLang="en-US" i="1">
                <a:sym typeface="Symbol" pitchFamily="18" charset="2"/>
              </a:rPr>
              <a:t>                  A</a:t>
            </a:r>
            <a:r>
              <a:rPr lang="en-US" altLang="en-US">
                <a:sym typeface="Symbol" pitchFamily="18" charset="2"/>
              </a:rPr>
              <a:t> = </a:t>
            </a:r>
            <a:r>
              <a:rPr lang="en-US" altLang="en-US" i="1">
                <a:sym typeface="Symbol" pitchFamily="18" charset="2"/>
              </a:rPr>
              <a:t>LW </a:t>
            </a:r>
            <a:r>
              <a:rPr lang="en-US" altLang="en-US">
                <a:sym typeface="Symbol" pitchFamily="18" charset="2"/>
              </a:rPr>
              <a:t>= (.09)(.10) = 0.009 m</a:t>
            </a:r>
            <a:r>
              <a:rPr lang="en-US" altLang="en-US" baseline="30000">
                <a:sym typeface="Symbol" pitchFamily="18" charset="2"/>
              </a:rPr>
              <a:t>2</a:t>
            </a:r>
            <a:r>
              <a:rPr lang="en-US" altLang="en-US">
                <a:cs typeface="Courier New" pitchFamily="49" charset="0"/>
                <a:sym typeface="Symbol" pitchFamily="18" charset="2"/>
              </a:rPr>
              <a:t>.</a:t>
            </a:r>
          </a:p>
          <a:p>
            <a:pPr eaLnBrk="1" hangingPunct="1"/>
            <a:r>
              <a:rPr lang="en-US" altLang="en-US">
                <a:sym typeface="Symbol" pitchFamily="18" charset="2"/>
              </a:rPr>
              <a:t>Finally</a:t>
            </a:r>
          </a:p>
          <a:p>
            <a:pPr eaLnBrk="1" hangingPunct="1"/>
            <a:r>
              <a:rPr lang="en-US" altLang="en-US" i="1">
                <a:sym typeface="Symbol" pitchFamily="18" charset="2"/>
              </a:rPr>
              <a:t>    </a:t>
            </a:r>
            <a:r>
              <a:rPr lang="en-US" altLang="en-US" i="1"/>
              <a:t>p</a:t>
            </a:r>
            <a:r>
              <a:rPr lang="en-US" altLang="en-US"/>
              <a:t> = </a:t>
            </a:r>
            <a:r>
              <a:rPr lang="en-US" altLang="en-US" i="1"/>
              <a:t>F / A </a:t>
            </a:r>
            <a:r>
              <a:rPr lang="en-US" altLang="en-US"/>
              <a:t>= 1500 </a:t>
            </a:r>
            <a:r>
              <a:rPr lang="en-US" altLang="en-US" i="1"/>
              <a:t>/ </a:t>
            </a:r>
            <a:r>
              <a:rPr lang="en-US" altLang="en-US"/>
              <a:t>.009 = 170000 N</a:t>
            </a:r>
            <a:r>
              <a:rPr lang="en-US" altLang="en-US" baseline="-25000"/>
              <a:t> </a:t>
            </a:r>
            <a:r>
              <a:rPr lang="en-US" altLang="en-US"/>
              <a:t>m</a:t>
            </a:r>
            <a:r>
              <a:rPr lang="en-US" altLang="en-US" baseline="30000"/>
              <a:t>-2</a:t>
            </a:r>
            <a:r>
              <a:rPr lang="en-US" altLang="en-US" baseline="-25000"/>
              <a:t> </a:t>
            </a:r>
            <a:r>
              <a:rPr lang="en-US" altLang="en-US"/>
              <a:t>= 170000 Pa.</a:t>
            </a:r>
          </a:p>
        </p:txBody>
      </p:sp>
      <p:grpSp>
        <p:nvGrpSpPr>
          <p:cNvPr id="2" name="Group 9"/>
          <p:cNvGrpSpPr>
            <a:grpSpLocks/>
          </p:cNvGrpSpPr>
          <p:nvPr/>
        </p:nvGrpSpPr>
        <p:grpSpPr bwMode="auto">
          <a:xfrm>
            <a:off x="828675" y="2047875"/>
            <a:ext cx="7464425" cy="461963"/>
            <a:chOff x="828675" y="5530848"/>
            <a:chExt cx="7464425" cy="461963"/>
          </a:xfrm>
        </p:grpSpPr>
        <p:sp>
          <p:nvSpPr>
            <p:cNvPr id="11" name="Rectangle 8"/>
            <p:cNvSpPr>
              <a:spLocks noChangeArrowheads="1"/>
            </p:cNvSpPr>
            <p:nvPr/>
          </p:nvSpPr>
          <p:spPr bwMode="auto">
            <a:xfrm>
              <a:off x="879475" y="5537198"/>
              <a:ext cx="2855913" cy="320675"/>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p</a:t>
              </a:r>
              <a:r>
                <a:rPr lang="en-US" altLang="en-US"/>
                <a:t> = </a:t>
              </a:r>
              <a:r>
                <a:rPr lang="en-US" altLang="en-US" i="1"/>
                <a:t>F / A</a:t>
              </a:r>
            </a:p>
          </p:txBody>
        </p:sp>
        <p:sp>
          <p:nvSpPr>
            <p:cNvPr id="8199" name="Text Box 9"/>
            <p:cNvSpPr txBox="1">
              <a:spLocks noChangeArrowheads="1"/>
            </p:cNvSpPr>
            <p:nvPr/>
          </p:nvSpPr>
          <p:spPr bwMode="auto">
            <a:xfrm>
              <a:off x="6657975" y="5530848"/>
              <a:ext cx="1635125"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pressure</a:t>
              </a:r>
            </a:p>
          </p:txBody>
        </p:sp>
        <p:sp>
          <p:nvSpPr>
            <p:cNvPr id="8200" name="Rectangle 10"/>
            <p:cNvSpPr>
              <a:spLocks noChangeArrowheads="1"/>
            </p:cNvSpPr>
            <p:nvPr/>
          </p:nvSpPr>
          <p:spPr bwMode="auto">
            <a:xfrm>
              <a:off x="828675" y="5534023"/>
              <a:ext cx="7462838" cy="45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0555">
                                            <p:txEl>
                                              <p:pRg st="0" end="0"/>
                                            </p:txEl>
                                          </p:spTgt>
                                        </p:tgtEl>
                                        <p:attrNameLst>
                                          <p:attrName>style.visibility</p:attrName>
                                        </p:attrNameLst>
                                      </p:cBhvr>
                                      <p:to>
                                        <p:strVal val="visible"/>
                                      </p:to>
                                    </p:set>
                                    <p:anim calcmode="lin" valueType="num">
                                      <p:cBhvr additive="base">
                                        <p:cTn id="13" dur="500" fill="hold"/>
                                        <p:tgtEl>
                                          <p:spTgt spid="620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0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0555">
                                            <p:txEl>
                                              <p:pRg st="1" end="1"/>
                                            </p:txEl>
                                          </p:spTgt>
                                        </p:tgtEl>
                                        <p:attrNameLst>
                                          <p:attrName>style.visibility</p:attrName>
                                        </p:attrNameLst>
                                      </p:cBhvr>
                                      <p:to>
                                        <p:strVal val="visible"/>
                                      </p:to>
                                    </p:set>
                                    <p:anim calcmode="lin" valueType="num">
                                      <p:cBhvr additive="base">
                                        <p:cTn id="19" dur="500" fill="hold"/>
                                        <p:tgtEl>
                                          <p:spTgt spid="6205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0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0555">
                                            <p:txEl>
                                              <p:pRg st="2" end="2"/>
                                            </p:txEl>
                                          </p:spTgt>
                                        </p:tgtEl>
                                        <p:attrNameLst>
                                          <p:attrName>style.visibility</p:attrName>
                                        </p:attrNameLst>
                                      </p:cBhvr>
                                      <p:to>
                                        <p:strVal val="visible"/>
                                      </p:to>
                                    </p:set>
                                    <p:anim calcmode="lin" valueType="num">
                                      <p:cBhvr additive="base">
                                        <p:cTn id="25" dur="500" fill="hold"/>
                                        <p:tgtEl>
                                          <p:spTgt spid="6205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05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0555">
                                            <p:txEl>
                                              <p:pRg st="3" end="3"/>
                                            </p:txEl>
                                          </p:spTgt>
                                        </p:tgtEl>
                                        <p:attrNameLst>
                                          <p:attrName>style.visibility</p:attrName>
                                        </p:attrNameLst>
                                      </p:cBhvr>
                                      <p:to>
                                        <p:strVal val="visible"/>
                                      </p:to>
                                    </p:set>
                                    <p:anim calcmode="lin" valueType="num">
                                      <p:cBhvr additive="base">
                                        <p:cTn id="31" dur="500" fill="hold"/>
                                        <p:tgtEl>
                                          <p:spTgt spid="6205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05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20555">
                                            <p:txEl>
                                              <p:pRg st="4" end="4"/>
                                            </p:txEl>
                                          </p:spTgt>
                                        </p:tgtEl>
                                        <p:attrNameLst>
                                          <p:attrName>style.visibility</p:attrName>
                                        </p:attrNameLst>
                                      </p:cBhvr>
                                      <p:to>
                                        <p:strVal val="visible"/>
                                      </p:to>
                                    </p:set>
                                    <p:anim calcmode="lin" valueType="num">
                                      <p:cBhvr additive="base">
                                        <p:cTn id="37" dur="500" fill="hold"/>
                                        <p:tgtEl>
                                          <p:spTgt spid="62055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0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20555">
                                            <p:txEl>
                                              <p:pRg st="5" end="5"/>
                                            </p:txEl>
                                          </p:spTgt>
                                        </p:tgtEl>
                                        <p:attrNameLst>
                                          <p:attrName>style.visibility</p:attrName>
                                        </p:attrNameLst>
                                      </p:cBhvr>
                                      <p:to>
                                        <p:strVal val="visible"/>
                                      </p:to>
                                    </p:set>
                                    <p:anim calcmode="lin" valueType="num">
                                      <p:cBhvr additive="base">
                                        <p:cTn id="43" dur="500" fill="hold"/>
                                        <p:tgtEl>
                                          <p:spTgt spid="62055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05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20555">
                                            <p:txEl>
                                              <p:pRg st="6" end="6"/>
                                            </p:txEl>
                                          </p:spTgt>
                                        </p:tgtEl>
                                        <p:attrNameLst>
                                          <p:attrName>style.visibility</p:attrName>
                                        </p:attrNameLst>
                                      </p:cBhvr>
                                      <p:to>
                                        <p:strVal val="visible"/>
                                      </p:to>
                                    </p:set>
                                    <p:anim calcmode="lin" valueType="num">
                                      <p:cBhvr additive="base">
                                        <p:cTn id="49" dur="500" fill="hold"/>
                                        <p:tgtEl>
                                          <p:spTgt spid="62055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055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20555">
                                            <p:txEl>
                                              <p:pRg st="7" end="7"/>
                                            </p:txEl>
                                          </p:spTgt>
                                        </p:tgtEl>
                                        <p:attrNameLst>
                                          <p:attrName>style.visibility</p:attrName>
                                        </p:attrNameLst>
                                      </p:cBhvr>
                                      <p:to>
                                        <p:strVal val="visible"/>
                                      </p:to>
                                    </p:set>
                                    <p:anim calcmode="lin" valueType="num">
                                      <p:cBhvr additive="base">
                                        <p:cTn id="55" dur="500" fill="hold"/>
                                        <p:tgtEl>
                                          <p:spTgt spid="62055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2055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20555">
                                            <p:txEl>
                                              <p:pRg st="8" end="8"/>
                                            </p:txEl>
                                          </p:spTgt>
                                        </p:tgtEl>
                                        <p:attrNameLst>
                                          <p:attrName>style.visibility</p:attrName>
                                        </p:attrNameLst>
                                      </p:cBhvr>
                                      <p:to>
                                        <p:strVal val="visible"/>
                                      </p:to>
                                    </p:set>
                                    <p:anim calcmode="lin" valueType="num">
                                      <p:cBhvr additive="base">
                                        <p:cTn id="61" dur="500" fill="hold"/>
                                        <p:tgtEl>
                                          <p:spTgt spid="62055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2055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1549400"/>
            <a:ext cx="7772400" cy="1062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Pressure </a:t>
            </a:r>
            <a:r>
              <a:rPr lang="en-US" altLang="en-US" sz="2000">
                <a:solidFill>
                  <a:srgbClr val="000000"/>
                </a:solidFill>
                <a:latin typeface="Courier New" pitchFamily="49" charset="0"/>
                <a:cs typeface="Times New Roman" pitchFamily="18" charset="0"/>
              </a:rPr>
              <a:t>	</a:t>
            </a: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a:p>
            <a:pPr eaLnBrk="1" hangingPunct="1">
              <a:spcBef>
                <a:spcPct val="20000"/>
              </a:spcBef>
            </a:pPr>
            <a:endParaRPr lang="en-US" altLang="en-US" sz="2000">
              <a:solidFill>
                <a:srgbClr val="000000"/>
              </a:solidFill>
              <a:latin typeface="Courier New" pitchFamily="49" charset="0"/>
              <a:cs typeface="Times New Roman" pitchFamily="18" charset="0"/>
              <a:sym typeface="Symbol" pitchFamily="18" charset="2"/>
            </a:endParaRPr>
          </a:p>
        </p:txBody>
      </p:sp>
      <p:sp>
        <p:nvSpPr>
          <p:cNvPr id="9219" name="Rectangle 5"/>
          <p:cNvSpPr>
            <a:spLocks noGrp="1" noChangeArrowheads="1"/>
          </p:cNvSpPr>
          <p:nvPr>
            <p:ph type="ctrTitle"/>
          </p:nvPr>
        </p:nvSpPr>
        <p:spPr>
          <a:xfrm>
            <a:off x="685800" y="533400"/>
            <a:ext cx="7772400" cy="896938"/>
          </a:xfrm>
          <a:noFill/>
        </p:spPr>
        <p:txBody>
          <a:bodyPr/>
          <a:lstStyle/>
          <a:p>
            <a:pPr algn="l"/>
            <a:r>
              <a:rPr lang="en-US" altLang="en-US" sz="2800" b="1" smtClean="0"/>
              <a:t>Topic 3: Thermal physics</a:t>
            </a:r>
            <a:br>
              <a:rPr lang="en-US" altLang="en-US" sz="2800" b="1" smtClean="0"/>
            </a:br>
            <a:r>
              <a:rPr lang="en-US" altLang="en-US" sz="2800" smtClean="0">
                <a:solidFill>
                  <a:schemeClr val="tx1"/>
                </a:solidFill>
              </a:rPr>
              <a:t>3.2 – Modeling a gas</a:t>
            </a:r>
            <a:endParaRPr lang="en-US" altLang="en-US" sz="2800" smtClean="0">
              <a:solidFill>
                <a:schemeClr val="tx1"/>
              </a:solidFill>
              <a:latin typeface="Courier New" pitchFamily="49" charset="0"/>
            </a:endParaRPr>
          </a:p>
        </p:txBody>
      </p:sp>
      <p:sp>
        <p:nvSpPr>
          <p:cNvPr id="620555" name="Rectangle 11"/>
          <p:cNvSpPr>
            <a:spLocks noChangeArrowheads="1"/>
          </p:cNvSpPr>
          <p:nvPr/>
        </p:nvSpPr>
        <p:spPr bwMode="auto">
          <a:xfrm>
            <a:off x="685800" y="2613025"/>
            <a:ext cx="7772400" cy="4244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PRACTICE: </a:t>
            </a:r>
          </a:p>
          <a:p>
            <a:pPr eaLnBrk="1" hangingPunct="1"/>
            <a:r>
              <a:rPr lang="en-US" altLang="en-US">
                <a:sym typeface="Symbol" pitchFamily="18" charset="2"/>
              </a:rPr>
              <a:t>If the ice is thin enough that it will break under a pressure of 1.010</a:t>
            </a:r>
            <a:r>
              <a:rPr lang="en-US" altLang="en-US" baseline="30000">
                <a:sym typeface="Symbol" pitchFamily="18" charset="2"/>
              </a:rPr>
              <a:t>5</a:t>
            </a:r>
            <a:r>
              <a:rPr lang="en-US" altLang="en-US">
                <a:sym typeface="Symbol" pitchFamily="18" charset="2"/>
              </a:rPr>
              <a:t> Pa, what should be the area of a snowshoe that will just prevent him from breaking through when on one foot?</a:t>
            </a:r>
          </a:p>
          <a:p>
            <a:pPr eaLnBrk="1" hangingPunct="1"/>
            <a:r>
              <a:rPr lang="en-US" altLang="en-US">
                <a:sym typeface="Symbol" pitchFamily="18" charset="2"/>
              </a:rPr>
              <a:t>SOLUTION:</a:t>
            </a:r>
          </a:p>
          <a:p>
            <a:pPr eaLnBrk="1" hangingPunct="1"/>
            <a:r>
              <a:rPr lang="en-US" altLang="en-US">
                <a:sym typeface="Symbol" pitchFamily="18" charset="2"/>
              </a:rPr>
              <a:t>From </a:t>
            </a:r>
            <a:r>
              <a:rPr lang="en-US" altLang="en-US" i="1"/>
              <a:t>p</a:t>
            </a:r>
            <a:r>
              <a:rPr lang="en-US" altLang="en-US"/>
              <a:t> = </a:t>
            </a:r>
            <a:r>
              <a:rPr lang="en-US" altLang="en-US" i="1"/>
              <a:t>F / A </a:t>
            </a:r>
            <a:r>
              <a:rPr lang="en-US" altLang="en-US"/>
              <a:t>we have:</a:t>
            </a:r>
          </a:p>
          <a:p>
            <a:pPr eaLnBrk="1" hangingPunct="1"/>
            <a:r>
              <a:rPr lang="en-US" altLang="en-US" i="1"/>
              <a:t>       A</a:t>
            </a:r>
            <a:r>
              <a:rPr lang="en-US" altLang="en-US"/>
              <a:t> = </a:t>
            </a:r>
            <a:r>
              <a:rPr lang="en-US" altLang="en-US" i="1"/>
              <a:t>F / p </a:t>
            </a:r>
            <a:r>
              <a:rPr lang="en-US" altLang="en-US"/>
              <a:t>= 1500 </a:t>
            </a:r>
            <a:r>
              <a:rPr lang="en-US" altLang="en-US" i="1"/>
              <a:t>/</a:t>
            </a:r>
            <a:r>
              <a:rPr lang="en-US" altLang="en-US"/>
              <a:t> 100000 = 0.015 m</a:t>
            </a:r>
            <a:r>
              <a:rPr lang="en-US" altLang="en-US" baseline="30000"/>
              <a:t>2</a:t>
            </a:r>
            <a:r>
              <a:rPr lang="en-US" altLang="en-US"/>
              <a:t>.</a:t>
            </a:r>
          </a:p>
        </p:txBody>
      </p:sp>
      <p:pic>
        <p:nvPicPr>
          <p:cNvPr id="620557" name="Picture 13" descr="snowsho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310313" y="4110038"/>
            <a:ext cx="2482850" cy="2722562"/>
          </a:xfrm>
          <a:prstGeom prst="rect">
            <a:avLst/>
          </a:prstGeom>
          <a:noFill/>
          <a:ln>
            <a:noFill/>
          </a:ln>
          <a:effectLst>
            <a:outerShdw blurRad="292100" dist="139700" dir="2700000" algn="tl" rotWithShape="0">
              <a:srgbClr val="333333">
                <a:alpha val="64999"/>
              </a:srgbClr>
            </a:outerShdw>
          </a:effectLst>
          <a:extLst/>
        </p:spPr>
      </p:pic>
      <p:grpSp>
        <p:nvGrpSpPr>
          <p:cNvPr id="9222" name="Group 9"/>
          <p:cNvGrpSpPr>
            <a:grpSpLocks/>
          </p:cNvGrpSpPr>
          <p:nvPr/>
        </p:nvGrpSpPr>
        <p:grpSpPr bwMode="auto">
          <a:xfrm>
            <a:off x="828675" y="2047875"/>
            <a:ext cx="7464425" cy="461963"/>
            <a:chOff x="828675" y="5530848"/>
            <a:chExt cx="7464425" cy="461963"/>
          </a:xfrm>
        </p:grpSpPr>
        <p:sp>
          <p:nvSpPr>
            <p:cNvPr id="11" name="Rectangle 8"/>
            <p:cNvSpPr>
              <a:spLocks noChangeArrowheads="1"/>
            </p:cNvSpPr>
            <p:nvPr/>
          </p:nvSpPr>
          <p:spPr bwMode="auto">
            <a:xfrm>
              <a:off x="879475" y="5537198"/>
              <a:ext cx="2855913" cy="320675"/>
            </a:xfrm>
            <a:prstGeom prst="rect">
              <a:avLst/>
            </a:prstGeom>
            <a:no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spcBef>
                  <a:spcPct val="20000"/>
                </a:spcBef>
              </a:pPr>
              <a:r>
                <a:rPr lang="en-US" altLang="en-US" i="1"/>
                <a:t>p</a:t>
              </a:r>
              <a:r>
                <a:rPr lang="en-US" altLang="en-US"/>
                <a:t> = </a:t>
              </a:r>
              <a:r>
                <a:rPr lang="en-US" altLang="en-US" i="1"/>
                <a:t>F / A</a:t>
              </a:r>
            </a:p>
          </p:txBody>
        </p:sp>
        <p:sp>
          <p:nvSpPr>
            <p:cNvPr id="9224" name="Text Box 9"/>
            <p:cNvSpPr txBox="1">
              <a:spLocks noChangeArrowheads="1"/>
            </p:cNvSpPr>
            <p:nvPr/>
          </p:nvSpPr>
          <p:spPr bwMode="auto">
            <a:xfrm>
              <a:off x="6657975" y="5530848"/>
              <a:ext cx="1635125"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a:solidFill>
                    <a:schemeClr val="bg1"/>
                  </a:solidFill>
                </a:rPr>
                <a:t>pressure</a:t>
              </a:r>
            </a:p>
          </p:txBody>
        </p:sp>
        <p:sp>
          <p:nvSpPr>
            <p:cNvPr id="9225" name="Rectangle 10"/>
            <p:cNvSpPr>
              <a:spLocks noChangeArrowheads="1"/>
            </p:cNvSpPr>
            <p:nvPr/>
          </p:nvSpPr>
          <p:spPr bwMode="auto">
            <a:xfrm>
              <a:off x="828675" y="5534023"/>
              <a:ext cx="7462838" cy="45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0555">
                                            <p:txEl>
                                              <p:pRg st="0" end="0"/>
                                            </p:txEl>
                                          </p:spTgt>
                                        </p:tgtEl>
                                        <p:attrNameLst>
                                          <p:attrName>style.visibility</p:attrName>
                                        </p:attrNameLst>
                                      </p:cBhvr>
                                      <p:to>
                                        <p:strVal val="visible"/>
                                      </p:to>
                                    </p:set>
                                    <p:anim calcmode="lin" valueType="num">
                                      <p:cBhvr additive="base">
                                        <p:cTn id="7" dur="500" fill="hold"/>
                                        <p:tgtEl>
                                          <p:spTgt spid="620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0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0555">
                                            <p:txEl>
                                              <p:pRg st="1" end="1"/>
                                            </p:txEl>
                                          </p:spTgt>
                                        </p:tgtEl>
                                        <p:attrNameLst>
                                          <p:attrName>style.visibility</p:attrName>
                                        </p:attrNameLst>
                                      </p:cBhvr>
                                      <p:to>
                                        <p:strVal val="visible"/>
                                      </p:to>
                                    </p:set>
                                    <p:anim calcmode="lin" valueType="num">
                                      <p:cBhvr additive="base">
                                        <p:cTn id="13" dur="500" fill="hold"/>
                                        <p:tgtEl>
                                          <p:spTgt spid="620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0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0555">
                                            <p:txEl>
                                              <p:pRg st="2" end="2"/>
                                            </p:txEl>
                                          </p:spTgt>
                                        </p:tgtEl>
                                        <p:attrNameLst>
                                          <p:attrName>style.visibility</p:attrName>
                                        </p:attrNameLst>
                                      </p:cBhvr>
                                      <p:to>
                                        <p:strVal val="visible"/>
                                      </p:to>
                                    </p:set>
                                    <p:anim calcmode="lin" valueType="num">
                                      <p:cBhvr additive="base">
                                        <p:cTn id="19" dur="500" fill="hold"/>
                                        <p:tgtEl>
                                          <p:spTgt spid="620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05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620557"/>
                                        </p:tgtEl>
                                        <p:attrNameLst>
                                          <p:attrName>style.visibility</p:attrName>
                                        </p:attrNameLst>
                                      </p:cBhvr>
                                      <p:to>
                                        <p:strVal val="visible"/>
                                      </p:to>
                                    </p:set>
                                    <p:animEffect transition="in" filter="fade">
                                      <p:cBhvr>
                                        <p:cTn id="23" dur="2000"/>
                                        <p:tgtEl>
                                          <p:spTgt spid="6205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20555">
                                            <p:txEl>
                                              <p:pRg st="3" end="3"/>
                                            </p:txEl>
                                          </p:spTgt>
                                        </p:tgtEl>
                                        <p:attrNameLst>
                                          <p:attrName>style.visibility</p:attrName>
                                        </p:attrNameLst>
                                      </p:cBhvr>
                                      <p:to>
                                        <p:strVal val="visible"/>
                                      </p:to>
                                    </p:set>
                                    <p:anim calcmode="lin" valueType="num">
                                      <p:cBhvr additive="base">
                                        <p:cTn id="28" dur="500" fill="hold"/>
                                        <p:tgtEl>
                                          <p:spTgt spid="62055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205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20555">
                                            <p:txEl>
                                              <p:pRg st="4" end="4"/>
                                            </p:txEl>
                                          </p:spTgt>
                                        </p:tgtEl>
                                        <p:attrNameLst>
                                          <p:attrName>style.visibility</p:attrName>
                                        </p:attrNameLst>
                                      </p:cBhvr>
                                      <p:to>
                                        <p:strVal val="visible"/>
                                      </p:to>
                                    </p:set>
                                    <p:anim calcmode="lin" valueType="num">
                                      <p:cBhvr additive="base">
                                        <p:cTn id="34" dur="500" fill="hold"/>
                                        <p:tgtEl>
                                          <p:spTgt spid="62055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20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pPr>
            <a:r>
              <a:rPr lang="en-US" altLang="en-US" i="1">
                <a:solidFill>
                  <a:srgbClr val="333399"/>
                </a:solidFill>
                <a:cs typeface="Times New Roman" pitchFamily="18" charset="0"/>
              </a:rPr>
              <a:t>The kinetic model of an ideal gas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 </a:t>
            </a:r>
            <a:r>
              <a:rPr lang="en-US" altLang="en-US" b="1">
                <a:solidFill>
                  <a:srgbClr val="000000"/>
                </a:solidFill>
                <a:cs typeface="Times New Roman" pitchFamily="18" charset="0"/>
              </a:rPr>
              <a:t>ideal gas</a:t>
            </a:r>
            <a:r>
              <a:rPr lang="en-US" altLang="en-US">
                <a:solidFill>
                  <a:srgbClr val="000000"/>
                </a:solidFill>
                <a:cs typeface="Times New Roman" pitchFamily="18" charset="0"/>
              </a:rPr>
              <a:t> is an imaginary gas that is used to model real gases, and has the following properties:	</a:t>
            </a:r>
          </a:p>
        </p:txBody>
      </p:sp>
      <p:sp>
        <p:nvSpPr>
          <p:cNvPr id="5" name="Rectangle 5"/>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sz="2800" b="1" kern="0" dirty="0" smtClean="0"/>
              <a:t>Topic 3: Thermal physics</a:t>
            </a:r>
            <a:br>
              <a:rPr lang="en-US" altLang="en-US" sz="2800" b="1" kern="0" dirty="0" smtClean="0"/>
            </a:br>
            <a:r>
              <a:rPr lang="en-US" altLang="en-US" sz="2800" kern="0" dirty="0" smtClean="0">
                <a:solidFill>
                  <a:schemeClr val="tx1"/>
                </a:solidFill>
              </a:rPr>
              <a:t>3.2 – Modeling a gas</a:t>
            </a:r>
            <a:endParaRPr lang="en-US" altLang="en-US" sz="2800" kern="0" dirty="0">
              <a:solidFill>
                <a:schemeClr val="tx1"/>
              </a:solidFill>
              <a:latin typeface="Courier New" pitchFamily="49" charset="0"/>
            </a:endParaRP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2835275"/>
            <a:ext cx="746601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8" y="3290888"/>
            <a:ext cx="7466012"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788" y="3752850"/>
            <a:ext cx="7466012"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788" y="4932363"/>
            <a:ext cx="7466012"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788" y="5745163"/>
            <a:ext cx="7466012"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8498">
                                            <p:txEl>
                                              <p:pRg st="0" end="0"/>
                                            </p:txEl>
                                          </p:spTgt>
                                        </p:tgtEl>
                                        <p:attrNameLst>
                                          <p:attrName>style.visibility</p:attrName>
                                        </p:attrNameLst>
                                      </p:cBhvr>
                                      <p:to>
                                        <p:strVal val="visible"/>
                                      </p:to>
                                    </p:set>
                                    <p:anim calcmode="lin" valueType="num">
                                      <p:cBhvr additive="base">
                                        <p:cTn id="7" dur="500" fill="hold"/>
                                        <p:tgtEl>
                                          <p:spTgt spid="618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84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498">
                                            <p:txEl>
                                              <p:pRg st="1" end="1"/>
                                            </p:txEl>
                                          </p:spTgt>
                                        </p:tgtEl>
                                        <p:attrNameLst>
                                          <p:attrName>style.visibility</p:attrName>
                                        </p:attrNameLst>
                                      </p:cBhvr>
                                      <p:to>
                                        <p:strVal val="visible"/>
                                      </p:to>
                                    </p:set>
                                    <p:anim calcmode="lin" valueType="num">
                                      <p:cBhvr additive="base">
                                        <p:cTn id="13" dur="500" fill="hold"/>
                                        <p:tgtEl>
                                          <p:spTgt spid="6184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8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animEffect transition="in" filter="wipe(up)">
                                      <p:cBhvr>
                                        <p:cTn id="19" dur="500"/>
                                        <p:tgtEl>
                                          <p:spTgt spid="10246"/>
                                        </p:tgtEl>
                                      </p:cBhvr>
                                    </p:animEffect>
                                  </p:childTnLst>
                                  <p:subTnLst>
                                    <p:audio>
                                      <p:cMediaNode>
                                        <p:cTn display="0" masterRel="sameClick">
                                          <p:stCondLst>
                                            <p:cond evt="begin" delay="0">
                                              <p:tn val="17"/>
                                            </p:cond>
                                          </p:stCondLst>
                                          <p:endCondLst>
                                            <p:cond evt="onStopAudio" delay="0">
                                              <p:tgtEl>
                                                <p:sldTgt/>
                                              </p:tgtEl>
                                            </p:cond>
                                          </p:endCondLst>
                                        </p:cTn>
                                        <p:tgtEl>
                                          <p:sndTgt r:embed="rId5"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0247"/>
                                        </p:tgtEl>
                                        <p:attrNameLst>
                                          <p:attrName>style.visibility</p:attrName>
                                        </p:attrNameLst>
                                      </p:cBhvr>
                                      <p:to>
                                        <p:strVal val="visible"/>
                                      </p:to>
                                    </p:set>
                                    <p:animEffect transition="in" filter="wipe(up)">
                                      <p:cBhvr>
                                        <p:cTn id="24" dur="500"/>
                                        <p:tgtEl>
                                          <p:spTgt spid="10247"/>
                                        </p:tgtEl>
                                      </p:cBhvr>
                                    </p:animEffect>
                                  </p:childTnLst>
                                  <p:subTnLst>
                                    <p:audio>
                                      <p:cMediaNode>
                                        <p:cTn display="0" masterRel="sameClick">
                                          <p:stCondLst>
                                            <p:cond evt="begin" delay="0">
                                              <p:tn val="22"/>
                                            </p:cond>
                                          </p:stCondLst>
                                          <p:endCondLst>
                                            <p:cond evt="onStopAudio" delay="0">
                                              <p:tgtEl>
                                                <p:sldTgt/>
                                              </p:tgtEl>
                                            </p:cond>
                                          </p:endCondLst>
                                        </p:cTn>
                                        <p:tgtEl>
                                          <p:sndTgt r:embed="rId5"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0250"/>
                                        </p:tgtEl>
                                        <p:attrNameLst>
                                          <p:attrName>style.visibility</p:attrName>
                                        </p:attrNameLst>
                                      </p:cBhvr>
                                      <p:to>
                                        <p:strVal val="visible"/>
                                      </p:to>
                                    </p:set>
                                    <p:animEffect transition="in" filter="wipe(up)">
                                      <p:cBhvr>
                                        <p:cTn id="29" dur="500"/>
                                        <p:tgtEl>
                                          <p:spTgt spid="10250"/>
                                        </p:tgtEl>
                                      </p:cBhvr>
                                    </p:animEffect>
                                  </p:childTnLst>
                                  <p:subTnLst>
                                    <p:audio>
                                      <p:cMediaNode>
                                        <p:cTn display="0" masterRel="sameClick">
                                          <p:stCondLst>
                                            <p:cond evt="begin" delay="0">
                                              <p:tn val="27"/>
                                            </p:cond>
                                          </p:stCondLst>
                                          <p:endCondLst>
                                            <p:cond evt="onStopAudio" delay="0">
                                              <p:tgtEl>
                                                <p:sldTgt/>
                                              </p:tgtEl>
                                            </p:cond>
                                          </p:endCondLst>
                                        </p:cTn>
                                        <p:tgtEl>
                                          <p:sndTgt r:embed="rId5" name="whoosh.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0251"/>
                                        </p:tgtEl>
                                        <p:attrNameLst>
                                          <p:attrName>style.visibility</p:attrName>
                                        </p:attrNameLst>
                                      </p:cBhvr>
                                      <p:to>
                                        <p:strVal val="visible"/>
                                      </p:to>
                                    </p:set>
                                    <p:animEffect transition="in" filter="wipe(up)">
                                      <p:cBhvr>
                                        <p:cTn id="34" dur="500"/>
                                        <p:tgtEl>
                                          <p:spTgt spid="10251"/>
                                        </p:tgtEl>
                                      </p:cBhvr>
                                    </p:animEffect>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0252"/>
                                        </p:tgtEl>
                                        <p:attrNameLst>
                                          <p:attrName>style.visibility</p:attrName>
                                        </p:attrNameLst>
                                      </p:cBhvr>
                                      <p:to>
                                        <p:strVal val="visible"/>
                                      </p:to>
                                    </p:set>
                                    <p:animEffect transition="in" filter="wipe(up)">
                                      <p:cBhvr>
                                        <p:cTn id="39" dur="500"/>
                                        <p:tgtEl>
                                          <p:spTgt spid="10252"/>
                                        </p:tgtEl>
                                      </p:cBhvr>
                                    </p:animEffect>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4515</TotalTime>
  <Words>4984</Words>
  <Application>Microsoft Office PowerPoint</Application>
  <PresentationFormat>On-screen Show (4:3)</PresentationFormat>
  <Paragraphs>686</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Symbol</vt:lpstr>
      <vt:lpstr>Times New Roman</vt:lpstr>
      <vt:lpstr>Courier New</vt:lpstr>
      <vt:lpstr>Default Design</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Topic 3: Thermal physics 3.2 – Modeling a 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 Thermal physics 3.2 – Modeling a gas</vt:lpstr>
      <vt:lpstr>PowerPoint Presentation</vt:lpstr>
      <vt:lpstr>PowerPoint Presentation</vt:lpstr>
      <vt:lpstr>PowerPoint Presentation</vt:lpstr>
      <vt:lpstr>Topic 3: Thermal physics 3.2 – Modeling a gas</vt:lpstr>
      <vt:lpstr>Topic 3: Thermal physics 3.2 – Modeling a gas</vt:lpstr>
      <vt:lpstr>PowerPoint Presentation</vt:lpstr>
      <vt:lpstr>Topic 3: Thermal physics 3.2 – Modeling a gas</vt:lpstr>
      <vt:lpstr>PowerPoint Presentation</vt:lpstr>
      <vt:lpstr>PowerPoint Presentation</vt:lpstr>
      <vt:lpstr>PowerPoint Presentation</vt:lpstr>
      <vt:lpstr>Topic 3: Thermal physics 3.2 – Modeling a 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Windows User</cp:lastModifiedBy>
  <cp:revision>337</cp:revision>
  <dcterms:created xsi:type="dcterms:W3CDTF">2006-01-31T23:43:34Z</dcterms:created>
  <dcterms:modified xsi:type="dcterms:W3CDTF">2014-08-12T19:26:14Z</dcterms:modified>
</cp:coreProperties>
</file>