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23" r:id="rId31"/>
    <p:sldId id="324" r:id="rId32"/>
    <p:sldId id="32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26" r:id="rId43"/>
    <p:sldId id="327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315" r:id="rId52"/>
    <p:sldId id="322" r:id="rId53"/>
    <p:sldId id="316" r:id="rId54"/>
    <p:sldId id="31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6600"/>
    <a:srgbClr val="009999"/>
    <a:srgbClr val="333399"/>
    <a:srgbClr val="FF0000"/>
    <a:srgbClr val="00CC00"/>
    <a:srgbClr val="FFFFCC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 snapToGrid="0"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5E0AF9-50E9-4CF0-98A1-84B800B33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ADC221-B5D0-41EB-97FA-50A0C031333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F0959-C101-422F-8FB6-0075BE7C564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B529D-D8F7-4ACF-90F3-AF217832C240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EE811-2A54-433A-B8AC-A28BC8BBF380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2C31E-4749-48E7-AB9A-C484F331722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1045C-CEFD-4A01-A97A-8FC1E8E3719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A1B2D-CE3A-4991-B563-5042FA2D97B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31A2-9977-41F5-813C-0C21AB73FA1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19874-90BB-4BF5-8A5C-E10B389E070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F0F71-BDD5-43FF-A50A-9C62B70A44F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E40D-AA90-41F7-A92A-51A9B652C79C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B3A4F3F-D326-4DB3-A937-CAF9A475C21F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B50F5-7F68-474E-9922-E94F00CB2C1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3AF95-CBC0-4C14-821F-EC7500412CFC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BFE5F-73BE-40C8-93CA-50460EF1E24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1375C-850C-40AA-B41D-8A503C28E6E1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034A1-8CBB-42BF-B953-0DF098447005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195F9-6FDE-4C05-9578-BCF0DA7B74AC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3E59C-EC6F-4766-BE63-485E670C474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B921C-B162-4C7D-AC04-8EFE0CAD2E73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2C1FC-10C5-4418-87AF-C6EC84CC685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D341D-B444-423D-A9DE-E8014725D127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B014D05-7E04-4DF3-92C3-D3E8A73CCB92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E1505-0B93-4400-912D-9529D655462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768B7-C053-4AEA-8454-0E34F6472816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81796-528A-4902-B7EA-2E7F51187EFE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A750-6E0D-4B9C-B8D9-D6EDBA7B17F9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5E618-6248-4BD1-A757-AA3D1683C8A4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AE5B9-2144-4055-8DB9-3ED152340670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4234-E80C-4FC9-B78B-68AF04B94EA6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E4AAA-F582-4727-A8F3-2E47BB4B4DB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17908-0380-4D67-84AB-063A30A4C7DF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FA3AD-5B4D-4966-9D34-2F8B1CBC016F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4E2B98-88B0-467E-B783-BBF7E3C16F6E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5B621-D8E2-4548-A7A8-F975739CBE7B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AEB78-8B49-4AB0-A4E2-6B6EE2AEB02F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42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43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9898C-3B40-40B8-8A38-0A7100D0543A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D4D33-9A74-46B3-A934-E5121209DB36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B93DB-0EDC-4EEB-ABAD-BA9578189D83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D6EC-4B78-4721-A9BF-9E10C97E1AD1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FD58F-0C6F-40D6-86D2-D415046590A3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5F4C2-B19F-4ADE-B292-567C6DAB3E76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74AAFB-11B3-4900-B475-B3248C60617B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B6172-0FB2-4FCB-AC36-43AE2D423343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A640A-5F0B-4A85-AA4E-1B64100318F3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ECE67-A2CE-4F88-B7CF-50748702D73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6B65E-3281-4C03-9349-27306771DE74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06AC6-A219-4305-A1E4-C0D8AA5A2EDF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5B2485-ED62-41A2-BB79-058200E0B4A9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D06D3-2C07-462B-9B1B-42D567AB83E3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50B01-EDF4-4348-9CA4-4D492CBDC207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6AB9E-F239-4364-9AF4-6E952CE9A3C2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5FDD-558E-44D4-8E22-AE81DA23A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9407-9C7A-42BE-8749-E21D9F5FB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0DA3-FB6A-4B08-A833-32F25B64B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D65C-E88C-4AAB-8AC2-6F542FD7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0DA0-F8F3-43C9-999E-254026D65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4ED5-46A9-4C4C-AC56-A6565533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B9BD-0107-4D37-81F3-8477B8CFD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E203-4EF1-40E6-809A-CE98E2670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E31A-4938-4AC9-A108-A5B55437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F737-7686-4CF5-8382-A30E9CE37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4B7A-2F13-48D2-8138-BCA13FABE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37BE52-A25B-47E7-B870-DDD7F96AB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5.wav"/><Relationship Id="rId10" Type="http://schemas.openxmlformats.org/officeDocument/2006/relationships/image" Target="../media/image9.png"/><Relationship Id="rId4" Type="http://schemas.openxmlformats.org/officeDocument/2006/relationships/audio" Target="../media/audio13.wav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8.wav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6.wav"/><Relationship Id="rId4" Type="http://schemas.openxmlformats.org/officeDocument/2006/relationships/audio" Target="../media/audio13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10.png"/><Relationship Id="rId5" Type="http://schemas.openxmlformats.org/officeDocument/2006/relationships/audio" Target="../media/audio15.wav"/><Relationship Id="rId10" Type="http://schemas.openxmlformats.org/officeDocument/2006/relationships/image" Target="../media/image13.png"/><Relationship Id="rId4" Type="http://schemas.openxmlformats.org/officeDocument/2006/relationships/audio" Target="../media/audio13.wav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10" Type="http://schemas.openxmlformats.org/officeDocument/2006/relationships/image" Target="../media/image17.png"/><Relationship Id="rId4" Type="http://schemas.openxmlformats.org/officeDocument/2006/relationships/audio" Target="../media/audio13.wav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audio" Target="../media/audio15.wav"/><Relationship Id="rId10" Type="http://schemas.openxmlformats.org/officeDocument/2006/relationships/image" Target="../media/image19.png"/><Relationship Id="rId4" Type="http://schemas.openxmlformats.org/officeDocument/2006/relationships/audio" Target="../media/audio13.wav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audio" Target="../media/audio13.wav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26.png"/><Relationship Id="rId5" Type="http://schemas.openxmlformats.org/officeDocument/2006/relationships/audio" Target="../media/audio14.wav"/><Relationship Id="rId10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audio" Target="../media/audio1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image" Target="../media/image37.png"/><Relationship Id="rId5" Type="http://schemas.openxmlformats.org/officeDocument/2006/relationships/audio" Target="../media/audio1.wav"/><Relationship Id="rId10" Type="http://schemas.openxmlformats.org/officeDocument/2006/relationships/image" Target="../media/image36.png"/><Relationship Id="rId4" Type="http://schemas.openxmlformats.org/officeDocument/2006/relationships/audio" Target="../media/audio13.wav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7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audio" Target="../media/audio1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audio" Target="../media/audio13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8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1.wav"/><Relationship Id="rId10" Type="http://schemas.openxmlformats.org/officeDocument/2006/relationships/image" Target="../media/image44.png"/><Relationship Id="rId4" Type="http://schemas.openxmlformats.org/officeDocument/2006/relationships/audio" Target="../media/audio13.wav"/><Relationship Id="rId9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5.gif"/><Relationship Id="rId4" Type="http://schemas.openxmlformats.org/officeDocument/2006/relationships/audio" Target="../media/audio1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audio" Target="../media/audio1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audio" Target="../media/audio13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5.wav"/><Relationship Id="rId10" Type="http://schemas.openxmlformats.org/officeDocument/2006/relationships/image" Target="../media/image52.png"/><Relationship Id="rId4" Type="http://schemas.openxmlformats.org/officeDocument/2006/relationships/audio" Target="../media/audio13.wav"/><Relationship Id="rId9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6.wav"/><Relationship Id="rId4" Type="http://schemas.openxmlformats.org/officeDocument/2006/relationships/audio" Target="../media/audio13.wav"/><Relationship Id="rId9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16.wav"/><Relationship Id="rId10" Type="http://schemas.openxmlformats.org/officeDocument/2006/relationships/image" Target="../media/image56.png"/><Relationship Id="rId4" Type="http://schemas.openxmlformats.org/officeDocument/2006/relationships/audio" Target="../media/audio13.wav"/><Relationship Id="rId9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10" Type="http://schemas.openxmlformats.org/officeDocument/2006/relationships/image" Target="../media/image62.png"/><Relationship Id="rId4" Type="http://schemas.openxmlformats.org/officeDocument/2006/relationships/audio" Target="../media/audio13.wav"/><Relationship Id="rId9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5.jpeg"/><Relationship Id="rId5" Type="http://schemas.openxmlformats.org/officeDocument/2006/relationships/audio" Target="../media/audio14.wav"/><Relationship Id="rId10" Type="http://schemas.openxmlformats.org/officeDocument/2006/relationships/image" Target="../media/image4.jpeg"/><Relationship Id="rId4" Type="http://schemas.openxmlformats.org/officeDocument/2006/relationships/audio" Target="../media/audio13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370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Essential idea: </a:t>
            </a:r>
            <a:r>
              <a:rPr lang="en-US" altLang="en-US"/>
              <a:t>The effect scientists call magnetism arises when one charge moves in the vicinity of another moving charge.</a:t>
            </a:r>
          </a:p>
          <a:p>
            <a:pPr marL="625475" indent="-625475" eaLnBrk="0" hangingPunct="0"/>
            <a:r>
              <a:rPr lang="en-US" altLang="en-US" b="1"/>
              <a:t>Nature of science:</a:t>
            </a:r>
            <a:r>
              <a:rPr lang="en-US" altLang="en-US"/>
              <a:t> Models and visualization: Magnetic field lines provide a powerful visualization of a magnetic field. Historically, the field lines helped scientists and engineers to understand a link that begins with the influence of one moving charge on another and leads onto relativity.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field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By convention, the direction of the magnetic field lines is the direction a north-seeking pole would point if placed within the field: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Just as in any field,  the                                                   strength of the B-field is                                               proportional to the density                                                           of the field lines.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At either pole of the earth                                                     the B-field is thus the greatest</a:t>
            </a:r>
            <a:r>
              <a:rPr lang="en-US" altLang="en-US" sz="2400" dirty="0" smtClean="0">
                <a:latin typeface="+mn-lt"/>
              </a:rPr>
              <a:t>.</a:t>
            </a:r>
            <a:endParaRPr lang="en-US" altLang="en-US" sz="2400" dirty="0" smtClean="0">
              <a:latin typeface="+mn-lt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89513" y="3425825"/>
            <a:ext cx="3617912" cy="2638425"/>
            <a:chOff x="4989725" y="3918855"/>
            <a:chExt cx="3617247" cy="2639103"/>
          </a:xfrm>
        </p:grpSpPr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1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4402" name="Freeform 34"/>
          <p:cNvSpPr>
            <a:spLocks/>
          </p:cNvSpPr>
          <p:nvPr/>
        </p:nvSpPr>
        <p:spPr bwMode="auto">
          <a:xfrm rot="-513626">
            <a:off x="6810375" y="3695700"/>
            <a:ext cx="709613" cy="590550"/>
          </a:xfrm>
          <a:custGeom>
            <a:avLst/>
            <a:gdLst>
              <a:gd name="T0" fmla="*/ 0 w 447"/>
              <a:gd name="T1" fmla="*/ 2147483647 h 372"/>
              <a:gd name="T2" fmla="*/ 2147483647 w 447"/>
              <a:gd name="T3" fmla="*/ 2147483647 h 372"/>
              <a:gd name="T4" fmla="*/ 2147483647 w 447"/>
              <a:gd name="T5" fmla="*/ 2147483647 h 372"/>
              <a:gd name="T6" fmla="*/ 2147483647 w 447"/>
              <a:gd name="T7" fmla="*/ 2147483647 h 372"/>
              <a:gd name="T8" fmla="*/ 2147483647 w 447"/>
              <a:gd name="T9" fmla="*/ 2147483647 h 372"/>
              <a:gd name="T10" fmla="*/ 2147483647 w 447"/>
              <a:gd name="T11" fmla="*/ 2147483647 h 372"/>
              <a:gd name="T12" fmla="*/ 2147483647 w 447"/>
              <a:gd name="T13" fmla="*/ 2147483647 h 372"/>
              <a:gd name="T14" fmla="*/ 2147483647 w 447"/>
              <a:gd name="T15" fmla="*/ 2147483647 h 372"/>
              <a:gd name="T16" fmla="*/ 2147483647 w 447"/>
              <a:gd name="T17" fmla="*/ 2147483647 h 372"/>
              <a:gd name="T18" fmla="*/ 2147483647 w 447"/>
              <a:gd name="T19" fmla="*/ 0 h 372"/>
              <a:gd name="T20" fmla="*/ 0 w 447"/>
              <a:gd name="T21" fmla="*/ 2147483647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7" h="372">
                <a:moveTo>
                  <a:pt x="0" y="129"/>
                </a:moveTo>
                <a:lnTo>
                  <a:pt x="128" y="160"/>
                </a:lnTo>
                <a:lnTo>
                  <a:pt x="235" y="220"/>
                </a:lnTo>
                <a:lnTo>
                  <a:pt x="295" y="296"/>
                </a:lnTo>
                <a:lnTo>
                  <a:pt x="341" y="372"/>
                </a:lnTo>
                <a:lnTo>
                  <a:pt x="447" y="326"/>
                </a:lnTo>
                <a:lnTo>
                  <a:pt x="386" y="213"/>
                </a:lnTo>
                <a:lnTo>
                  <a:pt x="257" y="99"/>
                </a:lnTo>
                <a:lnTo>
                  <a:pt x="159" y="38"/>
                </a:lnTo>
                <a:lnTo>
                  <a:pt x="30" y="0"/>
                </a:lnTo>
                <a:lnTo>
                  <a:pt x="0" y="129"/>
                </a:lnTo>
                <a:close/>
              </a:path>
            </a:pathLst>
          </a:custGeom>
          <a:solidFill>
            <a:srgbClr val="FF0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4" name="Freeform 36"/>
          <p:cNvSpPr>
            <a:spLocks/>
          </p:cNvSpPr>
          <p:nvPr/>
        </p:nvSpPr>
        <p:spPr bwMode="auto">
          <a:xfrm>
            <a:off x="7419975" y="3454400"/>
            <a:ext cx="1009650" cy="1119188"/>
          </a:xfrm>
          <a:custGeom>
            <a:avLst/>
            <a:gdLst>
              <a:gd name="T0" fmla="*/ 2147483647 w 636"/>
              <a:gd name="T1" fmla="*/ 0 h 705"/>
              <a:gd name="T2" fmla="*/ 2147483647 w 636"/>
              <a:gd name="T3" fmla="*/ 2147483647 h 705"/>
              <a:gd name="T4" fmla="*/ 2147483647 w 636"/>
              <a:gd name="T5" fmla="*/ 2147483647 h 705"/>
              <a:gd name="T6" fmla="*/ 2147483647 w 636"/>
              <a:gd name="T7" fmla="*/ 2147483647 h 705"/>
              <a:gd name="T8" fmla="*/ 2147483647 w 636"/>
              <a:gd name="T9" fmla="*/ 2147483647 h 705"/>
              <a:gd name="T10" fmla="*/ 0 w 636"/>
              <a:gd name="T11" fmla="*/ 2147483647 h 705"/>
              <a:gd name="T12" fmla="*/ 2147483647 w 636"/>
              <a:gd name="T13" fmla="*/ 2147483647 h 705"/>
              <a:gd name="T14" fmla="*/ 2147483647 w 636"/>
              <a:gd name="T15" fmla="*/ 2147483647 h 705"/>
              <a:gd name="T16" fmla="*/ 2147483647 w 636"/>
              <a:gd name="T17" fmla="*/ 2147483647 h 705"/>
              <a:gd name="T18" fmla="*/ 2147483647 w 636"/>
              <a:gd name="T19" fmla="*/ 2147483647 h 705"/>
              <a:gd name="T20" fmla="*/ 2147483647 w 636"/>
              <a:gd name="T21" fmla="*/ 2147483647 h 705"/>
              <a:gd name="T22" fmla="*/ 2147483647 w 636"/>
              <a:gd name="T23" fmla="*/ 2147483647 h 705"/>
              <a:gd name="T24" fmla="*/ 2147483647 w 636"/>
              <a:gd name="T25" fmla="*/ 0 h 7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6" h="705">
                <a:moveTo>
                  <a:pt x="454" y="0"/>
                </a:moveTo>
                <a:lnTo>
                  <a:pt x="386" y="167"/>
                </a:lnTo>
                <a:lnTo>
                  <a:pt x="273" y="288"/>
                </a:lnTo>
                <a:lnTo>
                  <a:pt x="151" y="387"/>
                </a:lnTo>
                <a:lnTo>
                  <a:pt x="45" y="470"/>
                </a:lnTo>
                <a:lnTo>
                  <a:pt x="0" y="485"/>
                </a:lnTo>
                <a:lnTo>
                  <a:pt x="91" y="705"/>
                </a:lnTo>
                <a:lnTo>
                  <a:pt x="257" y="660"/>
                </a:lnTo>
                <a:lnTo>
                  <a:pt x="394" y="554"/>
                </a:lnTo>
                <a:lnTo>
                  <a:pt x="545" y="394"/>
                </a:lnTo>
                <a:lnTo>
                  <a:pt x="636" y="258"/>
                </a:lnTo>
                <a:lnTo>
                  <a:pt x="636" y="197"/>
                </a:lnTo>
                <a:lnTo>
                  <a:pt x="454" y="0"/>
                </a:lnTo>
                <a:close/>
              </a:path>
            </a:pathLst>
          </a:custGeom>
          <a:solidFill>
            <a:srgbClr val="008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5" name="Rectangle 37"/>
          <p:cNvSpPr>
            <a:spLocks noChangeArrowheads="1"/>
          </p:cNvSpPr>
          <p:nvPr/>
        </p:nvSpPr>
        <p:spPr bwMode="auto">
          <a:xfrm>
            <a:off x="4887913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4406" name="Rectangle 38"/>
          <p:cNvSpPr>
            <a:spLocks noChangeArrowheads="1"/>
          </p:cNvSpPr>
          <p:nvPr/>
        </p:nvSpPr>
        <p:spPr bwMode="auto">
          <a:xfrm>
            <a:off x="7583488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54407" name="Group 39"/>
          <p:cNvGrpSpPr>
            <a:grpSpLocks/>
          </p:cNvGrpSpPr>
          <p:nvPr/>
        </p:nvGrpSpPr>
        <p:grpSpPr bwMode="auto">
          <a:xfrm rot="1316284">
            <a:off x="8094663" y="4978400"/>
            <a:ext cx="457200" cy="790575"/>
            <a:chOff x="4742" y="1122"/>
            <a:chExt cx="288" cy="498"/>
          </a:xfrm>
        </p:grpSpPr>
        <p:grpSp>
          <p:nvGrpSpPr>
            <p:cNvPr id="11274" name="Group 40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1277" name="AutoShape 41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278" name="AutoShape 42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1275" name="Text Box 43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1276" name="Text Box 44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127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4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4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4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4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402" grpId="0" animBg="1"/>
      <p:bldP spid="954404" grpId="0" animBg="1"/>
      <p:bldP spid="954405" grpId="0" animBg="1"/>
      <p:bldP spid="9544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1" name="Rectangle 41"/>
          <p:cNvSpPr>
            <a:spLocks noChangeArrowheads="1"/>
          </p:cNvSpPr>
          <p:nvPr/>
        </p:nvSpPr>
        <p:spPr bwMode="auto">
          <a:xfrm>
            <a:off x="674688" y="1944688"/>
            <a:ext cx="7772400" cy="49133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A bar magnet is a piece of ferrous metal which has a north and a south pole. Looking at the B-field about such a magnet, determine                                      the north and the south poles.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By convention, the direction of the                                      magnetic field lines is the direction                                       a north-seeking pole would point if                                         placed within the field.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The poles are as shown. Why?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By the pole law (S) is attracted                                           to (N), and (N)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is attracted to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(S).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sz="2000" i="1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pic>
        <p:nvPicPr>
          <p:cNvPr id="952360" name="Picture 40"/>
          <p:cNvPicPr>
            <a:picLocks noChangeAspect="1" noChangeArrowheads="1"/>
          </p:cNvPicPr>
          <p:nvPr/>
        </p:nvPicPr>
        <p:blipFill>
          <a:blip r:embed="rId7" cstate="print"/>
          <a:srcRect t="12517" b="7880"/>
          <a:stretch>
            <a:fillRect/>
          </a:stretch>
        </p:blipFill>
        <p:spPr bwMode="auto">
          <a:xfrm>
            <a:off x="5913438" y="2824163"/>
            <a:ext cx="3086100" cy="389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65" name="Group 45"/>
          <p:cNvGrpSpPr>
            <a:grpSpLocks/>
          </p:cNvGrpSpPr>
          <p:nvPr/>
        </p:nvGrpSpPr>
        <p:grpSpPr bwMode="auto">
          <a:xfrm>
            <a:off x="7162800" y="2898775"/>
            <a:ext cx="457200" cy="790575"/>
            <a:chOff x="4742" y="1122"/>
            <a:chExt cx="288" cy="498"/>
          </a:xfrm>
        </p:grpSpPr>
        <p:grpSp>
          <p:nvGrpSpPr>
            <p:cNvPr id="12310" name="Group 46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13" name="AutoShape 47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4" name="AutoShape 48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11" name="Text Box 49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12" name="Text Box 50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952371" name="Picture 51" descr="Bar_mag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2" name="Text Box 52"/>
          <p:cNvSpPr txBox="1">
            <a:spLocks noChangeArrowheads="1"/>
          </p:cNvSpPr>
          <p:nvPr/>
        </p:nvSpPr>
        <p:spPr bwMode="auto">
          <a:xfrm>
            <a:off x="7170738" y="38877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N</a:t>
            </a:r>
          </a:p>
        </p:txBody>
      </p:sp>
      <p:sp>
        <p:nvSpPr>
          <p:cNvPr id="952373" name="Text Box 53"/>
          <p:cNvSpPr txBox="1">
            <a:spLocks noChangeArrowheads="1"/>
          </p:cNvSpPr>
          <p:nvPr/>
        </p:nvSpPr>
        <p:spPr bwMode="auto">
          <a:xfrm>
            <a:off x="7148513" y="51292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S</a:t>
            </a:r>
          </a:p>
        </p:txBody>
      </p:sp>
      <p:grpSp>
        <p:nvGrpSpPr>
          <p:cNvPr id="952374" name="Group 54"/>
          <p:cNvGrpSpPr>
            <a:grpSpLocks/>
          </p:cNvGrpSpPr>
          <p:nvPr/>
        </p:nvGrpSpPr>
        <p:grpSpPr bwMode="auto">
          <a:xfrm>
            <a:off x="7116763" y="5824538"/>
            <a:ext cx="457200" cy="790575"/>
            <a:chOff x="4742" y="1122"/>
            <a:chExt cx="288" cy="498"/>
          </a:xfrm>
        </p:grpSpPr>
        <p:grpSp>
          <p:nvGrpSpPr>
            <p:cNvPr id="12305" name="Group 55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8" name="AutoShape 56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9" name="AutoShape 57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6" name="Text Box 58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7" name="Text Box 59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2380" name="Group 60"/>
          <p:cNvGrpSpPr>
            <a:grpSpLocks/>
          </p:cNvGrpSpPr>
          <p:nvPr/>
        </p:nvGrpSpPr>
        <p:grpSpPr bwMode="auto">
          <a:xfrm rot="10800000">
            <a:off x="8166100" y="4310063"/>
            <a:ext cx="457200" cy="790575"/>
            <a:chOff x="4742" y="1122"/>
            <a:chExt cx="288" cy="498"/>
          </a:xfrm>
        </p:grpSpPr>
        <p:grpSp>
          <p:nvGrpSpPr>
            <p:cNvPr id="12300" name="Group 61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3" name="AutoShape 62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4" name="AutoShape 63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1" name="Text Box 64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2" name="Text Box 65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2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2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2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2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2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2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2" grpId="0"/>
      <p:bldP spid="952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i="1" dirty="0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A bar magnet is a </a:t>
            </a:r>
            <a:r>
              <a:rPr lang="en-US" altLang="en-US" b="1" dirty="0">
                <a:sym typeface="Symbol" pitchFamily="18" charset="2"/>
              </a:rPr>
              <a:t>magnetic dipole</a:t>
            </a:r>
            <a:r>
              <a:rPr lang="en-US" altLang="en-US" dirty="0">
                <a:sym typeface="Symbol" pitchFamily="18" charset="2"/>
              </a:rPr>
              <a:t> because it has   two poles, N and S.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sym typeface="Symbol" pitchFamily="18" charset="2"/>
              </a:rPr>
              <a:t>Compare the                                                                   field lines of the                                                          magnetic dipole                                                                 with the electric                                                               dipole, which                                                                     also has two                                                                    poles, (+) and </a:t>
            </a:r>
            <a:r>
              <a:rPr lang="en-US" altLang="en-US" dirty="0" smtClean="0">
                <a:sym typeface="Symbol" pitchFamily="18" charset="2"/>
              </a:rPr>
              <a:t>(-).</a:t>
            </a:r>
          </a:p>
          <a:p>
            <a:pPr>
              <a:spcBef>
                <a:spcPts val="300"/>
              </a:spcBef>
            </a:pPr>
            <a:r>
              <a:rPr lang="en-US" altLang="en-US" dirty="0" smtClean="0">
                <a:sym typeface="Symbol" pitchFamily="18" charset="2"/>
              </a:rPr>
              <a:t>Externally, they                                                                             are identical.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How                                                                                         do they differ                                                                   internally?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96379" name="Picture 27"/>
          <p:cNvPicPr>
            <a:picLocks noChangeAspect="1" noChangeArrowheads="1"/>
          </p:cNvPicPr>
          <p:nvPr/>
        </p:nvPicPr>
        <p:blipFill>
          <a:blip r:embed="rId8" cstate="print"/>
          <a:srcRect l="9689" t="8305" b="11807"/>
          <a:stretch>
            <a:fillRect/>
          </a:stretch>
        </p:blipFill>
        <p:spPr bwMode="auto">
          <a:xfrm>
            <a:off x="3309938" y="2744788"/>
            <a:ext cx="2632075" cy="36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13320" name="Picture 51" descr="Bar_magne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7900" y="2735263"/>
            <a:ext cx="2706688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6425" name="Text Box 73"/>
          <p:cNvSpPr txBox="1">
            <a:spLocks noChangeArrowheads="1"/>
          </p:cNvSpPr>
          <p:nvPr/>
        </p:nvSpPr>
        <p:spPr bwMode="auto">
          <a:xfrm>
            <a:off x="3295650" y="6392863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magnetic dipole</a:t>
            </a:r>
          </a:p>
        </p:txBody>
      </p:sp>
      <p:sp>
        <p:nvSpPr>
          <p:cNvPr id="996426" name="Text Box 74"/>
          <p:cNvSpPr txBox="1">
            <a:spLocks noChangeArrowheads="1"/>
          </p:cNvSpPr>
          <p:nvPr/>
        </p:nvSpPr>
        <p:spPr bwMode="auto">
          <a:xfrm>
            <a:off x="6065838" y="6400800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electric dipole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57600" y="4615543"/>
            <a:ext cx="1828800" cy="1588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933804" y="4561512"/>
            <a:ext cx="103697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6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425" grpId="0"/>
      <p:bldP spid="9964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543" name="Rectangle 143"/>
          <p:cNvSpPr>
            <a:spLocks noChangeArrowheads="1"/>
          </p:cNvSpPr>
          <p:nvPr/>
        </p:nvSpPr>
        <p:spPr bwMode="auto">
          <a:xfrm>
            <a:off x="682625" y="5588000"/>
            <a:ext cx="7778750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An electric monopole                                                                  is a charge.</a:t>
            </a:r>
          </a:p>
        </p:txBody>
      </p:sp>
      <p:sp>
        <p:nvSpPr>
          <p:cNvPr id="998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528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We can take an electric                                                  dipole and split it into its                                                constituent monopoles:</a:t>
            </a:r>
          </a:p>
        </p:txBody>
      </p:sp>
      <p:grpSp>
        <p:nvGrpSpPr>
          <p:cNvPr id="998496" name="Group 96"/>
          <p:cNvGrpSpPr>
            <a:grpSpLocks/>
          </p:cNvGrpSpPr>
          <p:nvPr/>
        </p:nvGrpSpPr>
        <p:grpSpPr bwMode="auto">
          <a:xfrm>
            <a:off x="3187700" y="2136775"/>
            <a:ext cx="3311525" cy="4324350"/>
            <a:chOff x="1918" y="2157"/>
            <a:chExt cx="2086" cy="2724"/>
          </a:xfrm>
        </p:grpSpPr>
        <p:sp>
          <p:nvSpPr>
            <p:cNvPr id="14387" name="Freeform 97"/>
            <p:cNvSpPr>
              <a:spLocks/>
            </p:cNvSpPr>
            <p:nvPr/>
          </p:nvSpPr>
          <p:spPr bwMode="auto">
            <a:xfrm flipV="1">
              <a:off x="2477" y="3675"/>
              <a:ext cx="980" cy="1206"/>
            </a:xfrm>
            <a:custGeom>
              <a:avLst/>
              <a:gdLst>
                <a:gd name="T0" fmla="*/ 980 w 980"/>
                <a:gd name="T1" fmla="*/ 1206 h 1206"/>
                <a:gd name="T2" fmla="*/ 801 w 980"/>
                <a:gd name="T3" fmla="*/ 481 h 1206"/>
                <a:gd name="T4" fmla="*/ 491 w 980"/>
                <a:gd name="T5" fmla="*/ 1 h 1206"/>
                <a:gd name="T6" fmla="*/ 179 w 980"/>
                <a:gd name="T7" fmla="*/ 475 h 1206"/>
                <a:gd name="T8" fmla="*/ 0 w 980"/>
                <a:gd name="T9" fmla="*/ 1149 h 1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0" h="1206">
                  <a:moveTo>
                    <a:pt x="980" y="1206"/>
                  </a:moveTo>
                  <a:cubicBezTo>
                    <a:pt x="950" y="1085"/>
                    <a:pt x="883" y="682"/>
                    <a:pt x="801" y="481"/>
                  </a:cubicBezTo>
                  <a:cubicBezTo>
                    <a:pt x="719" y="280"/>
                    <a:pt x="595" y="2"/>
                    <a:pt x="491" y="1"/>
                  </a:cubicBezTo>
                  <a:cubicBezTo>
                    <a:pt x="387" y="0"/>
                    <a:pt x="261" y="284"/>
                    <a:pt x="179" y="475"/>
                  </a:cubicBezTo>
                  <a:cubicBezTo>
                    <a:pt x="97" y="666"/>
                    <a:pt x="37" y="1009"/>
                    <a:pt x="0" y="11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8" name="Group 98"/>
            <p:cNvGrpSpPr>
              <a:grpSpLocks/>
            </p:cNvGrpSpPr>
            <p:nvPr/>
          </p:nvGrpSpPr>
          <p:grpSpPr bwMode="auto">
            <a:xfrm>
              <a:off x="1918" y="2157"/>
              <a:ext cx="2086" cy="2076"/>
              <a:chOff x="2050" y="2157"/>
              <a:chExt cx="2086" cy="2076"/>
            </a:xfrm>
          </p:grpSpPr>
          <p:grpSp>
            <p:nvGrpSpPr>
              <p:cNvPr id="14389" name="Group 99"/>
              <p:cNvGrpSpPr>
                <a:grpSpLocks/>
              </p:cNvGrpSpPr>
              <p:nvPr/>
            </p:nvGrpSpPr>
            <p:grpSpPr bwMode="auto">
              <a:xfrm>
                <a:off x="3471" y="2961"/>
                <a:ext cx="665" cy="1014"/>
                <a:chOff x="3471" y="2961"/>
                <a:chExt cx="665" cy="1014"/>
              </a:xfrm>
            </p:grpSpPr>
            <p:sp>
              <p:nvSpPr>
                <p:cNvPr id="14423" name="Oval 100"/>
                <p:cNvSpPr>
                  <a:spLocks noChangeArrowheads="1"/>
                </p:cNvSpPr>
                <p:nvPr/>
              </p:nvSpPr>
              <p:spPr bwMode="auto">
                <a:xfrm>
                  <a:off x="3471" y="3391"/>
                  <a:ext cx="221" cy="2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99"/>
                    </a:gs>
                    <a:gs pos="100000">
                      <a:srgbClr val="76474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424" name="Line 101"/>
                <p:cNvSpPr>
                  <a:spLocks noChangeShapeType="1"/>
                </p:cNvSpPr>
                <p:nvPr/>
              </p:nvSpPr>
              <p:spPr bwMode="auto">
                <a:xfrm>
                  <a:off x="3738" y="3512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5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694" y="3106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6" name="Line 103"/>
                <p:cNvSpPr>
                  <a:spLocks noChangeShapeType="1"/>
                </p:cNvSpPr>
                <p:nvPr/>
              </p:nvSpPr>
              <p:spPr bwMode="auto">
                <a:xfrm>
                  <a:off x="3694" y="3623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7" name="Line 104"/>
                <p:cNvSpPr>
                  <a:spLocks noChangeShapeType="1"/>
                </p:cNvSpPr>
                <p:nvPr/>
              </p:nvSpPr>
              <p:spPr bwMode="auto">
                <a:xfrm rot="1308473">
                  <a:off x="3722" y="3644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8" name="Line 105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33" y="296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9" name="Line 106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82" y="321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Line 107"/>
                <p:cNvSpPr>
                  <a:spLocks noChangeShapeType="1"/>
                </p:cNvSpPr>
                <p:nvPr/>
              </p:nvSpPr>
              <p:spPr bwMode="auto">
                <a:xfrm rot="1308473">
                  <a:off x="3592" y="3696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0" name="Group 108"/>
              <p:cNvGrpSpPr>
                <a:grpSpLocks/>
              </p:cNvGrpSpPr>
              <p:nvPr/>
            </p:nvGrpSpPr>
            <p:grpSpPr bwMode="auto">
              <a:xfrm>
                <a:off x="2050" y="3023"/>
                <a:ext cx="666" cy="1034"/>
                <a:chOff x="2050" y="3023"/>
                <a:chExt cx="666" cy="1034"/>
              </a:xfrm>
            </p:grpSpPr>
            <p:sp>
              <p:nvSpPr>
                <p:cNvPr id="998509" name="Oval 109"/>
                <p:cNvSpPr>
                  <a:spLocks noChangeArrowheads="1"/>
                </p:cNvSpPr>
                <p:nvPr/>
              </p:nvSpPr>
              <p:spPr bwMode="auto">
                <a:xfrm>
                  <a:off x="2495" y="3384"/>
                  <a:ext cx="221" cy="2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1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050" y="3505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7" y="309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213" y="3626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Line 113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074" y="3368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0" name="Line 114"/>
                <p:cNvSpPr>
                  <a:spLocks noChangeShapeType="1"/>
                </p:cNvSpPr>
                <p:nvPr/>
              </p:nvSpPr>
              <p:spPr bwMode="auto">
                <a:xfrm rot="1378846">
                  <a:off x="2462" y="364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1" name="Line 115"/>
                <p:cNvSpPr>
                  <a:spLocks noChangeShapeType="1"/>
                </p:cNvSpPr>
                <p:nvPr/>
              </p:nvSpPr>
              <p:spPr bwMode="auto">
                <a:xfrm rot="1378846" flipH="1" flipV="1">
                  <a:off x="2335" y="3023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2" name="Line 116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125" y="3508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1" name="Group 117"/>
              <p:cNvGrpSpPr>
                <a:grpSpLocks/>
              </p:cNvGrpSpPr>
              <p:nvPr/>
            </p:nvGrpSpPr>
            <p:grpSpPr bwMode="auto">
              <a:xfrm>
                <a:off x="2771" y="3341"/>
                <a:ext cx="673" cy="103"/>
                <a:chOff x="2771" y="3341"/>
                <a:chExt cx="673" cy="103"/>
              </a:xfrm>
            </p:grpSpPr>
            <p:sp>
              <p:nvSpPr>
                <p:cNvPr id="14413" name="Line 118"/>
                <p:cNvSpPr>
                  <a:spLocks noChangeShapeType="1"/>
                </p:cNvSpPr>
                <p:nvPr/>
              </p:nvSpPr>
              <p:spPr bwMode="auto">
                <a:xfrm>
                  <a:off x="3063" y="334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4" name="Freeform 119"/>
                <p:cNvSpPr>
                  <a:spLocks/>
                </p:cNvSpPr>
                <p:nvPr/>
              </p:nvSpPr>
              <p:spPr bwMode="auto">
                <a:xfrm>
                  <a:off x="2771" y="3341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2" name="Group 120"/>
              <p:cNvGrpSpPr>
                <a:grpSpLocks/>
              </p:cNvGrpSpPr>
              <p:nvPr/>
            </p:nvGrpSpPr>
            <p:grpSpPr bwMode="auto">
              <a:xfrm>
                <a:off x="2747" y="3128"/>
                <a:ext cx="703" cy="247"/>
                <a:chOff x="2747" y="3128"/>
                <a:chExt cx="703" cy="247"/>
              </a:xfrm>
            </p:grpSpPr>
            <p:sp>
              <p:nvSpPr>
                <p:cNvPr id="14411" name="Freeform 121"/>
                <p:cNvSpPr>
                  <a:spLocks/>
                </p:cNvSpPr>
                <p:nvPr/>
              </p:nvSpPr>
              <p:spPr bwMode="auto">
                <a:xfrm>
                  <a:off x="2747" y="3132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Line 122"/>
                <p:cNvSpPr>
                  <a:spLocks noChangeShapeType="1"/>
                </p:cNvSpPr>
                <p:nvPr/>
              </p:nvSpPr>
              <p:spPr bwMode="auto">
                <a:xfrm>
                  <a:off x="3069" y="312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3" name="Group 123"/>
              <p:cNvGrpSpPr>
                <a:grpSpLocks/>
              </p:cNvGrpSpPr>
              <p:nvPr/>
            </p:nvGrpSpPr>
            <p:grpSpPr bwMode="auto">
              <a:xfrm>
                <a:off x="2684" y="2793"/>
                <a:ext cx="836" cy="542"/>
                <a:chOff x="2684" y="2891"/>
                <a:chExt cx="836" cy="444"/>
              </a:xfrm>
            </p:grpSpPr>
            <p:sp>
              <p:nvSpPr>
                <p:cNvPr id="14409" name="Freeform 124"/>
                <p:cNvSpPr>
                  <a:spLocks/>
                </p:cNvSpPr>
                <p:nvPr/>
              </p:nvSpPr>
              <p:spPr bwMode="auto">
                <a:xfrm>
                  <a:off x="2684" y="2891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Line 125"/>
                <p:cNvSpPr>
                  <a:spLocks noChangeShapeType="1"/>
                </p:cNvSpPr>
                <p:nvPr/>
              </p:nvSpPr>
              <p:spPr bwMode="auto">
                <a:xfrm>
                  <a:off x="3069" y="2897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4" name="Group 126"/>
              <p:cNvGrpSpPr>
                <a:grpSpLocks/>
              </p:cNvGrpSpPr>
              <p:nvPr/>
            </p:nvGrpSpPr>
            <p:grpSpPr bwMode="auto">
              <a:xfrm>
                <a:off x="2603" y="2157"/>
                <a:ext cx="980" cy="1206"/>
                <a:chOff x="2603" y="2157"/>
                <a:chExt cx="980" cy="1206"/>
              </a:xfrm>
            </p:grpSpPr>
            <p:sp>
              <p:nvSpPr>
                <p:cNvPr id="14407" name="Freeform 127"/>
                <p:cNvSpPr>
                  <a:spLocks/>
                </p:cNvSpPr>
                <p:nvPr/>
              </p:nvSpPr>
              <p:spPr bwMode="auto">
                <a:xfrm>
                  <a:off x="2603" y="2157"/>
                  <a:ext cx="980" cy="1206"/>
                </a:xfrm>
                <a:custGeom>
                  <a:avLst/>
                  <a:gdLst>
                    <a:gd name="T0" fmla="*/ 980 w 980"/>
                    <a:gd name="T1" fmla="*/ 1206 h 1206"/>
                    <a:gd name="T2" fmla="*/ 801 w 980"/>
                    <a:gd name="T3" fmla="*/ 481 h 1206"/>
                    <a:gd name="T4" fmla="*/ 491 w 980"/>
                    <a:gd name="T5" fmla="*/ 1 h 1206"/>
                    <a:gd name="T6" fmla="*/ 179 w 980"/>
                    <a:gd name="T7" fmla="*/ 475 h 1206"/>
                    <a:gd name="T8" fmla="*/ 0 w 980"/>
                    <a:gd name="T9" fmla="*/ 1149 h 1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0" h="1206">
                      <a:moveTo>
                        <a:pt x="980" y="1206"/>
                      </a:moveTo>
                      <a:cubicBezTo>
                        <a:pt x="950" y="1085"/>
                        <a:pt x="883" y="682"/>
                        <a:pt x="801" y="481"/>
                      </a:cubicBezTo>
                      <a:cubicBezTo>
                        <a:pt x="719" y="280"/>
                        <a:pt x="595" y="2"/>
                        <a:pt x="491" y="1"/>
                      </a:cubicBezTo>
                      <a:cubicBezTo>
                        <a:pt x="387" y="0"/>
                        <a:pt x="261" y="284"/>
                        <a:pt x="179" y="475"/>
                      </a:cubicBezTo>
                      <a:cubicBezTo>
                        <a:pt x="97" y="666"/>
                        <a:pt x="37" y="1009"/>
                        <a:pt x="0" y="114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8" name="Line 128"/>
                <p:cNvSpPr>
                  <a:spLocks noChangeShapeType="1"/>
                </p:cNvSpPr>
                <p:nvPr/>
              </p:nvSpPr>
              <p:spPr bwMode="auto">
                <a:xfrm>
                  <a:off x="3069" y="216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5" name="Group 129"/>
              <p:cNvGrpSpPr>
                <a:grpSpLocks/>
              </p:cNvGrpSpPr>
              <p:nvPr/>
            </p:nvGrpSpPr>
            <p:grpSpPr bwMode="auto">
              <a:xfrm>
                <a:off x="2777" y="3577"/>
                <a:ext cx="673" cy="104"/>
                <a:chOff x="2777" y="3577"/>
                <a:chExt cx="673" cy="104"/>
              </a:xfrm>
            </p:grpSpPr>
            <p:sp>
              <p:nvSpPr>
                <p:cNvPr id="14405" name="Freeform 130"/>
                <p:cNvSpPr>
                  <a:spLocks/>
                </p:cNvSpPr>
                <p:nvPr/>
              </p:nvSpPr>
              <p:spPr bwMode="auto">
                <a:xfrm flipV="1">
                  <a:off x="2777" y="3577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6" name="Line 131"/>
                <p:cNvSpPr>
                  <a:spLocks noChangeShapeType="1"/>
                </p:cNvSpPr>
                <p:nvPr/>
              </p:nvSpPr>
              <p:spPr bwMode="auto">
                <a:xfrm>
                  <a:off x="3069" y="368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6" name="Group 132"/>
              <p:cNvGrpSpPr>
                <a:grpSpLocks/>
              </p:cNvGrpSpPr>
              <p:nvPr/>
            </p:nvGrpSpPr>
            <p:grpSpPr bwMode="auto">
              <a:xfrm>
                <a:off x="2747" y="3633"/>
                <a:ext cx="703" cy="243"/>
                <a:chOff x="2747" y="3633"/>
                <a:chExt cx="703" cy="243"/>
              </a:xfrm>
            </p:grpSpPr>
            <p:sp>
              <p:nvSpPr>
                <p:cNvPr id="14403" name="Freeform 133"/>
                <p:cNvSpPr>
                  <a:spLocks/>
                </p:cNvSpPr>
                <p:nvPr/>
              </p:nvSpPr>
              <p:spPr bwMode="auto">
                <a:xfrm flipV="1">
                  <a:off x="2747" y="3633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4" name="Line 134"/>
                <p:cNvSpPr>
                  <a:spLocks noChangeShapeType="1"/>
                </p:cNvSpPr>
                <p:nvPr/>
              </p:nvSpPr>
              <p:spPr bwMode="auto">
                <a:xfrm>
                  <a:off x="3063" y="387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7" name="Group 135"/>
              <p:cNvGrpSpPr>
                <a:grpSpLocks/>
              </p:cNvGrpSpPr>
              <p:nvPr/>
            </p:nvGrpSpPr>
            <p:grpSpPr bwMode="auto">
              <a:xfrm>
                <a:off x="2683" y="3657"/>
                <a:ext cx="836" cy="576"/>
                <a:chOff x="2683" y="3657"/>
                <a:chExt cx="836" cy="444"/>
              </a:xfrm>
            </p:grpSpPr>
            <p:sp>
              <p:nvSpPr>
                <p:cNvPr id="14401" name="Freeform 136"/>
                <p:cNvSpPr>
                  <a:spLocks/>
                </p:cNvSpPr>
                <p:nvPr/>
              </p:nvSpPr>
              <p:spPr bwMode="auto">
                <a:xfrm flipV="1">
                  <a:off x="2683" y="3657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2" name="Line 137"/>
                <p:cNvSpPr>
                  <a:spLocks noChangeShapeType="1"/>
                </p:cNvSpPr>
                <p:nvPr/>
              </p:nvSpPr>
              <p:spPr bwMode="auto">
                <a:xfrm>
                  <a:off x="3063" y="410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138"/>
              <p:cNvGrpSpPr>
                <a:grpSpLocks/>
              </p:cNvGrpSpPr>
              <p:nvPr/>
            </p:nvGrpSpPr>
            <p:grpSpPr bwMode="auto">
              <a:xfrm>
                <a:off x="2771" y="3508"/>
                <a:ext cx="656" cy="0"/>
                <a:chOff x="2771" y="3508"/>
                <a:chExt cx="656" cy="0"/>
              </a:xfrm>
            </p:grpSpPr>
            <p:sp>
              <p:nvSpPr>
                <p:cNvPr id="14399" name="Line 139"/>
                <p:cNvSpPr>
                  <a:spLocks noChangeShapeType="1"/>
                </p:cNvSpPr>
                <p:nvPr/>
              </p:nvSpPr>
              <p:spPr bwMode="auto">
                <a:xfrm>
                  <a:off x="3069" y="350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771" y="3508"/>
                  <a:ext cx="6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8542" name="Text Box 142"/>
          <p:cNvSpPr txBox="1">
            <a:spLocks noChangeArrowheads="1"/>
          </p:cNvSpPr>
          <p:nvPr/>
        </p:nvSpPr>
        <p:spPr bwMode="auto">
          <a:xfrm>
            <a:off x="4097338" y="6461125"/>
            <a:ext cx="149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DIPOLE</a:t>
            </a:r>
          </a:p>
        </p:txBody>
      </p:sp>
      <p:grpSp>
        <p:nvGrpSpPr>
          <p:cNvPr id="998453" name="Group 53"/>
          <p:cNvGrpSpPr>
            <a:grpSpLocks/>
          </p:cNvGrpSpPr>
          <p:nvPr/>
        </p:nvGrpSpPr>
        <p:grpSpPr bwMode="auto">
          <a:xfrm>
            <a:off x="4733925" y="3371850"/>
            <a:ext cx="1779588" cy="1828800"/>
            <a:chOff x="1407" y="1877"/>
            <a:chExt cx="584" cy="581"/>
          </a:xfrm>
        </p:grpSpPr>
        <p:sp>
          <p:nvSpPr>
            <p:cNvPr id="14367" name="Oval 54"/>
            <p:cNvSpPr>
              <a:spLocks noChangeArrowheads="1"/>
            </p:cNvSpPr>
            <p:nvPr/>
          </p:nvSpPr>
          <p:spPr bwMode="auto">
            <a:xfrm>
              <a:off x="1639" y="2108"/>
              <a:ext cx="115" cy="115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7647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4368" name="Group 55"/>
            <p:cNvGrpSpPr>
              <a:grpSpLocks/>
            </p:cNvGrpSpPr>
            <p:nvPr/>
          </p:nvGrpSpPr>
          <p:grpSpPr bwMode="auto">
            <a:xfrm>
              <a:off x="1407" y="1877"/>
              <a:ext cx="584" cy="581"/>
              <a:chOff x="654" y="1498"/>
              <a:chExt cx="1277" cy="1270"/>
            </a:xfrm>
          </p:grpSpPr>
          <p:grpSp>
            <p:nvGrpSpPr>
              <p:cNvPr id="14369" name="Group 56"/>
              <p:cNvGrpSpPr>
                <a:grpSpLocks/>
              </p:cNvGrpSpPr>
              <p:nvPr/>
            </p:nvGrpSpPr>
            <p:grpSpPr bwMode="auto">
              <a:xfrm>
                <a:off x="654" y="1498"/>
                <a:ext cx="1265" cy="1270"/>
                <a:chOff x="654" y="1498"/>
                <a:chExt cx="1265" cy="1270"/>
              </a:xfrm>
            </p:grpSpPr>
            <p:sp>
              <p:nvSpPr>
                <p:cNvPr id="14379" name="Line 5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2" name="Line 6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6" name="Line 6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0" name="Group 65"/>
              <p:cNvGrpSpPr>
                <a:grpSpLocks/>
              </p:cNvGrpSpPr>
              <p:nvPr/>
            </p:nvGrpSpPr>
            <p:grpSpPr bwMode="auto">
              <a:xfrm rot="1308473">
                <a:off x="666" y="1498"/>
                <a:ext cx="1265" cy="1270"/>
                <a:chOff x="654" y="1498"/>
                <a:chExt cx="1265" cy="1270"/>
              </a:xfrm>
            </p:grpSpPr>
            <p:sp>
              <p:nvSpPr>
                <p:cNvPr id="14371" name="Line 66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Line 69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Line 73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98474" name="Group 74"/>
          <p:cNvGrpSpPr>
            <a:grpSpLocks/>
          </p:cNvGrpSpPr>
          <p:nvPr/>
        </p:nvGrpSpPr>
        <p:grpSpPr bwMode="auto">
          <a:xfrm>
            <a:off x="3175000" y="3365500"/>
            <a:ext cx="1771650" cy="1833563"/>
            <a:chOff x="1404" y="3228"/>
            <a:chExt cx="581" cy="582"/>
          </a:xfrm>
        </p:grpSpPr>
        <p:sp>
          <p:nvSpPr>
            <p:cNvPr id="998475" name="Oval 75"/>
            <p:cNvSpPr>
              <a:spLocks noChangeArrowheads="1"/>
            </p:cNvSpPr>
            <p:nvPr/>
          </p:nvSpPr>
          <p:spPr bwMode="auto">
            <a:xfrm>
              <a:off x="1638" y="345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48" name="Group 76"/>
            <p:cNvGrpSpPr>
              <a:grpSpLocks/>
            </p:cNvGrpSpPr>
            <p:nvPr/>
          </p:nvGrpSpPr>
          <p:grpSpPr bwMode="auto">
            <a:xfrm>
              <a:off x="1404" y="3228"/>
              <a:ext cx="581" cy="582"/>
              <a:chOff x="558" y="2802"/>
              <a:chExt cx="1269" cy="1272"/>
            </a:xfrm>
          </p:grpSpPr>
          <p:grpSp>
            <p:nvGrpSpPr>
              <p:cNvPr id="14349" name="Group 77"/>
              <p:cNvGrpSpPr>
                <a:grpSpLocks/>
              </p:cNvGrpSpPr>
              <p:nvPr/>
            </p:nvGrpSpPr>
            <p:grpSpPr bwMode="auto">
              <a:xfrm>
                <a:off x="562" y="2802"/>
                <a:ext cx="1265" cy="1270"/>
                <a:chOff x="654" y="1498"/>
                <a:chExt cx="1265" cy="1270"/>
              </a:xfrm>
            </p:grpSpPr>
            <p:sp>
              <p:nvSpPr>
                <p:cNvPr id="14359" name="Line 78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1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2" name="Line 81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6" name="Line 85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0" name="Group 86"/>
              <p:cNvGrpSpPr>
                <a:grpSpLocks/>
              </p:cNvGrpSpPr>
              <p:nvPr/>
            </p:nvGrpSpPr>
            <p:grpSpPr bwMode="auto">
              <a:xfrm rot="1378846">
                <a:off x="558" y="2804"/>
                <a:ext cx="1265" cy="1270"/>
                <a:chOff x="654" y="1498"/>
                <a:chExt cx="1265" cy="1270"/>
              </a:xfrm>
            </p:grpSpPr>
            <p:sp>
              <p:nvSpPr>
                <p:cNvPr id="14351" name="Line 8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4" name="Line 9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6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8" name="Line 9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998495" name="Text Box 95"/>
          <p:cNvSpPr txBox="1">
            <a:spLocks noChangeArrowheads="1"/>
          </p:cNvSpPr>
          <p:nvPr/>
        </p:nvSpPr>
        <p:spPr bwMode="auto">
          <a:xfrm>
            <a:off x="479425" y="5162550"/>
            <a:ext cx="2960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(-) MONOPOLE</a:t>
            </a:r>
          </a:p>
        </p:txBody>
      </p:sp>
      <p:sp>
        <p:nvSpPr>
          <p:cNvPr id="998541" name="Text Box 141"/>
          <p:cNvSpPr txBox="1">
            <a:spLocks noChangeArrowheads="1"/>
          </p:cNvSpPr>
          <p:nvPr/>
        </p:nvSpPr>
        <p:spPr bwMode="auto">
          <a:xfrm>
            <a:off x="5853113" y="5164138"/>
            <a:ext cx="26082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(+) MONOPOLE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8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25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0.17639 1.11022E-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99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9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542" grpId="0"/>
      <p:bldP spid="998542" grpId="1"/>
      <p:bldP spid="998495" grpId="0"/>
      <p:bldP spid="998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542" name="Rectangle 94"/>
          <p:cNvSpPr>
            <a:spLocks noChangeArrowheads="1"/>
          </p:cNvSpPr>
          <p:nvPr/>
        </p:nvSpPr>
        <p:spPr bwMode="auto">
          <a:xfrm>
            <a:off x="692150" y="4687888"/>
            <a:ext cx="7764463" cy="21701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answer is: No.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To date no one has succeeded in isolating a magnetic monopole.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Become rich and famous: Discover or create one! </a:t>
            </a:r>
          </a:p>
        </p:txBody>
      </p:sp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670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Now we ask, can                                                                    we do the same                                                                     thing to a magnetic                                                                    dipole?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Can we split a                                                                                             magnet and                                                                                  isolate the poles?</a:t>
            </a:r>
          </a:p>
        </p:txBody>
      </p:sp>
      <p:grpSp>
        <p:nvGrpSpPr>
          <p:cNvPr id="1000543" name="Group 95"/>
          <p:cNvGrpSpPr>
            <a:grpSpLocks/>
          </p:cNvGrpSpPr>
          <p:nvPr/>
        </p:nvGrpSpPr>
        <p:grpSpPr bwMode="auto">
          <a:xfrm>
            <a:off x="3484563" y="2138363"/>
            <a:ext cx="4876800" cy="468312"/>
            <a:chOff x="1966" y="1143"/>
            <a:chExt cx="3072" cy="295"/>
          </a:xfrm>
        </p:grpSpPr>
        <p:sp>
          <p:nvSpPr>
            <p:cNvPr id="15588" name="Rectangle 96"/>
            <p:cNvSpPr>
              <a:spLocks noChangeArrowheads="1"/>
            </p:cNvSpPr>
            <p:nvPr/>
          </p:nvSpPr>
          <p:spPr bwMode="auto">
            <a:xfrm rot="5400000">
              <a:off x="3406" y="-283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89" name="Rectangle 97"/>
            <p:cNvSpPr>
              <a:spLocks noChangeArrowheads="1"/>
            </p:cNvSpPr>
            <p:nvPr/>
          </p:nvSpPr>
          <p:spPr bwMode="auto">
            <a:xfrm rot="5400000">
              <a:off x="4163" y="473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90" name="Text Box 98"/>
            <p:cNvSpPr txBox="1">
              <a:spLocks noChangeArrowheads="1"/>
            </p:cNvSpPr>
            <p:nvPr/>
          </p:nvSpPr>
          <p:spPr bwMode="auto">
            <a:xfrm rot="5400000">
              <a:off x="4779" y="117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91" name="Text Box 99"/>
            <p:cNvSpPr txBox="1">
              <a:spLocks noChangeArrowheads="1"/>
            </p:cNvSpPr>
            <p:nvPr/>
          </p:nvSpPr>
          <p:spPr bwMode="auto">
            <a:xfrm rot="5400000">
              <a:off x="1938" y="117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48" name="Group 100"/>
          <p:cNvGrpSpPr>
            <a:grpSpLocks/>
          </p:cNvGrpSpPr>
          <p:nvPr/>
        </p:nvGrpSpPr>
        <p:grpSpPr bwMode="auto">
          <a:xfrm>
            <a:off x="3479800" y="2568575"/>
            <a:ext cx="2373313" cy="468313"/>
            <a:chOff x="1963" y="1527"/>
            <a:chExt cx="1516" cy="295"/>
          </a:xfrm>
        </p:grpSpPr>
        <p:grpSp>
          <p:nvGrpSpPr>
            <p:cNvPr id="15583" name="Group 101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86" name="Rectangle 10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7" name="Rectangle 10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84" name="Text Box 104"/>
            <p:cNvSpPr txBox="1">
              <a:spLocks noChangeArrowheads="1"/>
            </p:cNvSpPr>
            <p:nvPr/>
          </p:nvSpPr>
          <p:spPr bwMode="auto">
            <a:xfrm rot="5400000">
              <a:off x="3218" y="1561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5" name="Text Box 105"/>
            <p:cNvSpPr txBox="1">
              <a:spLocks noChangeArrowheads="1"/>
            </p:cNvSpPr>
            <p:nvPr/>
          </p:nvSpPr>
          <p:spPr bwMode="auto">
            <a:xfrm rot="5400000">
              <a:off x="1936" y="155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54" name="Group 106"/>
          <p:cNvGrpSpPr>
            <a:grpSpLocks/>
          </p:cNvGrpSpPr>
          <p:nvPr/>
        </p:nvGrpSpPr>
        <p:grpSpPr bwMode="auto">
          <a:xfrm>
            <a:off x="3481388" y="3022600"/>
            <a:ext cx="1174750" cy="457200"/>
            <a:chOff x="1963" y="1897"/>
            <a:chExt cx="748" cy="288"/>
          </a:xfrm>
        </p:grpSpPr>
        <p:grpSp>
          <p:nvGrpSpPr>
            <p:cNvPr id="15578" name="Group 10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81" name="Rectangle 10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2" name="Rectangle 10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9" name="Text Box 110"/>
            <p:cNvSpPr txBox="1">
              <a:spLocks noChangeArrowheads="1"/>
            </p:cNvSpPr>
            <p:nvPr/>
          </p:nvSpPr>
          <p:spPr bwMode="auto">
            <a:xfrm rot="5400000">
              <a:off x="2451" y="1924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0" name="Text Box 111"/>
            <p:cNvSpPr txBox="1">
              <a:spLocks noChangeArrowheads="1"/>
            </p:cNvSpPr>
            <p:nvPr/>
          </p:nvSpPr>
          <p:spPr bwMode="auto">
            <a:xfrm rot="5400000">
              <a:off x="1936" y="192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60" name="Group 112"/>
          <p:cNvGrpSpPr>
            <a:grpSpLocks/>
          </p:cNvGrpSpPr>
          <p:nvPr/>
        </p:nvGrpSpPr>
        <p:grpSpPr bwMode="auto">
          <a:xfrm>
            <a:off x="3468688" y="3868738"/>
            <a:ext cx="258762" cy="304800"/>
            <a:chOff x="1966" y="1541"/>
            <a:chExt cx="3072" cy="192"/>
          </a:xfrm>
        </p:grpSpPr>
        <p:sp>
          <p:nvSpPr>
            <p:cNvPr id="15576" name="Rectangle 11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7" name="Rectangle 11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3" name="Group 115"/>
          <p:cNvGrpSpPr>
            <a:grpSpLocks/>
          </p:cNvGrpSpPr>
          <p:nvPr/>
        </p:nvGrpSpPr>
        <p:grpSpPr bwMode="auto">
          <a:xfrm>
            <a:off x="3467100" y="4243388"/>
            <a:ext cx="144463" cy="304800"/>
            <a:chOff x="1966" y="1541"/>
            <a:chExt cx="3072" cy="192"/>
          </a:xfrm>
        </p:grpSpPr>
        <p:sp>
          <p:nvSpPr>
            <p:cNvPr id="15574" name="Rectangle 11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5" name="Rectangle 11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6" name="Group 118"/>
          <p:cNvGrpSpPr>
            <a:grpSpLocks/>
          </p:cNvGrpSpPr>
          <p:nvPr/>
        </p:nvGrpSpPr>
        <p:grpSpPr bwMode="auto">
          <a:xfrm>
            <a:off x="3441700" y="3448050"/>
            <a:ext cx="660400" cy="457200"/>
            <a:chOff x="1939" y="2284"/>
            <a:chExt cx="416" cy="288"/>
          </a:xfrm>
        </p:grpSpPr>
        <p:grpSp>
          <p:nvGrpSpPr>
            <p:cNvPr id="15569" name="Group 11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72" name="Rectangle 12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73" name="Rectangle 12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0" name="Text Box 12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71" name="Text Box 12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2" name="Group 124"/>
          <p:cNvGrpSpPr>
            <a:grpSpLocks/>
          </p:cNvGrpSpPr>
          <p:nvPr/>
        </p:nvGrpSpPr>
        <p:grpSpPr bwMode="auto">
          <a:xfrm>
            <a:off x="5900738" y="2563813"/>
            <a:ext cx="2468562" cy="468312"/>
            <a:chOff x="1966" y="1527"/>
            <a:chExt cx="1513" cy="295"/>
          </a:xfrm>
        </p:grpSpPr>
        <p:grpSp>
          <p:nvGrpSpPr>
            <p:cNvPr id="15564" name="Group 125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67" name="Rectangle 12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8" name="Rectangle 12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5" name="Text Box 128"/>
            <p:cNvSpPr txBox="1">
              <a:spLocks noChangeArrowheads="1"/>
            </p:cNvSpPr>
            <p:nvPr/>
          </p:nvSpPr>
          <p:spPr bwMode="auto">
            <a:xfrm rot="5400000">
              <a:off x="3223" y="1565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6" name="Text Box 129"/>
            <p:cNvSpPr txBox="1">
              <a:spLocks noChangeArrowheads="1"/>
            </p:cNvSpPr>
            <p:nvPr/>
          </p:nvSpPr>
          <p:spPr bwMode="auto">
            <a:xfrm rot="5400000">
              <a:off x="1941" y="1558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8" name="Group 130"/>
          <p:cNvGrpSpPr>
            <a:grpSpLocks/>
          </p:cNvGrpSpPr>
          <p:nvPr/>
        </p:nvGrpSpPr>
        <p:grpSpPr bwMode="auto">
          <a:xfrm>
            <a:off x="4687888" y="3019425"/>
            <a:ext cx="1158875" cy="457200"/>
            <a:chOff x="1959" y="1897"/>
            <a:chExt cx="752" cy="288"/>
          </a:xfrm>
        </p:grpSpPr>
        <p:grpSp>
          <p:nvGrpSpPr>
            <p:cNvPr id="15559" name="Group 131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62" name="Rectangle 13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3" name="Rectangle 13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0" name="Text Box 134"/>
            <p:cNvSpPr txBox="1">
              <a:spLocks noChangeArrowheads="1"/>
            </p:cNvSpPr>
            <p:nvPr/>
          </p:nvSpPr>
          <p:spPr bwMode="auto">
            <a:xfrm rot="5400000">
              <a:off x="2448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1" name="Text Box 135"/>
            <p:cNvSpPr txBox="1">
              <a:spLocks noChangeArrowheads="1"/>
            </p:cNvSpPr>
            <p:nvPr/>
          </p:nvSpPr>
          <p:spPr bwMode="auto">
            <a:xfrm rot="5400000">
              <a:off x="1934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84" name="Group 136"/>
          <p:cNvGrpSpPr>
            <a:grpSpLocks/>
          </p:cNvGrpSpPr>
          <p:nvPr/>
        </p:nvGrpSpPr>
        <p:grpSpPr bwMode="auto">
          <a:xfrm>
            <a:off x="5911850" y="3014663"/>
            <a:ext cx="1192213" cy="457200"/>
            <a:chOff x="1966" y="1897"/>
            <a:chExt cx="745" cy="288"/>
          </a:xfrm>
        </p:grpSpPr>
        <p:grpSp>
          <p:nvGrpSpPr>
            <p:cNvPr id="15554" name="Group 13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7" name="Rectangle 13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8" name="Rectangle 13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5" name="Text Box 140"/>
            <p:cNvSpPr txBox="1">
              <a:spLocks noChangeArrowheads="1"/>
            </p:cNvSpPr>
            <p:nvPr/>
          </p:nvSpPr>
          <p:spPr bwMode="auto">
            <a:xfrm rot="5400000">
              <a:off x="2453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6" name="Text Box 141"/>
            <p:cNvSpPr txBox="1">
              <a:spLocks noChangeArrowheads="1"/>
            </p:cNvSpPr>
            <p:nvPr/>
          </p:nvSpPr>
          <p:spPr bwMode="auto">
            <a:xfrm rot="5400000">
              <a:off x="1939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0" name="Group 142"/>
          <p:cNvGrpSpPr>
            <a:grpSpLocks/>
          </p:cNvGrpSpPr>
          <p:nvPr/>
        </p:nvGrpSpPr>
        <p:grpSpPr bwMode="auto">
          <a:xfrm>
            <a:off x="7180263" y="2998788"/>
            <a:ext cx="1181100" cy="457200"/>
            <a:chOff x="1966" y="1897"/>
            <a:chExt cx="745" cy="288"/>
          </a:xfrm>
        </p:grpSpPr>
        <p:grpSp>
          <p:nvGrpSpPr>
            <p:cNvPr id="15549" name="Group 143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2" name="Rectangle 14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3" name="Rectangle 14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0" name="Text Box 146"/>
            <p:cNvSpPr txBox="1">
              <a:spLocks noChangeArrowheads="1"/>
            </p:cNvSpPr>
            <p:nvPr/>
          </p:nvSpPr>
          <p:spPr bwMode="auto">
            <a:xfrm rot="5400000">
              <a:off x="2452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1" name="Text Box 147"/>
            <p:cNvSpPr txBox="1">
              <a:spLocks noChangeArrowheads="1"/>
            </p:cNvSpPr>
            <p:nvPr/>
          </p:nvSpPr>
          <p:spPr bwMode="auto">
            <a:xfrm rot="5400000">
              <a:off x="1938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6" name="Group 148"/>
          <p:cNvGrpSpPr>
            <a:grpSpLocks/>
          </p:cNvGrpSpPr>
          <p:nvPr/>
        </p:nvGrpSpPr>
        <p:grpSpPr bwMode="auto">
          <a:xfrm>
            <a:off x="4062413" y="3444875"/>
            <a:ext cx="660400" cy="471488"/>
            <a:chOff x="1939" y="2284"/>
            <a:chExt cx="416" cy="297"/>
          </a:xfrm>
        </p:grpSpPr>
        <p:grpSp>
          <p:nvGrpSpPr>
            <p:cNvPr id="15544" name="Group 14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7" name="Rectangle 15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8" name="Rectangle 15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5" name="Text Box 152"/>
            <p:cNvSpPr txBox="1">
              <a:spLocks noChangeArrowheads="1"/>
            </p:cNvSpPr>
            <p:nvPr/>
          </p:nvSpPr>
          <p:spPr bwMode="auto">
            <a:xfrm rot="5400000">
              <a:off x="2096" y="232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6" name="Text Box 15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2" name="Group 154"/>
          <p:cNvGrpSpPr>
            <a:grpSpLocks/>
          </p:cNvGrpSpPr>
          <p:nvPr/>
        </p:nvGrpSpPr>
        <p:grpSpPr bwMode="auto">
          <a:xfrm>
            <a:off x="4683125" y="3441700"/>
            <a:ext cx="660400" cy="457200"/>
            <a:chOff x="1939" y="2284"/>
            <a:chExt cx="416" cy="288"/>
          </a:xfrm>
        </p:grpSpPr>
        <p:grpSp>
          <p:nvGrpSpPr>
            <p:cNvPr id="15539" name="Group 15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2" name="Rectangle 15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3" name="Rectangle 15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0" name="Text Box 15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1" name="Text Box 15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8" name="Group 160"/>
          <p:cNvGrpSpPr>
            <a:grpSpLocks/>
          </p:cNvGrpSpPr>
          <p:nvPr/>
        </p:nvGrpSpPr>
        <p:grpSpPr bwMode="auto">
          <a:xfrm>
            <a:off x="5292725" y="3438525"/>
            <a:ext cx="660400" cy="457200"/>
            <a:chOff x="1939" y="2284"/>
            <a:chExt cx="416" cy="288"/>
          </a:xfrm>
        </p:grpSpPr>
        <p:grpSp>
          <p:nvGrpSpPr>
            <p:cNvPr id="15534" name="Group 161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7" name="Rectangle 16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8" name="Rectangle 16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5" name="Text Box 164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6" name="Text Box 165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14" name="Group 166"/>
          <p:cNvGrpSpPr>
            <a:grpSpLocks/>
          </p:cNvGrpSpPr>
          <p:nvPr/>
        </p:nvGrpSpPr>
        <p:grpSpPr bwMode="auto">
          <a:xfrm>
            <a:off x="5913438" y="3435350"/>
            <a:ext cx="660400" cy="457200"/>
            <a:chOff x="1939" y="2284"/>
            <a:chExt cx="416" cy="288"/>
          </a:xfrm>
        </p:grpSpPr>
        <p:grpSp>
          <p:nvGrpSpPr>
            <p:cNvPr id="15529" name="Group 167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2" name="Rectangle 16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3" name="Rectangle 16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0" name="Text Box 170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1" name="Text Box 171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0" name="Group 172"/>
          <p:cNvGrpSpPr>
            <a:grpSpLocks/>
          </p:cNvGrpSpPr>
          <p:nvPr/>
        </p:nvGrpSpPr>
        <p:grpSpPr bwMode="auto">
          <a:xfrm>
            <a:off x="6545263" y="3432175"/>
            <a:ext cx="660400" cy="457200"/>
            <a:chOff x="1939" y="2284"/>
            <a:chExt cx="416" cy="288"/>
          </a:xfrm>
        </p:grpSpPr>
        <p:grpSp>
          <p:nvGrpSpPr>
            <p:cNvPr id="15524" name="Group 173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7" name="Rectangle 17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8" name="Rectangle 17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5" name="Text Box 176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6" name="Text Box 177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6" name="Group 178"/>
          <p:cNvGrpSpPr>
            <a:grpSpLocks/>
          </p:cNvGrpSpPr>
          <p:nvPr/>
        </p:nvGrpSpPr>
        <p:grpSpPr bwMode="auto">
          <a:xfrm>
            <a:off x="7165975" y="3429000"/>
            <a:ext cx="660400" cy="457200"/>
            <a:chOff x="1939" y="2284"/>
            <a:chExt cx="416" cy="288"/>
          </a:xfrm>
        </p:grpSpPr>
        <p:grpSp>
          <p:nvGrpSpPr>
            <p:cNvPr id="15519" name="Group 17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2" name="Rectangle 18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3" name="Rectangle 18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0" name="Text Box 18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1" name="Text Box 18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2" name="Group 184"/>
          <p:cNvGrpSpPr>
            <a:grpSpLocks/>
          </p:cNvGrpSpPr>
          <p:nvPr/>
        </p:nvGrpSpPr>
        <p:grpSpPr bwMode="auto">
          <a:xfrm>
            <a:off x="7786688" y="3425825"/>
            <a:ext cx="660400" cy="457200"/>
            <a:chOff x="1939" y="2284"/>
            <a:chExt cx="416" cy="288"/>
          </a:xfrm>
        </p:grpSpPr>
        <p:grpSp>
          <p:nvGrpSpPr>
            <p:cNvPr id="15514" name="Group 18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17" name="Rectangle 18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18" name="Rectangle 18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15" name="Text Box 18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16" name="Text Box 18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8" name="Group 190"/>
          <p:cNvGrpSpPr>
            <a:grpSpLocks/>
          </p:cNvGrpSpPr>
          <p:nvPr/>
        </p:nvGrpSpPr>
        <p:grpSpPr bwMode="auto">
          <a:xfrm>
            <a:off x="3776663" y="3865563"/>
            <a:ext cx="258762" cy="304800"/>
            <a:chOff x="1966" y="1541"/>
            <a:chExt cx="3072" cy="192"/>
          </a:xfrm>
        </p:grpSpPr>
        <p:sp>
          <p:nvSpPr>
            <p:cNvPr id="15512" name="Rectangle 19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3" name="Rectangle 19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1" name="Group 193"/>
          <p:cNvGrpSpPr>
            <a:grpSpLocks/>
          </p:cNvGrpSpPr>
          <p:nvPr/>
        </p:nvGrpSpPr>
        <p:grpSpPr bwMode="auto">
          <a:xfrm>
            <a:off x="4095750" y="3862388"/>
            <a:ext cx="258763" cy="304800"/>
            <a:chOff x="1966" y="1541"/>
            <a:chExt cx="3072" cy="192"/>
          </a:xfrm>
        </p:grpSpPr>
        <p:sp>
          <p:nvSpPr>
            <p:cNvPr id="15510" name="Rectangle 19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1" name="Rectangle 19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4" name="Group 196"/>
          <p:cNvGrpSpPr>
            <a:grpSpLocks/>
          </p:cNvGrpSpPr>
          <p:nvPr/>
        </p:nvGrpSpPr>
        <p:grpSpPr bwMode="auto">
          <a:xfrm>
            <a:off x="4405313" y="3859213"/>
            <a:ext cx="258762" cy="304800"/>
            <a:chOff x="1966" y="1541"/>
            <a:chExt cx="3072" cy="192"/>
          </a:xfrm>
        </p:grpSpPr>
        <p:sp>
          <p:nvSpPr>
            <p:cNvPr id="15508" name="Rectangle 19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9" name="Rectangle 19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7" name="Group 199"/>
          <p:cNvGrpSpPr>
            <a:grpSpLocks/>
          </p:cNvGrpSpPr>
          <p:nvPr/>
        </p:nvGrpSpPr>
        <p:grpSpPr bwMode="auto">
          <a:xfrm>
            <a:off x="4725988" y="3865563"/>
            <a:ext cx="258762" cy="304800"/>
            <a:chOff x="1966" y="1541"/>
            <a:chExt cx="3072" cy="192"/>
          </a:xfrm>
        </p:grpSpPr>
        <p:sp>
          <p:nvSpPr>
            <p:cNvPr id="15506" name="Rectangle 20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7" name="Rectangle 20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0" name="Group 202"/>
          <p:cNvGrpSpPr>
            <a:grpSpLocks/>
          </p:cNvGrpSpPr>
          <p:nvPr/>
        </p:nvGrpSpPr>
        <p:grpSpPr bwMode="auto">
          <a:xfrm>
            <a:off x="5022850" y="3860800"/>
            <a:ext cx="258763" cy="304800"/>
            <a:chOff x="1966" y="1541"/>
            <a:chExt cx="3072" cy="192"/>
          </a:xfrm>
        </p:grpSpPr>
        <p:sp>
          <p:nvSpPr>
            <p:cNvPr id="15504" name="Rectangle 20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5" name="Rectangle 20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3" name="Group 205"/>
          <p:cNvGrpSpPr>
            <a:grpSpLocks/>
          </p:cNvGrpSpPr>
          <p:nvPr/>
        </p:nvGrpSpPr>
        <p:grpSpPr bwMode="auto">
          <a:xfrm>
            <a:off x="5330825" y="3865563"/>
            <a:ext cx="258763" cy="304800"/>
            <a:chOff x="1966" y="1541"/>
            <a:chExt cx="3072" cy="192"/>
          </a:xfrm>
        </p:grpSpPr>
        <p:sp>
          <p:nvSpPr>
            <p:cNvPr id="15502" name="Rectangle 20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3" name="Rectangle 20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6" name="Group 208"/>
          <p:cNvGrpSpPr>
            <a:grpSpLocks/>
          </p:cNvGrpSpPr>
          <p:nvPr/>
        </p:nvGrpSpPr>
        <p:grpSpPr bwMode="auto">
          <a:xfrm>
            <a:off x="5640388" y="3862388"/>
            <a:ext cx="258762" cy="304800"/>
            <a:chOff x="1966" y="1541"/>
            <a:chExt cx="3072" cy="192"/>
          </a:xfrm>
        </p:grpSpPr>
        <p:sp>
          <p:nvSpPr>
            <p:cNvPr id="15500" name="Rectangle 20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1" name="Rectangle 21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9" name="Group 211"/>
          <p:cNvGrpSpPr>
            <a:grpSpLocks/>
          </p:cNvGrpSpPr>
          <p:nvPr/>
        </p:nvGrpSpPr>
        <p:grpSpPr bwMode="auto">
          <a:xfrm>
            <a:off x="5937250" y="3865563"/>
            <a:ext cx="258763" cy="304800"/>
            <a:chOff x="1966" y="1541"/>
            <a:chExt cx="3072" cy="192"/>
          </a:xfrm>
        </p:grpSpPr>
        <p:sp>
          <p:nvSpPr>
            <p:cNvPr id="15498" name="Rectangle 21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9" name="Rectangle 21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2" name="Group 214"/>
          <p:cNvGrpSpPr>
            <a:grpSpLocks/>
          </p:cNvGrpSpPr>
          <p:nvPr/>
        </p:nvGrpSpPr>
        <p:grpSpPr bwMode="auto">
          <a:xfrm>
            <a:off x="6267450" y="3863975"/>
            <a:ext cx="258763" cy="304800"/>
            <a:chOff x="1966" y="1541"/>
            <a:chExt cx="3072" cy="192"/>
          </a:xfrm>
        </p:grpSpPr>
        <p:sp>
          <p:nvSpPr>
            <p:cNvPr id="15496" name="Rectangle 21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7" name="Rectangle 21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5" name="Group 217"/>
          <p:cNvGrpSpPr>
            <a:grpSpLocks/>
          </p:cNvGrpSpPr>
          <p:nvPr/>
        </p:nvGrpSpPr>
        <p:grpSpPr bwMode="auto">
          <a:xfrm>
            <a:off x="6599238" y="3859213"/>
            <a:ext cx="258762" cy="304800"/>
            <a:chOff x="1966" y="1541"/>
            <a:chExt cx="3072" cy="192"/>
          </a:xfrm>
        </p:grpSpPr>
        <p:sp>
          <p:nvSpPr>
            <p:cNvPr id="15494" name="Rectangle 21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5" name="Rectangle 21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8" name="Group 220"/>
          <p:cNvGrpSpPr>
            <a:grpSpLocks/>
          </p:cNvGrpSpPr>
          <p:nvPr/>
        </p:nvGrpSpPr>
        <p:grpSpPr bwMode="auto">
          <a:xfrm>
            <a:off x="6896100" y="3867150"/>
            <a:ext cx="258763" cy="304800"/>
            <a:chOff x="1966" y="1541"/>
            <a:chExt cx="3072" cy="192"/>
          </a:xfrm>
        </p:grpSpPr>
        <p:sp>
          <p:nvSpPr>
            <p:cNvPr id="15492" name="Rectangle 22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3" name="Rectangle 22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1" name="Group 223"/>
          <p:cNvGrpSpPr>
            <a:grpSpLocks/>
          </p:cNvGrpSpPr>
          <p:nvPr/>
        </p:nvGrpSpPr>
        <p:grpSpPr bwMode="auto">
          <a:xfrm>
            <a:off x="7226300" y="3865563"/>
            <a:ext cx="258763" cy="304800"/>
            <a:chOff x="1966" y="1541"/>
            <a:chExt cx="3072" cy="192"/>
          </a:xfrm>
        </p:grpSpPr>
        <p:sp>
          <p:nvSpPr>
            <p:cNvPr id="15490" name="Rectangle 22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1" name="Rectangle 22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4" name="Group 226"/>
          <p:cNvGrpSpPr>
            <a:grpSpLocks/>
          </p:cNvGrpSpPr>
          <p:nvPr/>
        </p:nvGrpSpPr>
        <p:grpSpPr bwMode="auto">
          <a:xfrm>
            <a:off x="7546975" y="3862388"/>
            <a:ext cx="258763" cy="304800"/>
            <a:chOff x="1966" y="1541"/>
            <a:chExt cx="3072" cy="192"/>
          </a:xfrm>
        </p:grpSpPr>
        <p:sp>
          <p:nvSpPr>
            <p:cNvPr id="15488" name="Rectangle 22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9" name="Rectangle 22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7" name="Group 229"/>
          <p:cNvGrpSpPr>
            <a:grpSpLocks/>
          </p:cNvGrpSpPr>
          <p:nvPr/>
        </p:nvGrpSpPr>
        <p:grpSpPr bwMode="auto">
          <a:xfrm>
            <a:off x="7832725" y="3867150"/>
            <a:ext cx="258763" cy="304800"/>
            <a:chOff x="1966" y="1541"/>
            <a:chExt cx="3072" cy="192"/>
          </a:xfrm>
        </p:grpSpPr>
        <p:sp>
          <p:nvSpPr>
            <p:cNvPr id="15486" name="Rectangle 23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7" name="Rectangle 23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0" name="Group 232"/>
          <p:cNvGrpSpPr>
            <a:grpSpLocks/>
          </p:cNvGrpSpPr>
          <p:nvPr/>
        </p:nvGrpSpPr>
        <p:grpSpPr bwMode="auto">
          <a:xfrm>
            <a:off x="8140700" y="3867150"/>
            <a:ext cx="258763" cy="304800"/>
            <a:chOff x="1966" y="1541"/>
            <a:chExt cx="3072" cy="192"/>
          </a:xfrm>
        </p:grpSpPr>
        <p:sp>
          <p:nvSpPr>
            <p:cNvPr id="15484" name="Rectangle 23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5" name="Rectangle 23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3" name="Group 235"/>
          <p:cNvGrpSpPr>
            <a:grpSpLocks/>
          </p:cNvGrpSpPr>
          <p:nvPr/>
        </p:nvGrpSpPr>
        <p:grpSpPr bwMode="auto">
          <a:xfrm>
            <a:off x="3630613" y="4240213"/>
            <a:ext cx="144462" cy="304800"/>
            <a:chOff x="1966" y="1541"/>
            <a:chExt cx="3072" cy="192"/>
          </a:xfrm>
        </p:grpSpPr>
        <p:sp>
          <p:nvSpPr>
            <p:cNvPr id="15482" name="Rectangle 23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3" name="Rectangle 23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6" name="Group 238"/>
          <p:cNvGrpSpPr>
            <a:grpSpLocks/>
          </p:cNvGrpSpPr>
          <p:nvPr/>
        </p:nvGrpSpPr>
        <p:grpSpPr bwMode="auto">
          <a:xfrm>
            <a:off x="3797300" y="4241800"/>
            <a:ext cx="144463" cy="304800"/>
            <a:chOff x="1966" y="1541"/>
            <a:chExt cx="3072" cy="192"/>
          </a:xfrm>
        </p:grpSpPr>
        <p:sp>
          <p:nvSpPr>
            <p:cNvPr id="15480" name="Rectangle 23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1" name="Rectangle 24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9" name="Group 241"/>
          <p:cNvGrpSpPr>
            <a:grpSpLocks/>
          </p:cNvGrpSpPr>
          <p:nvPr/>
        </p:nvGrpSpPr>
        <p:grpSpPr bwMode="auto">
          <a:xfrm>
            <a:off x="3960813" y="4238625"/>
            <a:ext cx="144462" cy="304800"/>
            <a:chOff x="1966" y="1541"/>
            <a:chExt cx="3072" cy="192"/>
          </a:xfrm>
        </p:grpSpPr>
        <p:sp>
          <p:nvSpPr>
            <p:cNvPr id="15478" name="Rectangle 24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9" name="Rectangle 24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2" name="Group 244"/>
          <p:cNvGrpSpPr>
            <a:grpSpLocks/>
          </p:cNvGrpSpPr>
          <p:nvPr/>
        </p:nvGrpSpPr>
        <p:grpSpPr bwMode="auto">
          <a:xfrm>
            <a:off x="4144963" y="4241800"/>
            <a:ext cx="144462" cy="304800"/>
            <a:chOff x="1966" y="1541"/>
            <a:chExt cx="3072" cy="192"/>
          </a:xfrm>
        </p:grpSpPr>
        <p:sp>
          <p:nvSpPr>
            <p:cNvPr id="15476" name="Rectangle 24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7" name="Rectangle 24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5" name="Group 247"/>
          <p:cNvGrpSpPr>
            <a:grpSpLocks/>
          </p:cNvGrpSpPr>
          <p:nvPr/>
        </p:nvGrpSpPr>
        <p:grpSpPr bwMode="auto">
          <a:xfrm>
            <a:off x="4308475" y="4238625"/>
            <a:ext cx="144463" cy="304800"/>
            <a:chOff x="1966" y="1541"/>
            <a:chExt cx="3072" cy="192"/>
          </a:xfrm>
        </p:grpSpPr>
        <p:sp>
          <p:nvSpPr>
            <p:cNvPr id="15474" name="Rectangle 24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5" name="Rectangle 24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8" name="Group 250"/>
          <p:cNvGrpSpPr>
            <a:grpSpLocks/>
          </p:cNvGrpSpPr>
          <p:nvPr/>
        </p:nvGrpSpPr>
        <p:grpSpPr bwMode="auto">
          <a:xfrm>
            <a:off x="4475163" y="4240213"/>
            <a:ext cx="144462" cy="304800"/>
            <a:chOff x="1966" y="1541"/>
            <a:chExt cx="3072" cy="192"/>
          </a:xfrm>
        </p:grpSpPr>
        <p:sp>
          <p:nvSpPr>
            <p:cNvPr id="15472" name="Rectangle 25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3" name="Rectangle 25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1" name="Group 253"/>
          <p:cNvGrpSpPr>
            <a:grpSpLocks/>
          </p:cNvGrpSpPr>
          <p:nvPr/>
        </p:nvGrpSpPr>
        <p:grpSpPr bwMode="auto">
          <a:xfrm>
            <a:off x="4638675" y="4237038"/>
            <a:ext cx="144463" cy="304800"/>
            <a:chOff x="1966" y="1541"/>
            <a:chExt cx="3072" cy="192"/>
          </a:xfrm>
        </p:grpSpPr>
        <p:sp>
          <p:nvSpPr>
            <p:cNvPr id="15470" name="Rectangle 25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1" name="Rectangle 25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4" name="Group 256"/>
          <p:cNvGrpSpPr>
            <a:grpSpLocks/>
          </p:cNvGrpSpPr>
          <p:nvPr/>
        </p:nvGrpSpPr>
        <p:grpSpPr bwMode="auto">
          <a:xfrm>
            <a:off x="4799013" y="4237038"/>
            <a:ext cx="144462" cy="304800"/>
            <a:chOff x="1966" y="1541"/>
            <a:chExt cx="3072" cy="192"/>
          </a:xfrm>
        </p:grpSpPr>
        <p:sp>
          <p:nvSpPr>
            <p:cNvPr id="15468" name="Rectangle 25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9" name="Rectangle 25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7" name="Group 259"/>
          <p:cNvGrpSpPr>
            <a:grpSpLocks/>
          </p:cNvGrpSpPr>
          <p:nvPr/>
        </p:nvGrpSpPr>
        <p:grpSpPr bwMode="auto">
          <a:xfrm>
            <a:off x="4962525" y="4243388"/>
            <a:ext cx="144463" cy="304800"/>
            <a:chOff x="1966" y="1541"/>
            <a:chExt cx="3072" cy="192"/>
          </a:xfrm>
        </p:grpSpPr>
        <p:sp>
          <p:nvSpPr>
            <p:cNvPr id="15466" name="Rectangle 26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7" name="Rectangle 26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0" name="Group 262"/>
          <p:cNvGrpSpPr>
            <a:grpSpLocks/>
          </p:cNvGrpSpPr>
          <p:nvPr/>
        </p:nvGrpSpPr>
        <p:grpSpPr bwMode="auto">
          <a:xfrm>
            <a:off x="5129213" y="4235450"/>
            <a:ext cx="144462" cy="304800"/>
            <a:chOff x="1966" y="1541"/>
            <a:chExt cx="3072" cy="192"/>
          </a:xfrm>
        </p:grpSpPr>
        <p:sp>
          <p:nvSpPr>
            <p:cNvPr id="15464" name="Rectangle 26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5" name="Rectangle 26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3" name="Group 265"/>
          <p:cNvGrpSpPr>
            <a:grpSpLocks/>
          </p:cNvGrpSpPr>
          <p:nvPr/>
        </p:nvGrpSpPr>
        <p:grpSpPr bwMode="auto">
          <a:xfrm>
            <a:off x="5292725" y="4241800"/>
            <a:ext cx="144463" cy="304800"/>
            <a:chOff x="1966" y="1541"/>
            <a:chExt cx="3072" cy="192"/>
          </a:xfrm>
        </p:grpSpPr>
        <p:sp>
          <p:nvSpPr>
            <p:cNvPr id="15462" name="Rectangle 26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3" name="Rectangle 26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6" name="Group 268"/>
          <p:cNvGrpSpPr>
            <a:grpSpLocks/>
          </p:cNvGrpSpPr>
          <p:nvPr/>
        </p:nvGrpSpPr>
        <p:grpSpPr bwMode="auto">
          <a:xfrm>
            <a:off x="5475288" y="4243388"/>
            <a:ext cx="144462" cy="304800"/>
            <a:chOff x="1966" y="1541"/>
            <a:chExt cx="3072" cy="192"/>
          </a:xfrm>
        </p:grpSpPr>
        <p:sp>
          <p:nvSpPr>
            <p:cNvPr id="15460" name="Rectangle 26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1" name="Rectangle 27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9" name="Group 271"/>
          <p:cNvGrpSpPr>
            <a:grpSpLocks/>
          </p:cNvGrpSpPr>
          <p:nvPr/>
        </p:nvGrpSpPr>
        <p:grpSpPr bwMode="auto">
          <a:xfrm>
            <a:off x="5638800" y="4240213"/>
            <a:ext cx="144463" cy="304800"/>
            <a:chOff x="1966" y="1541"/>
            <a:chExt cx="3072" cy="192"/>
          </a:xfrm>
        </p:grpSpPr>
        <p:sp>
          <p:nvSpPr>
            <p:cNvPr id="15458" name="Rectangle 27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9" name="Rectangle 27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2" name="Group 274"/>
          <p:cNvGrpSpPr>
            <a:grpSpLocks/>
          </p:cNvGrpSpPr>
          <p:nvPr/>
        </p:nvGrpSpPr>
        <p:grpSpPr bwMode="auto">
          <a:xfrm>
            <a:off x="5805488" y="4241800"/>
            <a:ext cx="144462" cy="304800"/>
            <a:chOff x="1966" y="1541"/>
            <a:chExt cx="3072" cy="192"/>
          </a:xfrm>
        </p:grpSpPr>
        <p:sp>
          <p:nvSpPr>
            <p:cNvPr id="15456" name="Rectangle 27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7" name="Rectangle 27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5" name="Group 277"/>
          <p:cNvGrpSpPr>
            <a:grpSpLocks/>
          </p:cNvGrpSpPr>
          <p:nvPr/>
        </p:nvGrpSpPr>
        <p:grpSpPr bwMode="auto">
          <a:xfrm>
            <a:off x="5969000" y="4238625"/>
            <a:ext cx="144463" cy="304800"/>
            <a:chOff x="1966" y="1541"/>
            <a:chExt cx="3072" cy="192"/>
          </a:xfrm>
        </p:grpSpPr>
        <p:sp>
          <p:nvSpPr>
            <p:cNvPr id="15454" name="Rectangle 27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5" name="Rectangle 27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8" name="Group 280"/>
          <p:cNvGrpSpPr>
            <a:grpSpLocks/>
          </p:cNvGrpSpPr>
          <p:nvPr/>
        </p:nvGrpSpPr>
        <p:grpSpPr bwMode="auto">
          <a:xfrm>
            <a:off x="6151563" y="4241800"/>
            <a:ext cx="144462" cy="304800"/>
            <a:chOff x="1966" y="1541"/>
            <a:chExt cx="3072" cy="192"/>
          </a:xfrm>
        </p:grpSpPr>
        <p:sp>
          <p:nvSpPr>
            <p:cNvPr id="15452" name="Rectangle 28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3" name="Rectangle 28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1" name="Group 283"/>
          <p:cNvGrpSpPr>
            <a:grpSpLocks/>
          </p:cNvGrpSpPr>
          <p:nvPr/>
        </p:nvGrpSpPr>
        <p:grpSpPr bwMode="auto">
          <a:xfrm>
            <a:off x="6315075" y="4238625"/>
            <a:ext cx="144463" cy="304800"/>
            <a:chOff x="1966" y="1541"/>
            <a:chExt cx="3072" cy="192"/>
          </a:xfrm>
        </p:grpSpPr>
        <p:sp>
          <p:nvSpPr>
            <p:cNvPr id="15450" name="Rectangle 28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1" name="Rectangle 28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4" name="Group 286"/>
          <p:cNvGrpSpPr>
            <a:grpSpLocks/>
          </p:cNvGrpSpPr>
          <p:nvPr/>
        </p:nvGrpSpPr>
        <p:grpSpPr bwMode="auto">
          <a:xfrm>
            <a:off x="6481763" y="4240213"/>
            <a:ext cx="144462" cy="304800"/>
            <a:chOff x="1966" y="1541"/>
            <a:chExt cx="3072" cy="192"/>
          </a:xfrm>
        </p:grpSpPr>
        <p:sp>
          <p:nvSpPr>
            <p:cNvPr id="15448" name="Rectangle 28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9" name="Rectangle 28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7" name="Group 289"/>
          <p:cNvGrpSpPr>
            <a:grpSpLocks/>
          </p:cNvGrpSpPr>
          <p:nvPr/>
        </p:nvGrpSpPr>
        <p:grpSpPr bwMode="auto">
          <a:xfrm>
            <a:off x="6645275" y="4237038"/>
            <a:ext cx="144463" cy="304800"/>
            <a:chOff x="1966" y="1541"/>
            <a:chExt cx="3072" cy="192"/>
          </a:xfrm>
        </p:grpSpPr>
        <p:sp>
          <p:nvSpPr>
            <p:cNvPr id="15446" name="Rectangle 29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7" name="Rectangle 29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0" name="Group 292"/>
          <p:cNvGrpSpPr>
            <a:grpSpLocks/>
          </p:cNvGrpSpPr>
          <p:nvPr/>
        </p:nvGrpSpPr>
        <p:grpSpPr bwMode="auto">
          <a:xfrm>
            <a:off x="6808788" y="4241800"/>
            <a:ext cx="144462" cy="304800"/>
            <a:chOff x="1966" y="1541"/>
            <a:chExt cx="3072" cy="192"/>
          </a:xfrm>
        </p:grpSpPr>
        <p:sp>
          <p:nvSpPr>
            <p:cNvPr id="15444" name="Rectangle 29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5" name="Rectangle 29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3" name="Group 295"/>
          <p:cNvGrpSpPr>
            <a:grpSpLocks/>
          </p:cNvGrpSpPr>
          <p:nvPr/>
        </p:nvGrpSpPr>
        <p:grpSpPr bwMode="auto">
          <a:xfrm>
            <a:off x="6972300" y="4238625"/>
            <a:ext cx="144463" cy="304800"/>
            <a:chOff x="1966" y="1541"/>
            <a:chExt cx="3072" cy="192"/>
          </a:xfrm>
        </p:grpSpPr>
        <p:sp>
          <p:nvSpPr>
            <p:cNvPr id="15442" name="Rectangle 29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3" name="Rectangle 29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6" name="Group 298"/>
          <p:cNvGrpSpPr>
            <a:grpSpLocks/>
          </p:cNvGrpSpPr>
          <p:nvPr/>
        </p:nvGrpSpPr>
        <p:grpSpPr bwMode="auto">
          <a:xfrm>
            <a:off x="7138988" y="4240213"/>
            <a:ext cx="144462" cy="304800"/>
            <a:chOff x="1966" y="1541"/>
            <a:chExt cx="3072" cy="192"/>
          </a:xfrm>
        </p:grpSpPr>
        <p:sp>
          <p:nvSpPr>
            <p:cNvPr id="15440" name="Rectangle 29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1" name="Rectangle 30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9" name="Group 301"/>
          <p:cNvGrpSpPr>
            <a:grpSpLocks/>
          </p:cNvGrpSpPr>
          <p:nvPr/>
        </p:nvGrpSpPr>
        <p:grpSpPr bwMode="auto">
          <a:xfrm>
            <a:off x="7302500" y="4237038"/>
            <a:ext cx="144463" cy="304800"/>
            <a:chOff x="1966" y="1541"/>
            <a:chExt cx="3072" cy="192"/>
          </a:xfrm>
        </p:grpSpPr>
        <p:sp>
          <p:nvSpPr>
            <p:cNvPr id="15438" name="Rectangle 30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9" name="Rectangle 30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2" name="Group 304"/>
          <p:cNvGrpSpPr>
            <a:grpSpLocks/>
          </p:cNvGrpSpPr>
          <p:nvPr/>
        </p:nvGrpSpPr>
        <p:grpSpPr bwMode="auto">
          <a:xfrm>
            <a:off x="7467600" y="4243388"/>
            <a:ext cx="144463" cy="304800"/>
            <a:chOff x="1966" y="1541"/>
            <a:chExt cx="3072" cy="192"/>
          </a:xfrm>
        </p:grpSpPr>
        <p:sp>
          <p:nvSpPr>
            <p:cNvPr id="15436" name="Rectangle 30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7" name="Rectangle 30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5" name="Group 307"/>
          <p:cNvGrpSpPr>
            <a:grpSpLocks/>
          </p:cNvGrpSpPr>
          <p:nvPr/>
        </p:nvGrpSpPr>
        <p:grpSpPr bwMode="auto">
          <a:xfrm>
            <a:off x="7631113" y="4240213"/>
            <a:ext cx="144462" cy="304800"/>
            <a:chOff x="1966" y="1541"/>
            <a:chExt cx="3072" cy="192"/>
          </a:xfrm>
        </p:grpSpPr>
        <p:sp>
          <p:nvSpPr>
            <p:cNvPr id="15434" name="Rectangle 30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5" name="Rectangle 30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8" name="Group 310"/>
          <p:cNvGrpSpPr>
            <a:grpSpLocks/>
          </p:cNvGrpSpPr>
          <p:nvPr/>
        </p:nvGrpSpPr>
        <p:grpSpPr bwMode="auto">
          <a:xfrm>
            <a:off x="7797800" y="4241800"/>
            <a:ext cx="144463" cy="304800"/>
            <a:chOff x="1966" y="1541"/>
            <a:chExt cx="3072" cy="192"/>
          </a:xfrm>
        </p:grpSpPr>
        <p:sp>
          <p:nvSpPr>
            <p:cNvPr id="15432" name="Rectangle 31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3" name="Rectangle 31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1" name="Group 313"/>
          <p:cNvGrpSpPr>
            <a:grpSpLocks/>
          </p:cNvGrpSpPr>
          <p:nvPr/>
        </p:nvGrpSpPr>
        <p:grpSpPr bwMode="auto">
          <a:xfrm>
            <a:off x="7961313" y="4238625"/>
            <a:ext cx="144462" cy="304800"/>
            <a:chOff x="1966" y="1541"/>
            <a:chExt cx="3072" cy="192"/>
          </a:xfrm>
        </p:grpSpPr>
        <p:sp>
          <p:nvSpPr>
            <p:cNvPr id="15430" name="Rectangle 31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1" name="Rectangle 31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4" name="Group 316"/>
          <p:cNvGrpSpPr>
            <a:grpSpLocks/>
          </p:cNvGrpSpPr>
          <p:nvPr/>
        </p:nvGrpSpPr>
        <p:grpSpPr bwMode="auto">
          <a:xfrm>
            <a:off x="8140700" y="4238625"/>
            <a:ext cx="144463" cy="304800"/>
            <a:chOff x="1966" y="1541"/>
            <a:chExt cx="3072" cy="192"/>
          </a:xfrm>
        </p:grpSpPr>
        <p:sp>
          <p:nvSpPr>
            <p:cNvPr id="15428" name="Rectangle 31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9" name="Rectangle 31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7" name="Group 319"/>
          <p:cNvGrpSpPr>
            <a:grpSpLocks/>
          </p:cNvGrpSpPr>
          <p:nvPr/>
        </p:nvGrpSpPr>
        <p:grpSpPr bwMode="auto">
          <a:xfrm>
            <a:off x="8304213" y="4235450"/>
            <a:ext cx="144462" cy="304800"/>
            <a:chOff x="1966" y="1541"/>
            <a:chExt cx="3072" cy="192"/>
          </a:xfrm>
        </p:grpSpPr>
        <p:sp>
          <p:nvSpPr>
            <p:cNvPr id="15426" name="Rectangle 32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7" name="Rectangle 32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0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0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0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0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00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0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0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0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0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0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0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00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00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0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0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0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00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0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0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0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0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0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00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0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00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00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0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00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00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0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00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00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00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00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00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00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00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0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00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00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0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0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000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0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00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0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00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0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000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00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00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00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Magnetic field caused by a current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Consider a current-carrying wire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we place compasses around the wire we        discover that a magnetic field is produced                         which is tangent to a circle surrounding                          the wire.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is a strange phenomenon: Namely, the                   magnetic field lines do not originate on the                          wire.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They encircle it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They have no beginning,                    and no end.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if we reverse the direction of the                   current, the magnetic field lines will also reverse                   their directions.</a:t>
            </a:r>
          </a:p>
        </p:txBody>
      </p:sp>
      <p:sp>
        <p:nvSpPr>
          <p:cNvPr id="960521" name="Arc 9"/>
          <p:cNvSpPr>
            <a:spLocks/>
          </p:cNvSpPr>
          <p:nvPr/>
        </p:nvSpPr>
        <p:spPr bwMode="auto">
          <a:xfrm flipH="1" flipV="1">
            <a:off x="7599363" y="3873500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2" name="Arc 10"/>
          <p:cNvSpPr>
            <a:spLocks/>
          </p:cNvSpPr>
          <p:nvPr/>
        </p:nvSpPr>
        <p:spPr bwMode="auto">
          <a:xfrm flipH="1" flipV="1">
            <a:off x="7396163" y="3905250"/>
            <a:ext cx="1238250" cy="233363"/>
          </a:xfrm>
          <a:custGeom>
            <a:avLst/>
            <a:gdLst>
              <a:gd name="T0" fmla="*/ 0 w 43200"/>
              <a:gd name="T1" fmla="*/ 266065783 h 22151"/>
              <a:gd name="T2" fmla="*/ 2147483647 w 43200"/>
              <a:gd name="T3" fmla="*/ 272865148 h 22151"/>
              <a:gd name="T4" fmla="*/ 2147483647 w 43200"/>
              <a:gd name="T5" fmla="*/ 266077435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3" name="Arc 11"/>
          <p:cNvSpPr>
            <a:spLocks/>
          </p:cNvSpPr>
          <p:nvPr/>
        </p:nvSpPr>
        <p:spPr bwMode="auto">
          <a:xfrm flipH="1" flipV="1">
            <a:off x="7593013" y="2630488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4" name="Arc 12"/>
          <p:cNvSpPr>
            <a:spLocks/>
          </p:cNvSpPr>
          <p:nvPr/>
        </p:nvSpPr>
        <p:spPr bwMode="auto">
          <a:xfrm flipH="1" flipV="1">
            <a:off x="7389813" y="2662238"/>
            <a:ext cx="1238250" cy="233362"/>
          </a:xfrm>
          <a:custGeom>
            <a:avLst/>
            <a:gdLst>
              <a:gd name="T0" fmla="*/ 0 w 43200"/>
              <a:gd name="T1" fmla="*/ 266061167 h 22151"/>
              <a:gd name="T2" fmla="*/ 2147483647 w 43200"/>
              <a:gd name="T3" fmla="*/ 272860365 h 22151"/>
              <a:gd name="T4" fmla="*/ 2147483647 w 43200"/>
              <a:gd name="T5" fmla="*/ 26607281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0538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00238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60531" name="Group 19"/>
          <p:cNvGrpSpPr>
            <a:grpSpLocks/>
          </p:cNvGrpSpPr>
          <p:nvPr/>
        </p:nvGrpSpPr>
        <p:grpSpPr bwMode="auto">
          <a:xfrm>
            <a:off x="7737475" y="2832100"/>
            <a:ext cx="320675" cy="895350"/>
            <a:chOff x="3670" y="2016"/>
            <a:chExt cx="202" cy="564"/>
          </a:xfrm>
        </p:grpSpPr>
        <p:sp>
          <p:nvSpPr>
            <p:cNvPr id="16398" name="Line 20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sp>
        <p:nvSpPr>
          <p:cNvPr id="960534" name="Arc 22"/>
          <p:cNvSpPr>
            <a:spLocks/>
          </p:cNvSpPr>
          <p:nvPr/>
        </p:nvSpPr>
        <p:spPr bwMode="auto">
          <a:xfrm rot="10800000" flipH="1" flipV="1">
            <a:off x="7588250" y="2492375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5" name="Arc 23"/>
          <p:cNvSpPr>
            <a:spLocks/>
          </p:cNvSpPr>
          <p:nvPr/>
        </p:nvSpPr>
        <p:spPr bwMode="auto">
          <a:xfrm rot="10800000" flipH="1" flipV="1">
            <a:off x="7397750" y="2338388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6" name="Arc 24"/>
          <p:cNvSpPr>
            <a:spLocks/>
          </p:cNvSpPr>
          <p:nvPr/>
        </p:nvSpPr>
        <p:spPr bwMode="auto">
          <a:xfrm rot="10800000" flipH="1" flipV="1">
            <a:off x="7594600" y="3725863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7" name="Arc 25"/>
          <p:cNvSpPr>
            <a:spLocks/>
          </p:cNvSpPr>
          <p:nvPr/>
        </p:nvSpPr>
        <p:spPr bwMode="auto">
          <a:xfrm rot="10800000" flipH="1" flipV="1">
            <a:off x="7404100" y="3581400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0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60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1" grpId="0" animBg="1"/>
      <p:bldP spid="960522" grpId="0" animBg="1"/>
      <p:bldP spid="960523" grpId="0" animBg="1"/>
      <p:bldP spid="960524" grpId="0" animBg="1"/>
      <p:bldP spid="960534" grpId="0" animBg="1"/>
      <p:bldP spid="960535" grpId="0" animBg="1"/>
      <p:bldP spid="960536" grpId="0" animBg="1"/>
      <p:bldP spid="960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995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</a:t>
            </a:r>
            <a:r>
              <a:rPr lang="en-US" altLang="en-US" sz="2400" i="1" dirty="0">
                <a:solidFill>
                  <a:srgbClr val="333399"/>
                </a:solidFill>
              </a:rPr>
              <a:t>magnetic field</a:t>
            </a:r>
            <a:r>
              <a:rPr lang="en-US" altLang="en-US" sz="2400" i="1" dirty="0" smtClean="0">
                <a:solidFill>
                  <a:srgbClr val="333399"/>
                </a:solidFill>
              </a:rPr>
              <a:t>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straight wire</a:t>
            </a:r>
            <a:endParaRPr lang="en-US" altLang="en-US" sz="2400" i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a current                            carrying wire which helps us remember                                     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grasping the wire with your right                           hand in such a way that your extended                                 thumb points in the direction of the current.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fingers will wrap around the                                   wire in the same direction as the B-field                                  lines.</a:t>
            </a:r>
          </a:p>
        </p:txBody>
      </p:sp>
      <p:pic>
        <p:nvPicPr>
          <p:cNvPr id="96257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8" y="4310063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43"/>
          <p:cNvGrpSpPr>
            <a:grpSpLocks/>
          </p:cNvGrpSpPr>
          <p:nvPr/>
        </p:nvGrpSpPr>
        <p:grpSpPr bwMode="auto">
          <a:xfrm>
            <a:off x="7389813" y="1900238"/>
            <a:ext cx="1252537" cy="4670425"/>
            <a:chOff x="4655" y="1197"/>
            <a:chExt cx="789" cy="2942"/>
          </a:xfrm>
        </p:grpSpPr>
        <p:sp>
          <p:nvSpPr>
            <p:cNvPr id="17416" name="Arc 31"/>
            <p:cNvSpPr>
              <a:spLocks/>
            </p:cNvSpPr>
            <p:nvPr/>
          </p:nvSpPr>
          <p:spPr bwMode="auto">
            <a:xfrm flipH="1" flipV="1">
              <a:off x="4787" y="244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rc 32"/>
            <p:cNvSpPr>
              <a:spLocks/>
            </p:cNvSpPr>
            <p:nvPr/>
          </p:nvSpPr>
          <p:spPr bwMode="auto">
            <a:xfrm flipH="1" flipV="1">
              <a:off x="4659" y="2460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rc 33"/>
            <p:cNvSpPr>
              <a:spLocks/>
            </p:cNvSpPr>
            <p:nvPr/>
          </p:nvSpPr>
          <p:spPr bwMode="auto">
            <a:xfrm flipH="1" flipV="1">
              <a:off x="4783" y="165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rc 34"/>
            <p:cNvSpPr>
              <a:spLocks/>
            </p:cNvSpPr>
            <p:nvPr/>
          </p:nvSpPr>
          <p:spPr bwMode="auto">
            <a:xfrm flipH="1" flipV="1">
              <a:off x="4655" y="1677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3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" y="1197"/>
              <a:ext cx="542" cy="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421" name="Group 36"/>
            <p:cNvGrpSpPr>
              <a:grpSpLocks/>
            </p:cNvGrpSpPr>
            <p:nvPr/>
          </p:nvGrpSpPr>
          <p:grpSpPr bwMode="auto">
            <a:xfrm>
              <a:off x="4874" y="1784"/>
              <a:ext cx="202" cy="564"/>
              <a:chOff x="3670" y="2016"/>
              <a:chExt cx="202" cy="564"/>
            </a:xfrm>
          </p:grpSpPr>
          <p:sp>
            <p:nvSpPr>
              <p:cNvPr id="17426" name="Line 37"/>
              <p:cNvSpPr>
                <a:spLocks noChangeShapeType="1"/>
              </p:cNvSpPr>
              <p:nvPr/>
            </p:nvSpPr>
            <p:spPr bwMode="auto">
              <a:xfrm>
                <a:off x="3853" y="2016"/>
                <a:ext cx="0" cy="56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38"/>
              <p:cNvSpPr txBox="1">
                <a:spLocks noChangeArrowheads="1"/>
              </p:cNvSpPr>
              <p:nvPr/>
            </p:nvSpPr>
            <p:spPr bwMode="auto">
              <a:xfrm>
                <a:off x="3670" y="2200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/>
                  <a:t>I</a:t>
                </a:r>
              </a:p>
            </p:txBody>
          </p:sp>
        </p:grpSp>
        <p:sp>
          <p:nvSpPr>
            <p:cNvPr id="17422" name="Arc 39"/>
            <p:cNvSpPr>
              <a:spLocks/>
            </p:cNvSpPr>
            <p:nvPr/>
          </p:nvSpPr>
          <p:spPr bwMode="auto">
            <a:xfrm rot="10800000" flipH="1" flipV="1">
              <a:off x="4780" y="157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rc 40"/>
            <p:cNvSpPr>
              <a:spLocks/>
            </p:cNvSpPr>
            <p:nvPr/>
          </p:nvSpPr>
          <p:spPr bwMode="auto">
            <a:xfrm rot="10800000" flipH="1" flipV="1">
              <a:off x="4660" y="1473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rc 41"/>
            <p:cNvSpPr>
              <a:spLocks/>
            </p:cNvSpPr>
            <p:nvPr/>
          </p:nvSpPr>
          <p:spPr bwMode="auto">
            <a:xfrm rot="10800000" flipH="1" flipV="1">
              <a:off x="4784" y="234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rc 42"/>
            <p:cNvSpPr>
              <a:spLocks/>
            </p:cNvSpPr>
            <p:nvPr/>
          </p:nvSpPr>
          <p:spPr bwMode="auto">
            <a:xfrm rot="10800000" flipH="1" flipV="1">
              <a:off x="4664" y="2256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2590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075" y="43164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4" name="Arc 44"/>
          <p:cNvSpPr>
            <a:spLocks/>
          </p:cNvSpPr>
          <p:nvPr/>
        </p:nvSpPr>
        <p:spPr bwMode="auto">
          <a:xfrm rot="10800000" flipH="1" flipV="1">
            <a:off x="7686675" y="4575175"/>
            <a:ext cx="641350" cy="223838"/>
          </a:xfrm>
          <a:custGeom>
            <a:avLst/>
            <a:gdLst>
              <a:gd name="T0" fmla="*/ 0 w 37780"/>
              <a:gd name="T1" fmla="*/ 76013105 h 22151"/>
              <a:gd name="T2" fmla="*/ 2147483647 w 37780"/>
              <a:gd name="T3" fmla="*/ 230969864 h 22151"/>
              <a:gd name="T4" fmla="*/ 1343725811 w 37780"/>
              <a:gd name="T5" fmla="*/ 22522437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962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7715250" y="2614613"/>
            <a:ext cx="558800" cy="536575"/>
            <a:chOff x="2494" y="1840"/>
            <a:chExt cx="352" cy="338"/>
          </a:xfrm>
        </p:grpSpPr>
        <p:sp>
          <p:nvSpPr>
            <p:cNvPr id="18471" name="Oval 1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2" name="Oval 1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3" name="Oval 1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4" name="Freeform 1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303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straight wire</a:t>
            </a:r>
            <a:endParaRPr lang="en-US" altLang="en-US" sz="2400" i="1" dirty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are sketching conventions for drawing B-fields. They are as follows…</a:t>
            </a:r>
          </a:p>
        </p:txBody>
      </p:sp>
      <p:grpSp>
        <p:nvGrpSpPr>
          <p:cNvPr id="964612" name="Group 4"/>
          <p:cNvGrpSpPr>
            <a:grpSpLocks/>
          </p:cNvGrpSpPr>
          <p:nvPr/>
        </p:nvGrpSpPr>
        <p:grpSpPr bwMode="auto">
          <a:xfrm>
            <a:off x="7716838" y="3211513"/>
            <a:ext cx="981075" cy="3127375"/>
            <a:chOff x="2473" y="1679"/>
            <a:chExt cx="618" cy="2166"/>
          </a:xfrm>
        </p:grpSpPr>
        <p:grpSp>
          <p:nvGrpSpPr>
            <p:cNvPr id="18464" name="Group 5"/>
            <p:cNvGrpSpPr>
              <a:grpSpLocks/>
            </p:cNvGrpSpPr>
            <p:nvPr/>
          </p:nvGrpSpPr>
          <p:grpSpPr bwMode="auto">
            <a:xfrm>
              <a:off x="2473" y="1679"/>
              <a:ext cx="330" cy="2166"/>
              <a:chOff x="2473" y="1679"/>
              <a:chExt cx="330" cy="2166"/>
            </a:xfrm>
          </p:grpSpPr>
          <p:sp>
            <p:nvSpPr>
              <p:cNvPr id="964614" name="AutoShape 6"/>
              <p:cNvSpPr>
                <a:spLocks noChangeArrowheads="1"/>
              </p:cNvSpPr>
              <p:nvPr/>
            </p:nvSpPr>
            <p:spPr bwMode="auto">
              <a:xfrm>
                <a:off x="2480" y="1679"/>
                <a:ext cx="316" cy="58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7" name="Oval 7"/>
              <p:cNvSpPr>
                <a:spLocks noChangeArrowheads="1"/>
              </p:cNvSpPr>
              <p:nvPr/>
            </p:nvSpPr>
            <p:spPr bwMode="auto">
              <a:xfrm>
                <a:off x="2473" y="2234"/>
                <a:ext cx="330" cy="8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64616" name="Oval 8"/>
              <p:cNvSpPr>
                <a:spLocks noChangeArrowheads="1"/>
              </p:cNvSpPr>
              <p:nvPr/>
            </p:nvSpPr>
            <p:spPr bwMode="auto">
              <a:xfrm>
                <a:off x="2569" y="2253"/>
                <a:ext cx="133" cy="56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4617" name="Rectangle 9"/>
              <p:cNvSpPr>
                <a:spLocks noChangeArrowheads="1"/>
              </p:cNvSpPr>
              <p:nvPr/>
            </p:nvSpPr>
            <p:spPr bwMode="auto">
              <a:xfrm>
                <a:off x="2564" y="2276"/>
                <a:ext cx="133" cy="1545"/>
              </a:xfrm>
              <a:prstGeom prst="rect">
                <a:avLst/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70" name="Oval 10"/>
              <p:cNvSpPr>
                <a:spLocks noChangeArrowheads="1"/>
              </p:cNvSpPr>
              <p:nvPr/>
            </p:nvSpPr>
            <p:spPr bwMode="auto">
              <a:xfrm>
                <a:off x="2559" y="3803"/>
                <a:ext cx="140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8465" name="Text Box 11"/>
            <p:cNvSpPr txBox="1">
              <a:spLocks noChangeArrowheads="1"/>
            </p:cNvSpPr>
            <p:nvPr/>
          </p:nvSpPr>
          <p:spPr bwMode="auto">
            <a:xfrm>
              <a:off x="2836" y="1779"/>
              <a:ext cx="25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/>
                <a:t>B</a:t>
              </a:r>
            </a:p>
          </p:txBody>
        </p:sp>
      </p:grpSp>
      <p:sp>
        <p:nvSpPr>
          <p:cNvPr id="964626" name="AutoShape 18"/>
          <p:cNvSpPr>
            <a:spLocks noChangeArrowheads="1"/>
          </p:cNvSpPr>
          <p:nvPr/>
        </p:nvSpPr>
        <p:spPr bwMode="auto">
          <a:xfrm flipH="1">
            <a:off x="4137025" y="2982913"/>
            <a:ext cx="2287588" cy="1138237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27" name="Group 19"/>
          <p:cNvGrpSpPr>
            <a:grpSpLocks/>
          </p:cNvGrpSpPr>
          <p:nvPr/>
        </p:nvGrpSpPr>
        <p:grpSpPr bwMode="auto">
          <a:xfrm>
            <a:off x="2595563" y="2959100"/>
            <a:ext cx="368300" cy="368300"/>
            <a:chOff x="3997" y="1693"/>
            <a:chExt cx="232" cy="232"/>
          </a:xfrm>
        </p:grpSpPr>
        <p:sp>
          <p:nvSpPr>
            <p:cNvPr id="18462" name="Oval 20"/>
            <p:cNvSpPr>
              <a:spLocks noChangeArrowheads="1"/>
            </p:cNvSpPr>
            <p:nvPr/>
          </p:nvSpPr>
          <p:spPr bwMode="auto">
            <a:xfrm>
              <a:off x="3997" y="1693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63" name="Oval 21"/>
            <p:cNvSpPr>
              <a:spLocks noChangeArrowheads="1"/>
            </p:cNvSpPr>
            <p:nvPr/>
          </p:nvSpPr>
          <p:spPr bwMode="auto">
            <a:xfrm>
              <a:off x="4074" y="1770"/>
              <a:ext cx="70" cy="70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4630" name="Group 22"/>
          <p:cNvGrpSpPr>
            <a:grpSpLocks/>
          </p:cNvGrpSpPr>
          <p:nvPr/>
        </p:nvGrpSpPr>
        <p:grpSpPr bwMode="auto">
          <a:xfrm flipV="1">
            <a:off x="7712075" y="6464300"/>
            <a:ext cx="558800" cy="536575"/>
            <a:chOff x="2494" y="1840"/>
            <a:chExt cx="352" cy="338"/>
          </a:xfrm>
        </p:grpSpPr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8" name="Oval 2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9" name="Oval 2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60" name="Freeform 2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36" name="AutoShape 28"/>
          <p:cNvSpPr>
            <a:spLocks noChangeArrowheads="1"/>
          </p:cNvSpPr>
          <p:nvPr/>
        </p:nvSpPr>
        <p:spPr bwMode="auto">
          <a:xfrm flipH="1">
            <a:off x="4216400" y="5156200"/>
            <a:ext cx="2287588" cy="1138238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37" name="Group 29"/>
          <p:cNvGrpSpPr>
            <a:grpSpLocks/>
          </p:cNvGrpSpPr>
          <p:nvPr/>
        </p:nvGrpSpPr>
        <p:grpSpPr bwMode="auto">
          <a:xfrm>
            <a:off x="2592388" y="5899150"/>
            <a:ext cx="368300" cy="368300"/>
            <a:chOff x="3995" y="3545"/>
            <a:chExt cx="232" cy="232"/>
          </a:xfrm>
        </p:grpSpPr>
        <p:sp>
          <p:nvSpPr>
            <p:cNvPr id="18453" name="Oval 30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4" name="Group 31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5" name="Line 32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Line 33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2" name="Text Box 34"/>
          <p:cNvSpPr txBox="1">
            <a:spLocks noChangeArrowheads="1"/>
          </p:cNvSpPr>
          <p:nvPr/>
        </p:nvSpPr>
        <p:spPr bwMode="auto">
          <a:xfrm>
            <a:off x="1908175" y="29591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43" name="Oval 35"/>
          <p:cNvSpPr>
            <a:spLocks noChangeArrowheads="1"/>
          </p:cNvSpPr>
          <p:nvPr/>
        </p:nvSpPr>
        <p:spPr bwMode="auto">
          <a:xfrm>
            <a:off x="1412875" y="3081338"/>
            <a:ext cx="111125" cy="1111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44" name="Group 36"/>
          <p:cNvGrpSpPr>
            <a:grpSpLocks/>
          </p:cNvGrpSpPr>
          <p:nvPr/>
        </p:nvGrpSpPr>
        <p:grpSpPr bwMode="auto">
          <a:xfrm>
            <a:off x="1182688" y="5884863"/>
            <a:ext cx="368300" cy="368300"/>
            <a:chOff x="3995" y="3545"/>
            <a:chExt cx="232" cy="232"/>
          </a:xfrm>
        </p:grpSpPr>
        <p:sp>
          <p:nvSpPr>
            <p:cNvPr id="18449" name="Oval 37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0" name="Group 38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1" name="Line 39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40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9" name="Text Box 41"/>
          <p:cNvSpPr txBox="1">
            <a:spLocks noChangeArrowheads="1"/>
          </p:cNvSpPr>
          <p:nvPr/>
        </p:nvSpPr>
        <p:spPr bwMode="auto">
          <a:xfrm>
            <a:off x="1838325" y="58547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50" name="Text Box 42"/>
          <p:cNvSpPr txBox="1">
            <a:spLocks noChangeArrowheads="1"/>
          </p:cNvSpPr>
          <p:nvPr/>
        </p:nvSpPr>
        <p:spPr bwMode="auto">
          <a:xfrm>
            <a:off x="952500" y="3351213"/>
            <a:ext cx="2557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head of B-field</a:t>
            </a:r>
          </a:p>
        </p:txBody>
      </p:sp>
      <p:sp>
        <p:nvSpPr>
          <p:cNvPr id="964651" name="Text Box 43"/>
          <p:cNvSpPr txBox="1">
            <a:spLocks noChangeArrowheads="1"/>
          </p:cNvSpPr>
          <p:nvPr/>
        </p:nvSpPr>
        <p:spPr bwMode="auto">
          <a:xfrm>
            <a:off x="947738" y="5005388"/>
            <a:ext cx="241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tail of B-field</a:t>
            </a:r>
          </a:p>
        </p:txBody>
      </p:sp>
      <p:sp>
        <p:nvSpPr>
          <p:cNvPr id="4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6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4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26" grpId="0" animBg="1"/>
      <p:bldP spid="964636" grpId="0" animBg="1"/>
      <p:bldP spid="964643" grpId="0" animBg="1"/>
      <p:bldP spid="964650" grpId="0"/>
      <p:bldP spid="964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024" name="Rectangle 368"/>
          <p:cNvSpPr>
            <a:spLocks noChangeArrowheads="1"/>
          </p:cNvSpPr>
          <p:nvPr/>
        </p:nvSpPr>
        <p:spPr bwMode="auto">
          <a:xfrm>
            <a:off x="682625" y="5632450"/>
            <a:ext cx="7777163" cy="12255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field gets weaker the farther you are from                       the wire. How can you tell from the picture?</a:t>
            </a:r>
          </a:p>
        </p:txBody>
      </p:sp>
      <p:sp>
        <p:nvSpPr>
          <p:cNvPr id="966700" name="Rectangle 44"/>
          <p:cNvSpPr>
            <a:spLocks noChangeArrowheads="1"/>
          </p:cNvSpPr>
          <p:nvPr/>
        </p:nvSpPr>
        <p:spPr bwMode="auto">
          <a:xfrm>
            <a:off x="674688" y="1988457"/>
            <a:ext cx="7772400" cy="367415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EXAMPLE: Using the drawing conventions                            just shown, sketch in the B-field for the                                current-carrying wire shown here.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the right hand rule to determine the                        direction, then sketch in the field symbols.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that on right the side of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wire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                                    B-field enters the slide.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On the left side the B-field exits the slide.</a:t>
            </a:r>
          </a:p>
        </p:txBody>
      </p:sp>
      <p:sp>
        <p:nvSpPr>
          <p:cNvPr id="966722" name="Arc 66"/>
          <p:cNvSpPr>
            <a:spLocks/>
          </p:cNvSpPr>
          <p:nvPr/>
        </p:nvSpPr>
        <p:spPr bwMode="auto">
          <a:xfrm rot="10800000" flipH="1" flipV="1">
            <a:off x="7588250" y="5064125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23" name="Arc 67"/>
          <p:cNvSpPr>
            <a:spLocks/>
          </p:cNvSpPr>
          <p:nvPr/>
        </p:nvSpPr>
        <p:spPr bwMode="auto">
          <a:xfrm rot="10800000" flipH="1" flipV="1">
            <a:off x="7397750" y="4910138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6726" name="Picture 7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6350" y="4513263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85800" y="1549400"/>
            <a:ext cx="7772400" cy="46808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dirty="0">
                <a:solidFill>
                  <a:srgbClr val="333399"/>
                </a:solidFill>
              </a:rPr>
              <a:t>– straight wire</a:t>
            </a:r>
            <a:endParaRPr lang="en-US" altLang="en-US" i="1" dirty="0">
              <a:solidFill>
                <a:srgbClr val="333399"/>
              </a:solidFill>
            </a:endParaRPr>
          </a:p>
        </p:txBody>
      </p:sp>
      <p:pic>
        <p:nvPicPr>
          <p:cNvPr id="966718" name="Picture 6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66913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66719" name="Group 63"/>
          <p:cNvGrpSpPr>
            <a:grpSpLocks/>
          </p:cNvGrpSpPr>
          <p:nvPr/>
        </p:nvGrpSpPr>
        <p:grpSpPr bwMode="auto">
          <a:xfrm>
            <a:off x="7737475" y="4641850"/>
            <a:ext cx="320675" cy="895350"/>
            <a:chOff x="3670" y="2016"/>
            <a:chExt cx="202" cy="564"/>
          </a:xfrm>
        </p:grpSpPr>
        <p:sp>
          <p:nvSpPr>
            <p:cNvPr id="19629" name="Line 64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Text Box 65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pic>
        <p:nvPicPr>
          <p:cNvPr id="966727" name="Picture 7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1588" y="524986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6945" name="Group 289"/>
          <p:cNvGrpSpPr>
            <a:grpSpLocks/>
          </p:cNvGrpSpPr>
          <p:nvPr/>
        </p:nvGrpSpPr>
        <p:grpSpPr bwMode="auto">
          <a:xfrm>
            <a:off x="8080375" y="2749550"/>
            <a:ext cx="101600" cy="1749425"/>
            <a:chOff x="3307" y="1859"/>
            <a:chExt cx="64" cy="1102"/>
          </a:xfrm>
        </p:grpSpPr>
        <p:grpSp>
          <p:nvGrpSpPr>
            <p:cNvPr id="19593" name="Group 73"/>
            <p:cNvGrpSpPr>
              <a:grpSpLocks/>
            </p:cNvGrpSpPr>
            <p:nvPr/>
          </p:nvGrpSpPr>
          <p:grpSpPr bwMode="auto">
            <a:xfrm>
              <a:off x="3309" y="1960"/>
              <a:ext cx="42" cy="42"/>
              <a:chOff x="2185" y="2697"/>
              <a:chExt cx="126" cy="126"/>
            </a:xfrm>
          </p:grpSpPr>
          <p:sp>
            <p:nvSpPr>
              <p:cNvPr id="19627" name="Line 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Line 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4" name="Group 91"/>
            <p:cNvGrpSpPr>
              <a:grpSpLocks/>
            </p:cNvGrpSpPr>
            <p:nvPr/>
          </p:nvGrpSpPr>
          <p:grpSpPr bwMode="auto">
            <a:xfrm>
              <a:off x="3307" y="1859"/>
              <a:ext cx="42" cy="42"/>
              <a:chOff x="2185" y="2697"/>
              <a:chExt cx="126" cy="126"/>
            </a:xfrm>
          </p:grpSpPr>
          <p:sp>
            <p:nvSpPr>
              <p:cNvPr id="19625" name="Line 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Line 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5" name="Group 109"/>
            <p:cNvGrpSpPr>
              <a:grpSpLocks/>
            </p:cNvGrpSpPr>
            <p:nvPr/>
          </p:nvGrpSpPr>
          <p:grpSpPr bwMode="auto">
            <a:xfrm>
              <a:off x="3314" y="2154"/>
              <a:ext cx="42" cy="42"/>
              <a:chOff x="2185" y="2697"/>
              <a:chExt cx="126" cy="126"/>
            </a:xfrm>
          </p:grpSpPr>
          <p:sp>
            <p:nvSpPr>
              <p:cNvPr id="19623" name="Line 1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Line 1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6" name="Group 127"/>
            <p:cNvGrpSpPr>
              <a:grpSpLocks/>
            </p:cNvGrpSpPr>
            <p:nvPr/>
          </p:nvGrpSpPr>
          <p:grpSpPr bwMode="auto">
            <a:xfrm>
              <a:off x="3312" y="2060"/>
              <a:ext cx="42" cy="42"/>
              <a:chOff x="2185" y="2697"/>
              <a:chExt cx="126" cy="126"/>
            </a:xfrm>
          </p:grpSpPr>
          <p:sp>
            <p:nvSpPr>
              <p:cNvPr id="19621" name="Line 1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Line 1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7" name="Group 145"/>
            <p:cNvGrpSpPr>
              <a:grpSpLocks/>
            </p:cNvGrpSpPr>
            <p:nvPr/>
          </p:nvGrpSpPr>
          <p:grpSpPr bwMode="auto">
            <a:xfrm>
              <a:off x="3319" y="2341"/>
              <a:ext cx="42" cy="42"/>
              <a:chOff x="2185" y="2697"/>
              <a:chExt cx="126" cy="126"/>
            </a:xfrm>
          </p:grpSpPr>
          <p:sp>
            <p:nvSpPr>
              <p:cNvPr id="19619" name="Line 1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Line 1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8" name="Group 163"/>
            <p:cNvGrpSpPr>
              <a:grpSpLocks/>
            </p:cNvGrpSpPr>
            <p:nvPr/>
          </p:nvGrpSpPr>
          <p:grpSpPr bwMode="auto">
            <a:xfrm>
              <a:off x="3317" y="2247"/>
              <a:ext cx="42" cy="42"/>
              <a:chOff x="2185" y="2697"/>
              <a:chExt cx="126" cy="126"/>
            </a:xfrm>
          </p:grpSpPr>
          <p:sp>
            <p:nvSpPr>
              <p:cNvPr id="19617" name="Line 1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Line 1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9" name="Group 181"/>
            <p:cNvGrpSpPr>
              <a:grpSpLocks/>
            </p:cNvGrpSpPr>
            <p:nvPr/>
          </p:nvGrpSpPr>
          <p:grpSpPr bwMode="auto">
            <a:xfrm>
              <a:off x="3324" y="2535"/>
              <a:ext cx="42" cy="42"/>
              <a:chOff x="2185" y="2697"/>
              <a:chExt cx="126" cy="126"/>
            </a:xfrm>
          </p:grpSpPr>
          <p:sp>
            <p:nvSpPr>
              <p:cNvPr id="19615" name="Line 1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Line 1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0" name="Group 199"/>
            <p:cNvGrpSpPr>
              <a:grpSpLocks/>
            </p:cNvGrpSpPr>
            <p:nvPr/>
          </p:nvGrpSpPr>
          <p:grpSpPr bwMode="auto">
            <a:xfrm>
              <a:off x="3322" y="2434"/>
              <a:ext cx="42" cy="42"/>
              <a:chOff x="2185" y="2697"/>
              <a:chExt cx="126" cy="126"/>
            </a:xfrm>
          </p:grpSpPr>
          <p:sp>
            <p:nvSpPr>
              <p:cNvPr id="19613" name="Line 2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Line 2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1" name="Group 217"/>
            <p:cNvGrpSpPr>
              <a:grpSpLocks/>
            </p:cNvGrpSpPr>
            <p:nvPr/>
          </p:nvGrpSpPr>
          <p:grpSpPr bwMode="auto">
            <a:xfrm>
              <a:off x="3324" y="2725"/>
              <a:ext cx="42" cy="42"/>
              <a:chOff x="2185" y="2697"/>
              <a:chExt cx="126" cy="126"/>
            </a:xfrm>
          </p:grpSpPr>
          <p:sp>
            <p:nvSpPr>
              <p:cNvPr id="19611" name="Line 2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Line 2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2" name="Group 235"/>
            <p:cNvGrpSpPr>
              <a:grpSpLocks/>
            </p:cNvGrpSpPr>
            <p:nvPr/>
          </p:nvGrpSpPr>
          <p:grpSpPr bwMode="auto">
            <a:xfrm>
              <a:off x="3322" y="2631"/>
              <a:ext cx="42" cy="42"/>
              <a:chOff x="2185" y="2697"/>
              <a:chExt cx="126" cy="126"/>
            </a:xfrm>
          </p:grpSpPr>
          <p:sp>
            <p:nvSpPr>
              <p:cNvPr id="19609" name="Line 2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Line 2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3" name="Group 253"/>
            <p:cNvGrpSpPr>
              <a:grpSpLocks/>
            </p:cNvGrpSpPr>
            <p:nvPr/>
          </p:nvGrpSpPr>
          <p:grpSpPr bwMode="auto">
            <a:xfrm>
              <a:off x="3329" y="2919"/>
              <a:ext cx="42" cy="42"/>
              <a:chOff x="2185" y="2697"/>
              <a:chExt cx="126" cy="126"/>
            </a:xfrm>
          </p:grpSpPr>
          <p:sp>
            <p:nvSpPr>
              <p:cNvPr id="19607" name="Line 2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Line 2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04" name="Group 271"/>
            <p:cNvGrpSpPr>
              <a:grpSpLocks/>
            </p:cNvGrpSpPr>
            <p:nvPr/>
          </p:nvGrpSpPr>
          <p:grpSpPr bwMode="auto">
            <a:xfrm>
              <a:off x="3327" y="2818"/>
              <a:ext cx="42" cy="42"/>
              <a:chOff x="2185" y="2697"/>
              <a:chExt cx="126" cy="126"/>
            </a:xfrm>
          </p:grpSpPr>
          <p:sp>
            <p:nvSpPr>
              <p:cNvPr id="19605" name="Line 2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Line 2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6946" name="Group 290"/>
          <p:cNvGrpSpPr>
            <a:grpSpLocks/>
          </p:cNvGrpSpPr>
          <p:nvPr/>
        </p:nvGrpSpPr>
        <p:grpSpPr bwMode="auto">
          <a:xfrm>
            <a:off x="8329613" y="2746375"/>
            <a:ext cx="101600" cy="1749425"/>
            <a:chOff x="3424" y="1863"/>
            <a:chExt cx="64" cy="1102"/>
          </a:xfrm>
        </p:grpSpPr>
        <p:grpSp>
          <p:nvGrpSpPr>
            <p:cNvPr id="19557" name="Group 76"/>
            <p:cNvGrpSpPr>
              <a:grpSpLocks/>
            </p:cNvGrpSpPr>
            <p:nvPr/>
          </p:nvGrpSpPr>
          <p:grpSpPr bwMode="auto">
            <a:xfrm>
              <a:off x="3426" y="1964"/>
              <a:ext cx="42" cy="42"/>
              <a:chOff x="2185" y="2697"/>
              <a:chExt cx="126" cy="126"/>
            </a:xfrm>
          </p:grpSpPr>
          <p:sp>
            <p:nvSpPr>
              <p:cNvPr id="19591" name="Line 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Line 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58" name="Group 94"/>
            <p:cNvGrpSpPr>
              <a:grpSpLocks/>
            </p:cNvGrpSpPr>
            <p:nvPr/>
          </p:nvGrpSpPr>
          <p:grpSpPr bwMode="auto">
            <a:xfrm>
              <a:off x="3424" y="1863"/>
              <a:ext cx="42" cy="42"/>
              <a:chOff x="2185" y="2697"/>
              <a:chExt cx="126" cy="126"/>
            </a:xfrm>
          </p:grpSpPr>
          <p:sp>
            <p:nvSpPr>
              <p:cNvPr id="19589" name="Line 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Line 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59" name="Group 112"/>
            <p:cNvGrpSpPr>
              <a:grpSpLocks/>
            </p:cNvGrpSpPr>
            <p:nvPr/>
          </p:nvGrpSpPr>
          <p:grpSpPr bwMode="auto">
            <a:xfrm>
              <a:off x="3431" y="2158"/>
              <a:ext cx="42" cy="42"/>
              <a:chOff x="2185" y="2697"/>
              <a:chExt cx="126" cy="126"/>
            </a:xfrm>
          </p:grpSpPr>
          <p:sp>
            <p:nvSpPr>
              <p:cNvPr id="19587" name="Line 1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Line 1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0" name="Group 130"/>
            <p:cNvGrpSpPr>
              <a:grpSpLocks/>
            </p:cNvGrpSpPr>
            <p:nvPr/>
          </p:nvGrpSpPr>
          <p:grpSpPr bwMode="auto">
            <a:xfrm>
              <a:off x="3429" y="2064"/>
              <a:ext cx="42" cy="42"/>
              <a:chOff x="2185" y="2697"/>
              <a:chExt cx="126" cy="126"/>
            </a:xfrm>
          </p:grpSpPr>
          <p:sp>
            <p:nvSpPr>
              <p:cNvPr id="19585" name="Line 1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Line 1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1" name="Group 148"/>
            <p:cNvGrpSpPr>
              <a:grpSpLocks/>
            </p:cNvGrpSpPr>
            <p:nvPr/>
          </p:nvGrpSpPr>
          <p:grpSpPr bwMode="auto">
            <a:xfrm>
              <a:off x="3436" y="2345"/>
              <a:ext cx="42" cy="42"/>
              <a:chOff x="2185" y="2697"/>
              <a:chExt cx="126" cy="126"/>
            </a:xfrm>
          </p:grpSpPr>
          <p:sp>
            <p:nvSpPr>
              <p:cNvPr id="19583" name="Line 1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Line 1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2" name="Group 166"/>
            <p:cNvGrpSpPr>
              <a:grpSpLocks/>
            </p:cNvGrpSpPr>
            <p:nvPr/>
          </p:nvGrpSpPr>
          <p:grpSpPr bwMode="auto">
            <a:xfrm>
              <a:off x="3434" y="2251"/>
              <a:ext cx="42" cy="42"/>
              <a:chOff x="2185" y="2697"/>
              <a:chExt cx="126" cy="126"/>
            </a:xfrm>
          </p:grpSpPr>
          <p:sp>
            <p:nvSpPr>
              <p:cNvPr id="19581" name="Line 1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Line 1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3" name="Group 184"/>
            <p:cNvGrpSpPr>
              <a:grpSpLocks/>
            </p:cNvGrpSpPr>
            <p:nvPr/>
          </p:nvGrpSpPr>
          <p:grpSpPr bwMode="auto">
            <a:xfrm>
              <a:off x="3441" y="2539"/>
              <a:ext cx="42" cy="42"/>
              <a:chOff x="2185" y="2697"/>
              <a:chExt cx="126" cy="126"/>
            </a:xfrm>
          </p:grpSpPr>
          <p:sp>
            <p:nvSpPr>
              <p:cNvPr id="19579" name="Line 1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Line 1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4" name="Group 202"/>
            <p:cNvGrpSpPr>
              <a:grpSpLocks/>
            </p:cNvGrpSpPr>
            <p:nvPr/>
          </p:nvGrpSpPr>
          <p:grpSpPr bwMode="auto">
            <a:xfrm>
              <a:off x="3439" y="2438"/>
              <a:ext cx="42" cy="42"/>
              <a:chOff x="2185" y="2697"/>
              <a:chExt cx="126" cy="126"/>
            </a:xfrm>
          </p:grpSpPr>
          <p:sp>
            <p:nvSpPr>
              <p:cNvPr id="19577" name="Line 2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Line 2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5" name="Group 220"/>
            <p:cNvGrpSpPr>
              <a:grpSpLocks/>
            </p:cNvGrpSpPr>
            <p:nvPr/>
          </p:nvGrpSpPr>
          <p:grpSpPr bwMode="auto">
            <a:xfrm>
              <a:off x="3441" y="2729"/>
              <a:ext cx="42" cy="42"/>
              <a:chOff x="2185" y="2697"/>
              <a:chExt cx="126" cy="126"/>
            </a:xfrm>
          </p:grpSpPr>
          <p:sp>
            <p:nvSpPr>
              <p:cNvPr id="19575" name="Line 2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Line 2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6" name="Group 238"/>
            <p:cNvGrpSpPr>
              <a:grpSpLocks/>
            </p:cNvGrpSpPr>
            <p:nvPr/>
          </p:nvGrpSpPr>
          <p:grpSpPr bwMode="auto">
            <a:xfrm>
              <a:off x="3439" y="2635"/>
              <a:ext cx="42" cy="42"/>
              <a:chOff x="2185" y="2697"/>
              <a:chExt cx="126" cy="126"/>
            </a:xfrm>
          </p:grpSpPr>
          <p:sp>
            <p:nvSpPr>
              <p:cNvPr id="19573" name="Line 2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Line 2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7" name="Group 256"/>
            <p:cNvGrpSpPr>
              <a:grpSpLocks/>
            </p:cNvGrpSpPr>
            <p:nvPr/>
          </p:nvGrpSpPr>
          <p:grpSpPr bwMode="auto">
            <a:xfrm>
              <a:off x="3446" y="2923"/>
              <a:ext cx="42" cy="42"/>
              <a:chOff x="2185" y="2697"/>
              <a:chExt cx="126" cy="126"/>
            </a:xfrm>
          </p:grpSpPr>
          <p:sp>
            <p:nvSpPr>
              <p:cNvPr id="19571" name="Line 2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Line 2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8" name="Group 274"/>
            <p:cNvGrpSpPr>
              <a:grpSpLocks/>
            </p:cNvGrpSpPr>
            <p:nvPr/>
          </p:nvGrpSpPr>
          <p:grpSpPr bwMode="auto">
            <a:xfrm>
              <a:off x="3444" y="2822"/>
              <a:ext cx="42" cy="42"/>
              <a:chOff x="2185" y="2697"/>
              <a:chExt cx="126" cy="126"/>
            </a:xfrm>
          </p:grpSpPr>
          <p:sp>
            <p:nvSpPr>
              <p:cNvPr id="19569" name="Line 2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Line 2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6947" name="Group 291"/>
          <p:cNvGrpSpPr>
            <a:grpSpLocks/>
          </p:cNvGrpSpPr>
          <p:nvPr/>
        </p:nvGrpSpPr>
        <p:grpSpPr bwMode="auto">
          <a:xfrm>
            <a:off x="8716963" y="2744788"/>
            <a:ext cx="101600" cy="1749425"/>
            <a:chOff x="3541" y="1861"/>
            <a:chExt cx="64" cy="1102"/>
          </a:xfrm>
        </p:grpSpPr>
        <p:grpSp>
          <p:nvGrpSpPr>
            <p:cNvPr id="19521" name="Group 79"/>
            <p:cNvGrpSpPr>
              <a:grpSpLocks/>
            </p:cNvGrpSpPr>
            <p:nvPr/>
          </p:nvGrpSpPr>
          <p:grpSpPr bwMode="auto">
            <a:xfrm>
              <a:off x="3543" y="1962"/>
              <a:ext cx="42" cy="42"/>
              <a:chOff x="2185" y="2697"/>
              <a:chExt cx="126" cy="126"/>
            </a:xfrm>
          </p:grpSpPr>
          <p:sp>
            <p:nvSpPr>
              <p:cNvPr id="19555" name="Line 8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8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2" name="Group 97"/>
            <p:cNvGrpSpPr>
              <a:grpSpLocks/>
            </p:cNvGrpSpPr>
            <p:nvPr/>
          </p:nvGrpSpPr>
          <p:grpSpPr bwMode="auto">
            <a:xfrm>
              <a:off x="3541" y="1861"/>
              <a:ext cx="42" cy="42"/>
              <a:chOff x="2185" y="2697"/>
              <a:chExt cx="126" cy="126"/>
            </a:xfrm>
          </p:grpSpPr>
          <p:sp>
            <p:nvSpPr>
              <p:cNvPr id="19553" name="Line 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3" name="Group 115"/>
            <p:cNvGrpSpPr>
              <a:grpSpLocks/>
            </p:cNvGrpSpPr>
            <p:nvPr/>
          </p:nvGrpSpPr>
          <p:grpSpPr bwMode="auto">
            <a:xfrm>
              <a:off x="3548" y="2156"/>
              <a:ext cx="42" cy="42"/>
              <a:chOff x="2185" y="2697"/>
              <a:chExt cx="126" cy="126"/>
            </a:xfrm>
          </p:grpSpPr>
          <p:sp>
            <p:nvSpPr>
              <p:cNvPr id="19551" name="Line 1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1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4" name="Group 133"/>
            <p:cNvGrpSpPr>
              <a:grpSpLocks/>
            </p:cNvGrpSpPr>
            <p:nvPr/>
          </p:nvGrpSpPr>
          <p:grpSpPr bwMode="auto">
            <a:xfrm>
              <a:off x="3546" y="2062"/>
              <a:ext cx="42" cy="42"/>
              <a:chOff x="2185" y="2697"/>
              <a:chExt cx="126" cy="126"/>
            </a:xfrm>
          </p:grpSpPr>
          <p:sp>
            <p:nvSpPr>
              <p:cNvPr id="19549" name="Line 1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1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5" name="Group 151"/>
            <p:cNvGrpSpPr>
              <a:grpSpLocks/>
            </p:cNvGrpSpPr>
            <p:nvPr/>
          </p:nvGrpSpPr>
          <p:grpSpPr bwMode="auto">
            <a:xfrm>
              <a:off x="3553" y="2343"/>
              <a:ext cx="42" cy="42"/>
              <a:chOff x="2185" y="2697"/>
              <a:chExt cx="126" cy="126"/>
            </a:xfrm>
          </p:grpSpPr>
          <p:sp>
            <p:nvSpPr>
              <p:cNvPr id="19547" name="Line 1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1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6" name="Group 169"/>
            <p:cNvGrpSpPr>
              <a:grpSpLocks/>
            </p:cNvGrpSpPr>
            <p:nvPr/>
          </p:nvGrpSpPr>
          <p:grpSpPr bwMode="auto">
            <a:xfrm>
              <a:off x="3551" y="2249"/>
              <a:ext cx="42" cy="42"/>
              <a:chOff x="2185" y="2697"/>
              <a:chExt cx="126" cy="126"/>
            </a:xfrm>
          </p:grpSpPr>
          <p:sp>
            <p:nvSpPr>
              <p:cNvPr id="19545" name="Line 1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1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7" name="Group 187"/>
            <p:cNvGrpSpPr>
              <a:grpSpLocks/>
            </p:cNvGrpSpPr>
            <p:nvPr/>
          </p:nvGrpSpPr>
          <p:grpSpPr bwMode="auto">
            <a:xfrm>
              <a:off x="3558" y="2537"/>
              <a:ext cx="42" cy="42"/>
              <a:chOff x="2185" y="2697"/>
              <a:chExt cx="126" cy="126"/>
            </a:xfrm>
          </p:grpSpPr>
          <p:sp>
            <p:nvSpPr>
              <p:cNvPr id="19543" name="Line 1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1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8" name="Group 205"/>
            <p:cNvGrpSpPr>
              <a:grpSpLocks/>
            </p:cNvGrpSpPr>
            <p:nvPr/>
          </p:nvGrpSpPr>
          <p:grpSpPr bwMode="auto">
            <a:xfrm>
              <a:off x="3556" y="2436"/>
              <a:ext cx="42" cy="42"/>
              <a:chOff x="2185" y="2697"/>
              <a:chExt cx="126" cy="126"/>
            </a:xfrm>
          </p:grpSpPr>
          <p:sp>
            <p:nvSpPr>
              <p:cNvPr id="19541" name="Line 2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29" name="Group 223"/>
            <p:cNvGrpSpPr>
              <a:grpSpLocks/>
            </p:cNvGrpSpPr>
            <p:nvPr/>
          </p:nvGrpSpPr>
          <p:grpSpPr bwMode="auto">
            <a:xfrm>
              <a:off x="3558" y="2727"/>
              <a:ext cx="42" cy="42"/>
              <a:chOff x="2185" y="2697"/>
              <a:chExt cx="126" cy="126"/>
            </a:xfrm>
          </p:grpSpPr>
          <p:sp>
            <p:nvSpPr>
              <p:cNvPr id="19539" name="Line 2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0" name="Group 241"/>
            <p:cNvGrpSpPr>
              <a:grpSpLocks/>
            </p:cNvGrpSpPr>
            <p:nvPr/>
          </p:nvGrpSpPr>
          <p:grpSpPr bwMode="auto">
            <a:xfrm>
              <a:off x="3556" y="2633"/>
              <a:ext cx="42" cy="42"/>
              <a:chOff x="2185" y="2697"/>
              <a:chExt cx="126" cy="126"/>
            </a:xfrm>
          </p:grpSpPr>
          <p:sp>
            <p:nvSpPr>
              <p:cNvPr id="19537" name="Line 2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1" name="Group 259"/>
            <p:cNvGrpSpPr>
              <a:grpSpLocks/>
            </p:cNvGrpSpPr>
            <p:nvPr/>
          </p:nvGrpSpPr>
          <p:grpSpPr bwMode="auto">
            <a:xfrm>
              <a:off x="3563" y="2921"/>
              <a:ext cx="42" cy="42"/>
              <a:chOff x="2185" y="2697"/>
              <a:chExt cx="126" cy="126"/>
            </a:xfrm>
          </p:grpSpPr>
          <p:sp>
            <p:nvSpPr>
              <p:cNvPr id="19535" name="Line 2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32" name="Group 277"/>
            <p:cNvGrpSpPr>
              <a:grpSpLocks/>
            </p:cNvGrpSpPr>
            <p:nvPr/>
          </p:nvGrpSpPr>
          <p:grpSpPr bwMode="auto">
            <a:xfrm>
              <a:off x="3561" y="2820"/>
              <a:ext cx="42" cy="42"/>
              <a:chOff x="2185" y="2697"/>
              <a:chExt cx="126" cy="126"/>
            </a:xfrm>
          </p:grpSpPr>
          <p:sp>
            <p:nvSpPr>
              <p:cNvPr id="19533" name="Line 2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7021" name="Group 365"/>
          <p:cNvGrpSpPr>
            <a:grpSpLocks/>
          </p:cNvGrpSpPr>
          <p:nvPr/>
        </p:nvGrpSpPr>
        <p:grpSpPr bwMode="auto">
          <a:xfrm>
            <a:off x="7864475" y="2751138"/>
            <a:ext cx="98425" cy="1760537"/>
            <a:chOff x="3608" y="2898"/>
            <a:chExt cx="62" cy="1109"/>
          </a:xfrm>
        </p:grpSpPr>
        <p:sp>
          <p:nvSpPr>
            <p:cNvPr id="19509" name="Oval 293"/>
            <p:cNvSpPr>
              <a:spLocks noChangeArrowheads="1"/>
            </p:cNvSpPr>
            <p:nvPr/>
          </p:nvSpPr>
          <p:spPr bwMode="auto">
            <a:xfrm>
              <a:off x="3614" y="289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0" name="Oval 296"/>
            <p:cNvSpPr>
              <a:spLocks noChangeArrowheads="1"/>
            </p:cNvSpPr>
            <p:nvPr/>
          </p:nvSpPr>
          <p:spPr bwMode="auto">
            <a:xfrm>
              <a:off x="3612" y="299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1" name="Oval 299"/>
            <p:cNvSpPr>
              <a:spLocks noChangeArrowheads="1"/>
            </p:cNvSpPr>
            <p:nvPr/>
          </p:nvSpPr>
          <p:spPr bwMode="auto">
            <a:xfrm>
              <a:off x="3612" y="30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2" name="Oval 302"/>
            <p:cNvSpPr>
              <a:spLocks noChangeArrowheads="1"/>
            </p:cNvSpPr>
            <p:nvPr/>
          </p:nvSpPr>
          <p:spPr bwMode="auto">
            <a:xfrm>
              <a:off x="3612" y="318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3" name="Oval 305"/>
            <p:cNvSpPr>
              <a:spLocks noChangeArrowheads="1"/>
            </p:cNvSpPr>
            <p:nvPr/>
          </p:nvSpPr>
          <p:spPr bwMode="auto">
            <a:xfrm>
              <a:off x="3610" y="327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4" name="Oval 308"/>
            <p:cNvSpPr>
              <a:spLocks noChangeArrowheads="1"/>
            </p:cNvSpPr>
            <p:nvPr/>
          </p:nvSpPr>
          <p:spPr bwMode="auto">
            <a:xfrm>
              <a:off x="3610" y="33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5" name="Oval 329"/>
            <p:cNvSpPr>
              <a:spLocks noChangeArrowheads="1"/>
            </p:cNvSpPr>
            <p:nvPr/>
          </p:nvSpPr>
          <p:spPr bwMode="auto">
            <a:xfrm>
              <a:off x="3612" y="347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6" name="Oval 332"/>
            <p:cNvSpPr>
              <a:spLocks noChangeArrowheads="1"/>
            </p:cNvSpPr>
            <p:nvPr/>
          </p:nvSpPr>
          <p:spPr bwMode="auto">
            <a:xfrm>
              <a:off x="3610" y="356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7" name="Oval 335"/>
            <p:cNvSpPr>
              <a:spLocks noChangeArrowheads="1"/>
            </p:cNvSpPr>
            <p:nvPr/>
          </p:nvSpPr>
          <p:spPr bwMode="auto">
            <a:xfrm>
              <a:off x="3610" y="366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8" name="Oval 338"/>
            <p:cNvSpPr>
              <a:spLocks noChangeArrowheads="1"/>
            </p:cNvSpPr>
            <p:nvPr/>
          </p:nvSpPr>
          <p:spPr bwMode="auto">
            <a:xfrm>
              <a:off x="3610" y="3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19" name="Oval 341"/>
            <p:cNvSpPr>
              <a:spLocks noChangeArrowheads="1"/>
            </p:cNvSpPr>
            <p:nvPr/>
          </p:nvSpPr>
          <p:spPr bwMode="auto">
            <a:xfrm>
              <a:off x="3608" y="3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20" name="Oval 344"/>
            <p:cNvSpPr>
              <a:spLocks noChangeArrowheads="1"/>
            </p:cNvSpPr>
            <p:nvPr/>
          </p:nvSpPr>
          <p:spPr bwMode="auto">
            <a:xfrm>
              <a:off x="3608" y="3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7022" name="Group 366"/>
          <p:cNvGrpSpPr>
            <a:grpSpLocks/>
          </p:cNvGrpSpPr>
          <p:nvPr/>
        </p:nvGrpSpPr>
        <p:grpSpPr bwMode="auto">
          <a:xfrm>
            <a:off x="7615238" y="2746375"/>
            <a:ext cx="98425" cy="1760538"/>
            <a:chOff x="3725" y="2896"/>
            <a:chExt cx="62" cy="1109"/>
          </a:xfrm>
        </p:grpSpPr>
        <p:sp>
          <p:nvSpPr>
            <p:cNvPr id="19497" name="Oval 294"/>
            <p:cNvSpPr>
              <a:spLocks noChangeArrowheads="1"/>
            </p:cNvSpPr>
            <p:nvPr/>
          </p:nvSpPr>
          <p:spPr bwMode="auto">
            <a:xfrm>
              <a:off x="3731" y="28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8" name="Oval 297"/>
            <p:cNvSpPr>
              <a:spLocks noChangeArrowheads="1"/>
            </p:cNvSpPr>
            <p:nvPr/>
          </p:nvSpPr>
          <p:spPr bwMode="auto">
            <a:xfrm>
              <a:off x="3729" y="29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9" name="Oval 300"/>
            <p:cNvSpPr>
              <a:spLocks noChangeArrowheads="1"/>
            </p:cNvSpPr>
            <p:nvPr/>
          </p:nvSpPr>
          <p:spPr bwMode="auto">
            <a:xfrm>
              <a:off x="3729" y="30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0" name="Oval 303"/>
            <p:cNvSpPr>
              <a:spLocks noChangeArrowheads="1"/>
            </p:cNvSpPr>
            <p:nvPr/>
          </p:nvSpPr>
          <p:spPr bwMode="auto">
            <a:xfrm>
              <a:off x="3729" y="31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1" name="Oval 306"/>
            <p:cNvSpPr>
              <a:spLocks noChangeArrowheads="1"/>
            </p:cNvSpPr>
            <p:nvPr/>
          </p:nvSpPr>
          <p:spPr bwMode="auto">
            <a:xfrm>
              <a:off x="3727" y="32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2" name="Oval 309"/>
            <p:cNvSpPr>
              <a:spLocks noChangeArrowheads="1"/>
            </p:cNvSpPr>
            <p:nvPr/>
          </p:nvSpPr>
          <p:spPr bwMode="auto">
            <a:xfrm>
              <a:off x="3727" y="33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3" name="Oval 330"/>
            <p:cNvSpPr>
              <a:spLocks noChangeArrowheads="1"/>
            </p:cNvSpPr>
            <p:nvPr/>
          </p:nvSpPr>
          <p:spPr bwMode="auto">
            <a:xfrm>
              <a:off x="3729" y="347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4" name="Oval 333"/>
            <p:cNvSpPr>
              <a:spLocks noChangeArrowheads="1"/>
            </p:cNvSpPr>
            <p:nvPr/>
          </p:nvSpPr>
          <p:spPr bwMode="auto">
            <a:xfrm>
              <a:off x="3727" y="356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5" name="Oval 336"/>
            <p:cNvSpPr>
              <a:spLocks noChangeArrowheads="1"/>
            </p:cNvSpPr>
            <p:nvPr/>
          </p:nvSpPr>
          <p:spPr bwMode="auto">
            <a:xfrm>
              <a:off x="3727" y="366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6" name="Oval 339"/>
            <p:cNvSpPr>
              <a:spLocks noChangeArrowheads="1"/>
            </p:cNvSpPr>
            <p:nvPr/>
          </p:nvSpPr>
          <p:spPr bwMode="auto">
            <a:xfrm>
              <a:off x="3727" y="37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7" name="Oval 342"/>
            <p:cNvSpPr>
              <a:spLocks noChangeArrowheads="1"/>
            </p:cNvSpPr>
            <p:nvPr/>
          </p:nvSpPr>
          <p:spPr bwMode="auto">
            <a:xfrm>
              <a:off x="3725" y="38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508" name="Oval 345"/>
            <p:cNvSpPr>
              <a:spLocks noChangeArrowheads="1"/>
            </p:cNvSpPr>
            <p:nvPr/>
          </p:nvSpPr>
          <p:spPr bwMode="auto">
            <a:xfrm>
              <a:off x="3725" y="39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7023" name="Group 367"/>
          <p:cNvGrpSpPr>
            <a:grpSpLocks/>
          </p:cNvGrpSpPr>
          <p:nvPr/>
        </p:nvGrpSpPr>
        <p:grpSpPr bwMode="auto">
          <a:xfrm>
            <a:off x="7246938" y="2755900"/>
            <a:ext cx="98425" cy="1760538"/>
            <a:chOff x="3842" y="2894"/>
            <a:chExt cx="62" cy="1109"/>
          </a:xfrm>
        </p:grpSpPr>
        <p:sp>
          <p:nvSpPr>
            <p:cNvPr id="19485" name="Oval 295"/>
            <p:cNvSpPr>
              <a:spLocks noChangeArrowheads="1"/>
            </p:cNvSpPr>
            <p:nvPr/>
          </p:nvSpPr>
          <p:spPr bwMode="auto">
            <a:xfrm>
              <a:off x="3848" y="289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6" name="Oval 298"/>
            <p:cNvSpPr>
              <a:spLocks noChangeArrowheads="1"/>
            </p:cNvSpPr>
            <p:nvPr/>
          </p:nvSpPr>
          <p:spPr bwMode="auto">
            <a:xfrm>
              <a:off x="3846" y="29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7" name="Oval 301"/>
            <p:cNvSpPr>
              <a:spLocks noChangeArrowheads="1"/>
            </p:cNvSpPr>
            <p:nvPr/>
          </p:nvSpPr>
          <p:spPr bwMode="auto">
            <a:xfrm>
              <a:off x="3846" y="308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8" name="Oval 304"/>
            <p:cNvSpPr>
              <a:spLocks noChangeArrowheads="1"/>
            </p:cNvSpPr>
            <p:nvPr/>
          </p:nvSpPr>
          <p:spPr bwMode="auto">
            <a:xfrm>
              <a:off x="3846" y="317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89" name="Oval 307"/>
            <p:cNvSpPr>
              <a:spLocks noChangeArrowheads="1"/>
            </p:cNvSpPr>
            <p:nvPr/>
          </p:nvSpPr>
          <p:spPr bwMode="auto">
            <a:xfrm>
              <a:off x="3844" y="32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0" name="Oval 310"/>
            <p:cNvSpPr>
              <a:spLocks noChangeArrowheads="1"/>
            </p:cNvSpPr>
            <p:nvPr/>
          </p:nvSpPr>
          <p:spPr bwMode="auto">
            <a:xfrm>
              <a:off x="3844" y="337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1" name="Oval 331"/>
            <p:cNvSpPr>
              <a:spLocks noChangeArrowheads="1"/>
            </p:cNvSpPr>
            <p:nvPr/>
          </p:nvSpPr>
          <p:spPr bwMode="auto">
            <a:xfrm>
              <a:off x="3846" y="346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2" name="Oval 334"/>
            <p:cNvSpPr>
              <a:spLocks noChangeArrowheads="1"/>
            </p:cNvSpPr>
            <p:nvPr/>
          </p:nvSpPr>
          <p:spPr bwMode="auto">
            <a:xfrm>
              <a:off x="3844" y="356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3" name="Oval 337"/>
            <p:cNvSpPr>
              <a:spLocks noChangeArrowheads="1"/>
            </p:cNvSpPr>
            <p:nvPr/>
          </p:nvSpPr>
          <p:spPr bwMode="auto">
            <a:xfrm>
              <a:off x="3844" y="366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4" name="Oval 340"/>
            <p:cNvSpPr>
              <a:spLocks noChangeArrowheads="1"/>
            </p:cNvSpPr>
            <p:nvPr/>
          </p:nvSpPr>
          <p:spPr bwMode="auto">
            <a:xfrm>
              <a:off x="3844" y="37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5" name="Oval 343"/>
            <p:cNvSpPr>
              <a:spLocks noChangeArrowheads="1"/>
            </p:cNvSpPr>
            <p:nvPr/>
          </p:nvSpPr>
          <p:spPr bwMode="auto">
            <a:xfrm>
              <a:off x="3842" y="38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96" name="Oval 346"/>
            <p:cNvSpPr>
              <a:spLocks noChangeArrowheads="1"/>
            </p:cNvSpPr>
            <p:nvPr/>
          </p:nvSpPr>
          <p:spPr bwMode="auto">
            <a:xfrm>
              <a:off x="3842" y="394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67025" name="Arc 369"/>
          <p:cNvSpPr>
            <a:spLocks/>
          </p:cNvSpPr>
          <p:nvPr/>
        </p:nvSpPr>
        <p:spPr bwMode="auto">
          <a:xfrm rot="983372" flipH="1" flipV="1">
            <a:off x="7621588" y="5756275"/>
            <a:ext cx="695325" cy="184150"/>
          </a:xfrm>
          <a:custGeom>
            <a:avLst/>
            <a:gdLst>
              <a:gd name="T0" fmla="*/ 0 w 37780"/>
              <a:gd name="T1" fmla="*/ 34821168 h 22151"/>
              <a:gd name="T2" fmla="*/ 2147483647 w 37780"/>
              <a:gd name="T3" fmla="*/ 105805194 h 22151"/>
              <a:gd name="T4" fmla="*/ 1856444408 w 37780"/>
              <a:gd name="T5" fmla="*/ 103173116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19050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038" name="Oval 382"/>
          <p:cNvSpPr>
            <a:spLocks noChangeArrowheads="1"/>
          </p:cNvSpPr>
          <p:nvPr/>
        </p:nvSpPr>
        <p:spPr bwMode="auto">
          <a:xfrm>
            <a:off x="7545388" y="5197475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7070" name="Group 414"/>
          <p:cNvGrpSpPr>
            <a:grpSpLocks/>
          </p:cNvGrpSpPr>
          <p:nvPr/>
        </p:nvGrpSpPr>
        <p:grpSpPr bwMode="auto">
          <a:xfrm>
            <a:off x="8382000" y="5156200"/>
            <a:ext cx="161925" cy="161925"/>
            <a:chOff x="2185" y="2697"/>
            <a:chExt cx="126" cy="126"/>
          </a:xfrm>
        </p:grpSpPr>
        <p:sp>
          <p:nvSpPr>
            <p:cNvPr id="19483" name="Line 415"/>
            <p:cNvSpPr>
              <a:spLocks noChangeShapeType="1"/>
            </p:cNvSpPr>
            <p:nvPr/>
          </p:nvSpPr>
          <p:spPr bwMode="auto">
            <a:xfrm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416"/>
            <p:cNvSpPr>
              <a:spLocks noChangeShapeType="1"/>
            </p:cNvSpPr>
            <p:nvPr/>
          </p:nvSpPr>
          <p:spPr bwMode="auto">
            <a:xfrm flipH="1"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7076" name="Group 420"/>
          <p:cNvGrpSpPr>
            <a:grpSpLocks/>
          </p:cNvGrpSpPr>
          <p:nvPr/>
        </p:nvGrpSpPr>
        <p:grpSpPr bwMode="auto">
          <a:xfrm>
            <a:off x="8555038" y="5151438"/>
            <a:ext cx="161925" cy="161925"/>
            <a:chOff x="2185" y="2697"/>
            <a:chExt cx="126" cy="126"/>
          </a:xfrm>
        </p:grpSpPr>
        <p:sp>
          <p:nvSpPr>
            <p:cNvPr id="19481" name="Line 421"/>
            <p:cNvSpPr>
              <a:spLocks noChangeShapeType="1"/>
            </p:cNvSpPr>
            <p:nvPr/>
          </p:nvSpPr>
          <p:spPr bwMode="auto">
            <a:xfrm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422"/>
            <p:cNvSpPr>
              <a:spLocks noChangeShapeType="1"/>
            </p:cNvSpPr>
            <p:nvPr/>
          </p:nvSpPr>
          <p:spPr bwMode="auto">
            <a:xfrm flipH="1">
              <a:off x="2185" y="2697"/>
              <a:ext cx="126" cy="12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7079" name="Oval 423"/>
          <p:cNvSpPr>
            <a:spLocks noChangeArrowheads="1"/>
          </p:cNvSpPr>
          <p:nvPr/>
        </p:nvSpPr>
        <p:spPr bwMode="auto">
          <a:xfrm>
            <a:off x="7362825" y="5195888"/>
            <a:ext cx="88900" cy="889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66716" name="Arc 60"/>
          <p:cNvSpPr>
            <a:spLocks/>
          </p:cNvSpPr>
          <p:nvPr/>
        </p:nvSpPr>
        <p:spPr bwMode="auto">
          <a:xfrm flipH="1" flipV="1">
            <a:off x="7597775" y="5208588"/>
            <a:ext cx="866775" cy="258762"/>
          </a:xfrm>
          <a:custGeom>
            <a:avLst/>
            <a:gdLst>
              <a:gd name="T0" fmla="*/ 0 w 43032"/>
              <a:gd name="T1" fmla="*/ 444857161 h 21600"/>
              <a:gd name="T2" fmla="*/ 2147483647 w 43032"/>
              <a:gd name="T3" fmla="*/ 389454252 h 21600"/>
              <a:gd name="T4" fmla="*/ 2147483647 w 43032"/>
              <a:gd name="T5" fmla="*/ 4448778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32" h="21600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2488" y="0"/>
                  <a:pt x="41675" y="8105"/>
                  <a:pt x="43031" y="18909"/>
                </a:cubicBezTo>
              </a:path>
              <a:path w="43032" h="21600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2488" y="0"/>
                  <a:pt x="41675" y="8105"/>
                  <a:pt x="43031" y="18909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17" name="Arc 61"/>
          <p:cNvSpPr>
            <a:spLocks/>
          </p:cNvSpPr>
          <p:nvPr/>
        </p:nvSpPr>
        <p:spPr bwMode="auto">
          <a:xfrm flipH="1" flipV="1">
            <a:off x="7389813" y="5233988"/>
            <a:ext cx="1238250" cy="487362"/>
          </a:xfrm>
          <a:custGeom>
            <a:avLst/>
            <a:gdLst>
              <a:gd name="T0" fmla="*/ 0 w 43200"/>
              <a:gd name="T1" fmla="*/ 2147483647 h 22151"/>
              <a:gd name="T2" fmla="*/ 2147483647 w 43200"/>
              <a:gd name="T3" fmla="*/ 2147483647 h 22151"/>
              <a:gd name="T4" fmla="*/ 2147483647 w 43200"/>
              <a:gd name="T5" fmla="*/ 214748364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6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66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66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67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6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66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6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66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7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7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6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6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6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6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7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7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7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7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6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7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722" grpId="0" animBg="1"/>
      <p:bldP spid="966723" grpId="0" animBg="1"/>
      <p:bldP spid="967025" grpId="0" animBg="1"/>
      <p:bldP spid="967038" grpId="0" animBg="1"/>
      <p:bldP spid="967079" grpId="0" animBg="1"/>
      <p:bldP spid="966716" grpId="0" animBg="1"/>
      <p:bldP spid="9667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Sketching and interpreting magnetic field </a:t>
            </a:r>
            <a:r>
              <a:rPr lang="en-US" altLang="en-US" sz="2400" i="1" dirty="0" smtClean="0">
                <a:solidFill>
                  <a:srgbClr val="333399"/>
                </a:solidFill>
              </a:rPr>
              <a:t>patterns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Observe what happens if we bend a                              straight current-carrying wire                                                 into a loop: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sp>
        <p:nvSpPr>
          <p:cNvPr id="970811" name="Rectangle 1083"/>
          <p:cNvSpPr>
            <a:spLocks noChangeArrowheads="1"/>
          </p:cNvSpPr>
          <p:nvPr/>
        </p:nvSpPr>
        <p:spPr bwMode="auto">
          <a:xfrm>
            <a:off x="682625" y="5588000"/>
            <a:ext cx="4252913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B-field inside a loop is stronger than outside.</a:t>
            </a:r>
          </a:p>
        </p:txBody>
      </p:sp>
      <p:sp>
        <p:nvSpPr>
          <p:cNvPr id="968879" name="Rectangle 175"/>
          <p:cNvSpPr>
            <a:spLocks noChangeArrowheads="1"/>
          </p:cNvSpPr>
          <p:nvPr/>
        </p:nvSpPr>
        <p:spPr bwMode="auto">
          <a:xfrm>
            <a:off x="2495550" y="2917825"/>
            <a:ext cx="88900" cy="272256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8880" name="Group 176"/>
          <p:cNvGrpSpPr>
            <a:grpSpLocks/>
          </p:cNvGrpSpPr>
          <p:nvPr/>
        </p:nvGrpSpPr>
        <p:grpSpPr bwMode="auto">
          <a:xfrm>
            <a:off x="2867025" y="3224213"/>
            <a:ext cx="1023938" cy="1770062"/>
            <a:chOff x="774" y="2755"/>
            <a:chExt cx="645" cy="1115"/>
          </a:xfrm>
        </p:grpSpPr>
        <p:sp>
          <p:nvSpPr>
            <p:cNvPr id="21321" name="Oval 177"/>
            <p:cNvSpPr>
              <a:spLocks noChangeArrowheads="1"/>
            </p:cNvSpPr>
            <p:nvPr/>
          </p:nvSpPr>
          <p:spPr bwMode="auto">
            <a:xfrm>
              <a:off x="780" y="276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2" name="Oval 178"/>
            <p:cNvSpPr>
              <a:spLocks noChangeArrowheads="1"/>
            </p:cNvSpPr>
            <p:nvPr/>
          </p:nvSpPr>
          <p:spPr bwMode="auto">
            <a:xfrm>
              <a:off x="897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3" name="Oval 179"/>
            <p:cNvSpPr>
              <a:spLocks noChangeArrowheads="1"/>
            </p:cNvSpPr>
            <p:nvPr/>
          </p:nvSpPr>
          <p:spPr bwMode="auto">
            <a:xfrm>
              <a:off x="1014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4" name="Oval 180"/>
            <p:cNvSpPr>
              <a:spLocks noChangeArrowheads="1"/>
            </p:cNvSpPr>
            <p:nvPr/>
          </p:nvSpPr>
          <p:spPr bwMode="auto">
            <a:xfrm>
              <a:off x="778" y="28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5" name="Oval 181"/>
            <p:cNvSpPr>
              <a:spLocks noChangeArrowheads="1"/>
            </p:cNvSpPr>
            <p:nvPr/>
          </p:nvSpPr>
          <p:spPr bwMode="auto">
            <a:xfrm>
              <a:off x="895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6" name="Oval 182"/>
            <p:cNvSpPr>
              <a:spLocks noChangeArrowheads="1"/>
            </p:cNvSpPr>
            <p:nvPr/>
          </p:nvSpPr>
          <p:spPr bwMode="auto">
            <a:xfrm>
              <a:off x="1012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7" name="Oval 183"/>
            <p:cNvSpPr>
              <a:spLocks noChangeArrowheads="1"/>
            </p:cNvSpPr>
            <p:nvPr/>
          </p:nvSpPr>
          <p:spPr bwMode="auto">
            <a:xfrm>
              <a:off x="778" y="29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8" name="Oval 184"/>
            <p:cNvSpPr>
              <a:spLocks noChangeArrowheads="1"/>
            </p:cNvSpPr>
            <p:nvPr/>
          </p:nvSpPr>
          <p:spPr bwMode="auto">
            <a:xfrm>
              <a:off x="895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9" name="Oval 185"/>
            <p:cNvSpPr>
              <a:spLocks noChangeArrowheads="1"/>
            </p:cNvSpPr>
            <p:nvPr/>
          </p:nvSpPr>
          <p:spPr bwMode="auto">
            <a:xfrm>
              <a:off x="1012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0" name="Oval 186"/>
            <p:cNvSpPr>
              <a:spLocks noChangeArrowheads="1"/>
            </p:cNvSpPr>
            <p:nvPr/>
          </p:nvSpPr>
          <p:spPr bwMode="auto">
            <a:xfrm>
              <a:off x="778" y="304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1" name="Oval 187"/>
            <p:cNvSpPr>
              <a:spLocks noChangeArrowheads="1"/>
            </p:cNvSpPr>
            <p:nvPr/>
          </p:nvSpPr>
          <p:spPr bwMode="auto">
            <a:xfrm>
              <a:off x="895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2" name="Oval 188"/>
            <p:cNvSpPr>
              <a:spLocks noChangeArrowheads="1"/>
            </p:cNvSpPr>
            <p:nvPr/>
          </p:nvSpPr>
          <p:spPr bwMode="auto">
            <a:xfrm>
              <a:off x="1012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3" name="Oval 189"/>
            <p:cNvSpPr>
              <a:spLocks noChangeArrowheads="1"/>
            </p:cNvSpPr>
            <p:nvPr/>
          </p:nvSpPr>
          <p:spPr bwMode="auto">
            <a:xfrm>
              <a:off x="776" y="31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4" name="Oval 190"/>
            <p:cNvSpPr>
              <a:spLocks noChangeArrowheads="1"/>
            </p:cNvSpPr>
            <p:nvPr/>
          </p:nvSpPr>
          <p:spPr bwMode="auto">
            <a:xfrm>
              <a:off x="893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5" name="Oval 191"/>
            <p:cNvSpPr>
              <a:spLocks noChangeArrowheads="1"/>
            </p:cNvSpPr>
            <p:nvPr/>
          </p:nvSpPr>
          <p:spPr bwMode="auto">
            <a:xfrm>
              <a:off x="1010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6" name="Oval 192"/>
            <p:cNvSpPr>
              <a:spLocks noChangeArrowheads="1"/>
            </p:cNvSpPr>
            <p:nvPr/>
          </p:nvSpPr>
          <p:spPr bwMode="auto">
            <a:xfrm>
              <a:off x="776" y="32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7" name="Oval 193"/>
            <p:cNvSpPr>
              <a:spLocks noChangeArrowheads="1"/>
            </p:cNvSpPr>
            <p:nvPr/>
          </p:nvSpPr>
          <p:spPr bwMode="auto">
            <a:xfrm>
              <a:off x="893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8" name="Oval 194"/>
            <p:cNvSpPr>
              <a:spLocks noChangeArrowheads="1"/>
            </p:cNvSpPr>
            <p:nvPr/>
          </p:nvSpPr>
          <p:spPr bwMode="auto">
            <a:xfrm>
              <a:off x="1010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9" name="Oval 195"/>
            <p:cNvSpPr>
              <a:spLocks noChangeArrowheads="1"/>
            </p:cNvSpPr>
            <p:nvPr/>
          </p:nvSpPr>
          <p:spPr bwMode="auto">
            <a:xfrm>
              <a:off x="1129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0" name="Oval 196"/>
            <p:cNvSpPr>
              <a:spLocks noChangeArrowheads="1"/>
            </p:cNvSpPr>
            <p:nvPr/>
          </p:nvSpPr>
          <p:spPr bwMode="auto">
            <a:xfrm>
              <a:off x="1246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1" name="Oval 197"/>
            <p:cNvSpPr>
              <a:spLocks noChangeArrowheads="1"/>
            </p:cNvSpPr>
            <p:nvPr/>
          </p:nvSpPr>
          <p:spPr bwMode="auto">
            <a:xfrm>
              <a:off x="1363" y="27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2" name="Oval 198"/>
            <p:cNvSpPr>
              <a:spLocks noChangeArrowheads="1"/>
            </p:cNvSpPr>
            <p:nvPr/>
          </p:nvSpPr>
          <p:spPr bwMode="auto">
            <a:xfrm>
              <a:off x="1127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3" name="Oval 199"/>
            <p:cNvSpPr>
              <a:spLocks noChangeArrowheads="1"/>
            </p:cNvSpPr>
            <p:nvPr/>
          </p:nvSpPr>
          <p:spPr bwMode="auto">
            <a:xfrm>
              <a:off x="1244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4" name="Oval 200"/>
            <p:cNvSpPr>
              <a:spLocks noChangeArrowheads="1"/>
            </p:cNvSpPr>
            <p:nvPr/>
          </p:nvSpPr>
          <p:spPr bwMode="auto">
            <a:xfrm>
              <a:off x="1361" y="28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5" name="Oval 201"/>
            <p:cNvSpPr>
              <a:spLocks noChangeArrowheads="1"/>
            </p:cNvSpPr>
            <p:nvPr/>
          </p:nvSpPr>
          <p:spPr bwMode="auto">
            <a:xfrm>
              <a:off x="1127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6" name="Oval 202"/>
            <p:cNvSpPr>
              <a:spLocks noChangeArrowheads="1"/>
            </p:cNvSpPr>
            <p:nvPr/>
          </p:nvSpPr>
          <p:spPr bwMode="auto">
            <a:xfrm>
              <a:off x="1244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7" name="Oval 203"/>
            <p:cNvSpPr>
              <a:spLocks noChangeArrowheads="1"/>
            </p:cNvSpPr>
            <p:nvPr/>
          </p:nvSpPr>
          <p:spPr bwMode="auto">
            <a:xfrm>
              <a:off x="1361" y="29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8" name="Oval 204"/>
            <p:cNvSpPr>
              <a:spLocks noChangeArrowheads="1"/>
            </p:cNvSpPr>
            <p:nvPr/>
          </p:nvSpPr>
          <p:spPr bwMode="auto">
            <a:xfrm>
              <a:off x="1127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9" name="Oval 205"/>
            <p:cNvSpPr>
              <a:spLocks noChangeArrowheads="1"/>
            </p:cNvSpPr>
            <p:nvPr/>
          </p:nvSpPr>
          <p:spPr bwMode="auto">
            <a:xfrm>
              <a:off x="1244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0" name="Oval 206"/>
            <p:cNvSpPr>
              <a:spLocks noChangeArrowheads="1"/>
            </p:cNvSpPr>
            <p:nvPr/>
          </p:nvSpPr>
          <p:spPr bwMode="auto">
            <a:xfrm>
              <a:off x="1361" y="30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1" name="Oval 207"/>
            <p:cNvSpPr>
              <a:spLocks noChangeArrowheads="1"/>
            </p:cNvSpPr>
            <p:nvPr/>
          </p:nvSpPr>
          <p:spPr bwMode="auto">
            <a:xfrm>
              <a:off x="1125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2" name="Oval 208"/>
            <p:cNvSpPr>
              <a:spLocks noChangeArrowheads="1"/>
            </p:cNvSpPr>
            <p:nvPr/>
          </p:nvSpPr>
          <p:spPr bwMode="auto">
            <a:xfrm>
              <a:off x="1242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3" name="Oval 209"/>
            <p:cNvSpPr>
              <a:spLocks noChangeArrowheads="1"/>
            </p:cNvSpPr>
            <p:nvPr/>
          </p:nvSpPr>
          <p:spPr bwMode="auto">
            <a:xfrm>
              <a:off x="1359" y="31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4" name="Oval 210"/>
            <p:cNvSpPr>
              <a:spLocks noChangeArrowheads="1"/>
            </p:cNvSpPr>
            <p:nvPr/>
          </p:nvSpPr>
          <p:spPr bwMode="auto">
            <a:xfrm>
              <a:off x="1125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5" name="Oval 211"/>
            <p:cNvSpPr>
              <a:spLocks noChangeArrowheads="1"/>
            </p:cNvSpPr>
            <p:nvPr/>
          </p:nvSpPr>
          <p:spPr bwMode="auto">
            <a:xfrm>
              <a:off x="1242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6" name="Oval 212"/>
            <p:cNvSpPr>
              <a:spLocks noChangeArrowheads="1"/>
            </p:cNvSpPr>
            <p:nvPr/>
          </p:nvSpPr>
          <p:spPr bwMode="auto">
            <a:xfrm>
              <a:off x="1359" y="323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7" name="Oval 213"/>
            <p:cNvSpPr>
              <a:spLocks noChangeArrowheads="1"/>
            </p:cNvSpPr>
            <p:nvPr/>
          </p:nvSpPr>
          <p:spPr bwMode="auto">
            <a:xfrm>
              <a:off x="778" y="333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8" name="Oval 214"/>
            <p:cNvSpPr>
              <a:spLocks noChangeArrowheads="1"/>
            </p:cNvSpPr>
            <p:nvPr/>
          </p:nvSpPr>
          <p:spPr bwMode="auto">
            <a:xfrm>
              <a:off x="895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9" name="Oval 215"/>
            <p:cNvSpPr>
              <a:spLocks noChangeArrowheads="1"/>
            </p:cNvSpPr>
            <p:nvPr/>
          </p:nvSpPr>
          <p:spPr bwMode="auto">
            <a:xfrm>
              <a:off x="1012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0" name="Oval 216"/>
            <p:cNvSpPr>
              <a:spLocks noChangeArrowheads="1"/>
            </p:cNvSpPr>
            <p:nvPr/>
          </p:nvSpPr>
          <p:spPr bwMode="auto">
            <a:xfrm>
              <a:off x="776" y="34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1" name="Oval 217"/>
            <p:cNvSpPr>
              <a:spLocks noChangeArrowheads="1"/>
            </p:cNvSpPr>
            <p:nvPr/>
          </p:nvSpPr>
          <p:spPr bwMode="auto">
            <a:xfrm>
              <a:off x="893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2" name="Oval 218"/>
            <p:cNvSpPr>
              <a:spLocks noChangeArrowheads="1"/>
            </p:cNvSpPr>
            <p:nvPr/>
          </p:nvSpPr>
          <p:spPr bwMode="auto">
            <a:xfrm>
              <a:off x="1010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3" name="Oval 219"/>
            <p:cNvSpPr>
              <a:spLocks noChangeArrowheads="1"/>
            </p:cNvSpPr>
            <p:nvPr/>
          </p:nvSpPr>
          <p:spPr bwMode="auto">
            <a:xfrm>
              <a:off x="776" y="35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4" name="Oval 220"/>
            <p:cNvSpPr>
              <a:spLocks noChangeArrowheads="1"/>
            </p:cNvSpPr>
            <p:nvPr/>
          </p:nvSpPr>
          <p:spPr bwMode="auto">
            <a:xfrm>
              <a:off x="893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5" name="Oval 221"/>
            <p:cNvSpPr>
              <a:spLocks noChangeArrowheads="1"/>
            </p:cNvSpPr>
            <p:nvPr/>
          </p:nvSpPr>
          <p:spPr bwMode="auto">
            <a:xfrm>
              <a:off x="1010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6" name="Oval 222"/>
            <p:cNvSpPr>
              <a:spLocks noChangeArrowheads="1"/>
            </p:cNvSpPr>
            <p:nvPr/>
          </p:nvSpPr>
          <p:spPr bwMode="auto">
            <a:xfrm>
              <a:off x="776" y="362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7" name="Oval 223"/>
            <p:cNvSpPr>
              <a:spLocks noChangeArrowheads="1"/>
            </p:cNvSpPr>
            <p:nvPr/>
          </p:nvSpPr>
          <p:spPr bwMode="auto">
            <a:xfrm>
              <a:off x="893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8" name="Oval 224"/>
            <p:cNvSpPr>
              <a:spLocks noChangeArrowheads="1"/>
            </p:cNvSpPr>
            <p:nvPr/>
          </p:nvSpPr>
          <p:spPr bwMode="auto">
            <a:xfrm>
              <a:off x="1010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9" name="Oval 225"/>
            <p:cNvSpPr>
              <a:spLocks noChangeArrowheads="1"/>
            </p:cNvSpPr>
            <p:nvPr/>
          </p:nvSpPr>
          <p:spPr bwMode="auto">
            <a:xfrm>
              <a:off x="774" y="37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0" name="Oval 226"/>
            <p:cNvSpPr>
              <a:spLocks noChangeArrowheads="1"/>
            </p:cNvSpPr>
            <p:nvPr/>
          </p:nvSpPr>
          <p:spPr bwMode="auto">
            <a:xfrm>
              <a:off x="891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1" name="Oval 227"/>
            <p:cNvSpPr>
              <a:spLocks noChangeArrowheads="1"/>
            </p:cNvSpPr>
            <p:nvPr/>
          </p:nvSpPr>
          <p:spPr bwMode="auto">
            <a:xfrm>
              <a:off x="1008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2" name="Oval 228"/>
            <p:cNvSpPr>
              <a:spLocks noChangeArrowheads="1"/>
            </p:cNvSpPr>
            <p:nvPr/>
          </p:nvSpPr>
          <p:spPr bwMode="auto">
            <a:xfrm>
              <a:off x="774" y="38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3" name="Oval 229"/>
            <p:cNvSpPr>
              <a:spLocks noChangeArrowheads="1"/>
            </p:cNvSpPr>
            <p:nvPr/>
          </p:nvSpPr>
          <p:spPr bwMode="auto">
            <a:xfrm>
              <a:off x="891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4" name="Oval 230"/>
            <p:cNvSpPr>
              <a:spLocks noChangeArrowheads="1"/>
            </p:cNvSpPr>
            <p:nvPr/>
          </p:nvSpPr>
          <p:spPr bwMode="auto">
            <a:xfrm>
              <a:off x="1008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5" name="Oval 231"/>
            <p:cNvSpPr>
              <a:spLocks noChangeArrowheads="1"/>
            </p:cNvSpPr>
            <p:nvPr/>
          </p:nvSpPr>
          <p:spPr bwMode="auto">
            <a:xfrm>
              <a:off x="1127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6" name="Oval 232"/>
            <p:cNvSpPr>
              <a:spLocks noChangeArrowheads="1"/>
            </p:cNvSpPr>
            <p:nvPr/>
          </p:nvSpPr>
          <p:spPr bwMode="auto">
            <a:xfrm>
              <a:off x="1244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7" name="Oval 233"/>
            <p:cNvSpPr>
              <a:spLocks noChangeArrowheads="1"/>
            </p:cNvSpPr>
            <p:nvPr/>
          </p:nvSpPr>
          <p:spPr bwMode="auto">
            <a:xfrm>
              <a:off x="1361" y="33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8" name="Oval 234"/>
            <p:cNvSpPr>
              <a:spLocks noChangeArrowheads="1"/>
            </p:cNvSpPr>
            <p:nvPr/>
          </p:nvSpPr>
          <p:spPr bwMode="auto">
            <a:xfrm>
              <a:off x="1125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9" name="Oval 235"/>
            <p:cNvSpPr>
              <a:spLocks noChangeArrowheads="1"/>
            </p:cNvSpPr>
            <p:nvPr/>
          </p:nvSpPr>
          <p:spPr bwMode="auto">
            <a:xfrm>
              <a:off x="1242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0" name="Oval 236"/>
            <p:cNvSpPr>
              <a:spLocks noChangeArrowheads="1"/>
            </p:cNvSpPr>
            <p:nvPr/>
          </p:nvSpPr>
          <p:spPr bwMode="auto">
            <a:xfrm>
              <a:off x="1359" y="34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1" name="Oval 237"/>
            <p:cNvSpPr>
              <a:spLocks noChangeArrowheads="1"/>
            </p:cNvSpPr>
            <p:nvPr/>
          </p:nvSpPr>
          <p:spPr bwMode="auto">
            <a:xfrm>
              <a:off x="1125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2" name="Oval 238"/>
            <p:cNvSpPr>
              <a:spLocks noChangeArrowheads="1"/>
            </p:cNvSpPr>
            <p:nvPr/>
          </p:nvSpPr>
          <p:spPr bwMode="auto">
            <a:xfrm>
              <a:off x="1242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3" name="Oval 239"/>
            <p:cNvSpPr>
              <a:spLocks noChangeArrowheads="1"/>
            </p:cNvSpPr>
            <p:nvPr/>
          </p:nvSpPr>
          <p:spPr bwMode="auto">
            <a:xfrm>
              <a:off x="1359" y="352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4" name="Oval 240"/>
            <p:cNvSpPr>
              <a:spLocks noChangeArrowheads="1"/>
            </p:cNvSpPr>
            <p:nvPr/>
          </p:nvSpPr>
          <p:spPr bwMode="auto">
            <a:xfrm>
              <a:off x="1125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5" name="Oval 241"/>
            <p:cNvSpPr>
              <a:spLocks noChangeArrowheads="1"/>
            </p:cNvSpPr>
            <p:nvPr/>
          </p:nvSpPr>
          <p:spPr bwMode="auto">
            <a:xfrm>
              <a:off x="1242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6" name="Oval 242"/>
            <p:cNvSpPr>
              <a:spLocks noChangeArrowheads="1"/>
            </p:cNvSpPr>
            <p:nvPr/>
          </p:nvSpPr>
          <p:spPr bwMode="auto">
            <a:xfrm>
              <a:off x="1359" y="36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7" name="Oval 243"/>
            <p:cNvSpPr>
              <a:spLocks noChangeArrowheads="1"/>
            </p:cNvSpPr>
            <p:nvPr/>
          </p:nvSpPr>
          <p:spPr bwMode="auto">
            <a:xfrm>
              <a:off x="1123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8" name="Oval 244"/>
            <p:cNvSpPr>
              <a:spLocks noChangeArrowheads="1"/>
            </p:cNvSpPr>
            <p:nvPr/>
          </p:nvSpPr>
          <p:spPr bwMode="auto">
            <a:xfrm>
              <a:off x="1240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9" name="Oval 245"/>
            <p:cNvSpPr>
              <a:spLocks noChangeArrowheads="1"/>
            </p:cNvSpPr>
            <p:nvPr/>
          </p:nvSpPr>
          <p:spPr bwMode="auto">
            <a:xfrm>
              <a:off x="1357" y="37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0" name="Oval 246"/>
            <p:cNvSpPr>
              <a:spLocks noChangeArrowheads="1"/>
            </p:cNvSpPr>
            <p:nvPr/>
          </p:nvSpPr>
          <p:spPr bwMode="auto">
            <a:xfrm>
              <a:off x="1123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1" name="Oval 247"/>
            <p:cNvSpPr>
              <a:spLocks noChangeArrowheads="1"/>
            </p:cNvSpPr>
            <p:nvPr/>
          </p:nvSpPr>
          <p:spPr bwMode="auto">
            <a:xfrm>
              <a:off x="1240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2" name="Oval 248"/>
            <p:cNvSpPr>
              <a:spLocks noChangeArrowheads="1"/>
            </p:cNvSpPr>
            <p:nvPr/>
          </p:nvSpPr>
          <p:spPr bwMode="auto">
            <a:xfrm>
              <a:off x="1357" y="380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8953" name="Group 249"/>
          <p:cNvGrpSpPr>
            <a:grpSpLocks/>
          </p:cNvGrpSpPr>
          <p:nvPr/>
        </p:nvGrpSpPr>
        <p:grpSpPr bwMode="auto">
          <a:xfrm>
            <a:off x="1260475" y="3257550"/>
            <a:ext cx="1019175" cy="1758950"/>
            <a:chOff x="1607" y="2756"/>
            <a:chExt cx="642" cy="1108"/>
          </a:xfrm>
        </p:grpSpPr>
        <p:grpSp>
          <p:nvGrpSpPr>
            <p:cNvPr id="21105" name="Group 250"/>
            <p:cNvGrpSpPr>
              <a:grpSpLocks/>
            </p:cNvGrpSpPr>
            <p:nvPr/>
          </p:nvGrpSpPr>
          <p:grpSpPr bwMode="auto">
            <a:xfrm>
              <a:off x="1609" y="2859"/>
              <a:ext cx="42" cy="42"/>
              <a:chOff x="2185" y="2697"/>
              <a:chExt cx="126" cy="126"/>
            </a:xfrm>
          </p:grpSpPr>
          <p:sp>
            <p:nvSpPr>
              <p:cNvPr id="21319" name="Line 2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0" name="Line 2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6" name="Group 253"/>
            <p:cNvGrpSpPr>
              <a:grpSpLocks/>
            </p:cNvGrpSpPr>
            <p:nvPr/>
          </p:nvGrpSpPr>
          <p:grpSpPr bwMode="auto">
            <a:xfrm>
              <a:off x="1726" y="2863"/>
              <a:ext cx="42" cy="42"/>
              <a:chOff x="2185" y="2697"/>
              <a:chExt cx="126" cy="126"/>
            </a:xfrm>
          </p:grpSpPr>
          <p:sp>
            <p:nvSpPr>
              <p:cNvPr id="21317" name="Line 2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8" name="Line 2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7" name="Group 256"/>
            <p:cNvGrpSpPr>
              <a:grpSpLocks/>
            </p:cNvGrpSpPr>
            <p:nvPr/>
          </p:nvGrpSpPr>
          <p:grpSpPr bwMode="auto">
            <a:xfrm>
              <a:off x="1843" y="2861"/>
              <a:ext cx="42" cy="42"/>
              <a:chOff x="2185" y="2697"/>
              <a:chExt cx="126" cy="126"/>
            </a:xfrm>
          </p:grpSpPr>
          <p:sp>
            <p:nvSpPr>
              <p:cNvPr id="21315" name="Line 2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6" name="Line 2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8" name="Group 259"/>
            <p:cNvGrpSpPr>
              <a:grpSpLocks/>
            </p:cNvGrpSpPr>
            <p:nvPr/>
          </p:nvGrpSpPr>
          <p:grpSpPr bwMode="auto">
            <a:xfrm>
              <a:off x="1953" y="2859"/>
              <a:ext cx="42" cy="42"/>
              <a:chOff x="2185" y="2697"/>
              <a:chExt cx="126" cy="126"/>
            </a:xfrm>
          </p:grpSpPr>
          <p:sp>
            <p:nvSpPr>
              <p:cNvPr id="21313" name="Line 2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4" name="Line 2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9" name="Group 262"/>
            <p:cNvGrpSpPr>
              <a:grpSpLocks/>
            </p:cNvGrpSpPr>
            <p:nvPr/>
          </p:nvGrpSpPr>
          <p:grpSpPr bwMode="auto">
            <a:xfrm>
              <a:off x="2070" y="2857"/>
              <a:ext cx="42" cy="42"/>
              <a:chOff x="2185" y="2697"/>
              <a:chExt cx="126" cy="126"/>
            </a:xfrm>
          </p:grpSpPr>
          <p:sp>
            <p:nvSpPr>
              <p:cNvPr id="21311" name="Line 2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2" name="Line 2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0" name="Group 265"/>
            <p:cNvGrpSpPr>
              <a:grpSpLocks/>
            </p:cNvGrpSpPr>
            <p:nvPr/>
          </p:nvGrpSpPr>
          <p:grpSpPr bwMode="auto">
            <a:xfrm>
              <a:off x="2187" y="2862"/>
              <a:ext cx="42" cy="42"/>
              <a:chOff x="2185" y="2697"/>
              <a:chExt cx="126" cy="126"/>
            </a:xfrm>
          </p:grpSpPr>
          <p:sp>
            <p:nvSpPr>
              <p:cNvPr id="21309" name="Line 2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0" name="Line 2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1" name="Group 268"/>
            <p:cNvGrpSpPr>
              <a:grpSpLocks/>
            </p:cNvGrpSpPr>
            <p:nvPr/>
          </p:nvGrpSpPr>
          <p:grpSpPr bwMode="auto">
            <a:xfrm>
              <a:off x="1607" y="2758"/>
              <a:ext cx="42" cy="42"/>
              <a:chOff x="2185" y="2697"/>
              <a:chExt cx="126" cy="126"/>
            </a:xfrm>
          </p:grpSpPr>
          <p:sp>
            <p:nvSpPr>
              <p:cNvPr id="21307" name="Line 2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" name="Line 2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2" name="Group 271"/>
            <p:cNvGrpSpPr>
              <a:grpSpLocks/>
            </p:cNvGrpSpPr>
            <p:nvPr/>
          </p:nvGrpSpPr>
          <p:grpSpPr bwMode="auto">
            <a:xfrm>
              <a:off x="1724" y="2762"/>
              <a:ext cx="42" cy="42"/>
              <a:chOff x="2185" y="2697"/>
              <a:chExt cx="126" cy="126"/>
            </a:xfrm>
          </p:grpSpPr>
          <p:sp>
            <p:nvSpPr>
              <p:cNvPr id="21305" name="Line 2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6" name="Line 2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3" name="Group 274"/>
            <p:cNvGrpSpPr>
              <a:grpSpLocks/>
            </p:cNvGrpSpPr>
            <p:nvPr/>
          </p:nvGrpSpPr>
          <p:grpSpPr bwMode="auto">
            <a:xfrm>
              <a:off x="1841" y="2760"/>
              <a:ext cx="42" cy="42"/>
              <a:chOff x="2185" y="2697"/>
              <a:chExt cx="126" cy="126"/>
            </a:xfrm>
          </p:grpSpPr>
          <p:sp>
            <p:nvSpPr>
              <p:cNvPr id="21303" name="Line 2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" name="Line 2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4" name="Group 277"/>
            <p:cNvGrpSpPr>
              <a:grpSpLocks/>
            </p:cNvGrpSpPr>
            <p:nvPr/>
          </p:nvGrpSpPr>
          <p:grpSpPr bwMode="auto">
            <a:xfrm>
              <a:off x="1951" y="2758"/>
              <a:ext cx="42" cy="42"/>
              <a:chOff x="2185" y="2697"/>
              <a:chExt cx="126" cy="126"/>
            </a:xfrm>
          </p:grpSpPr>
          <p:sp>
            <p:nvSpPr>
              <p:cNvPr id="21301" name="Line 2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2" name="Line 2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5" name="Group 280"/>
            <p:cNvGrpSpPr>
              <a:grpSpLocks/>
            </p:cNvGrpSpPr>
            <p:nvPr/>
          </p:nvGrpSpPr>
          <p:grpSpPr bwMode="auto">
            <a:xfrm>
              <a:off x="2068" y="2756"/>
              <a:ext cx="42" cy="42"/>
              <a:chOff x="2185" y="2697"/>
              <a:chExt cx="126" cy="126"/>
            </a:xfrm>
          </p:grpSpPr>
          <p:sp>
            <p:nvSpPr>
              <p:cNvPr id="21299" name="Line 2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" name="Line 2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6" name="Group 283"/>
            <p:cNvGrpSpPr>
              <a:grpSpLocks/>
            </p:cNvGrpSpPr>
            <p:nvPr/>
          </p:nvGrpSpPr>
          <p:grpSpPr bwMode="auto">
            <a:xfrm>
              <a:off x="2185" y="2761"/>
              <a:ext cx="42" cy="42"/>
              <a:chOff x="2185" y="2697"/>
              <a:chExt cx="126" cy="126"/>
            </a:xfrm>
          </p:grpSpPr>
          <p:sp>
            <p:nvSpPr>
              <p:cNvPr id="21297" name="Line 2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8" name="Line 2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7" name="Group 286"/>
            <p:cNvGrpSpPr>
              <a:grpSpLocks/>
            </p:cNvGrpSpPr>
            <p:nvPr/>
          </p:nvGrpSpPr>
          <p:grpSpPr bwMode="auto">
            <a:xfrm>
              <a:off x="1614" y="3053"/>
              <a:ext cx="42" cy="42"/>
              <a:chOff x="2185" y="2697"/>
              <a:chExt cx="126" cy="126"/>
            </a:xfrm>
          </p:grpSpPr>
          <p:sp>
            <p:nvSpPr>
              <p:cNvPr id="21295" name="Line 2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6" name="Line 2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8" name="Group 289"/>
            <p:cNvGrpSpPr>
              <a:grpSpLocks/>
            </p:cNvGrpSpPr>
            <p:nvPr/>
          </p:nvGrpSpPr>
          <p:grpSpPr bwMode="auto">
            <a:xfrm>
              <a:off x="1731" y="3057"/>
              <a:ext cx="42" cy="42"/>
              <a:chOff x="2185" y="2697"/>
              <a:chExt cx="126" cy="126"/>
            </a:xfrm>
          </p:grpSpPr>
          <p:sp>
            <p:nvSpPr>
              <p:cNvPr id="21293" name="Line 2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4" name="Line 2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9" name="Group 292"/>
            <p:cNvGrpSpPr>
              <a:grpSpLocks/>
            </p:cNvGrpSpPr>
            <p:nvPr/>
          </p:nvGrpSpPr>
          <p:grpSpPr bwMode="auto">
            <a:xfrm>
              <a:off x="1848" y="3055"/>
              <a:ext cx="42" cy="42"/>
              <a:chOff x="2185" y="2697"/>
              <a:chExt cx="126" cy="126"/>
            </a:xfrm>
          </p:grpSpPr>
          <p:sp>
            <p:nvSpPr>
              <p:cNvPr id="21291" name="Line 2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2" name="Line 2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0" name="Group 295"/>
            <p:cNvGrpSpPr>
              <a:grpSpLocks/>
            </p:cNvGrpSpPr>
            <p:nvPr/>
          </p:nvGrpSpPr>
          <p:grpSpPr bwMode="auto">
            <a:xfrm>
              <a:off x="1958" y="3053"/>
              <a:ext cx="42" cy="42"/>
              <a:chOff x="2185" y="2697"/>
              <a:chExt cx="126" cy="126"/>
            </a:xfrm>
          </p:grpSpPr>
          <p:sp>
            <p:nvSpPr>
              <p:cNvPr id="21289" name="Line 2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0" name="Line 2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1" name="Group 298"/>
            <p:cNvGrpSpPr>
              <a:grpSpLocks/>
            </p:cNvGrpSpPr>
            <p:nvPr/>
          </p:nvGrpSpPr>
          <p:grpSpPr bwMode="auto">
            <a:xfrm>
              <a:off x="2075" y="3051"/>
              <a:ext cx="42" cy="42"/>
              <a:chOff x="2185" y="2697"/>
              <a:chExt cx="126" cy="126"/>
            </a:xfrm>
          </p:grpSpPr>
          <p:sp>
            <p:nvSpPr>
              <p:cNvPr id="21287" name="Line 2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8" name="Line 3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2" name="Group 301"/>
            <p:cNvGrpSpPr>
              <a:grpSpLocks/>
            </p:cNvGrpSpPr>
            <p:nvPr/>
          </p:nvGrpSpPr>
          <p:grpSpPr bwMode="auto">
            <a:xfrm>
              <a:off x="2192" y="3056"/>
              <a:ext cx="42" cy="42"/>
              <a:chOff x="2185" y="2697"/>
              <a:chExt cx="126" cy="126"/>
            </a:xfrm>
          </p:grpSpPr>
          <p:sp>
            <p:nvSpPr>
              <p:cNvPr id="21285" name="Line 3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6" name="Line 3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3" name="Group 304"/>
            <p:cNvGrpSpPr>
              <a:grpSpLocks/>
            </p:cNvGrpSpPr>
            <p:nvPr/>
          </p:nvGrpSpPr>
          <p:grpSpPr bwMode="auto">
            <a:xfrm>
              <a:off x="1612" y="2959"/>
              <a:ext cx="42" cy="42"/>
              <a:chOff x="2185" y="2697"/>
              <a:chExt cx="126" cy="126"/>
            </a:xfrm>
          </p:grpSpPr>
          <p:sp>
            <p:nvSpPr>
              <p:cNvPr id="21283" name="Line 3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4" name="Line 3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4" name="Group 307"/>
            <p:cNvGrpSpPr>
              <a:grpSpLocks/>
            </p:cNvGrpSpPr>
            <p:nvPr/>
          </p:nvGrpSpPr>
          <p:grpSpPr bwMode="auto">
            <a:xfrm>
              <a:off x="1729" y="2963"/>
              <a:ext cx="42" cy="42"/>
              <a:chOff x="2185" y="2697"/>
              <a:chExt cx="126" cy="126"/>
            </a:xfrm>
          </p:grpSpPr>
          <p:sp>
            <p:nvSpPr>
              <p:cNvPr id="21281" name="Line 3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2" name="Line 3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5" name="Group 310"/>
            <p:cNvGrpSpPr>
              <a:grpSpLocks/>
            </p:cNvGrpSpPr>
            <p:nvPr/>
          </p:nvGrpSpPr>
          <p:grpSpPr bwMode="auto">
            <a:xfrm>
              <a:off x="1846" y="2961"/>
              <a:ext cx="42" cy="42"/>
              <a:chOff x="2185" y="2697"/>
              <a:chExt cx="126" cy="126"/>
            </a:xfrm>
          </p:grpSpPr>
          <p:sp>
            <p:nvSpPr>
              <p:cNvPr id="21279" name="Line 3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0" name="Line 3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6" name="Group 313"/>
            <p:cNvGrpSpPr>
              <a:grpSpLocks/>
            </p:cNvGrpSpPr>
            <p:nvPr/>
          </p:nvGrpSpPr>
          <p:grpSpPr bwMode="auto">
            <a:xfrm>
              <a:off x="1956" y="2959"/>
              <a:ext cx="42" cy="42"/>
              <a:chOff x="2185" y="2697"/>
              <a:chExt cx="126" cy="126"/>
            </a:xfrm>
          </p:grpSpPr>
          <p:sp>
            <p:nvSpPr>
              <p:cNvPr id="21277" name="Line 3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8" name="Line 3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7" name="Group 316"/>
            <p:cNvGrpSpPr>
              <a:grpSpLocks/>
            </p:cNvGrpSpPr>
            <p:nvPr/>
          </p:nvGrpSpPr>
          <p:grpSpPr bwMode="auto">
            <a:xfrm>
              <a:off x="2073" y="2957"/>
              <a:ext cx="42" cy="42"/>
              <a:chOff x="2185" y="2697"/>
              <a:chExt cx="126" cy="126"/>
            </a:xfrm>
          </p:grpSpPr>
          <p:sp>
            <p:nvSpPr>
              <p:cNvPr id="21275" name="Line 31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6" name="Line 31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8" name="Group 319"/>
            <p:cNvGrpSpPr>
              <a:grpSpLocks/>
            </p:cNvGrpSpPr>
            <p:nvPr/>
          </p:nvGrpSpPr>
          <p:grpSpPr bwMode="auto">
            <a:xfrm>
              <a:off x="2190" y="2962"/>
              <a:ext cx="42" cy="42"/>
              <a:chOff x="2185" y="2697"/>
              <a:chExt cx="126" cy="126"/>
            </a:xfrm>
          </p:grpSpPr>
          <p:sp>
            <p:nvSpPr>
              <p:cNvPr id="21273" name="Line 32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4" name="Line 32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9" name="Group 322"/>
            <p:cNvGrpSpPr>
              <a:grpSpLocks/>
            </p:cNvGrpSpPr>
            <p:nvPr/>
          </p:nvGrpSpPr>
          <p:grpSpPr bwMode="auto">
            <a:xfrm>
              <a:off x="1619" y="3240"/>
              <a:ext cx="42" cy="42"/>
              <a:chOff x="2185" y="2697"/>
              <a:chExt cx="126" cy="126"/>
            </a:xfrm>
          </p:grpSpPr>
          <p:sp>
            <p:nvSpPr>
              <p:cNvPr id="21271" name="Line 32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2" name="Line 32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0" name="Group 325"/>
            <p:cNvGrpSpPr>
              <a:grpSpLocks/>
            </p:cNvGrpSpPr>
            <p:nvPr/>
          </p:nvGrpSpPr>
          <p:grpSpPr bwMode="auto">
            <a:xfrm>
              <a:off x="1736" y="3244"/>
              <a:ext cx="42" cy="42"/>
              <a:chOff x="2185" y="2697"/>
              <a:chExt cx="126" cy="126"/>
            </a:xfrm>
          </p:grpSpPr>
          <p:sp>
            <p:nvSpPr>
              <p:cNvPr id="21269" name="Line 32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0" name="Line 32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1" name="Group 328"/>
            <p:cNvGrpSpPr>
              <a:grpSpLocks/>
            </p:cNvGrpSpPr>
            <p:nvPr/>
          </p:nvGrpSpPr>
          <p:grpSpPr bwMode="auto">
            <a:xfrm>
              <a:off x="1853" y="3242"/>
              <a:ext cx="42" cy="42"/>
              <a:chOff x="2185" y="2697"/>
              <a:chExt cx="126" cy="126"/>
            </a:xfrm>
          </p:grpSpPr>
          <p:sp>
            <p:nvSpPr>
              <p:cNvPr id="21267" name="Line 3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8" name="Line 3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2" name="Group 331"/>
            <p:cNvGrpSpPr>
              <a:grpSpLocks/>
            </p:cNvGrpSpPr>
            <p:nvPr/>
          </p:nvGrpSpPr>
          <p:grpSpPr bwMode="auto">
            <a:xfrm>
              <a:off x="1963" y="3240"/>
              <a:ext cx="42" cy="42"/>
              <a:chOff x="2185" y="2697"/>
              <a:chExt cx="126" cy="126"/>
            </a:xfrm>
          </p:grpSpPr>
          <p:sp>
            <p:nvSpPr>
              <p:cNvPr id="21265" name="Line 3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6" name="Line 3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3" name="Group 334"/>
            <p:cNvGrpSpPr>
              <a:grpSpLocks/>
            </p:cNvGrpSpPr>
            <p:nvPr/>
          </p:nvGrpSpPr>
          <p:grpSpPr bwMode="auto">
            <a:xfrm>
              <a:off x="2080" y="3238"/>
              <a:ext cx="42" cy="42"/>
              <a:chOff x="2185" y="2697"/>
              <a:chExt cx="126" cy="126"/>
            </a:xfrm>
          </p:grpSpPr>
          <p:sp>
            <p:nvSpPr>
              <p:cNvPr id="21263" name="Line 3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4" name="Line 3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4" name="Group 337"/>
            <p:cNvGrpSpPr>
              <a:grpSpLocks/>
            </p:cNvGrpSpPr>
            <p:nvPr/>
          </p:nvGrpSpPr>
          <p:grpSpPr bwMode="auto">
            <a:xfrm>
              <a:off x="2197" y="3243"/>
              <a:ext cx="42" cy="42"/>
              <a:chOff x="2185" y="2697"/>
              <a:chExt cx="126" cy="126"/>
            </a:xfrm>
          </p:grpSpPr>
          <p:sp>
            <p:nvSpPr>
              <p:cNvPr id="21261" name="Line 3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" name="Line 3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5" name="Group 340"/>
            <p:cNvGrpSpPr>
              <a:grpSpLocks/>
            </p:cNvGrpSpPr>
            <p:nvPr/>
          </p:nvGrpSpPr>
          <p:grpSpPr bwMode="auto">
            <a:xfrm>
              <a:off x="1617" y="3146"/>
              <a:ext cx="42" cy="42"/>
              <a:chOff x="2185" y="2697"/>
              <a:chExt cx="126" cy="126"/>
            </a:xfrm>
          </p:grpSpPr>
          <p:sp>
            <p:nvSpPr>
              <p:cNvPr id="21259" name="Line 3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0" name="Line 3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6" name="Group 343"/>
            <p:cNvGrpSpPr>
              <a:grpSpLocks/>
            </p:cNvGrpSpPr>
            <p:nvPr/>
          </p:nvGrpSpPr>
          <p:grpSpPr bwMode="auto">
            <a:xfrm>
              <a:off x="1734" y="3150"/>
              <a:ext cx="42" cy="42"/>
              <a:chOff x="2185" y="2697"/>
              <a:chExt cx="126" cy="126"/>
            </a:xfrm>
          </p:grpSpPr>
          <p:sp>
            <p:nvSpPr>
              <p:cNvPr id="21257" name="Line 3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8" name="Line 3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7" name="Group 346"/>
            <p:cNvGrpSpPr>
              <a:grpSpLocks/>
            </p:cNvGrpSpPr>
            <p:nvPr/>
          </p:nvGrpSpPr>
          <p:grpSpPr bwMode="auto">
            <a:xfrm>
              <a:off x="1851" y="3148"/>
              <a:ext cx="42" cy="42"/>
              <a:chOff x="2185" y="2697"/>
              <a:chExt cx="126" cy="126"/>
            </a:xfrm>
          </p:grpSpPr>
          <p:sp>
            <p:nvSpPr>
              <p:cNvPr id="21255" name="Line 3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6" name="Line 3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8" name="Group 349"/>
            <p:cNvGrpSpPr>
              <a:grpSpLocks/>
            </p:cNvGrpSpPr>
            <p:nvPr/>
          </p:nvGrpSpPr>
          <p:grpSpPr bwMode="auto">
            <a:xfrm>
              <a:off x="1961" y="3146"/>
              <a:ext cx="42" cy="42"/>
              <a:chOff x="2185" y="2697"/>
              <a:chExt cx="126" cy="126"/>
            </a:xfrm>
          </p:grpSpPr>
          <p:sp>
            <p:nvSpPr>
              <p:cNvPr id="21253" name="Line 3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4" name="Line 3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9" name="Group 352"/>
            <p:cNvGrpSpPr>
              <a:grpSpLocks/>
            </p:cNvGrpSpPr>
            <p:nvPr/>
          </p:nvGrpSpPr>
          <p:grpSpPr bwMode="auto">
            <a:xfrm>
              <a:off x="2078" y="3144"/>
              <a:ext cx="42" cy="42"/>
              <a:chOff x="2185" y="2697"/>
              <a:chExt cx="126" cy="126"/>
            </a:xfrm>
          </p:grpSpPr>
          <p:sp>
            <p:nvSpPr>
              <p:cNvPr id="21251" name="Line 3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" name="Line 3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0" name="Group 355"/>
            <p:cNvGrpSpPr>
              <a:grpSpLocks/>
            </p:cNvGrpSpPr>
            <p:nvPr/>
          </p:nvGrpSpPr>
          <p:grpSpPr bwMode="auto">
            <a:xfrm>
              <a:off x="2195" y="3149"/>
              <a:ext cx="42" cy="42"/>
              <a:chOff x="2185" y="2697"/>
              <a:chExt cx="126" cy="126"/>
            </a:xfrm>
          </p:grpSpPr>
          <p:sp>
            <p:nvSpPr>
              <p:cNvPr id="21249" name="Line 3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0" name="Line 3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1" name="Group 358"/>
            <p:cNvGrpSpPr>
              <a:grpSpLocks/>
            </p:cNvGrpSpPr>
            <p:nvPr/>
          </p:nvGrpSpPr>
          <p:grpSpPr bwMode="auto">
            <a:xfrm>
              <a:off x="1624" y="3434"/>
              <a:ext cx="42" cy="42"/>
              <a:chOff x="2185" y="2697"/>
              <a:chExt cx="126" cy="126"/>
            </a:xfrm>
          </p:grpSpPr>
          <p:sp>
            <p:nvSpPr>
              <p:cNvPr id="21247" name="Line 3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8" name="Line 3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2" name="Group 361"/>
            <p:cNvGrpSpPr>
              <a:grpSpLocks/>
            </p:cNvGrpSpPr>
            <p:nvPr/>
          </p:nvGrpSpPr>
          <p:grpSpPr bwMode="auto">
            <a:xfrm>
              <a:off x="1741" y="3438"/>
              <a:ext cx="42" cy="42"/>
              <a:chOff x="2185" y="2697"/>
              <a:chExt cx="126" cy="126"/>
            </a:xfrm>
          </p:grpSpPr>
          <p:sp>
            <p:nvSpPr>
              <p:cNvPr id="21245" name="Line 3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6" name="Line 3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3" name="Group 364"/>
            <p:cNvGrpSpPr>
              <a:grpSpLocks/>
            </p:cNvGrpSpPr>
            <p:nvPr/>
          </p:nvGrpSpPr>
          <p:grpSpPr bwMode="auto">
            <a:xfrm>
              <a:off x="1858" y="3436"/>
              <a:ext cx="42" cy="42"/>
              <a:chOff x="2185" y="2697"/>
              <a:chExt cx="126" cy="126"/>
            </a:xfrm>
          </p:grpSpPr>
          <p:sp>
            <p:nvSpPr>
              <p:cNvPr id="21243" name="Line 3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4" name="Line 3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4" name="Group 367"/>
            <p:cNvGrpSpPr>
              <a:grpSpLocks/>
            </p:cNvGrpSpPr>
            <p:nvPr/>
          </p:nvGrpSpPr>
          <p:grpSpPr bwMode="auto">
            <a:xfrm>
              <a:off x="1968" y="3434"/>
              <a:ext cx="42" cy="42"/>
              <a:chOff x="2185" y="2697"/>
              <a:chExt cx="126" cy="126"/>
            </a:xfrm>
          </p:grpSpPr>
          <p:sp>
            <p:nvSpPr>
              <p:cNvPr id="21241" name="Line 3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2" name="Line 3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5" name="Group 370"/>
            <p:cNvGrpSpPr>
              <a:grpSpLocks/>
            </p:cNvGrpSpPr>
            <p:nvPr/>
          </p:nvGrpSpPr>
          <p:grpSpPr bwMode="auto">
            <a:xfrm>
              <a:off x="2085" y="3432"/>
              <a:ext cx="42" cy="42"/>
              <a:chOff x="2185" y="2697"/>
              <a:chExt cx="126" cy="126"/>
            </a:xfrm>
          </p:grpSpPr>
          <p:sp>
            <p:nvSpPr>
              <p:cNvPr id="21239" name="Line 3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0" name="Line 3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6" name="Group 373"/>
            <p:cNvGrpSpPr>
              <a:grpSpLocks/>
            </p:cNvGrpSpPr>
            <p:nvPr/>
          </p:nvGrpSpPr>
          <p:grpSpPr bwMode="auto">
            <a:xfrm>
              <a:off x="2202" y="3437"/>
              <a:ext cx="42" cy="42"/>
              <a:chOff x="2185" y="2697"/>
              <a:chExt cx="126" cy="126"/>
            </a:xfrm>
          </p:grpSpPr>
          <p:sp>
            <p:nvSpPr>
              <p:cNvPr id="21237" name="Line 3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8" name="Line 3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7" name="Group 376"/>
            <p:cNvGrpSpPr>
              <a:grpSpLocks/>
            </p:cNvGrpSpPr>
            <p:nvPr/>
          </p:nvGrpSpPr>
          <p:grpSpPr bwMode="auto">
            <a:xfrm>
              <a:off x="1622" y="3333"/>
              <a:ext cx="42" cy="42"/>
              <a:chOff x="2185" y="2697"/>
              <a:chExt cx="126" cy="126"/>
            </a:xfrm>
          </p:grpSpPr>
          <p:sp>
            <p:nvSpPr>
              <p:cNvPr id="21235" name="Line 3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6" name="Line 3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8" name="Group 379"/>
            <p:cNvGrpSpPr>
              <a:grpSpLocks/>
            </p:cNvGrpSpPr>
            <p:nvPr/>
          </p:nvGrpSpPr>
          <p:grpSpPr bwMode="auto">
            <a:xfrm>
              <a:off x="1739" y="3337"/>
              <a:ext cx="42" cy="42"/>
              <a:chOff x="2185" y="2697"/>
              <a:chExt cx="126" cy="126"/>
            </a:xfrm>
          </p:grpSpPr>
          <p:sp>
            <p:nvSpPr>
              <p:cNvPr id="21233" name="Line 38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4" name="Line 38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9" name="Group 382"/>
            <p:cNvGrpSpPr>
              <a:grpSpLocks/>
            </p:cNvGrpSpPr>
            <p:nvPr/>
          </p:nvGrpSpPr>
          <p:grpSpPr bwMode="auto">
            <a:xfrm>
              <a:off x="1856" y="3335"/>
              <a:ext cx="42" cy="42"/>
              <a:chOff x="2185" y="2697"/>
              <a:chExt cx="126" cy="126"/>
            </a:xfrm>
          </p:grpSpPr>
          <p:sp>
            <p:nvSpPr>
              <p:cNvPr id="21231" name="Line 38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2" name="Line 38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0" name="Group 385"/>
            <p:cNvGrpSpPr>
              <a:grpSpLocks/>
            </p:cNvGrpSpPr>
            <p:nvPr/>
          </p:nvGrpSpPr>
          <p:grpSpPr bwMode="auto">
            <a:xfrm>
              <a:off x="1966" y="3333"/>
              <a:ext cx="42" cy="42"/>
              <a:chOff x="2185" y="2697"/>
              <a:chExt cx="126" cy="126"/>
            </a:xfrm>
          </p:grpSpPr>
          <p:sp>
            <p:nvSpPr>
              <p:cNvPr id="21229" name="Line 38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0" name="Line 38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1" name="Group 388"/>
            <p:cNvGrpSpPr>
              <a:grpSpLocks/>
            </p:cNvGrpSpPr>
            <p:nvPr/>
          </p:nvGrpSpPr>
          <p:grpSpPr bwMode="auto">
            <a:xfrm>
              <a:off x="2083" y="3331"/>
              <a:ext cx="42" cy="42"/>
              <a:chOff x="2185" y="2697"/>
              <a:chExt cx="126" cy="126"/>
            </a:xfrm>
          </p:grpSpPr>
          <p:sp>
            <p:nvSpPr>
              <p:cNvPr id="21227" name="Line 38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" name="Line 39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2" name="Group 391"/>
            <p:cNvGrpSpPr>
              <a:grpSpLocks/>
            </p:cNvGrpSpPr>
            <p:nvPr/>
          </p:nvGrpSpPr>
          <p:grpSpPr bwMode="auto">
            <a:xfrm>
              <a:off x="2200" y="3336"/>
              <a:ext cx="42" cy="42"/>
              <a:chOff x="2185" y="2697"/>
              <a:chExt cx="126" cy="126"/>
            </a:xfrm>
          </p:grpSpPr>
          <p:sp>
            <p:nvSpPr>
              <p:cNvPr id="21225" name="Line 3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6" name="Line 3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3" name="Group 394"/>
            <p:cNvGrpSpPr>
              <a:grpSpLocks/>
            </p:cNvGrpSpPr>
            <p:nvPr/>
          </p:nvGrpSpPr>
          <p:grpSpPr bwMode="auto">
            <a:xfrm>
              <a:off x="1624" y="3624"/>
              <a:ext cx="42" cy="42"/>
              <a:chOff x="2185" y="2697"/>
              <a:chExt cx="126" cy="126"/>
            </a:xfrm>
          </p:grpSpPr>
          <p:sp>
            <p:nvSpPr>
              <p:cNvPr id="21223" name="Line 3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" name="Line 3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4" name="Group 397"/>
            <p:cNvGrpSpPr>
              <a:grpSpLocks/>
            </p:cNvGrpSpPr>
            <p:nvPr/>
          </p:nvGrpSpPr>
          <p:grpSpPr bwMode="auto">
            <a:xfrm>
              <a:off x="1741" y="3628"/>
              <a:ext cx="42" cy="42"/>
              <a:chOff x="2185" y="2697"/>
              <a:chExt cx="126" cy="126"/>
            </a:xfrm>
          </p:grpSpPr>
          <p:sp>
            <p:nvSpPr>
              <p:cNvPr id="21221" name="Line 3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" name="Line 3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5" name="Group 400"/>
            <p:cNvGrpSpPr>
              <a:grpSpLocks/>
            </p:cNvGrpSpPr>
            <p:nvPr/>
          </p:nvGrpSpPr>
          <p:grpSpPr bwMode="auto">
            <a:xfrm>
              <a:off x="1858" y="3626"/>
              <a:ext cx="42" cy="42"/>
              <a:chOff x="2185" y="2697"/>
              <a:chExt cx="126" cy="126"/>
            </a:xfrm>
          </p:grpSpPr>
          <p:sp>
            <p:nvSpPr>
              <p:cNvPr id="21219" name="Line 4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" name="Line 4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6" name="Group 403"/>
            <p:cNvGrpSpPr>
              <a:grpSpLocks/>
            </p:cNvGrpSpPr>
            <p:nvPr/>
          </p:nvGrpSpPr>
          <p:grpSpPr bwMode="auto">
            <a:xfrm>
              <a:off x="1968" y="3624"/>
              <a:ext cx="42" cy="42"/>
              <a:chOff x="2185" y="2697"/>
              <a:chExt cx="126" cy="126"/>
            </a:xfrm>
          </p:grpSpPr>
          <p:sp>
            <p:nvSpPr>
              <p:cNvPr id="21217" name="Line 4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" name="Line 4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7" name="Group 406"/>
            <p:cNvGrpSpPr>
              <a:grpSpLocks/>
            </p:cNvGrpSpPr>
            <p:nvPr/>
          </p:nvGrpSpPr>
          <p:grpSpPr bwMode="auto">
            <a:xfrm>
              <a:off x="2085" y="3622"/>
              <a:ext cx="42" cy="42"/>
              <a:chOff x="2185" y="2697"/>
              <a:chExt cx="126" cy="126"/>
            </a:xfrm>
          </p:grpSpPr>
          <p:sp>
            <p:nvSpPr>
              <p:cNvPr id="21215" name="Line 4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" name="Line 4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8" name="Group 409"/>
            <p:cNvGrpSpPr>
              <a:grpSpLocks/>
            </p:cNvGrpSpPr>
            <p:nvPr/>
          </p:nvGrpSpPr>
          <p:grpSpPr bwMode="auto">
            <a:xfrm>
              <a:off x="2202" y="3627"/>
              <a:ext cx="42" cy="42"/>
              <a:chOff x="2185" y="2697"/>
              <a:chExt cx="126" cy="126"/>
            </a:xfrm>
          </p:grpSpPr>
          <p:sp>
            <p:nvSpPr>
              <p:cNvPr id="21213" name="Line 4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" name="Line 4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9" name="Group 412"/>
            <p:cNvGrpSpPr>
              <a:grpSpLocks/>
            </p:cNvGrpSpPr>
            <p:nvPr/>
          </p:nvGrpSpPr>
          <p:grpSpPr bwMode="auto">
            <a:xfrm>
              <a:off x="1622" y="3530"/>
              <a:ext cx="42" cy="42"/>
              <a:chOff x="2185" y="2697"/>
              <a:chExt cx="126" cy="126"/>
            </a:xfrm>
          </p:grpSpPr>
          <p:sp>
            <p:nvSpPr>
              <p:cNvPr id="21211" name="Line 4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" name="Line 4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0" name="Group 415"/>
            <p:cNvGrpSpPr>
              <a:grpSpLocks/>
            </p:cNvGrpSpPr>
            <p:nvPr/>
          </p:nvGrpSpPr>
          <p:grpSpPr bwMode="auto">
            <a:xfrm>
              <a:off x="1739" y="3534"/>
              <a:ext cx="42" cy="42"/>
              <a:chOff x="2185" y="2697"/>
              <a:chExt cx="126" cy="126"/>
            </a:xfrm>
          </p:grpSpPr>
          <p:sp>
            <p:nvSpPr>
              <p:cNvPr id="21209" name="Line 4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" name="Line 4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1" name="Group 418"/>
            <p:cNvGrpSpPr>
              <a:grpSpLocks/>
            </p:cNvGrpSpPr>
            <p:nvPr/>
          </p:nvGrpSpPr>
          <p:grpSpPr bwMode="auto">
            <a:xfrm>
              <a:off x="1856" y="3532"/>
              <a:ext cx="42" cy="42"/>
              <a:chOff x="2185" y="2697"/>
              <a:chExt cx="126" cy="126"/>
            </a:xfrm>
          </p:grpSpPr>
          <p:sp>
            <p:nvSpPr>
              <p:cNvPr id="21207" name="Line 4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" name="Line 4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2" name="Group 421"/>
            <p:cNvGrpSpPr>
              <a:grpSpLocks/>
            </p:cNvGrpSpPr>
            <p:nvPr/>
          </p:nvGrpSpPr>
          <p:grpSpPr bwMode="auto">
            <a:xfrm>
              <a:off x="1966" y="3530"/>
              <a:ext cx="42" cy="42"/>
              <a:chOff x="2185" y="2697"/>
              <a:chExt cx="126" cy="126"/>
            </a:xfrm>
          </p:grpSpPr>
          <p:sp>
            <p:nvSpPr>
              <p:cNvPr id="21205" name="Line 4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" name="Line 4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3" name="Group 424"/>
            <p:cNvGrpSpPr>
              <a:grpSpLocks/>
            </p:cNvGrpSpPr>
            <p:nvPr/>
          </p:nvGrpSpPr>
          <p:grpSpPr bwMode="auto">
            <a:xfrm>
              <a:off x="2083" y="3528"/>
              <a:ext cx="42" cy="42"/>
              <a:chOff x="2185" y="2697"/>
              <a:chExt cx="126" cy="126"/>
            </a:xfrm>
          </p:grpSpPr>
          <p:sp>
            <p:nvSpPr>
              <p:cNvPr id="21203" name="Line 4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" name="Line 4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4" name="Group 427"/>
            <p:cNvGrpSpPr>
              <a:grpSpLocks/>
            </p:cNvGrpSpPr>
            <p:nvPr/>
          </p:nvGrpSpPr>
          <p:grpSpPr bwMode="auto">
            <a:xfrm>
              <a:off x="2200" y="3533"/>
              <a:ext cx="42" cy="42"/>
              <a:chOff x="2185" y="2697"/>
              <a:chExt cx="126" cy="126"/>
            </a:xfrm>
          </p:grpSpPr>
          <p:sp>
            <p:nvSpPr>
              <p:cNvPr id="21201" name="Line 4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" name="Line 4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5" name="Group 430"/>
            <p:cNvGrpSpPr>
              <a:grpSpLocks/>
            </p:cNvGrpSpPr>
            <p:nvPr/>
          </p:nvGrpSpPr>
          <p:grpSpPr bwMode="auto">
            <a:xfrm>
              <a:off x="1629" y="3818"/>
              <a:ext cx="42" cy="42"/>
              <a:chOff x="2185" y="2697"/>
              <a:chExt cx="126" cy="126"/>
            </a:xfrm>
          </p:grpSpPr>
          <p:sp>
            <p:nvSpPr>
              <p:cNvPr id="21199" name="Line 4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" name="Line 4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6" name="Group 433"/>
            <p:cNvGrpSpPr>
              <a:grpSpLocks/>
            </p:cNvGrpSpPr>
            <p:nvPr/>
          </p:nvGrpSpPr>
          <p:grpSpPr bwMode="auto">
            <a:xfrm>
              <a:off x="1746" y="3822"/>
              <a:ext cx="42" cy="42"/>
              <a:chOff x="2185" y="2697"/>
              <a:chExt cx="126" cy="126"/>
            </a:xfrm>
          </p:grpSpPr>
          <p:sp>
            <p:nvSpPr>
              <p:cNvPr id="21197" name="Line 4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" name="Line 4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7" name="Group 436"/>
            <p:cNvGrpSpPr>
              <a:grpSpLocks/>
            </p:cNvGrpSpPr>
            <p:nvPr/>
          </p:nvGrpSpPr>
          <p:grpSpPr bwMode="auto">
            <a:xfrm>
              <a:off x="1863" y="3820"/>
              <a:ext cx="42" cy="42"/>
              <a:chOff x="2185" y="2697"/>
              <a:chExt cx="126" cy="126"/>
            </a:xfrm>
          </p:grpSpPr>
          <p:sp>
            <p:nvSpPr>
              <p:cNvPr id="21195" name="Line 4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6" name="Line 4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8" name="Group 439"/>
            <p:cNvGrpSpPr>
              <a:grpSpLocks/>
            </p:cNvGrpSpPr>
            <p:nvPr/>
          </p:nvGrpSpPr>
          <p:grpSpPr bwMode="auto">
            <a:xfrm>
              <a:off x="1973" y="3818"/>
              <a:ext cx="42" cy="42"/>
              <a:chOff x="2185" y="2697"/>
              <a:chExt cx="126" cy="126"/>
            </a:xfrm>
          </p:grpSpPr>
          <p:sp>
            <p:nvSpPr>
              <p:cNvPr id="21193" name="Line 4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4" name="Line 4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9" name="Group 442"/>
            <p:cNvGrpSpPr>
              <a:grpSpLocks/>
            </p:cNvGrpSpPr>
            <p:nvPr/>
          </p:nvGrpSpPr>
          <p:grpSpPr bwMode="auto">
            <a:xfrm>
              <a:off x="2090" y="3816"/>
              <a:ext cx="42" cy="42"/>
              <a:chOff x="2185" y="2697"/>
              <a:chExt cx="126" cy="126"/>
            </a:xfrm>
          </p:grpSpPr>
          <p:sp>
            <p:nvSpPr>
              <p:cNvPr id="21191" name="Line 4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2" name="Line 4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0" name="Group 445"/>
            <p:cNvGrpSpPr>
              <a:grpSpLocks/>
            </p:cNvGrpSpPr>
            <p:nvPr/>
          </p:nvGrpSpPr>
          <p:grpSpPr bwMode="auto">
            <a:xfrm>
              <a:off x="2207" y="3821"/>
              <a:ext cx="42" cy="42"/>
              <a:chOff x="2185" y="2697"/>
              <a:chExt cx="126" cy="126"/>
            </a:xfrm>
          </p:grpSpPr>
          <p:sp>
            <p:nvSpPr>
              <p:cNvPr id="21189" name="Line 4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0" name="Line 4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1" name="Group 448"/>
            <p:cNvGrpSpPr>
              <a:grpSpLocks/>
            </p:cNvGrpSpPr>
            <p:nvPr/>
          </p:nvGrpSpPr>
          <p:grpSpPr bwMode="auto">
            <a:xfrm>
              <a:off x="1627" y="3717"/>
              <a:ext cx="42" cy="42"/>
              <a:chOff x="2185" y="2697"/>
              <a:chExt cx="126" cy="126"/>
            </a:xfrm>
          </p:grpSpPr>
          <p:sp>
            <p:nvSpPr>
              <p:cNvPr id="21187" name="Line 4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8" name="Line 4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2" name="Group 451"/>
            <p:cNvGrpSpPr>
              <a:grpSpLocks/>
            </p:cNvGrpSpPr>
            <p:nvPr/>
          </p:nvGrpSpPr>
          <p:grpSpPr bwMode="auto">
            <a:xfrm>
              <a:off x="1744" y="3721"/>
              <a:ext cx="42" cy="42"/>
              <a:chOff x="2185" y="2697"/>
              <a:chExt cx="126" cy="126"/>
            </a:xfrm>
          </p:grpSpPr>
          <p:sp>
            <p:nvSpPr>
              <p:cNvPr id="21185" name="Line 4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6" name="Line 4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3" name="Group 454"/>
            <p:cNvGrpSpPr>
              <a:grpSpLocks/>
            </p:cNvGrpSpPr>
            <p:nvPr/>
          </p:nvGrpSpPr>
          <p:grpSpPr bwMode="auto">
            <a:xfrm>
              <a:off x="1861" y="3719"/>
              <a:ext cx="42" cy="42"/>
              <a:chOff x="2185" y="2697"/>
              <a:chExt cx="126" cy="126"/>
            </a:xfrm>
          </p:grpSpPr>
          <p:sp>
            <p:nvSpPr>
              <p:cNvPr id="21183" name="Line 4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4" name="Line 4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4" name="Group 457"/>
            <p:cNvGrpSpPr>
              <a:grpSpLocks/>
            </p:cNvGrpSpPr>
            <p:nvPr/>
          </p:nvGrpSpPr>
          <p:grpSpPr bwMode="auto">
            <a:xfrm>
              <a:off x="1971" y="3717"/>
              <a:ext cx="42" cy="42"/>
              <a:chOff x="2185" y="2697"/>
              <a:chExt cx="126" cy="126"/>
            </a:xfrm>
          </p:grpSpPr>
          <p:sp>
            <p:nvSpPr>
              <p:cNvPr id="21181" name="Line 4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2" name="Line 4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5" name="Group 460"/>
            <p:cNvGrpSpPr>
              <a:grpSpLocks/>
            </p:cNvGrpSpPr>
            <p:nvPr/>
          </p:nvGrpSpPr>
          <p:grpSpPr bwMode="auto">
            <a:xfrm>
              <a:off x="2088" y="3715"/>
              <a:ext cx="42" cy="42"/>
              <a:chOff x="2185" y="2697"/>
              <a:chExt cx="126" cy="126"/>
            </a:xfrm>
          </p:grpSpPr>
          <p:sp>
            <p:nvSpPr>
              <p:cNvPr id="21179" name="Line 4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0" name="Line 4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6" name="Group 463"/>
            <p:cNvGrpSpPr>
              <a:grpSpLocks/>
            </p:cNvGrpSpPr>
            <p:nvPr/>
          </p:nvGrpSpPr>
          <p:grpSpPr bwMode="auto">
            <a:xfrm>
              <a:off x="2205" y="3720"/>
              <a:ext cx="42" cy="42"/>
              <a:chOff x="2185" y="2697"/>
              <a:chExt cx="126" cy="126"/>
            </a:xfrm>
          </p:grpSpPr>
          <p:sp>
            <p:nvSpPr>
              <p:cNvPr id="21177" name="Line 4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8" name="Line 4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9170" name="Text Box 466"/>
          <p:cNvSpPr txBox="1">
            <a:spLocks noChangeArrowheads="1"/>
          </p:cNvSpPr>
          <p:nvPr/>
        </p:nvSpPr>
        <p:spPr bwMode="auto">
          <a:xfrm>
            <a:off x="2632528" y="4004361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 dirty="0"/>
              <a:t>I</a:t>
            </a:r>
          </a:p>
        </p:txBody>
      </p:sp>
      <p:sp>
        <p:nvSpPr>
          <p:cNvPr id="969171" name="Line 467"/>
          <p:cNvSpPr>
            <a:spLocks noChangeShapeType="1"/>
          </p:cNvSpPr>
          <p:nvPr/>
        </p:nvSpPr>
        <p:spPr bwMode="auto">
          <a:xfrm>
            <a:off x="2659063" y="3859213"/>
            <a:ext cx="0" cy="895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69172" name="Group 468"/>
          <p:cNvGrpSpPr>
            <a:grpSpLocks/>
          </p:cNvGrpSpPr>
          <p:nvPr/>
        </p:nvGrpSpPr>
        <p:grpSpPr bwMode="auto">
          <a:xfrm>
            <a:off x="5932488" y="4289425"/>
            <a:ext cx="2008187" cy="1985963"/>
            <a:chOff x="3084" y="2824"/>
            <a:chExt cx="1265" cy="1251"/>
          </a:xfrm>
        </p:grpSpPr>
        <p:grpSp>
          <p:nvGrpSpPr>
            <p:cNvPr id="21099" name="Group 469"/>
            <p:cNvGrpSpPr>
              <a:grpSpLocks/>
            </p:cNvGrpSpPr>
            <p:nvPr/>
          </p:nvGrpSpPr>
          <p:grpSpPr bwMode="auto">
            <a:xfrm>
              <a:off x="3084" y="2824"/>
              <a:ext cx="1265" cy="1237"/>
              <a:chOff x="3084" y="2824"/>
              <a:chExt cx="1209" cy="1209"/>
            </a:xfrm>
          </p:grpSpPr>
          <p:sp>
            <p:nvSpPr>
              <p:cNvPr id="21102" name="Arc 470"/>
              <p:cNvSpPr>
                <a:spLocks/>
              </p:cNvSpPr>
              <p:nvPr/>
            </p:nvSpPr>
            <p:spPr bwMode="auto">
              <a:xfrm rot="10800000" flipV="1">
                <a:off x="3108" y="2862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3" name="Arc 471"/>
              <p:cNvSpPr>
                <a:spLocks/>
              </p:cNvSpPr>
              <p:nvPr/>
            </p:nvSpPr>
            <p:spPr bwMode="auto">
              <a:xfrm rot="10800000" flipV="1">
                <a:off x="3084" y="2824"/>
                <a:ext cx="1209" cy="1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4" name="Arc 472"/>
              <p:cNvSpPr>
                <a:spLocks/>
              </p:cNvSpPr>
              <p:nvPr/>
            </p:nvSpPr>
            <p:spPr bwMode="auto">
              <a:xfrm rot="10800000" flipV="1">
                <a:off x="3131" y="2871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00" name="Arc 473"/>
            <p:cNvSpPr>
              <a:spLocks/>
            </p:cNvSpPr>
            <p:nvPr/>
          </p:nvSpPr>
          <p:spPr bwMode="auto">
            <a:xfrm flipH="1">
              <a:off x="3174" y="2856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1" name="Text Box 474"/>
            <p:cNvSpPr txBox="1">
              <a:spLocks noChangeArrowheads="1"/>
            </p:cNvSpPr>
            <p:nvPr/>
          </p:nvSpPr>
          <p:spPr bwMode="auto">
            <a:xfrm>
              <a:off x="3304" y="29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</p:grpSp>
      <p:grpSp>
        <p:nvGrpSpPr>
          <p:cNvPr id="969179" name="Group 475"/>
          <p:cNvGrpSpPr>
            <a:grpSpLocks/>
          </p:cNvGrpSpPr>
          <p:nvPr/>
        </p:nvGrpSpPr>
        <p:grpSpPr bwMode="auto">
          <a:xfrm rot="-495474">
            <a:off x="7731125" y="4594225"/>
            <a:ext cx="98425" cy="1760538"/>
            <a:chOff x="5001" y="2922"/>
            <a:chExt cx="62" cy="1109"/>
          </a:xfrm>
        </p:grpSpPr>
        <p:sp>
          <p:nvSpPr>
            <p:cNvPr id="21087" name="Oval 47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8" name="Oval 47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9" name="Oval 47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0" name="Oval 47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1" name="Oval 48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2" name="Oval 48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3" name="Oval 48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4" name="Oval 48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5" name="Oval 48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6" name="Oval 48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7" name="Oval 48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8" name="Oval 48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192" name="Group 488"/>
          <p:cNvGrpSpPr>
            <a:grpSpLocks/>
          </p:cNvGrpSpPr>
          <p:nvPr/>
        </p:nvGrpSpPr>
        <p:grpSpPr bwMode="auto">
          <a:xfrm rot="-4802906">
            <a:off x="7058819" y="5261769"/>
            <a:ext cx="98425" cy="1760537"/>
            <a:chOff x="5001" y="2922"/>
            <a:chExt cx="62" cy="1109"/>
          </a:xfrm>
        </p:grpSpPr>
        <p:sp>
          <p:nvSpPr>
            <p:cNvPr id="21075" name="Oval 48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6" name="Oval 49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7" name="Oval 49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8" name="Oval 49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9" name="Oval 49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0" name="Oval 49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1" name="Oval 49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2" name="Oval 49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3" name="Oval 49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4" name="Oval 49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5" name="Oval 49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6" name="Oval 50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05" name="Group 501"/>
          <p:cNvGrpSpPr>
            <a:grpSpLocks/>
          </p:cNvGrpSpPr>
          <p:nvPr/>
        </p:nvGrpSpPr>
        <p:grpSpPr bwMode="auto">
          <a:xfrm rot="-4579716">
            <a:off x="7088981" y="5168107"/>
            <a:ext cx="98425" cy="1760538"/>
            <a:chOff x="5001" y="2922"/>
            <a:chExt cx="62" cy="1109"/>
          </a:xfrm>
        </p:grpSpPr>
        <p:sp>
          <p:nvSpPr>
            <p:cNvPr id="21063" name="Oval 50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4" name="Oval 50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5" name="Oval 50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6" name="Oval 50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7" name="Oval 50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8" name="Oval 50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9" name="Oval 50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0" name="Oval 50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1" name="Oval 51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2" name="Oval 51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3" name="Oval 51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4" name="Oval 51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18" name="Group 514"/>
          <p:cNvGrpSpPr>
            <a:grpSpLocks/>
          </p:cNvGrpSpPr>
          <p:nvPr/>
        </p:nvGrpSpPr>
        <p:grpSpPr bwMode="auto">
          <a:xfrm rot="-4145806">
            <a:off x="7130256" y="5098257"/>
            <a:ext cx="98425" cy="1760538"/>
            <a:chOff x="5001" y="2922"/>
            <a:chExt cx="62" cy="1109"/>
          </a:xfrm>
        </p:grpSpPr>
        <p:sp>
          <p:nvSpPr>
            <p:cNvPr id="21051" name="Oval 515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2" name="Oval 516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3" name="Oval 517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4" name="Oval 518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5" name="Oval 519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6" name="Oval 520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7" name="Oval 521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8" name="Oval 522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9" name="Oval 523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0" name="Oval 524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1" name="Oval 525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2" name="Oval 526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31" name="Group 527"/>
          <p:cNvGrpSpPr>
            <a:grpSpLocks/>
          </p:cNvGrpSpPr>
          <p:nvPr/>
        </p:nvGrpSpPr>
        <p:grpSpPr bwMode="auto">
          <a:xfrm rot="-3648535">
            <a:off x="7171531" y="5039519"/>
            <a:ext cx="98425" cy="1760538"/>
            <a:chOff x="5001" y="2922"/>
            <a:chExt cx="62" cy="1109"/>
          </a:xfrm>
        </p:grpSpPr>
        <p:sp>
          <p:nvSpPr>
            <p:cNvPr id="21039" name="Oval 528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0" name="Oval 529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1" name="Oval 530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2" name="Oval 531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3" name="Oval 532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4" name="Oval 533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5" name="Oval 534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6" name="Oval 535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7" name="Oval 536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8" name="Oval 537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9" name="Oval 538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0" name="Oval 539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44" name="Group 540"/>
          <p:cNvGrpSpPr>
            <a:grpSpLocks/>
          </p:cNvGrpSpPr>
          <p:nvPr/>
        </p:nvGrpSpPr>
        <p:grpSpPr bwMode="auto">
          <a:xfrm rot="-1000428">
            <a:off x="7672388" y="4613275"/>
            <a:ext cx="98425" cy="1760538"/>
            <a:chOff x="5001" y="2922"/>
            <a:chExt cx="62" cy="1109"/>
          </a:xfrm>
        </p:grpSpPr>
        <p:sp>
          <p:nvSpPr>
            <p:cNvPr id="21027" name="Oval 541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8" name="Oval 542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9" name="Oval 543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0" name="Oval 544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1" name="Oval 545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2" name="Oval 546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3" name="Oval 547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4" name="Oval 548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5" name="Oval 549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6" name="Oval 550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7" name="Oval 551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8" name="Oval 552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57" name="Group 553"/>
          <p:cNvGrpSpPr>
            <a:grpSpLocks/>
          </p:cNvGrpSpPr>
          <p:nvPr/>
        </p:nvGrpSpPr>
        <p:grpSpPr bwMode="auto">
          <a:xfrm rot="-1367206">
            <a:off x="7602538" y="4643438"/>
            <a:ext cx="98425" cy="1760537"/>
            <a:chOff x="5001" y="2922"/>
            <a:chExt cx="62" cy="1109"/>
          </a:xfrm>
        </p:grpSpPr>
        <p:sp>
          <p:nvSpPr>
            <p:cNvPr id="21015" name="Oval 55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6" name="Oval 55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7" name="Oval 55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8" name="Oval 55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9" name="Oval 55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0" name="Oval 55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1" name="Oval 56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2" name="Oval 56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3" name="Oval 56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4" name="Oval 56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5" name="Oval 56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6" name="Oval 56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70" name="Group 566"/>
          <p:cNvGrpSpPr>
            <a:grpSpLocks/>
          </p:cNvGrpSpPr>
          <p:nvPr/>
        </p:nvGrpSpPr>
        <p:grpSpPr bwMode="auto">
          <a:xfrm rot="-1772800">
            <a:off x="7532688" y="4673600"/>
            <a:ext cx="98425" cy="1760538"/>
            <a:chOff x="5001" y="2922"/>
            <a:chExt cx="62" cy="1109"/>
          </a:xfrm>
        </p:grpSpPr>
        <p:sp>
          <p:nvSpPr>
            <p:cNvPr id="21003" name="Oval 567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4" name="Oval 568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5" name="Oval 569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6" name="Oval 570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7" name="Oval 571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8" name="Oval 572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9" name="Oval 573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0" name="Oval 574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1" name="Oval 575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2" name="Oval 576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3" name="Oval 577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4" name="Oval 578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83" name="Group 579"/>
          <p:cNvGrpSpPr>
            <a:grpSpLocks/>
          </p:cNvGrpSpPr>
          <p:nvPr/>
        </p:nvGrpSpPr>
        <p:grpSpPr bwMode="auto">
          <a:xfrm rot="-2152304">
            <a:off x="7451725" y="4725988"/>
            <a:ext cx="98425" cy="1760537"/>
            <a:chOff x="5001" y="2922"/>
            <a:chExt cx="62" cy="1109"/>
          </a:xfrm>
        </p:grpSpPr>
        <p:sp>
          <p:nvSpPr>
            <p:cNvPr id="20991" name="Oval 580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2" name="Oval 581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3" name="Oval 582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4" name="Oval 583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5" name="Oval 584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6" name="Oval 585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7" name="Oval 586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8" name="Oval 587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9" name="Oval 588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0" name="Oval 589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1" name="Oval 590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2" name="Oval 591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96" name="Group 592"/>
          <p:cNvGrpSpPr>
            <a:grpSpLocks/>
          </p:cNvGrpSpPr>
          <p:nvPr/>
        </p:nvGrpSpPr>
        <p:grpSpPr bwMode="auto">
          <a:xfrm rot="-2500737">
            <a:off x="7383463" y="4781550"/>
            <a:ext cx="98425" cy="1760538"/>
            <a:chOff x="5001" y="2922"/>
            <a:chExt cx="62" cy="1109"/>
          </a:xfrm>
        </p:grpSpPr>
        <p:sp>
          <p:nvSpPr>
            <p:cNvPr id="20979" name="Oval 593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0" name="Oval 594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1" name="Oval 595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2" name="Oval 596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3" name="Oval 597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4" name="Oval 598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5" name="Oval 599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6" name="Oval 600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7" name="Oval 601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8" name="Oval 602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9" name="Oval 603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0" name="Oval 604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09" name="Group 605"/>
          <p:cNvGrpSpPr>
            <a:grpSpLocks/>
          </p:cNvGrpSpPr>
          <p:nvPr/>
        </p:nvGrpSpPr>
        <p:grpSpPr bwMode="auto">
          <a:xfrm rot="-2810340">
            <a:off x="7304881" y="4837907"/>
            <a:ext cx="98425" cy="1760538"/>
            <a:chOff x="5001" y="2922"/>
            <a:chExt cx="62" cy="1109"/>
          </a:xfrm>
        </p:grpSpPr>
        <p:sp>
          <p:nvSpPr>
            <p:cNvPr id="20967" name="Oval 60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8" name="Oval 60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9" name="Oval 60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0" name="Oval 60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1" name="Oval 61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2" name="Oval 61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3" name="Oval 61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4" name="Oval 61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5" name="Oval 61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6" name="Oval 61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7" name="Oval 61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8" name="Oval 61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22" name="Group 618"/>
          <p:cNvGrpSpPr>
            <a:grpSpLocks/>
          </p:cNvGrpSpPr>
          <p:nvPr/>
        </p:nvGrpSpPr>
        <p:grpSpPr bwMode="auto">
          <a:xfrm rot="-3179420">
            <a:off x="7214394" y="4937919"/>
            <a:ext cx="98425" cy="1760537"/>
            <a:chOff x="5001" y="2922"/>
            <a:chExt cx="62" cy="1109"/>
          </a:xfrm>
        </p:grpSpPr>
        <p:sp>
          <p:nvSpPr>
            <p:cNvPr id="20955" name="Oval 61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6" name="Oval 62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7" name="Oval 62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8" name="Oval 62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9" name="Oval 62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0" name="Oval 62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1" name="Oval 62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2" name="Oval 62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3" name="Oval 62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4" name="Oval 62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5" name="Oval 62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6" name="Oval 63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35" name="Group 631"/>
          <p:cNvGrpSpPr>
            <a:grpSpLocks/>
          </p:cNvGrpSpPr>
          <p:nvPr/>
        </p:nvGrpSpPr>
        <p:grpSpPr bwMode="auto">
          <a:xfrm rot="-4684932">
            <a:off x="4792663" y="4851400"/>
            <a:ext cx="101600" cy="1749425"/>
            <a:chOff x="4656" y="2883"/>
            <a:chExt cx="64" cy="1102"/>
          </a:xfrm>
        </p:grpSpPr>
        <p:grpSp>
          <p:nvGrpSpPr>
            <p:cNvPr id="20919" name="Group 632"/>
            <p:cNvGrpSpPr>
              <a:grpSpLocks/>
            </p:cNvGrpSpPr>
            <p:nvPr/>
          </p:nvGrpSpPr>
          <p:grpSpPr bwMode="auto">
            <a:xfrm>
              <a:off x="4658" y="2984"/>
              <a:ext cx="42" cy="42"/>
              <a:chOff x="2185" y="2697"/>
              <a:chExt cx="126" cy="126"/>
            </a:xfrm>
          </p:grpSpPr>
          <p:sp>
            <p:nvSpPr>
              <p:cNvPr id="20953" name="Line 6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Line 6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0" name="Group 635"/>
            <p:cNvGrpSpPr>
              <a:grpSpLocks/>
            </p:cNvGrpSpPr>
            <p:nvPr/>
          </p:nvGrpSpPr>
          <p:grpSpPr bwMode="auto">
            <a:xfrm>
              <a:off x="4656" y="2883"/>
              <a:ext cx="42" cy="42"/>
              <a:chOff x="2185" y="2697"/>
              <a:chExt cx="126" cy="126"/>
            </a:xfrm>
          </p:grpSpPr>
          <p:sp>
            <p:nvSpPr>
              <p:cNvPr id="20951" name="Line 6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Line 6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1" name="Group 638"/>
            <p:cNvGrpSpPr>
              <a:grpSpLocks/>
            </p:cNvGrpSpPr>
            <p:nvPr/>
          </p:nvGrpSpPr>
          <p:grpSpPr bwMode="auto">
            <a:xfrm>
              <a:off x="4663" y="3178"/>
              <a:ext cx="42" cy="42"/>
              <a:chOff x="2185" y="2697"/>
              <a:chExt cx="126" cy="126"/>
            </a:xfrm>
          </p:grpSpPr>
          <p:sp>
            <p:nvSpPr>
              <p:cNvPr id="20949" name="Line 6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Line 6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2" name="Group 641"/>
            <p:cNvGrpSpPr>
              <a:grpSpLocks/>
            </p:cNvGrpSpPr>
            <p:nvPr/>
          </p:nvGrpSpPr>
          <p:grpSpPr bwMode="auto">
            <a:xfrm>
              <a:off x="4661" y="3084"/>
              <a:ext cx="42" cy="42"/>
              <a:chOff x="2185" y="2697"/>
              <a:chExt cx="126" cy="126"/>
            </a:xfrm>
          </p:grpSpPr>
          <p:sp>
            <p:nvSpPr>
              <p:cNvPr id="20947" name="Line 6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Line 6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3" name="Group 644"/>
            <p:cNvGrpSpPr>
              <a:grpSpLocks/>
            </p:cNvGrpSpPr>
            <p:nvPr/>
          </p:nvGrpSpPr>
          <p:grpSpPr bwMode="auto">
            <a:xfrm>
              <a:off x="4668" y="3365"/>
              <a:ext cx="42" cy="42"/>
              <a:chOff x="2185" y="2697"/>
              <a:chExt cx="126" cy="126"/>
            </a:xfrm>
          </p:grpSpPr>
          <p:sp>
            <p:nvSpPr>
              <p:cNvPr id="20945" name="Line 6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Line 6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4" name="Group 647"/>
            <p:cNvGrpSpPr>
              <a:grpSpLocks/>
            </p:cNvGrpSpPr>
            <p:nvPr/>
          </p:nvGrpSpPr>
          <p:grpSpPr bwMode="auto">
            <a:xfrm>
              <a:off x="4666" y="3271"/>
              <a:ext cx="42" cy="42"/>
              <a:chOff x="2185" y="2697"/>
              <a:chExt cx="126" cy="126"/>
            </a:xfrm>
          </p:grpSpPr>
          <p:sp>
            <p:nvSpPr>
              <p:cNvPr id="20943" name="Line 6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Line 6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5" name="Group 650"/>
            <p:cNvGrpSpPr>
              <a:grpSpLocks/>
            </p:cNvGrpSpPr>
            <p:nvPr/>
          </p:nvGrpSpPr>
          <p:grpSpPr bwMode="auto">
            <a:xfrm>
              <a:off x="4673" y="3559"/>
              <a:ext cx="42" cy="42"/>
              <a:chOff x="2185" y="2697"/>
              <a:chExt cx="126" cy="126"/>
            </a:xfrm>
          </p:grpSpPr>
          <p:sp>
            <p:nvSpPr>
              <p:cNvPr id="20941" name="Line 6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Line 6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6" name="Group 653"/>
            <p:cNvGrpSpPr>
              <a:grpSpLocks/>
            </p:cNvGrpSpPr>
            <p:nvPr/>
          </p:nvGrpSpPr>
          <p:grpSpPr bwMode="auto">
            <a:xfrm>
              <a:off x="4671" y="3458"/>
              <a:ext cx="42" cy="42"/>
              <a:chOff x="2185" y="2697"/>
              <a:chExt cx="126" cy="126"/>
            </a:xfrm>
          </p:grpSpPr>
          <p:sp>
            <p:nvSpPr>
              <p:cNvPr id="20939" name="Line 6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Line 6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7" name="Group 656"/>
            <p:cNvGrpSpPr>
              <a:grpSpLocks/>
            </p:cNvGrpSpPr>
            <p:nvPr/>
          </p:nvGrpSpPr>
          <p:grpSpPr bwMode="auto">
            <a:xfrm>
              <a:off x="4673" y="3749"/>
              <a:ext cx="42" cy="42"/>
              <a:chOff x="2185" y="2697"/>
              <a:chExt cx="126" cy="126"/>
            </a:xfrm>
          </p:grpSpPr>
          <p:sp>
            <p:nvSpPr>
              <p:cNvPr id="20937" name="Line 6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Line 6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8" name="Group 659"/>
            <p:cNvGrpSpPr>
              <a:grpSpLocks/>
            </p:cNvGrpSpPr>
            <p:nvPr/>
          </p:nvGrpSpPr>
          <p:grpSpPr bwMode="auto">
            <a:xfrm>
              <a:off x="4671" y="3655"/>
              <a:ext cx="42" cy="42"/>
              <a:chOff x="2185" y="2697"/>
              <a:chExt cx="126" cy="126"/>
            </a:xfrm>
          </p:grpSpPr>
          <p:sp>
            <p:nvSpPr>
              <p:cNvPr id="20935" name="Line 6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Line 6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9" name="Group 662"/>
            <p:cNvGrpSpPr>
              <a:grpSpLocks/>
            </p:cNvGrpSpPr>
            <p:nvPr/>
          </p:nvGrpSpPr>
          <p:grpSpPr bwMode="auto">
            <a:xfrm>
              <a:off x="4678" y="3943"/>
              <a:ext cx="42" cy="42"/>
              <a:chOff x="2185" y="2697"/>
              <a:chExt cx="126" cy="126"/>
            </a:xfrm>
          </p:grpSpPr>
          <p:sp>
            <p:nvSpPr>
              <p:cNvPr id="20933" name="Line 6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Line 6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30" name="Group 665"/>
            <p:cNvGrpSpPr>
              <a:grpSpLocks/>
            </p:cNvGrpSpPr>
            <p:nvPr/>
          </p:nvGrpSpPr>
          <p:grpSpPr bwMode="auto">
            <a:xfrm>
              <a:off x="4676" y="3842"/>
              <a:ext cx="42" cy="42"/>
              <a:chOff x="2185" y="2697"/>
              <a:chExt cx="126" cy="126"/>
            </a:xfrm>
          </p:grpSpPr>
          <p:sp>
            <p:nvSpPr>
              <p:cNvPr id="20931" name="Line 6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Line 6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372" name="Group 668"/>
          <p:cNvGrpSpPr>
            <a:grpSpLocks/>
          </p:cNvGrpSpPr>
          <p:nvPr/>
        </p:nvGrpSpPr>
        <p:grpSpPr bwMode="auto">
          <a:xfrm rot="-2165814">
            <a:off x="5883275" y="3006725"/>
            <a:ext cx="101600" cy="1749425"/>
            <a:chOff x="4773" y="2887"/>
            <a:chExt cx="64" cy="1102"/>
          </a:xfrm>
        </p:grpSpPr>
        <p:grpSp>
          <p:nvGrpSpPr>
            <p:cNvPr id="20883" name="Group 669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917" name="Line 6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Line 6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4" name="Group 672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915" name="Line 6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Line 6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5" name="Group 675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913" name="Line 6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Line 6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6" name="Group 678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911" name="Line 6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Line 6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7" name="Group 681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909" name="Line 6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Line 6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8" name="Group 684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907" name="Line 6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Line 6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9" name="Group 687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905" name="Line 6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Line 6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0" name="Group 690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903" name="Line 69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Line 69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1" name="Group 693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901" name="Line 69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Line 69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2" name="Group 696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899" name="Line 69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Line 69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3" name="Group 699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897" name="Line 7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Line 7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4" name="Group 702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895" name="Line 7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Line 7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09" name="Group 705"/>
          <p:cNvGrpSpPr>
            <a:grpSpLocks/>
          </p:cNvGrpSpPr>
          <p:nvPr/>
        </p:nvGrpSpPr>
        <p:grpSpPr bwMode="auto">
          <a:xfrm rot="-1733063">
            <a:off x="6167438" y="2792413"/>
            <a:ext cx="101600" cy="1749425"/>
            <a:chOff x="4890" y="2885"/>
            <a:chExt cx="64" cy="1102"/>
          </a:xfrm>
        </p:grpSpPr>
        <p:grpSp>
          <p:nvGrpSpPr>
            <p:cNvPr id="20847" name="Group 706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881" name="Line 7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Line 7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8" name="Group 709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879" name="Line 7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Line 7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9" name="Group 712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877" name="Line 7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Line 7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0" name="Group 715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875" name="Line 7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Line 7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1" name="Group 718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873" name="Line 7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Line 7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2" name="Group 721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871" name="Line 7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Line 7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3" name="Group 724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869" name="Line 7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Line 7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4" name="Group 727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867" name="Line 7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Line 7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5" name="Group 730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865" name="Line 7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Line 7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6" name="Group 733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863" name="Line 7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Line 7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7" name="Group 736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861" name="Line 7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Line 7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8" name="Group 739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859" name="Line 7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Line 7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46" name="Group 742"/>
          <p:cNvGrpSpPr>
            <a:grpSpLocks/>
          </p:cNvGrpSpPr>
          <p:nvPr/>
        </p:nvGrpSpPr>
        <p:grpSpPr bwMode="auto">
          <a:xfrm rot="-1463320">
            <a:off x="6443663" y="2632075"/>
            <a:ext cx="101600" cy="1749425"/>
            <a:chOff x="5000" y="2883"/>
            <a:chExt cx="64" cy="1102"/>
          </a:xfrm>
        </p:grpSpPr>
        <p:grpSp>
          <p:nvGrpSpPr>
            <p:cNvPr id="20811" name="Group 743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845" name="Line 7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Line 7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2" name="Group 746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843" name="Line 7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Line 7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3" name="Group 749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841" name="Line 7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Line 7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4" name="Group 752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839" name="Line 7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Line 7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5" name="Group 755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837" name="Line 7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Line 7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6" name="Group 758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835" name="Line 7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Line 7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7" name="Group 761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833" name="Line 7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Line 7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8" name="Group 764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831" name="Line 7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Line 7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9" name="Group 767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829" name="Line 7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Line 7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0" name="Group 770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827" name="Line 7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Line 7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1" name="Group 773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825" name="Line 7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Line 7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2" name="Group 776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823" name="Line 7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Line 7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83" name="Group 779"/>
          <p:cNvGrpSpPr>
            <a:grpSpLocks/>
          </p:cNvGrpSpPr>
          <p:nvPr/>
        </p:nvGrpSpPr>
        <p:grpSpPr bwMode="auto">
          <a:xfrm rot="-1208568">
            <a:off x="6740525" y="2495550"/>
            <a:ext cx="101600" cy="1749425"/>
            <a:chOff x="5117" y="2881"/>
            <a:chExt cx="64" cy="1102"/>
          </a:xfrm>
        </p:grpSpPr>
        <p:grpSp>
          <p:nvGrpSpPr>
            <p:cNvPr id="20775" name="Group 780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809" name="Line 7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Line 7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6" name="Group 783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807" name="Line 7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Line 7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7" name="Group 786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805" name="Line 7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Line 7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8" name="Group 789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803" name="Line 7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Line 7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9" name="Group 792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801" name="Line 7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Line 7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0" name="Group 795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799" name="Line 7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Line 7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1" name="Group 798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797" name="Line 7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Line 8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2" name="Group 801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795" name="Line 8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Line 8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3" name="Group 804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793" name="Line 8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Line 8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4" name="Group 807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791" name="Line 8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Line 8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5" name="Group 810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789" name="Line 8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Line 8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6" name="Group 813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787" name="Line 8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Line 8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20" name="Group 816"/>
          <p:cNvGrpSpPr>
            <a:grpSpLocks/>
          </p:cNvGrpSpPr>
          <p:nvPr/>
        </p:nvGrpSpPr>
        <p:grpSpPr bwMode="auto">
          <a:xfrm rot="-577920">
            <a:off x="7339013" y="2324100"/>
            <a:ext cx="101600" cy="1749425"/>
            <a:chOff x="5234" y="2886"/>
            <a:chExt cx="64" cy="1102"/>
          </a:xfrm>
        </p:grpSpPr>
        <p:grpSp>
          <p:nvGrpSpPr>
            <p:cNvPr id="20739" name="Group 817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773" name="Line 8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Line 8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0" name="Group 820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771" name="Line 8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Line 8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1" name="Group 823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769" name="Line 8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Line 8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2" name="Group 826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767" name="Line 8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Line 8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3" name="Group 829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765" name="Line 8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Line 8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4" name="Group 832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763" name="Line 8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Line 8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5" name="Group 835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761" name="Line 8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Line 8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6" name="Group 838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759" name="Line 8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Line 8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7" name="Group 841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757" name="Line 8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Line 8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8" name="Group 844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755" name="Line 8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Line 8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9" name="Group 847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753" name="Line 8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Line 8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50" name="Group 850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751" name="Line 8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Line 8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57" name="Group 853"/>
          <p:cNvGrpSpPr>
            <a:grpSpLocks/>
          </p:cNvGrpSpPr>
          <p:nvPr/>
        </p:nvGrpSpPr>
        <p:grpSpPr bwMode="auto">
          <a:xfrm rot="-865571">
            <a:off x="7037388" y="2389188"/>
            <a:ext cx="101600" cy="1749425"/>
            <a:chOff x="4773" y="2887"/>
            <a:chExt cx="64" cy="1102"/>
          </a:xfrm>
        </p:grpSpPr>
        <p:grpSp>
          <p:nvGrpSpPr>
            <p:cNvPr id="20703" name="Group 854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737" name="Line 8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Line 8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4" name="Group 857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735" name="Line 8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Line 8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5" name="Group 860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733" name="Line 8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Line 8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6" name="Group 863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731" name="Line 8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Line 8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7" name="Group 866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729" name="Line 8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Line 8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8" name="Group 869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727" name="Line 8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Line 8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9" name="Group 872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725" name="Line 8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Line 8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0" name="Group 875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723" name="Line 8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Line 8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1" name="Group 878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721" name="Line 8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Line 8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2" name="Group 881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719" name="Line 8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Line 8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3" name="Group 884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717" name="Line 8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Line 8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4" name="Group 887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715" name="Line 8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Line 8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94" name="Group 890"/>
          <p:cNvGrpSpPr>
            <a:grpSpLocks/>
          </p:cNvGrpSpPr>
          <p:nvPr/>
        </p:nvGrpSpPr>
        <p:grpSpPr bwMode="auto">
          <a:xfrm rot="-2725139">
            <a:off x="5618163" y="3257550"/>
            <a:ext cx="101600" cy="1749425"/>
            <a:chOff x="4890" y="2885"/>
            <a:chExt cx="64" cy="1102"/>
          </a:xfrm>
        </p:grpSpPr>
        <p:grpSp>
          <p:nvGrpSpPr>
            <p:cNvPr id="20667" name="Group 891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701" name="Line 8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Line 8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8" name="Group 894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699" name="Line 8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Line 8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9" name="Group 897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697" name="Line 8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Line 8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0" name="Group 900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695" name="Line 9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Line 9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1" name="Group 903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693" name="Line 9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Line 9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2" name="Group 906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691" name="Line 9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Line 9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3" name="Group 909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689" name="Line 9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Line 9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4" name="Group 912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687" name="Line 9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Line 9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5" name="Group 915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685" name="Line 9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Line 9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918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683" name="Line 9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Line 9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921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681" name="Line 9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Line 9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924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679" name="Line 9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Line 9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31" name="Group 927"/>
          <p:cNvGrpSpPr>
            <a:grpSpLocks/>
          </p:cNvGrpSpPr>
          <p:nvPr/>
        </p:nvGrpSpPr>
        <p:grpSpPr bwMode="auto">
          <a:xfrm rot="-3112930">
            <a:off x="5380038" y="3532187"/>
            <a:ext cx="101600" cy="1749425"/>
            <a:chOff x="5000" y="2883"/>
            <a:chExt cx="64" cy="1102"/>
          </a:xfrm>
        </p:grpSpPr>
        <p:grpSp>
          <p:nvGrpSpPr>
            <p:cNvPr id="20631" name="Group 928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665" name="Line 9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Line 9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2" name="Group 931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663" name="Line 9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Line 9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3" name="Group 934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661" name="Line 9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Line 9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4" name="Group 937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659" name="Line 9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Line 9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5" name="Group 940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657" name="Line 9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Line 9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6" name="Group 943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655" name="Line 9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Line 9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7" name="Group 946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653" name="Line 9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Line 9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8" name="Group 949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651" name="Line 9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Line 9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9" name="Group 952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649" name="Line 9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Line 9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0" name="Group 955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647" name="Line 9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Line 9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1" name="Group 958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645" name="Line 9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Line 9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2" name="Group 961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643" name="Line 9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Line 9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68" name="Group 964"/>
          <p:cNvGrpSpPr>
            <a:grpSpLocks/>
          </p:cNvGrpSpPr>
          <p:nvPr/>
        </p:nvGrpSpPr>
        <p:grpSpPr bwMode="auto">
          <a:xfrm rot="-3518700">
            <a:off x="5183188" y="3841750"/>
            <a:ext cx="101600" cy="1749425"/>
            <a:chOff x="5117" y="2881"/>
            <a:chExt cx="64" cy="1102"/>
          </a:xfrm>
        </p:grpSpPr>
        <p:grpSp>
          <p:nvGrpSpPr>
            <p:cNvPr id="20595" name="Group 965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629" name="Line 9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Line 9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6" name="Group 968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627" name="Line 9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Line 9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7" name="Group 971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625" name="Line 9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Line 9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8" name="Group 974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623" name="Line 9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Line 9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9" name="Group 977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621" name="Line 9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Line 9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0" name="Group 980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619" name="Line 9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Line 9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1" name="Group 983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617" name="Line 9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Line 9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2" name="Group 986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615" name="Line 9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Line 9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3" name="Group 989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613" name="Line 9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Line 9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4" name="Group 992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611" name="Line 9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Line 9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5" name="Group 995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609" name="Line 9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Line 9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6" name="Group 998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607" name="Line 9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0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705" name="Group 1001"/>
          <p:cNvGrpSpPr>
            <a:grpSpLocks/>
          </p:cNvGrpSpPr>
          <p:nvPr/>
        </p:nvGrpSpPr>
        <p:grpSpPr bwMode="auto">
          <a:xfrm rot="-3973225">
            <a:off x="4994276" y="4205287"/>
            <a:ext cx="101600" cy="1749425"/>
            <a:chOff x="5234" y="2886"/>
            <a:chExt cx="64" cy="1102"/>
          </a:xfrm>
        </p:grpSpPr>
        <p:grpSp>
          <p:nvGrpSpPr>
            <p:cNvPr id="20559" name="Group 1002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93" name="Line 10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10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0" name="Group 1005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91" name="Line 10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0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1" name="Group 1008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89" name="Line 100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101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2" name="Group 1011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87" name="Line 101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101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1014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85" name="Line 101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101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1017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83" name="Line 10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Line 10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5" name="Group 1020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81" name="Line 10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Line 10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6" name="Group 1023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79" name="Line 10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Line 10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7" name="Group 1026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77" name="Line 10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10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8" name="Group 1029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75" name="Line 10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Line 10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9" name="Group 1032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73" name="Line 10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Line 10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70" name="Group 1035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71" name="Line 10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Line 10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766" name="Group 1038"/>
          <p:cNvGrpSpPr>
            <a:grpSpLocks/>
          </p:cNvGrpSpPr>
          <p:nvPr/>
        </p:nvGrpSpPr>
        <p:grpSpPr bwMode="auto">
          <a:xfrm rot="-4472433">
            <a:off x="4857751" y="4557712"/>
            <a:ext cx="101600" cy="1749425"/>
            <a:chOff x="5234" y="2886"/>
            <a:chExt cx="64" cy="1102"/>
          </a:xfrm>
        </p:grpSpPr>
        <p:grpSp>
          <p:nvGrpSpPr>
            <p:cNvPr id="20523" name="Group 1039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57" name="Line 10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Line 10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4" name="Group 1042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55" name="Line 10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Line 10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5" name="Group 1045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53" name="Line 10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Line 10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6" name="Group 1048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51" name="Line 10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Line 10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7" name="Group 1051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49" name="Line 10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Line 10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8" name="Group 1054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47" name="Line 10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10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1057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45" name="Line 10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10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0" name="Group 1060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43" name="Line 10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Line 10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1" name="Group 1063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41" name="Line 10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10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2" name="Group 1066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39" name="Line 10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Line 10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3" name="Group 1069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37" name="Line 10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10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4" name="Group 1072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35" name="Line 10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Line 10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803" name="Group 1075"/>
          <p:cNvGrpSpPr>
            <a:grpSpLocks/>
          </p:cNvGrpSpPr>
          <p:nvPr/>
        </p:nvGrpSpPr>
        <p:grpSpPr bwMode="auto">
          <a:xfrm>
            <a:off x="7124700" y="5614988"/>
            <a:ext cx="1047750" cy="958850"/>
            <a:chOff x="2803" y="3435"/>
            <a:chExt cx="660" cy="604"/>
          </a:xfrm>
        </p:grpSpPr>
        <p:sp>
          <p:nvSpPr>
            <p:cNvPr id="20521" name="Rectangle 1076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2" name="Freeform 1077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06" name="Text Box 1078"/>
          <p:cNvSpPr txBox="1">
            <a:spLocks noChangeArrowheads="1"/>
          </p:cNvSpPr>
          <p:nvPr/>
        </p:nvSpPr>
        <p:spPr bwMode="auto">
          <a:xfrm>
            <a:off x="6002338" y="6064250"/>
            <a:ext cx="1385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strong B-field</a:t>
            </a:r>
          </a:p>
        </p:txBody>
      </p:sp>
      <p:grpSp>
        <p:nvGrpSpPr>
          <p:cNvPr id="970807" name="Group 1079"/>
          <p:cNvGrpSpPr>
            <a:grpSpLocks/>
          </p:cNvGrpSpPr>
          <p:nvPr/>
        </p:nvGrpSpPr>
        <p:grpSpPr bwMode="auto">
          <a:xfrm>
            <a:off x="6396038" y="2265363"/>
            <a:ext cx="1047750" cy="958850"/>
            <a:chOff x="2803" y="3435"/>
            <a:chExt cx="660" cy="604"/>
          </a:xfrm>
        </p:grpSpPr>
        <p:sp>
          <p:nvSpPr>
            <p:cNvPr id="20519" name="Rectangle 1080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0" name="Freeform 1081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10" name="Text Box 1082"/>
          <p:cNvSpPr txBox="1">
            <a:spLocks noChangeArrowheads="1"/>
          </p:cNvSpPr>
          <p:nvPr/>
        </p:nvSpPr>
        <p:spPr bwMode="auto">
          <a:xfrm>
            <a:off x="7529513" y="2311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weak   B-field</a:t>
            </a:r>
          </a:p>
        </p:txBody>
      </p:sp>
      <p:sp>
        <p:nvSpPr>
          <p:cNvPr id="9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8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69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6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0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6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6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9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6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9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6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9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6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69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6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6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6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6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69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6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6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6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2" dur="10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10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879" grpId="0" animBg="1"/>
      <p:bldP spid="969170" grpId="0"/>
      <p:bldP spid="969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51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Understandings: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fields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force </a:t>
            </a:r>
          </a:p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Applications and skills: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charge moving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current-carrying conductor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Sketching and interpreting magnetic field patterns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the magnetic field based on current direction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Solving problems involving magnetic forces, fields, current and charges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level of physics does not require you to derive the following two formulas. They are presented to show how the B-field strength increases for a loop.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972746" name="Rectangle 970"/>
          <p:cNvSpPr>
            <a:spLocks noChangeArrowheads="1"/>
          </p:cNvSpPr>
          <p:nvPr/>
        </p:nvSpPr>
        <p:spPr bwMode="auto">
          <a:xfrm>
            <a:off x="682625" y="5254625"/>
            <a:ext cx="4513263" cy="16033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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0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410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-7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permeability of free space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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0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8.8510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C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m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permittivity of free space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</p:txBody>
      </p:sp>
      <p:grpSp>
        <p:nvGrpSpPr>
          <p:cNvPr id="972698" name="Group 922"/>
          <p:cNvGrpSpPr>
            <a:grpSpLocks/>
          </p:cNvGrpSpPr>
          <p:nvPr/>
        </p:nvGrpSpPr>
        <p:grpSpPr bwMode="auto">
          <a:xfrm>
            <a:off x="809625" y="3162300"/>
            <a:ext cx="7464425" cy="830263"/>
            <a:chOff x="510" y="2244"/>
            <a:chExt cx="4702" cy="523"/>
          </a:xfrm>
        </p:grpSpPr>
        <p:sp>
          <p:nvSpPr>
            <p:cNvPr id="21535" name="Rectangle 914"/>
            <p:cNvSpPr>
              <a:spLocks noChangeArrowheads="1"/>
            </p:cNvSpPr>
            <p:nvPr/>
          </p:nvSpPr>
          <p:spPr bwMode="auto">
            <a:xfrm>
              <a:off x="592" y="2257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B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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0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I /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(2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d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)</a:t>
              </a:r>
            </a:p>
          </p:txBody>
        </p:sp>
        <p:sp>
          <p:nvSpPr>
            <p:cNvPr id="21536" name="Text Box 915"/>
            <p:cNvSpPr txBox="1">
              <a:spLocks noChangeArrowheads="1"/>
            </p:cNvSpPr>
            <p:nvPr/>
          </p:nvSpPr>
          <p:spPr bwMode="auto">
            <a:xfrm>
              <a:off x="2056" y="2244"/>
              <a:ext cx="3156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a distance </a:t>
              </a:r>
              <a:r>
                <a:rPr lang="en-US" altLang="en-US" i="1" dirty="0">
                  <a:solidFill>
                    <a:schemeClr val="bg1"/>
                  </a:solidFill>
                </a:rPr>
                <a:t>d</a:t>
              </a:r>
              <a:r>
                <a:rPr lang="en-US" altLang="en-US" dirty="0">
                  <a:solidFill>
                    <a:schemeClr val="bg1"/>
                  </a:solidFill>
                </a:rPr>
                <a:t> from a current-carrying wire</a:t>
              </a:r>
            </a:p>
          </p:txBody>
        </p:sp>
        <p:sp>
          <p:nvSpPr>
            <p:cNvPr id="21537" name="Rectangle 916"/>
            <p:cNvSpPr>
              <a:spLocks noChangeArrowheads="1"/>
            </p:cNvSpPr>
            <p:nvPr/>
          </p:nvSpPr>
          <p:spPr bwMode="auto">
            <a:xfrm>
              <a:off x="510" y="2246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699" name="Group 923"/>
          <p:cNvGrpSpPr>
            <a:grpSpLocks/>
          </p:cNvGrpSpPr>
          <p:nvPr/>
        </p:nvGrpSpPr>
        <p:grpSpPr bwMode="auto">
          <a:xfrm>
            <a:off x="812800" y="4067175"/>
            <a:ext cx="7464425" cy="830263"/>
            <a:chOff x="512" y="2852"/>
            <a:chExt cx="4702" cy="523"/>
          </a:xfrm>
        </p:grpSpPr>
        <p:sp>
          <p:nvSpPr>
            <p:cNvPr id="21532" name="Rectangle 919"/>
            <p:cNvSpPr>
              <a:spLocks noChangeArrowheads="1"/>
            </p:cNvSpPr>
            <p:nvPr/>
          </p:nvSpPr>
          <p:spPr bwMode="auto">
            <a:xfrm>
              <a:off x="594" y="2865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B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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0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I /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(2</a:t>
              </a: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R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)</a:t>
              </a:r>
            </a:p>
          </p:txBody>
        </p:sp>
        <p:sp>
          <p:nvSpPr>
            <p:cNvPr id="21533" name="Text Box 920"/>
            <p:cNvSpPr txBox="1">
              <a:spLocks noChangeArrowheads="1"/>
            </p:cNvSpPr>
            <p:nvPr/>
          </p:nvSpPr>
          <p:spPr bwMode="auto">
            <a:xfrm>
              <a:off x="1847" y="2852"/>
              <a:ext cx="3367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in the center of a current-carrying loop of radius </a:t>
              </a:r>
              <a:r>
                <a:rPr lang="en-US" altLang="en-US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1534" name="Rectangle 921"/>
            <p:cNvSpPr>
              <a:spLocks noChangeArrowheads="1"/>
            </p:cNvSpPr>
            <p:nvPr/>
          </p:nvSpPr>
          <p:spPr bwMode="auto">
            <a:xfrm>
              <a:off x="512" y="2854"/>
              <a:ext cx="4701" cy="5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5" name="Group 969"/>
          <p:cNvGrpSpPr>
            <a:grpSpLocks/>
          </p:cNvGrpSpPr>
          <p:nvPr/>
        </p:nvGrpSpPr>
        <p:grpSpPr bwMode="auto">
          <a:xfrm rot="-2935095">
            <a:off x="4861719" y="5220494"/>
            <a:ext cx="2374900" cy="817562"/>
            <a:chOff x="2698" y="3569"/>
            <a:chExt cx="1496" cy="515"/>
          </a:xfrm>
        </p:grpSpPr>
        <p:sp>
          <p:nvSpPr>
            <p:cNvPr id="21526" name="Rectangle 928"/>
            <p:cNvSpPr>
              <a:spLocks noChangeArrowheads="1"/>
            </p:cNvSpPr>
            <p:nvPr/>
          </p:nvSpPr>
          <p:spPr bwMode="auto">
            <a:xfrm rot="-5400000">
              <a:off x="3432" y="3323"/>
              <a:ext cx="27" cy="1496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27" name="Line 929"/>
            <p:cNvSpPr>
              <a:spLocks noChangeShapeType="1"/>
            </p:cNvSpPr>
            <p:nvPr/>
          </p:nvSpPr>
          <p:spPr bwMode="auto">
            <a:xfrm rot="-5400000">
              <a:off x="3544" y="3697"/>
              <a:ext cx="0" cy="4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Text Box 930"/>
            <p:cNvSpPr txBox="1">
              <a:spLocks noChangeArrowheads="1"/>
            </p:cNvSpPr>
            <p:nvPr/>
          </p:nvSpPr>
          <p:spPr bwMode="auto">
            <a:xfrm>
              <a:off x="3118" y="382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sp>
          <p:nvSpPr>
            <p:cNvPr id="21529" name="Line 947"/>
            <p:cNvSpPr>
              <a:spLocks noChangeShapeType="1"/>
            </p:cNvSpPr>
            <p:nvPr/>
          </p:nvSpPr>
          <p:spPr bwMode="auto">
            <a:xfrm flipV="1">
              <a:off x="2982" y="3622"/>
              <a:ext cx="0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948"/>
            <p:cNvSpPr txBox="1">
              <a:spLocks noChangeArrowheads="1"/>
            </p:cNvSpPr>
            <p:nvPr/>
          </p:nvSpPr>
          <p:spPr bwMode="auto">
            <a:xfrm>
              <a:off x="2792" y="369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  <p:sp>
          <p:nvSpPr>
            <p:cNvPr id="21531" name="Oval 953"/>
            <p:cNvSpPr>
              <a:spLocks noChangeArrowheads="1"/>
            </p:cNvSpPr>
            <p:nvPr/>
          </p:nvSpPr>
          <p:spPr bwMode="auto">
            <a:xfrm>
              <a:off x="2957" y="3569"/>
              <a:ext cx="49" cy="4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4" name="Group 968"/>
          <p:cNvGrpSpPr>
            <a:grpSpLocks/>
          </p:cNvGrpSpPr>
          <p:nvPr/>
        </p:nvGrpSpPr>
        <p:grpSpPr bwMode="auto">
          <a:xfrm>
            <a:off x="7199313" y="4906963"/>
            <a:ext cx="1541462" cy="1795462"/>
            <a:chOff x="3565" y="3053"/>
            <a:chExt cx="971" cy="1131"/>
          </a:xfrm>
        </p:grpSpPr>
        <p:sp>
          <p:nvSpPr>
            <p:cNvPr id="21515" name="Text Box 940"/>
            <p:cNvSpPr txBox="1">
              <a:spLocks noChangeArrowheads="1"/>
            </p:cNvSpPr>
            <p:nvPr/>
          </p:nvSpPr>
          <p:spPr bwMode="auto">
            <a:xfrm>
              <a:off x="3804" y="305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grpSp>
          <p:nvGrpSpPr>
            <p:cNvPr id="21516" name="Group 967"/>
            <p:cNvGrpSpPr>
              <a:grpSpLocks/>
            </p:cNvGrpSpPr>
            <p:nvPr/>
          </p:nvGrpSpPr>
          <p:grpSpPr bwMode="auto">
            <a:xfrm>
              <a:off x="3565" y="3219"/>
              <a:ext cx="971" cy="965"/>
              <a:chOff x="3565" y="3219"/>
              <a:chExt cx="1108" cy="1101"/>
            </a:xfrm>
          </p:grpSpPr>
          <p:grpSp>
            <p:nvGrpSpPr>
              <p:cNvPr id="21517" name="Group 945"/>
              <p:cNvGrpSpPr>
                <a:grpSpLocks/>
              </p:cNvGrpSpPr>
              <p:nvPr/>
            </p:nvGrpSpPr>
            <p:grpSpPr bwMode="auto">
              <a:xfrm>
                <a:off x="3565" y="3219"/>
                <a:ext cx="1108" cy="1101"/>
                <a:chOff x="1656" y="2450"/>
                <a:chExt cx="1475" cy="1466"/>
              </a:xfrm>
            </p:grpSpPr>
            <p:grpSp>
              <p:nvGrpSpPr>
                <p:cNvPr id="21521" name="Group 935"/>
                <p:cNvGrpSpPr>
                  <a:grpSpLocks/>
                </p:cNvGrpSpPr>
                <p:nvPr/>
              </p:nvGrpSpPr>
              <p:grpSpPr bwMode="auto">
                <a:xfrm>
                  <a:off x="1656" y="2475"/>
                  <a:ext cx="1475" cy="1441"/>
                  <a:chOff x="2010" y="1896"/>
                  <a:chExt cx="2502" cy="2444"/>
                </a:xfrm>
              </p:grpSpPr>
              <p:sp>
                <p:nvSpPr>
                  <p:cNvPr id="21523" name="Arc 936"/>
                  <p:cNvSpPr>
                    <a:spLocks/>
                  </p:cNvSpPr>
                  <p:nvPr/>
                </p:nvSpPr>
                <p:spPr bwMode="auto">
                  <a:xfrm rot="10800000" flipV="1">
                    <a:off x="2035" y="1928"/>
                    <a:ext cx="2449" cy="2394"/>
                  </a:xfrm>
                  <a:custGeom>
                    <a:avLst/>
                    <a:gdLst>
                      <a:gd name="T0" fmla="*/ 0 w 43200"/>
                      <a:gd name="T1" fmla="*/ 0 h 43197"/>
                      <a:gd name="T2" fmla="*/ 0 w 43200"/>
                      <a:gd name="T3" fmla="*/ 0 h 43197"/>
                      <a:gd name="T4" fmla="*/ 0 w 43200"/>
                      <a:gd name="T5" fmla="*/ 0 h 4319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97" fill="none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</a:path>
                      <a:path w="43200" h="43197" stroke="0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  <a:lnTo>
                          <a:pt x="21600" y="21600"/>
                        </a:lnTo>
                        <a:lnTo>
                          <a:pt x="19058" y="43050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4" name="Arc 937"/>
                  <p:cNvSpPr>
                    <a:spLocks/>
                  </p:cNvSpPr>
                  <p:nvPr/>
                </p:nvSpPr>
                <p:spPr bwMode="auto">
                  <a:xfrm rot="10800000" flipV="1">
                    <a:off x="2010" y="1896"/>
                    <a:ext cx="2502" cy="2444"/>
                  </a:xfrm>
                  <a:custGeom>
                    <a:avLst/>
                    <a:gdLst>
                      <a:gd name="T0" fmla="*/ 0 w 43200"/>
                      <a:gd name="T1" fmla="*/ 0 h 43145"/>
                      <a:gd name="T2" fmla="*/ 0 w 43200"/>
                      <a:gd name="T3" fmla="*/ 0 h 43145"/>
                      <a:gd name="T4" fmla="*/ 0 w 43200"/>
                      <a:gd name="T5" fmla="*/ 0 h 431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45" fill="none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</a:path>
                      <a:path w="43200" h="43145" stroke="0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  <a:lnTo>
                          <a:pt x="21600" y="21600"/>
                        </a:lnTo>
                        <a:lnTo>
                          <a:pt x="18758" y="4301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5" name="Arc 938"/>
                  <p:cNvSpPr>
                    <a:spLocks/>
                  </p:cNvSpPr>
                  <p:nvPr/>
                </p:nvSpPr>
                <p:spPr bwMode="auto">
                  <a:xfrm rot="10800000" flipV="1">
                    <a:off x="2051" y="1939"/>
                    <a:ext cx="2414" cy="2359"/>
                  </a:xfrm>
                  <a:custGeom>
                    <a:avLst/>
                    <a:gdLst>
                      <a:gd name="T0" fmla="*/ 0 w 43200"/>
                      <a:gd name="T1" fmla="*/ 0 h 43184"/>
                      <a:gd name="T2" fmla="*/ 0 w 43200"/>
                      <a:gd name="T3" fmla="*/ 0 h 43184"/>
                      <a:gd name="T4" fmla="*/ 0 w 43200"/>
                      <a:gd name="T5" fmla="*/ 0 h 431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84" fill="none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</a:path>
                      <a:path w="43200" h="43184" stroke="0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  <a:lnTo>
                          <a:pt x="21600" y="21600"/>
                        </a:lnTo>
                        <a:lnTo>
                          <a:pt x="19401" y="4308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22" name="Arc 939"/>
                <p:cNvSpPr>
                  <a:spLocks/>
                </p:cNvSpPr>
                <p:nvPr/>
              </p:nvSpPr>
              <p:spPr bwMode="auto">
                <a:xfrm flipH="1">
                  <a:off x="1692" y="2450"/>
                  <a:ext cx="677" cy="719"/>
                </a:xfrm>
                <a:custGeom>
                  <a:avLst/>
                  <a:gdLst>
                    <a:gd name="T0" fmla="*/ 0 w 18952"/>
                    <a:gd name="T1" fmla="*/ 0 h 20145"/>
                    <a:gd name="T2" fmla="*/ 0 w 18952"/>
                    <a:gd name="T3" fmla="*/ 0 h 20145"/>
                    <a:gd name="T4" fmla="*/ 0 w 18952"/>
                    <a:gd name="T5" fmla="*/ 0 h 201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952" h="20145" fill="none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</a:path>
                    <a:path w="18952" h="20145" stroke="0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  <a:lnTo>
                        <a:pt x="0" y="20145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8" name="Line 950"/>
              <p:cNvSpPr>
                <a:spLocks noChangeShapeType="1"/>
              </p:cNvSpPr>
              <p:nvPr/>
            </p:nvSpPr>
            <p:spPr bwMode="auto">
              <a:xfrm flipH="1" flipV="1">
                <a:off x="3797" y="3354"/>
                <a:ext cx="314" cy="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Text Box 951"/>
              <p:cNvSpPr txBox="1">
                <a:spLocks noChangeArrowheads="1"/>
              </p:cNvSpPr>
              <p:nvPr/>
            </p:nvSpPr>
            <p:spPr bwMode="auto">
              <a:xfrm>
                <a:off x="3944" y="3397"/>
                <a:ext cx="242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R</a:t>
                </a:r>
              </a:p>
            </p:txBody>
          </p:sp>
          <p:sp>
            <p:nvSpPr>
              <p:cNvPr id="21520" name="Oval 954"/>
              <p:cNvSpPr>
                <a:spLocks noChangeArrowheads="1"/>
              </p:cNvSpPr>
              <p:nvPr/>
            </p:nvSpPr>
            <p:spPr bwMode="auto">
              <a:xfrm>
                <a:off x="4097" y="3777"/>
                <a:ext cx="48" cy="4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sp>
        <p:nvSpPr>
          <p:cNvPr id="972747" name="Text Box 971"/>
          <p:cNvSpPr txBox="1">
            <a:spLocks noChangeArrowheads="1"/>
          </p:cNvSpPr>
          <p:nvPr/>
        </p:nvSpPr>
        <p:spPr bwMode="auto">
          <a:xfrm>
            <a:off x="5262563" y="55943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972748" name="Text Box 972"/>
          <p:cNvSpPr txBox="1">
            <a:spLocks noChangeArrowheads="1"/>
          </p:cNvSpPr>
          <p:nvPr/>
        </p:nvSpPr>
        <p:spPr bwMode="auto">
          <a:xfrm>
            <a:off x="7985125" y="577691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2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2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747" grpId="0"/>
      <p:bldP spid="972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9" name="Rectangle 5"/>
          <p:cNvSpPr>
            <a:spLocks noChangeArrowheads="1"/>
          </p:cNvSpPr>
          <p:nvPr/>
        </p:nvSpPr>
        <p:spPr bwMode="auto">
          <a:xfrm>
            <a:off x="687388" y="1989138"/>
            <a:ext cx="7772400" cy="48688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Find the magnetic flux density 1.0 cm from a straight wire carrying a current of 25 A.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Magnetic flux density is just 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	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=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i="1" dirty="0">
                <a:sym typeface="Symbol" pitchFamily="18" charset="2"/>
              </a:rPr>
              <a:t>I / </a:t>
            </a:r>
            <a:r>
              <a:rPr lang="en-US" altLang="en-US" dirty="0">
                <a:sym typeface="Symbol" pitchFamily="18" charset="2"/>
              </a:rPr>
              <a:t>(2</a:t>
            </a:r>
            <a:r>
              <a:rPr lang="en-US" altLang="en-US" i="1" dirty="0">
                <a:sym typeface="Symbol" pitchFamily="18" charset="2"/>
              </a:rPr>
              <a:t>d</a:t>
            </a:r>
            <a:r>
              <a:rPr lang="en-US" altLang="en-US" dirty="0">
                <a:sym typeface="Symbol" pitchFamily="18" charset="2"/>
              </a:rPr>
              <a:t>) where </a:t>
            </a:r>
            <a:r>
              <a:rPr lang="en-US" altLang="en-US" i="1" dirty="0">
                <a:sym typeface="Symbol" pitchFamily="18" charset="2"/>
              </a:rPr>
              <a:t>d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smtClean="0">
                <a:sym typeface="Symbol" pitchFamily="18" charset="2"/>
              </a:rPr>
              <a:t>1.0 </a:t>
            </a:r>
            <a:r>
              <a:rPr lang="en-US" altLang="en-US" dirty="0">
                <a:sym typeface="Symbol" pitchFamily="18" charset="2"/>
              </a:rPr>
              <a:t>cm = </a:t>
            </a:r>
            <a:r>
              <a:rPr lang="en-US" altLang="en-US" dirty="0" smtClean="0">
                <a:sym typeface="Symbol" pitchFamily="18" charset="2"/>
              </a:rPr>
              <a:t>0.010 </a:t>
            </a:r>
            <a:r>
              <a:rPr lang="en-US" altLang="en-US" dirty="0">
                <a:sym typeface="Symbol" pitchFamily="18" charset="2"/>
              </a:rPr>
              <a:t>m.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     	B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-7</a:t>
            </a:r>
            <a:r>
              <a:rPr lang="en-US" altLang="en-US" dirty="0">
                <a:sym typeface="Symbol" pitchFamily="18" charset="2"/>
              </a:rPr>
              <a:t>25 </a:t>
            </a:r>
            <a:r>
              <a:rPr lang="en-US" altLang="en-US" i="1" dirty="0">
                <a:sym typeface="Symbol" pitchFamily="18" charset="2"/>
              </a:rPr>
              <a:t>/ </a:t>
            </a:r>
            <a:r>
              <a:rPr lang="en-US" altLang="en-US" dirty="0">
                <a:sym typeface="Symbol" pitchFamily="18" charset="2"/>
              </a:rPr>
              <a:t>[2</a:t>
            </a:r>
            <a:r>
              <a:rPr lang="en-US" altLang="en-US" dirty="0" smtClean="0">
                <a:sym typeface="Symbol" pitchFamily="18" charset="2"/>
              </a:rPr>
              <a:t>0.010] </a:t>
            </a:r>
            <a:r>
              <a:rPr lang="en-US" altLang="en-US" dirty="0">
                <a:sym typeface="Symbol" pitchFamily="18" charset="2"/>
              </a:rPr>
              <a:t>= 5.010</a:t>
            </a:r>
            <a:r>
              <a:rPr lang="en-US" altLang="en-US" baseline="30000" dirty="0">
                <a:sym typeface="Symbol" pitchFamily="18" charset="2"/>
              </a:rPr>
              <a:t>-4</a:t>
            </a:r>
            <a:r>
              <a:rPr lang="en-US" altLang="en-US" dirty="0">
                <a:sym typeface="Symbol" pitchFamily="18" charset="2"/>
              </a:rPr>
              <a:t> T.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Find the B-field strength at the center of a 1.0 cm radius loop of wire carrying a current of 25 A.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	</a:t>
            </a:r>
            <a:r>
              <a:rPr lang="en-US" altLang="en-US" i="1" dirty="0"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=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i="1" dirty="0">
                <a:sym typeface="Symbol" pitchFamily="18" charset="2"/>
              </a:rPr>
              <a:t>I / </a:t>
            </a:r>
            <a:r>
              <a:rPr lang="en-US" altLang="en-US" dirty="0">
                <a:sym typeface="Symbol" pitchFamily="18" charset="2"/>
              </a:rPr>
              <a:t>(2</a:t>
            </a:r>
            <a:r>
              <a:rPr lang="en-US" altLang="en-US" i="1" dirty="0">
                <a:sym typeface="Symbol" pitchFamily="18" charset="2"/>
              </a:rPr>
              <a:t>R</a:t>
            </a:r>
            <a:r>
              <a:rPr lang="en-US" altLang="en-US" dirty="0">
                <a:sym typeface="Symbol" pitchFamily="18" charset="2"/>
              </a:rPr>
              <a:t>) where </a:t>
            </a:r>
            <a:r>
              <a:rPr lang="en-US" altLang="en-US" i="1" dirty="0">
                <a:sym typeface="Symbol" pitchFamily="18" charset="2"/>
              </a:rPr>
              <a:t>R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dirty="0" smtClean="0">
                <a:sym typeface="Symbol" pitchFamily="18" charset="2"/>
              </a:rPr>
              <a:t>1.0 </a:t>
            </a:r>
            <a:r>
              <a:rPr lang="en-US" altLang="en-US" dirty="0">
                <a:sym typeface="Symbol" pitchFamily="18" charset="2"/>
              </a:rPr>
              <a:t>cm = </a:t>
            </a:r>
            <a:r>
              <a:rPr lang="en-US" altLang="en-US" dirty="0" smtClean="0">
                <a:sym typeface="Symbol" pitchFamily="18" charset="2"/>
              </a:rPr>
              <a:t>0.010 </a:t>
            </a:r>
            <a:r>
              <a:rPr lang="en-US" altLang="en-US" dirty="0">
                <a:sym typeface="Symbol" pitchFamily="18" charset="2"/>
              </a:rPr>
              <a:t>m.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B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-7</a:t>
            </a:r>
            <a:r>
              <a:rPr lang="en-US" altLang="en-US" dirty="0">
                <a:sym typeface="Symbol" pitchFamily="18" charset="2"/>
              </a:rPr>
              <a:t>25 </a:t>
            </a:r>
            <a:r>
              <a:rPr lang="en-US" altLang="en-US" i="1" dirty="0">
                <a:sym typeface="Symbol" pitchFamily="18" charset="2"/>
              </a:rPr>
              <a:t>/ </a:t>
            </a:r>
            <a:r>
              <a:rPr lang="en-US" altLang="en-US" dirty="0">
                <a:sym typeface="Symbol" pitchFamily="18" charset="2"/>
              </a:rPr>
              <a:t>[2</a:t>
            </a:r>
            <a:r>
              <a:rPr lang="en-US" altLang="en-US" dirty="0" smtClean="0">
                <a:sym typeface="Symbol" pitchFamily="18" charset="2"/>
              </a:rPr>
              <a:t>0.010] </a:t>
            </a:r>
            <a:r>
              <a:rPr lang="en-US" altLang="en-US" dirty="0">
                <a:sym typeface="Symbol" pitchFamily="18" charset="2"/>
              </a:rPr>
              <a:t>= 1.610</a:t>
            </a:r>
            <a:r>
              <a:rPr lang="en-US" altLang="en-US" baseline="30000" dirty="0">
                <a:sym typeface="Symbol" pitchFamily="18" charset="2"/>
              </a:rPr>
              <a:t>-3</a:t>
            </a:r>
            <a:r>
              <a:rPr lang="en-US" altLang="en-US" dirty="0">
                <a:sym typeface="Symbol" pitchFamily="18" charset="2"/>
              </a:rPr>
              <a:t> T.</a:t>
            </a:r>
          </a:p>
        </p:txBody>
      </p:sp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sp>
        <p:nvSpPr>
          <p:cNvPr id="973830" name="Text Box 6"/>
          <p:cNvSpPr txBox="1">
            <a:spLocks noChangeArrowheads="1"/>
          </p:cNvSpPr>
          <p:nvPr/>
        </p:nvSpPr>
        <p:spPr bwMode="auto">
          <a:xfrm>
            <a:off x="2719388" y="6270625"/>
            <a:ext cx="247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 times stronger!</a:t>
            </a:r>
          </a:p>
        </p:txBody>
      </p:sp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3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</a:t>
            </a:r>
            <a:r>
              <a:rPr lang="en-US" altLang="en-US" sz="2400" dirty="0" smtClean="0">
                <a:solidFill>
                  <a:srgbClr val="333399"/>
                </a:solidFill>
              </a:rPr>
              <a:t>wire loop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                                              a current carrying loop which                                                            helps us remember the                                                          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placing the heel of                                                   your right hand on the loop                                                                  in such a way that your fingers                                               curl in the direction of the current. 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                                             in the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use the                                straight-wire RHR and grasp the loop                                   itself, if you like.</a:t>
            </a:r>
          </a:p>
        </p:txBody>
      </p:sp>
      <p:pic>
        <p:nvPicPr>
          <p:cNvPr id="975924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8" y="2876550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892" name="Group 20"/>
          <p:cNvGrpSpPr>
            <a:grpSpLocks/>
          </p:cNvGrpSpPr>
          <p:nvPr/>
        </p:nvGrpSpPr>
        <p:grpSpPr bwMode="auto">
          <a:xfrm>
            <a:off x="5326063" y="1943100"/>
            <a:ext cx="3646487" cy="3819525"/>
            <a:chOff x="3078" y="1467"/>
            <a:chExt cx="2502" cy="2621"/>
          </a:xfrm>
        </p:grpSpPr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>
              <a:off x="4464" y="3874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>
              <a:off x="4262" y="3890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2" name="Group 23"/>
            <p:cNvGrpSpPr>
              <a:grpSpLocks/>
            </p:cNvGrpSpPr>
            <p:nvPr/>
          </p:nvGrpSpPr>
          <p:grpSpPr bwMode="auto">
            <a:xfrm>
              <a:off x="3078" y="1467"/>
              <a:ext cx="2502" cy="2444"/>
              <a:chOff x="2010" y="1896"/>
              <a:chExt cx="2502" cy="2444"/>
            </a:xfrm>
          </p:grpSpPr>
          <p:sp>
            <p:nvSpPr>
              <p:cNvPr id="23579" name="Arc 24"/>
              <p:cNvSpPr>
                <a:spLocks/>
              </p:cNvSpPr>
              <p:nvPr/>
            </p:nvSpPr>
            <p:spPr bwMode="auto">
              <a:xfrm rot="10800000" flipV="1">
                <a:off x="2035" y="1928"/>
                <a:ext cx="2449" cy="2394"/>
              </a:xfrm>
              <a:custGeom>
                <a:avLst/>
                <a:gdLst>
                  <a:gd name="T0" fmla="*/ 0 w 43200"/>
                  <a:gd name="T1" fmla="*/ 0 h 43197"/>
                  <a:gd name="T2" fmla="*/ 0 w 43200"/>
                  <a:gd name="T3" fmla="*/ 0 h 43197"/>
                  <a:gd name="T4" fmla="*/ 0 w 43200"/>
                  <a:gd name="T5" fmla="*/ 0 h 431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97" fill="none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</a:path>
                  <a:path w="43200" h="43197" stroke="0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  <a:lnTo>
                      <a:pt x="21600" y="21600"/>
                    </a:lnTo>
                    <a:lnTo>
                      <a:pt x="19058" y="4305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Arc 25"/>
              <p:cNvSpPr>
                <a:spLocks/>
              </p:cNvSpPr>
              <p:nvPr/>
            </p:nvSpPr>
            <p:spPr bwMode="auto">
              <a:xfrm rot="10800000" flipV="1">
                <a:off x="2010" y="1896"/>
                <a:ext cx="2502" cy="2444"/>
              </a:xfrm>
              <a:custGeom>
                <a:avLst/>
                <a:gdLst>
                  <a:gd name="T0" fmla="*/ 0 w 43200"/>
                  <a:gd name="T1" fmla="*/ 0 h 43145"/>
                  <a:gd name="T2" fmla="*/ 0 w 43200"/>
                  <a:gd name="T3" fmla="*/ 0 h 43145"/>
                  <a:gd name="T4" fmla="*/ 0 w 43200"/>
                  <a:gd name="T5" fmla="*/ 0 h 431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45" fill="none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</a:path>
                  <a:path w="43200" h="43145" stroke="0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  <a:lnTo>
                      <a:pt x="21600" y="21600"/>
                    </a:lnTo>
                    <a:lnTo>
                      <a:pt x="18758" y="4301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Arc 26"/>
              <p:cNvSpPr>
                <a:spLocks/>
              </p:cNvSpPr>
              <p:nvPr/>
            </p:nvSpPr>
            <p:spPr bwMode="auto">
              <a:xfrm rot="10800000" flipV="1">
                <a:off x="2051" y="1939"/>
                <a:ext cx="2414" cy="2359"/>
              </a:xfrm>
              <a:custGeom>
                <a:avLst/>
                <a:gdLst>
                  <a:gd name="T0" fmla="*/ 0 w 43200"/>
                  <a:gd name="T1" fmla="*/ 0 h 43184"/>
                  <a:gd name="T2" fmla="*/ 0 w 43200"/>
                  <a:gd name="T3" fmla="*/ 0 h 43184"/>
                  <a:gd name="T4" fmla="*/ 0 w 43200"/>
                  <a:gd name="T5" fmla="*/ 0 h 43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84" fill="none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</a:path>
                  <a:path w="43200" h="43184" stroke="0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  <a:lnTo>
                      <a:pt x="21600" y="21600"/>
                    </a:lnTo>
                    <a:lnTo>
                      <a:pt x="19401" y="4308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3" name="Arc 27"/>
            <p:cNvSpPr>
              <a:spLocks/>
            </p:cNvSpPr>
            <p:nvPr/>
          </p:nvSpPr>
          <p:spPr bwMode="auto">
            <a:xfrm flipH="1">
              <a:off x="3167" y="1493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3290" y="1490"/>
              <a:ext cx="23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>
              <a:off x="4285" y="3870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30"/>
            <p:cNvSpPr>
              <a:spLocks noChangeShapeType="1"/>
            </p:cNvSpPr>
            <p:nvPr/>
          </p:nvSpPr>
          <p:spPr bwMode="auto">
            <a:xfrm>
              <a:off x="4444" y="3861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>
              <a:off x="4243" y="390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32"/>
            <p:cNvSpPr>
              <a:spLocks noChangeShapeType="1"/>
            </p:cNvSpPr>
            <p:nvPr/>
          </p:nvSpPr>
          <p:spPr bwMode="auto">
            <a:xfrm>
              <a:off x="4487" y="3904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75906" name="Picture 34" descr="right ha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2278">
            <a:off x="5794375" y="2227263"/>
            <a:ext cx="26241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907" name="Group 35"/>
          <p:cNvGrpSpPr>
            <a:grpSpLocks/>
          </p:cNvGrpSpPr>
          <p:nvPr/>
        </p:nvGrpSpPr>
        <p:grpSpPr bwMode="auto">
          <a:xfrm rot="-523549">
            <a:off x="6500813" y="3962400"/>
            <a:ext cx="839787" cy="1919288"/>
            <a:chOff x="3316" y="2187"/>
            <a:chExt cx="593" cy="1356"/>
          </a:xfrm>
        </p:grpSpPr>
        <p:sp>
          <p:nvSpPr>
            <p:cNvPr id="975908" name="Oval 36"/>
            <p:cNvSpPr>
              <a:spLocks noChangeArrowheads="1"/>
            </p:cNvSpPr>
            <p:nvPr/>
          </p:nvSpPr>
          <p:spPr bwMode="auto">
            <a:xfrm rot="978681" flipV="1">
              <a:off x="3561" y="2959"/>
              <a:ext cx="130" cy="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09" name="Rectangle 37"/>
            <p:cNvSpPr>
              <a:spLocks noChangeArrowheads="1"/>
            </p:cNvSpPr>
            <p:nvPr/>
          </p:nvSpPr>
          <p:spPr bwMode="auto">
            <a:xfrm rot="978681" flipV="1">
              <a:off x="3663" y="2220"/>
              <a:ext cx="131" cy="768"/>
            </a:xfrm>
            <a:prstGeom prst="rect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0" name="Oval 38"/>
            <p:cNvSpPr>
              <a:spLocks noChangeArrowheads="1"/>
            </p:cNvSpPr>
            <p:nvPr/>
          </p:nvSpPr>
          <p:spPr bwMode="auto">
            <a:xfrm rot="978681" flipV="1">
              <a:off x="3774" y="2185"/>
              <a:ext cx="132" cy="9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1" name="AutoShape 39"/>
            <p:cNvSpPr>
              <a:spLocks noChangeArrowheads="1"/>
            </p:cNvSpPr>
            <p:nvPr/>
          </p:nvSpPr>
          <p:spPr bwMode="auto">
            <a:xfrm rot="978681" flipV="1">
              <a:off x="3316" y="2975"/>
              <a:ext cx="438" cy="5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2" name="Oval 40"/>
            <p:cNvSpPr>
              <a:spLocks noChangeArrowheads="1"/>
            </p:cNvSpPr>
            <p:nvPr/>
          </p:nvSpPr>
          <p:spPr bwMode="auto">
            <a:xfrm rot="978681" flipV="1">
              <a:off x="3391" y="2901"/>
              <a:ext cx="445" cy="16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75921" name="Text Box 49"/>
          <p:cNvSpPr txBox="1">
            <a:spLocks noChangeArrowheads="1"/>
          </p:cNvSpPr>
          <p:nvPr/>
        </p:nvSpPr>
        <p:spPr bwMode="auto">
          <a:xfrm rot="10814439" flipV="1">
            <a:off x="6729413" y="49879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FFCC"/>
                </a:solidFill>
              </a:rPr>
              <a:t>B</a:t>
            </a:r>
          </a:p>
        </p:txBody>
      </p:sp>
      <p:pic>
        <p:nvPicPr>
          <p:cNvPr id="975928" name="Picture 5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28813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930" name="Oval 58"/>
          <p:cNvSpPr>
            <a:spLocks noChangeArrowheads="1"/>
          </p:cNvSpPr>
          <p:nvPr/>
        </p:nvSpPr>
        <p:spPr bwMode="auto">
          <a:xfrm>
            <a:off x="5761038" y="3321050"/>
            <a:ext cx="153987" cy="1539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37" name="Oval 65"/>
          <p:cNvSpPr>
            <a:spLocks noChangeArrowheads="1"/>
          </p:cNvSpPr>
          <p:nvPr/>
        </p:nvSpPr>
        <p:spPr bwMode="auto">
          <a:xfrm>
            <a:off x="7045325" y="3697288"/>
            <a:ext cx="207963" cy="207962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29" name="Arc 57"/>
          <p:cNvSpPr>
            <a:spLocks/>
          </p:cNvSpPr>
          <p:nvPr/>
        </p:nvSpPr>
        <p:spPr bwMode="auto">
          <a:xfrm rot="-9801536" flipH="1" flipV="1">
            <a:off x="5180013" y="3130550"/>
            <a:ext cx="695325" cy="184150"/>
          </a:xfrm>
          <a:custGeom>
            <a:avLst/>
            <a:gdLst>
              <a:gd name="T0" fmla="*/ 0 w 37780"/>
              <a:gd name="T1" fmla="*/ 34821168 h 22151"/>
              <a:gd name="T2" fmla="*/ 2147483647 w 37780"/>
              <a:gd name="T3" fmla="*/ 105805194 h 22151"/>
              <a:gd name="T4" fmla="*/ 1856444408 w 37780"/>
              <a:gd name="T5" fmla="*/ 103173116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38100" cmpd="sng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7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5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5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5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5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5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75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921" grpId="0"/>
      <p:bldP spid="975930" grpId="0" animBg="1"/>
      <p:bldP spid="975937" grpId="0" animBg="1"/>
      <p:bldP spid="9759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solenoid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solenoid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just a series of                                              loops stretched out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With your right hand, grasp the                                     solenoid in such a way that your fingers curl around it in the direction of the current-carrying loops.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in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                                                      use the loop RHR and grasp                                                                the end loop itself, if you like.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Quit the laughing.</a:t>
            </a:r>
          </a:p>
        </p:txBody>
      </p:sp>
      <p:pic>
        <p:nvPicPr>
          <p:cNvPr id="977951" name="Picture 31" descr="ANd9GcSjXU7E7UKPPjswgd-2EW4tvo4Tl9Cfwn2xqDGeZ-xexgjsgpxOW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1833563"/>
            <a:ext cx="359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69" name="Picture 4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563" y="5010150"/>
            <a:ext cx="370522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7970" name="Picture 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2975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71" name="Picture 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49800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68" name="Picture 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48213" y="5010150"/>
            <a:ext cx="3705225" cy="16954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7972" name="Group 52"/>
          <p:cNvGrpSpPr>
            <a:grpSpLocks/>
          </p:cNvGrpSpPr>
          <p:nvPr/>
        </p:nvGrpSpPr>
        <p:grpSpPr bwMode="auto">
          <a:xfrm>
            <a:off x="8515350" y="2740025"/>
            <a:ext cx="320675" cy="522288"/>
            <a:chOff x="3670" y="2016"/>
            <a:chExt cx="202" cy="621"/>
          </a:xfrm>
        </p:grpSpPr>
        <p:sp>
          <p:nvSpPr>
            <p:cNvPr id="24587" name="Line 53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54"/>
            <p:cNvSpPr txBox="1">
              <a:spLocks noChangeArrowheads="1"/>
            </p:cNvSpPr>
            <p:nvPr/>
          </p:nvSpPr>
          <p:spPr bwMode="auto">
            <a:xfrm>
              <a:off x="3670" y="2201"/>
              <a:ext cx="20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77976" name="Line 56"/>
          <p:cNvSpPr>
            <a:spLocks noChangeShapeType="1"/>
          </p:cNvSpPr>
          <p:nvPr/>
        </p:nvSpPr>
        <p:spPr bwMode="auto">
          <a:xfrm>
            <a:off x="5467350" y="3076575"/>
            <a:ext cx="0" cy="474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7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7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7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  <a:latin typeface="Arial"/>
              </a:rPr>
              <a:t>Sketching and interpreting magnetic field </a:t>
            </a: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patterns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B-field looks like this around a solenoid: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Note the concentration of the B-field lines inside 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solenoid, and the micro-loops close to the wires.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If we place an iron core inside the solenoid we have what is called an electromagnet.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ferrous core enhances                                                                          the strength of the B-field.</a:t>
            </a:r>
          </a:p>
        </p:txBody>
      </p:sp>
      <p:pic>
        <p:nvPicPr>
          <p:cNvPr id="984069" name="Picture 5" descr="electromag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5395913"/>
            <a:ext cx="2836862" cy="14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0" name="Picture 6" descr="soleno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0375" y="2573338"/>
            <a:ext cx="2279650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3809">
            <a:off x="2386013" y="2997200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4164" name="Group 100"/>
          <p:cNvGrpSpPr>
            <a:grpSpLocks/>
          </p:cNvGrpSpPr>
          <p:nvPr/>
        </p:nvGrpSpPr>
        <p:grpSpPr bwMode="auto">
          <a:xfrm>
            <a:off x="3711575" y="3983038"/>
            <a:ext cx="363538" cy="614362"/>
            <a:chOff x="3293" y="2346"/>
            <a:chExt cx="229" cy="387"/>
          </a:xfrm>
        </p:grpSpPr>
        <p:sp>
          <p:nvSpPr>
            <p:cNvPr id="25693" name="Line 74"/>
            <p:cNvSpPr>
              <a:spLocks noChangeShapeType="1"/>
            </p:cNvSpPr>
            <p:nvPr/>
          </p:nvSpPr>
          <p:spPr bwMode="auto">
            <a:xfrm>
              <a:off x="3293" y="2346"/>
              <a:ext cx="0" cy="2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Text Box 75"/>
            <p:cNvSpPr txBox="1">
              <a:spLocks noChangeArrowheads="1"/>
            </p:cNvSpPr>
            <p:nvPr/>
          </p:nvSpPr>
          <p:spPr bwMode="auto">
            <a:xfrm>
              <a:off x="3320" y="250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84140" name="Line 76"/>
          <p:cNvSpPr>
            <a:spLocks noChangeShapeType="1"/>
          </p:cNvSpPr>
          <p:nvPr/>
        </p:nvSpPr>
        <p:spPr bwMode="auto">
          <a:xfrm>
            <a:off x="2478088" y="3998913"/>
            <a:ext cx="0" cy="474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84144" name="Group 80"/>
          <p:cNvGrpSpPr>
            <a:grpSpLocks/>
          </p:cNvGrpSpPr>
          <p:nvPr/>
        </p:nvGrpSpPr>
        <p:grpSpPr bwMode="auto">
          <a:xfrm>
            <a:off x="2335213" y="3573463"/>
            <a:ext cx="1781175" cy="312737"/>
            <a:chOff x="1656" y="2062"/>
            <a:chExt cx="1122" cy="197"/>
          </a:xfrm>
        </p:grpSpPr>
        <p:grpSp>
          <p:nvGrpSpPr>
            <p:cNvPr id="25682" name="Group 72"/>
            <p:cNvGrpSpPr>
              <a:grpSpLocks/>
            </p:cNvGrpSpPr>
            <p:nvPr/>
          </p:nvGrpSpPr>
          <p:grpSpPr bwMode="auto">
            <a:xfrm>
              <a:off x="1656" y="2062"/>
              <a:ext cx="1122" cy="197"/>
              <a:chOff x="1656" y="2062"/>
              <a:chExt cx="1122" cy="197"/>
            </a:xfrm>
          </p:grpSpPr>
          <p:grpSp>
            <p:nvGrpSpPr>
              <p:cNvPr id="25684" name="Group 53"/>
              <p:cNvGrpSpPr>
                <a:grpSpLocks/>
              </p:cNvGrpSpPr>
              <p:nvPr/>
            </p:nvGrpSpPr>
            <p:grpSpPr bwMode="auto">
              <a:xfrm>
                <a:off x="1803" y="2062"/>
                <a:ext cx="851" cy="2"/>
                <a:chOff x="1780" y="1847"/>
                <a:chExt cx="851" cy="2"/>
              </a:xfrm>
            </p:grpSpPr>
            <p:sp>
              <p:nvSpPr>
                <p:cNvPr id="256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85" name="Freeform 69"/>
              <p:cNvSpPr>
                <a:spLocks/>
              </p:cNvSpPr>
              <p:nvPr/>
            </p:nvSpPr>
            <p:spPr bwMode="auto">
              <a:xfrm>
                <a:off x="1656" y="2062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3" name="Line 77"/>
            <p:cNvSpPr>
              <a:spLocks noChangeShapeType="1"/>
            </p:cNvSpPr>
            <p:nvPr/>
          </p:nvSpPr>
          <p:spPr bwMode="auto">
            <a:xfrm>
              <a:off x="2175" y="2259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43" name="Group 79"/>
          <p:cNvGrpSpPr>
            <a:grpSpLocks/>
          </p:cNvGrpSpPr>
          <p:nvPr/>
        </p:nvGrpSpPr>
        <p:grpSpPr bwMode="auto">
          <a:xfrm>
            <a:off x="2260600" y="2876550"/>
            <a:ext cx="1781175" cy="314325"/>
            <a:chOff x="1609" y="1623"/>
            <a:chExt cx="1122" cy="198"/>
          </a:xfrm>
        </p:grpSpPr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1609" y="1624"/>
              <a:ext cx="1122" cy="197"/>
              <a:chOff x="1609" y="1624"/>
              <a:chExt cx="1122" cy="197"/>
            </a:xfrm>
          </p:grpSpPr>
          <p:grpSp>
            <p:nvGrpSpPr>
              <p:cNvPr id="25673" name="Group 61"/>
              <p:cNvGrpSpPr>
                <a:grpSpLocks/>
              </p:cNvGrpSpPr>
              <p:nvPr/>
            </p:nvGrpSpPr>
            <p:grpSpPr bwMode="auto">
              <a:xfrm>
                <a:off x="1763" y="1818"/>
                <a:ext cx="851" cy="2"/>
                <a:chOff x="1780" y="1847"/>
                <a:chExt cx="851" cy="2"/>
              </a:xfrm>
            </p:grpSpPr>
            <p:sp>
              <p:nvSpPr>
                <p:cNvPr id="25675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74" name="Freeform 70"/>
              <p:cNvSpPr>
                <a:spLocks/>
              </p:cNvSpPr>
              <p:nvPr/>
            </p:nvSpPr>
            <p:spPr bwMode="auto">
              <a:xfrm flipV="1">
                <a:off x="1609" y="1624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2" name="Line 78"/>
            <p:cNvSpPr>
              <a:spLocks noChangeShapeType="1"/>
            </p:cNvSpPr>
            <p:nvPr/>
          </p:nvSpPr>
          <p:spPr bwMode="auto">
            <a:xfrm>
              <a:off x="2109" y="1623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1" name="Group 87"/>
          <p:cNvGrpSpPr>
            <a:grpSpLocks/>
          </p:cNvGrpSpPr>
          <p:nvPr/>
        </p:nvGrpSpPr>
        <p:grpSpPr bwMode="auto">
          <a:xfrm>
            <a:off x="2144713" y="3502025"/>
            <a:ext cx="2178050" cy="725488"/>
            <a:chOff x="2306" y="2061"/>
            <a:chExt cx="1372" cy="457"/>
          </a:xfrm>
        </p:grpSpPr>
        <p:grpSp>
          <p:nvGrpSpPr>
            <p:cNvPr id="25661" name="Group 45"/>
            <p:cNvGrpSpPr>
              <a:grpSpLocks/>
            </p:cNvGrpSpPr>
            <p:nvPr/>
          </p:nvGrpSpPr>
          <p:grpSpPr bwMode="auto">
            <a:xfrm>
              <a:off x="2578" y="2063"/>
              <a:ext cx="851" cy="2"/>
              <a:chOff x="1780" y="1847"/>
              <a:chExt cx="851" cy="2"/>
            </a:xfrm>
          </p:grpSpPr>
          <p:sp>
            <p:nvSpPr>
              <p:cNvPr id="25664" name="Line 46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Line 47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Line 48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Line 49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Line 50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Line 51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Line 52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2" name="Freeform 82"/>
            <p:cNvSpPr>
              <a:spLocks/>
            </p:cNvSpPr>
            <p:nvPr/>
          </p:nvSpPr>
          <p:spPr bwMode="auto">
            <a:xfrm>
              <a:off x="2306" y="2061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83"/>
            <p:cNvSpPr>
              <a:spLocks noChangeShapeType="1"/>
            </p:cNvSpPr>
            <p:nvPr/>
          </p:nvSpPr>
          <p:spPr bwMode="auto">
            <a:xfrm>
              <a:off x="2991" y="251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0" name="Group 86"/>
          <p:cNvGrpSpPr>
            <a:grpSpLocks/>
          </p:cNvGrpSpPr>
          <p:nvPr/>
        </p:nvGrpSpPr>
        <p:grpSpPr bwMode="auto">
          <a:xfrm>
            <a:off x="2098675" y="2522538"/>
            <a:ext cx="2178050" cy="725487"/>
            <a:chOff x="2277" y="1444"/>
            <a:chExt cx="1372" cy="457"/>
          </a:xfrm>
        </p:grpSpPr>
        <p:grpSp>
          <p:nvGrpSpPr>
            <p:cNvPr id="25651" name="Group 20"/>
            <p:cNvGrpSpPr>
              <a:grpSpLocks/>
            </p:cNvGrpSpPr>
            <p:nvPr/>
          </p:nvGrpSpPr>
          <p:grpSpPr bwMode="auto">
            <a:xfrm>
              <a:off x="2550" y="1897"/>
              <a:ext cx="851" cy="2"/>
              <a:chOff x="1780" y="1847"/>
              <a:chExt cx="851" cy="2"/>
            </a:xfrm>
          </p:grpSpPr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Line 16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Line 17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Line 18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Line 19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2" name="Freeform 84"/>
            <p:cNvSpPr>
              <a:spLocks/>
            </p:cNvSpPr>
            <p:nvPr/>
          </p:nvSpPr>
          <p:spPr bwMode="auto">
            <a:xfrm flipV="1">
              <a:off x="2277" y="1444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85"/>
            <p:cNvSpPr>
              <a:spLocks noChangeShapeType="1"/>
            </p:cNvSpPr>
            <p:nvPr/>
          </p:nvSpPr>
          <p:spPr bwMode="auto">
            <a:xfrm>
              <a:off x="2857" y="1452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1" name="Group 97"/>
          <p:cNvGrpSpPr>
            <a:grpSpLocks/>
          </p:cNvGrpSpPr>
          <p:nvPr/>
        </p:nvGrpSpPr>
        <p:grpSpPr bwMode="auto">
          <a:xfrm>
            <a:off x="1822450" y="2827338"/>
            <a:ext cx="2806700" cy="485775"/>
            <a:chOff x="2103" y="1636"/>
            <a:chExt cx="1768" cy="306"/>
          </a:xfrm>
        </p:grpSpPr>
        <p:grpSp>
          <p:nvGrpSpPr>
            <p:cNvPr id="25639" name="Group 21"/>
            <p:cNvGrpSpPr>
              <a:grpSpLocks/>
            </p:cNvGrpSpPr>
            <p:nvPr/>
          </p:nvGrpSpPr>
          <p:grpSpPr bwMode="auto">
            <a:xfrm>
              <a:off x="2563" y="1940"/>
              <a:ext cx="851" cy="2"/>
              <a:chOff x="1780" y="1847"/>
              <a:chExt cx="851" cy="2"/>
            </a:xfrm>
          </p:grpSpPr>
          <p:sp>
            <p:nvSpPr>
              <p:cNvPr id="25644" name="Line 22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23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24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25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26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Line 27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Line 28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0" name="Freeform 88"/>
            <p:cNvSpPr>
              <a:spLocks/>
            </p:cNvSpPr>
            <p:nvPr/>
          </p:nvSpPr>
          <p:spPr bwMode="auto">
            <a:xfrm>
              <a:off x="3410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89"/>
            <p:cNvSpPr>
              <a:spLocks/>
            </p:cNvSpPr>
            <p:nvPr/>
          </p:nvSpPr>
          <p:spPr bwMode="auto">
            <a:xfrm flipH="1">
              <a:off x="2103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92"/>
            <p:cNvSpPr>
              <a:spLocks noChangeShapeType="1"/>
            </p:cNvSpPr>
            <p:nvPr/>
          </p:nvSpPr>
          <p:spPr bwMode="auto">
            <a:xfrm rot="17630135" flipH="1">
              <a:off x="3797" y="1693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93"/>
            <p:cNvSpPr>
              <a:spLocks noChangeShapeType="1"/>
            </p:cNvSpPr>
            <p:nvPr/>
          </p:nvSpPr>
          <p:spPr bwMode="auto">
            <a:xfrm rot="3818577" flipH="1">
              <a:off x="2086" y="1698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0" name="Group 96"/>
          <p:cNvGrpSpPr>
            <a:grpSpLocks/>
          </p:cNvGrpSpPr>
          <p:nvPr/>
        </p:nvGrpSpPr>
        <p:grpSpPr bwMode="auto">
          <a:xfrm>
            <a:off x="1858963" y="3430588"/>
            <a:ext cx="2797175" cy="493712"/>
            <a:chOff x="2126" y="2016"/>
            <a:chExt cx="1762" cy="311"/>
          </a:xfrm>
        </p:grpSpPr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2577" y="2020"/>
              <a:ext cx="851" cy="2"/>
              <a:chOff x="1780" y="1847"/>
              <a:chExt cx="851" cy="2"/>
            </a:xfrm>
          </p:grpSpPr>
          <p:sp>
            <p:nvSpPr>
              <p:cNvPr id="25632" name="Line 38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39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40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41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42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Line 43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Line 44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8" name="Freeform 90"/>
            <p:cNvSpPr>
              <a:spLocks/>
            </p:cNvSpPr>
            <p:nvPr/>
          </p:nvSpPr>
          <p:spPr bwMode="auto">
            <a:xfrm flipV="1">
              <a:off x="3427" y="201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91"/>
            <p:cNvSpPr>
              <a:spLocks/>
            </p:cNvSpPr>
            <p:nvPr/>
          </p:nvSpPr>
          <p:spPr bwMode="auto">
            <a:xfrm flipH="1" flipV="1">
              <a:off x="2126" y="2022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94"/>
            <p:cNvSpPr>
              <a:spLocks noChangeShapeType="1"/>
            </p:cNvSpPr>
            <p:nvPr/>
          </p:nvSpPr>
          <p:spPr bwMode="auto">
            <a:xfrm rot="3969865" flipH="1" flipV="1">
              <a:off x="3816" y="2266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95"/>
            <p:cNvSpPr>
              <a:spLocks noChangeShapeType="1"/>
            </p:cNvSpPr>
            <p:nvPr/>
          </p:nvSpPr>
          <p:spPr bwMode="auto">
            <a:xfrm rot="-3818577" flipH="1" flipV="1">
              <a:off x="2105" y="2271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3" name="Group 99"/>
          <p:cNvGrpSpPr>
            <a:grpSpLocks/>
          </p:cNvGrpSpPr>
          <p:nvPr/>
        </p:nvGrpSpPr>
        <p:grpSpPr bwMode="auto">
          <a:xfrm>
            <a:off x="1851025" y="3375025"/>
            <a:ext cx="2776538" cy="9525"/>
            <a:chOff x="2121" y="1981"/>
            <a:chExt cx="1749" cy="6"/>
          </a:xfrm>
        </p:grpSpPr>
        <p:sp>
          <p:nvSpPr>
            <p:cNvPr id="25618" name="Line 30"/>
            <p:cNvSpPr>
              <a:spLocks noChangeShapeType="1"/>
            </p:cNvSpPr>
            <p:nvPr/>
          </p:nvSpPr>
          <p:spPr bwMode="auto">
            <a:xfrm flipH="1">
              <a:off x="3373" y="1983"/>
              <a:ext cx="49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1"/>
            <p:cNvSpPr>
              <a:spLocks noChangeShapeType="1"/>
            </p:cNvSpPr>
            <p:nvPr/>
          </p:nvSpPr>
          <p:spPr bwMode="auto">
            <a:xfrm flipH="1">
              <a:off x="3238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2"/>
            <p:cNvSpPr>
              <a:spLocks noChangeShapeType="1"/>
            </p:cNvSpPr>
            <p:nvPr/>
          </p:nvSpPr>
          <p:spPr bwMode="auto">
            <a:xfrm flipH="1">
              <a:off x="3106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3"/>
            <p:cNvSpPr>
              <a:spLocks noChangeShapeType="1"/>
            </p:cNvSpPr>
            <p:nvPr/>
          </p:nvSpPr>
          <p:spPr bwMode="auto">
            <a:xfrm flipH="1">
              <a:off x="2973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4"/>
            <p:cNvSpPr>
              <a:spLocks noChangeShapeType="1"/>
            </p:cNvSpPr>
            <p:nvPr/>
          </p:nvSpPr>
          <p:spPr bwMode="auto">
            <a:xfrm flipH="1">
              <a:off x="2840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35"/>
            <p:cNvSpPr>
              <a:spLocks noChangeShapeType="1"/>
            </p:cNvSpPr>
            <p:nvPr/>
          </p:nvSpPr>
          <p:spPr bwMode="auto">
            <a:xfrm flipH="1">
              <a:off x="2707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6"/>
            <p:cNvSpPr>
              <a:spLocks noChangeShapeType="1"/>
            </p:cNvSpPr>
            <p:nvPr/>
          </p:nvSpPr>
          <p:spPr bwMode="auto">
            <a:xfrm flipH="1">
              <a:off x="2121" y="1985"/>
              <a:ext cx="541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81"/>
            <p:cNvSpPr>
              <a:spLocks noChangeShapeType="1"/>
            </p:cNvSpPr>
            <p:nvPr/>
          </p:nvSpPr>
          <p:spPr bwMode="auto">
            <a:xfrm>
              <a:off x="2150" y="198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98"/>
            <p:cNvSpPr>
              <a:spLocks noChangeShapeType="1"/>
            </p:cNvSpPr>
            <p:nvPr/>
          </p:nvSpPr>
          <p:spPr bwMode="auto">
            <a:xfrm>
              <a:off x="3756" y="1981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165" name="Text Box 101"/>
          <p:cNvSpPr txBox="1">
            <a:spLocks noChangeArrowheads="1"/>
          </p:cNvSpPr>
          <p:nvPr/>
        </p:nvSpPr>
        <p:spPr bwMode="auto">
          <a:xfrm>
            <a:off x="1435100" y="316547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N</a:t>
            </a:r>
          </a:p>
        </p:txBody>
      </p:sp>
      <p:sp>
        <p:nvSpPr>
          <p:cNvPr id="984166" name="Text Box 102"/>
          <p:cNvSpPr txBox="1">
            <a:spLocks noChangeArrowheads="1"/>
          </p:cNvSpPr>
          <p:nvPr/>
        </p:nvSpPr>
        <p:spPr bwMode="auto">
          <a:xfrm>
            <a:off x="4602163" y="31559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4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84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84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84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984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8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84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984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4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4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140" grpId="0" animBg="1"/>
      <p:bldP spid="984165" grpId="0"/>
      <p:bldP spid="9841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81" name="Rectangle 13"/>
          <p:cNvSpPr>
            <a:spLocks noChangeArrowheads="1"/>
          </p:cNvSpPr>
          <p:nvPr/>
        </p:nvSpPr>
        <p:spPr bwMode="auto">
          <a:xfrm>
            <a:off x="687388" y="1958975"/>
            <a:ext cx="7772400" cy="48990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In the solenoid shown                                      label the north and south poles.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Grasp the solenoid with your right hand in such a way that your fingers curl in the direction of the current.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Your extended thumb points in the direction of the B-field which points the same way a north pole does.</a:t>
            </a:r>
          </a:p>
        </p:txBody>
      </p:sp>
      <p:sp>
        <p:nvSpPr>
          <p:cNvPr id="979982" name="Freeform 14"/>
          <p:cNvSpPr>
            <a:spLocks/>
          </p:cNvSpPr>
          <p:nvPr/>
        </p:nvSpPr>
        <p:spPr bwMode="auto">
          <a:xfrm>
            <a:off x="4800600" y="2293938"/>
            <a:ext cx="3560763" cy="1997075"/>
          </a:xfrm>
          <a:custGeom>
            <a:avLst/>
            <a:gdLst>
              <a:gd name="T0" fmla="*/ 2147483647 w 2243"/>
              <a:gd name="T1" fmla="*/ 2147483647 h 1258"/>
              <a:gd name="T2" fmla="*/ 2147483647 w 2243"/>
              <a:gd name="T3" fmla="*/ 0 h 1258"/>
              <a:gd name="T4" fmla="*/ 2147483647 w 2243"/>
              <a:gd name="T5" fmla="*/ 2147483647 h 1258"/>
              <a:gd name="T6" fmla="*/ 2147483647 w 2243"/>
              <a:gd name="T7" fmla="*/ 2147483647 h 1258"/>
              <a:gd name="T8" fmla="*/ 0 w 2243"/>
              <a:gd name="T9" fmla="*/ 2147483647 h 1258"/>
              <a:gd name="T10" fmla="*/ 2147483647 w 2243"/>
              <a:gd name="T11" fmla="*/ 2147483647 h 1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3" h="1258">
                <a:moveTo>
                  <a:pt x="136" y="492"/>
                </a:moveTo>
                <a:lnTo>
                  <a:pt x="1121" y="0"/>
                </a:lnTo>
                <a:lnTo>
                  <a:pt x="2243" y="659"/>
                </a:lnTo>
                <a:lnTo>
                  <a:pt x="1190" y="1258"/>
                </a:lnTo>
                <a:lnTo>
                  <a:pt x="0" y="560"/>
                </a:lnTo>
                <a:lnTo>
                  <a:pt x="136" y="4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pic>
        <p:nvPicPr>
          <p:cNvPr id="97997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0" y="3592513"/>
            <a:ext cx="419100" cy="36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8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150" y="2789238"/>
            <a:ext cx="365125" cy="2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83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6050" y="2370138"/>
            <a:ext cx="27527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84" name="Line 16"/>
          <p:cNvSpPr>
            <a:spLocks noChangeShapeType="1"/>
          </p:cNvSpPr>
          <p:nvPr/>
        </p:nvSpPr>
        <p:spPr bwMode="auto">
          <a:xfrm flipH="1">
            <a:off x="5953125" y="3393849"/>
            <a:ext cx="431800" cy="252412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9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9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9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82" grpId="0" animBg="1"/>
      <p:bldP spid="9799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687388" y="1960563"/>
            <a:ext cx="7772400" cy="4897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The north and south                                         poles are labeled in the solenoid.                                           Sketch in the current, both                                                 entering and leaving the solenoid.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Grasp the solenoid with your right hand in such a way that your extended thumb points in the direction of the north pole.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Your curled fingers point in the direction of the current through the loops of the solenoid.</a:t>
            </a:r>
          </a:p>
        </p:txBody>
      </p:sp>
      <p:pic>
        <p:nvPicPr>
          <p:cNvPr id="98202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1213" y="3125788"/>
            <a:ext cx="365125" cy="2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7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69801">
            <a:off x="6640513" y="2789238"/>
            <a:ext cx="1343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Solving problems involving magnetic fields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pic>
        <p:nvPicPr>
          <p:cNvPr id="982022" name="Picture 6" descr="220px-Solenoid,_air_core,_insulated,_20_turns,_(shaded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8838" y="2649538"/>
            <a:ext cx="20955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69545">
            <a:off x="6385718" y="2913857"/>
            <a:ext cx="11033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2029" name="Arc 13"/>
          <p:cNvSpPr>
            <a:spLocks/>
          </p:cNvSpPr>
          <p:nvPr/>
        </p:nvSpPr>
        <p:spPr bwMode="auto">
          <a:xfrm rot="7621824" flipH="1" flipV="1">
            <a:off x="6365876" y="3171825"/>
            <a:ext cx="785812" cy="312737"/>
          </a:xfrm>
          <a:custGeom>
            <a:avLst/>
            <a:gdLst>
              <a:gd name="T0" fmla="*/ 0 w 33136"/>
              <a:gd name="T1" fmla="*/ 132625760 h 22151"/>
              <a:gd name="T2" fmla="*/ 2147483647 w 33136"/>
              <a:gd name="T3" fmla="*/ 880110279 h 22151"/>
              <a:gd name="T4" fmla="*/ 2147483647 w 33136"/>
              <a:gd name="T5" fmla="*/ 858218294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136" h="22151" fill="none" extrusionOk="0">
                <a:moveTo>
                  <a:pt x="0" y="3338"/>
                </a:moveTo>
                <a:cubicBezTo>
                  <a:pt x="3452" y="1157"/>
                  <a:pt x="7452" y="-1"/>
                  <a:pt x="11536" y="0"/>
                </a:cubicBezTo>
                <a:cubicBezTo>
                  <a:pt x="23465" y="0"/>
                  <a:pt x="33136" y="9670"/>
                  <a:pt x="33136" y="21600"/>
                </a:cubicBezTo>
                <a:cubicBezTo>
                  <a:pt x="33136" y="21783"/>
                  <a:pt x="33133" y="21967"/>
                  <a:pt x="33128" y="22150"/>
                </a:cubicBezTo>
              </a:path>
              <a:path w="33136" h="22151" stroke="0" extrusionOk="0">
                <a:moveTo>
                  <a:pt x="0" y="3338"/>
                </a:moveTo>
                <a:cubicBezTo>
                  <a:pt x="3452" y="1157"/>
                  <a:pt x="7452" y="-1"/>
                  <a:pt x="11536" y="0"/>
                </a:cubicBezTo>
                <a:cubicBezTo>
                  <a:pt x="23465" y="0"/>
                  <a:pt x="33136" y="9670"/>
                  <a:pt x="33136" y="21600"/>
                </a:cubicBezTo>
                <a:cubicBezTo>
                  <a:pt x="33136" y="21783"/>
                  <a:pt x="33133" y="21967"/>
                  <a:pt x="33128" y="22150"/>
                </a:cubicBezTo>
                <a:lnTo>
                  <a:pt x="11536" y="21600"/>
                </a:lnTo>
                <a:lnTo>
                  <a:pt x="0" y="33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2032" name="Group 16"/>
          <p:cNvGrpSpPr>
            <a:grpSpLocks/>
          </p:cNvGrpSpPr>
          <p:nvPr/>
        </p:nvGrpSpPr>
        <p:grpSpPr bwMode="auto">
          <a:xfrm>
            <a:off x="6351588" y="2233613"/>
            <a:ext cx="365125" cy="522287"/>
            <a:chOff x="4449" y="1217"/>
            <a:chExt cx="230" cy="329"/>
          </a:xfrm>
        </p:grpSpPr>
        <p:sp>
          <p:nvSpPr>
            <p:cNvPr id="27666" name="Line 14"/>
            <p:cNvSpPr>
              <a:spLocks noChangeShapeType="1"/>
            </p:cNvSpPr>
            <p:nvPr/>
          </p:nvSpPr>
          <p:spPr bwMode="auto">
            <a:xfrm>
              <a:off x="4449" y="1220"/>
              <a:ext cx="0" cy="3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15"/>
            <p:cNvSpPr txBox="1">
              <a:spLocks noChangeArrowheads="1"/>
            </p:cNvSpPr>
            <p:nvPr/>
          </p:nvSpPr>
          <p:spPr bwMode="auto">
            <a:xfrm>
              <a:off x="4467" y="121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I</a:t>
              </a:r>
            </a:p>
          </p:txBody>
        </p:sp>
      </p:grpSp>
      <p:grpSp>
        <p:nvGrpSpPr>
          <p:cNvPr id="982036" name="Group 20"/>
          <p:cNvGrpSpPr>
            <a:grpSpLocks/>
          </p:cNvGrpSpPr>
          <p:nvPr/>
        </p:nvGrpSpPr>
        <p:grpSpPr bwMode="auto">
          <a:xfrm>
            <a:off x="7629525" y="2957513"/>
            <a:ext cx="365125" cy="522287"/>
            <a:chOff x="5254" y="1582"/>
            <a:chExt cx="230" cy="329"/>
          </a:xfrm>
        </p:grpSpPr>
        <p:sp>
          <p:nvSpPr>
            <p:cNvPr id="27664" name="Line 18"/>
            <p:cNvSpPr>
              <a:spLocks noChangeShapeType="1"/>
            </p:cNvSpPr>
            <p:nvPr/>
          </p:nvSpPr>
          <p:spPr bwMode="auto">
            <a:xfrm>
              <a:off x="5254" y="1585"/>
              <a:ext cx="0" cy="3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19"/>
            <p:cNvSpPr txBox="1">
              <a:spLocks noChangeArrowheads="1"/>
            </p:cNvSpPr>
            <p:nvPr/>
          </p:nvSpPr>
          <p:spPr bwMode="auto">
            <a:xfrm>
              <a:off x="5272" y="158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I</a:t>
              </a:r>
            </a:p>
          </p:txBody>
        </p:sp>
      </p:grpSp>
      <p:sp>
        <p:nvSpPr>
          <p:cNvPr id="982037" name="Arc 21"/>
          <p:cNvSpPr>
            <a:spLocks/>
          </p:cNvSpPr>
          <p:nvPr/>
        </p:nvSpPr>
        <p:spPr bwMode="auto">
          <a:xfrm rot="5400000" flipH="1" flipV="1">
            <a:off x="6071395" y="3332956"/>
            <a:ext cx="373062" cy="250825"/>
          </a:xfrm>
          <a:custGeom>
            <a:avLst/>
            <a:gdLst>
              <a:gd name="T0" fmla="*/ 0 w 22218"/>
              <a:gd name="T1" fmla="*/ 8854854 h 21600"/>
              <a:gd name="T2" fmla="*/ 1766093960 w 22218"/>
              <a:gd name="T3" fmla="*/ 166556765 h 21600"/>
              <a:gd name="T4" fmla="*/ 362470885 w 22218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18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1585" y="0"/>
                  <a:pt x="18171" y="3416"/>
                  <a:pt x="22218" y="9159"/>
                </a:cubicBezTo>
              </a:path>
              <a:path w="22218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1585" y="0"/>
                  <a:pt x="18171" y="3416"/>
                  <a:pt x="22218" y="9159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8" name="Arc 22"/>
          <p:cNvSpPr>
            <a:spLocks/>
          </p:cNvSpPr>
          <p:nvPr/>
        </p:nvSpPr>
        <p:spPr bwMode="auto">
          <a:xfrm rot="5400000" flipH="1" flipV="1">
            <a:off x="7295357" y="3983831"/>
            <a:ext cx="423862" cy="250825"/>
          </a:xfrm>
          <a:custGeom>
            <a:avLst/>
            <a:gdLst>
              <a:gd name="T0" fmla="*/ 0 w 25240"/>
              <a:gd name="T1" fmla="*/ 8854854 h 21600"/>
              <a:gd name="T2" fmla="*/ 2007400172 w 25240"/>
              <a:gd name="T3" fmla="*/ 279384364 h 21600"/>
              <a:gd name="T4" fmla="*/ 362666016 w 25240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40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</a:path>
              <a:path w="25240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39" name="Arc 23"/>
          <p:cNvSpPr>
            <a:spLocks/>
          </p:cNvSpPr>
          <p:nvPr/>
        </p:nvSpPr>
        <p:spPr bwMode="auto">
          <a:xfrm rot="-5183782" flipH="1" flipV="1">
            <a:off x="7506495" y="4072731"/>
            <a:ext cx="423862" cy="250825"/>
          </a:xfrm>
          <a:custGeom>
            <a:avLst/>
            <a:gdLst>
              <a:gd name="T0" fmla="*/ 0 w 25240"/>
              <a:gd name="T1" fmla="*/ 8854854 h 21600"/>
              <a:gd name="T2" fmla="*/ 2007400172 w 25240"/>
              <a:gd name="T3" fmla="*/ 279384364 h 21600"/>
              <a:gd name="T4" fmla="*/ 362666016 w 25240"/>
              <a:gd name="T5" fmla="*/ 39275524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40" h="21600" fill="none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</a:path>
              <a:path w="25240" h="21600" stroke="0" extrusionOk="0">
                <a:moveTo>
                  <a:pt x="-1" y="486"/>
                </a:moveTo>
                <a:cubicBezTo>
                  <a:pt x="1498" y="163"/>
                  <a:pt x="3027" y="-1"/>
                  <a:pt x="4560" y="0"/>
                </a:cubicBezTo>
                <a:cubicBezTo>
                  <a:pt x="14087" y="0"/>
                  <a:pt x="22490" y="6242"/>
                  <a:pt x="25240" y="15364"/>
                </a:cubicBezTo>
                <a:lnTo>
                  <a:pt x="4560" y="21600"/>
                </a:lnTo>
                <a:lnTo>
                  <a:pt x="-1" y="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2023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63" y="4060825"/>
            <a:ext cx="419100" cy="36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82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82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82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82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2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2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2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9" grpId="0" animBg="1"/>
      <p:bldP spid="982037" grpId="0" animBg="1"/>
      <p:bldP spid="982038" grpId="0" animBg="1"/>
      <p:bldP spid="9820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89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Since a moving charge produces a magnetic field it should come as no surprise that a moving charge placed in an external magnetic field will feel a magnetic force. (</a:t>
            </a:r>
            <a:r>
              <a:rPr lang="en-US" altLang="en-US" sz="2400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Because of the pole law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a stationary charge in a magnetic field will feel no magnetic force because the charge will not have its own magnetic 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fact, the force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felt by a charge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traveling at velocity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through a B-field of strength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	</a:t>
            </a:r>
          </a:p>
        </p:txBody>
      </p:sp>
      <p:grpSp>
        <p:nvGrpSpPr>
          <p:cNvPr id="986121" name="Group 9"/>
          <p:cNvGrpSpPr>
            <a:grpSpLocks/>
          </p:cNvGrpSpPr>
          <p:nvPr/>
        </p:nvGrpSpPr>
        <p:grpSpPr bwMode="auto">
          <a:xfrm>
            <a:off x="809625" y="5572125"/>
            <a:ext cx="7464425" cy="842963"/>
            <a:chOff x="510" y="3428"/>
            <a:chExt cx="4702" cy="531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592" y="3449"/>
              <a:ext cx="17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2400" i="1" dirty="0" smtClean="0">
                  <a:latin typeface="+mn-lt"/>
                  <a:sym typeface="Symbol" pitchFamily="18" charset="2"/>
                </a:rPr>
                <a:t>F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 = </a:t>
              </a:r>
              <a:r>
                <a:rPr lang="en-US" altLang="en-US" sz="2400" i="1" dirty="0" err="1" smtClean="0">
                  <a:latin typeface="+mn-lt"/>
                  <a:sym typeface="Symbol" pitchFamily="18" charset="2"/>
                </a:rPr>
                <a:t>qvB</a:t>
              </a:r>
              <a:r>
                <a:rPr lang="en-US" altLang="en-US" sz="2400" i="1" baseline="-25000" dirty="0" smtClean="0">
                  <a:latin typeface="+mn-lt"/>
                  <a:sym typeface="Symbol" pitchFamily="18" charset="2"/>
                </a:rPr>
                <a:t>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sin</a:t>
              </a:r>
              <a:r>
                <a:rPr lang="en-US" altLang="en-US" sz="2400" baseline="-25000" dirty="0" smtClean="0">
                  <a:latin typeface="+mn-lt"/>
                  <a:sym typeface="Symbol" pitchFamily="18" charset="2"/>
                </a:rPr>
                <a:t> </a:t>
              </a:r>
              <a:r>
                <a:rPr lang="en-US" altLang="en-US" sz="2400" dirty="0" smtClean="0">
                  <a:latin typeface="+mn-lt"/>
                  <a:sym typeface="Symbol" pitchFamily="18" charset="2"/>
                </a:rPr>
                <a:t>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602" y="3436"/>
              <a:ext cx="1610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</a:t>
              </a:r>
              <a:r>
                <a:rPr lang="en-US" altLang="en-US" i="1">
                  <a:solidFill>
                    <a:schemeClr val="bg1"/>
                  </a:solidFill>
                </a:rPr>
                <a:t>q</a:t>
              </a:r>
              <a:r>
                <a:rPr lang="en-US" altLang="en-US">
                  <a:solidFill>
                    <a:schemeClr val="bg1"/>
                  </a:solidFill>
                </a:rPr>
                <a:t> due to presence of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510" y="3438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810" y="3428"/>
              <a:ext cx="192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</a:rPr>
                <a:t>where 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 is the angle between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v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 and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B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74" name="Rectangle 14"/>
          <p:cNvSpPr>
            <a:spLocks noChangeArrowheads="1"/>
          </p:cNvSpPr>
          <p:nvPr/>
        </p:nvSpPr>
        <p:spPr bwMode="auto">
          <a:xfrm>
            <a:off x="682625" y="4803775"/>
            <a:ext cx="7778750" cy="20542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perpendicular to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B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                                       is thus perpendicular to the plane of                                            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and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B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b="1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in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opposite direction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for a (-) charge.</a:t>
            </a:r>
          </a:p>
        </p:txBody>
      </p:sp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45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direction of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another right hand rule.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Place the heel of your right hand in the plane containing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so that your                                           curled fingertips touch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first: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Your extended thumb points in the                                direction of the force on a (+) charge. 	</a:t>
            </a:r>
          </a:p>
        </p:txBody>
      </p:sp>
      <p:pic>
        <p:nvPicPr>
          <p:cNvPr id="98817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100" y="3157538"/>
            <a:ext cx="2444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817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2513" y="316071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7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100" y="315436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275" y="3154363"/>
            <a:ext cx="2444750" cy="29432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 C charge traveling at 150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-1</a:t>
            </a:r>
            <a:r>
              <a:rPr lang="en-US" altLang="en-US"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(a) What will be the magnitude of the                            magnetic force acting on the charge?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(b) Which way will the charge be deflected?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SOLUTION: How about making a sketch: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(a) 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	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   (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where in this case  = 90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°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)</a:t>
            </a:r>
          </a:p>
          <a:p>
            <a:pPr>
              <a:spcBef>
                <a:spcPts val="400"/>
              </a:spcBef>
            </a:pPr>
            <a:r>
              <a:rPr lang="en-US" altLang="en-US" i="1">
                <a:sym typeface="Symbol" pitchFamily="18" charset="2"/>
              </a:rPr>
              <a:t>      F</a:t>
            </a:r>
            <a:r>
              <a:rPr lang="en-US" altLang="en-US">
                <a:sym typeface="Symbol" pitchFamily="18" charset="2"/>
              </a:rPr>
              <a:t> 	= (2510</a:t>
            </a:r>
            <a:r>
              <a:rPr lang="en-US" altLang="en-US" baseline="30000">
                <a:sym typeface="Symbol" pitchFamily="18" charset="2"/>
              </a:rPr>
              <a:t>-6</a:t>
            </a:r>
            <a:r>
              <a:rPr lang="en-US" altLang="en-US">
                <a:sym typeface="Symbol" pitchFamily="18" charset="2"/>
              </a:rPr>
              <a:t>)(150)(0.050)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</a:t>
            </a:r>
          </a:p>
          <a:p>
            <a:pPr>
              <a:spcBef>
                <a:spcPts val="4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     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	= 1.910</a:t>
            </a:r>
            <a:r>
              <a:rPr lang="en-US" altLang="en-US" baseline="30000">
                <a:sym typeface="Symbol" pitchFamily="18" charset="2"/>
              </a:rPr>
              <a:t>-4</a:t>
            </a:r>
            <a:r>
              <a:rPr lang="en-US" altLang="en-US">
                <a:sym typeface="Symbol" pitchFamily="18" charset="2"/>
              </a:rPr>
              <a:t> N.</a:t>
            </a:r>
          </a:p>
          <a:p>
            <a:pPr>
              <a:spcBef>
                <a:spcPts val="400"/>
              </a:spcBef>
            </a:pPr>
            <a:r>
              <a:rPr lang="en-US" altLang="en-US">
                <a:sym typeface="Symbol" pitchFamily="18" charset="2"/>
              </a:rPr>
              <a:t>(b) Use the RHR for charges. Note </a:t>
            </a:r>
            <a:r>
              <a:rPr lang="en-US" altLang="en-US" i="1">
                <a:sym typeface="Symbol" pitchFamily="18" charset="2"/>
              </a:rPr>
              <a:t>q</a:t>
            </a:r>
            <a:r>
              <a:rPr lang="en-US" altLang="en-US">
                <a:sym typeface="Symbol" pitchFamily="18" charset="2"/>
              </a:rPr>
              <a:t> will deflect upward. upward.</a:t>
            </a:r>
          </a:p>
        </p:txBody>
      </p:sp>
      <p:sp>
        <p:nvSpPr>
          <p:cNvPr id="990239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3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99022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0740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0743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0745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0746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0748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grpSp>
        <p:nvGrpSpPr>
          <p:cNvPr id="990230" name="Group 22"/>
          <p:cNvGrpSpPr>
            <a:grpSpLocks/>
          </p:cNvGrpSpPr>
          <p:nvPr/>
        </p:nvGrpSpPr>
        <p:grpSpPr bwMode="auto">
          <a:xfrm>
            <a:off x="3906826" y="6946900"/>
            <a:ext cx="711200" cy="709613"/>
            <a:chOff x="4198" y="333"/>
            <a:chExt cx="448" cy="447"/>
          </a:xfrm>
        </p:grpSpPr>
        <p:sp>
          <p:nvSpPr>
            <p:cNvPr id="30738" name="Line 10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Oval 21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90234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35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990236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990237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990231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0736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90242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43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0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90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0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0.45399 -0.61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90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0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0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0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990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99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39" grpId="0" animBg="1"/>
      <p:bldP spid="990238" grpId="0" animBg="1"/>
      <p:bldP spid="990234" grpId="0" animBg="1"/>
      <p:bldP spid="990235" grpId="0"/>
      <p:bldP spid="990236" grpId="0"/>
      <p:bldP spid="990237" grpId="0"/>
      <p:bldP spid="990242" grpId="0" animBg="1"/>
      <p:bldP spid="99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4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Guidance: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Magnetic field patterns will be restricted to long straight conductors, solenoids, and bar magnets</a:t>
            </a:r>
          </a:p>
          <a:p>
            <a:pPr marL="625475" indent="-625475"/>
            <a:r>
              <a:rPr lang="en-US" altLang="en-US" b="1">
                <a:solidFill>
                  <a:srgbClr val="FF0000"/>
                </a:solidFill>
              </a:rPr>
              <a:t>Data booklet reference: </a:t>
            </a:r>
            <a:endParaRPr lang="en-US" altLang="en-US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>
                <a:solidFill>
                  <a:srgbClr val="FF0000"/>
                </a:solidFill>
              </a:rPr>
              <a:t>•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qvB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 sin </a:t>
            </a:r>
          </a:p>
          <a:p>
            <a:pPr marL="625475" indent="-625475"/>
            <a:r>
              <a:rPr lang="en-US" altLang="en-US">
                <a:solidFill>
                  <a:srgbClr val="FF0000"/>
                </a:solidFill>
              </a:rPr>
              <a:t>•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>
                <a:solidFill>
                  <a:srgbClr val="FF0000"/>
                </a:solidFill>
              </a:rPr>
              <a:t> = </a:t>
            </a:r>
            <a:r>
              <a:rPr lang="en-US" altLang="en-US" i="1">
                <a:solidFill>
                  <a:srgbClr val="FF0000"/>
                </a:solidFill>
                <a:sym typeface="Symbol" pitchFamily="18" charset="2"/>
              </a:rPr>
              <a:t>BIL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 sin </a:t>
            </a:r>
            <a:endParaRPr lang="en-US" altLang="en-US" i="1">
              <a:solidFill>
                <a:srgbClr val="FF0000"/>
              </a:solidFill>
              <a:sym typeface="Symbol" pitchFamily="18" charset="2"/>
            </a:endParaRPr>
          </a:p>
          <a:p>
            <a:pPr marL="625475" indent="-625475" eaLnBrk="0" hangingPunct="0"/>
            <a:r>
              <a:rPr lang="en-US" altLang="en-US" b="1"/>
              <a:t>International-mindedness: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The investigation of magnetism is one of the oldest studies by man and was used extensively by voyagers in the Mediterranean and beyond thousands of years ago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 C charge traveling at 150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-1</a:t>
            </a:r>
            <a:r>
              <a:rPr lang="en-US" altLang="en-US"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(c) Explain why the magnetic force can                                  not change the magnitude of the velocity                                   of the charge while it is being deflected.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Since </a:t>
            </a:r>
            <a:r>
              <a:rPr lang="en-US" altLang="en-US" b="1">
                <a:sym typeface="Symbol" pitchFamily="18" charset="2"/>
              </a:rPr>
              <a:t>F</a:t>
            </a:r>
            <a:r>
              <a:rPr lang="en-US" altLang="en-US" b="1" i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is perpendicular to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only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’s direction will change, not its magnitude.</a:t>
            </a:r>
          </a:p>
        </p:txBody>
      </p:sp>
      <p:sp>
        <p:nvSpPr>
          <p:cNvPr id="31747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1764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1765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1766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1767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1769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1751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1753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1754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1755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1759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25 C charge traveling at 150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(d) How do you know that the charge                                    will be in uniform circular motion?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SOLUTION: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As stated in the last problem </a:t>
            </a:r>
            <a:r>
              <a:rPr lang="en-US" altLang="en-US" sz="2400" i="1" dirty="0" smtClean="0">
                <a:sym typeface="Symbol" pitchFamily="18" charset="2"/>
              </a:rPr>
              <a:t>v</a:t>
            </a:r>
            <a:r>
              <a:rPr lang="en-US" altLang="en-US" sz="2400" dirty="0" smtClean="0">
                <a:sym typeface="Symbol" pitchFamily="18" charset="2"/>
              </a:rPr>
              <a:t> is constant.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Since </a:t>
            </a:r>
            <a:r>
              <a:rPr lang="en-US" altLang="en-US" sz="2400" i="1" dirty="0" smtClean="0">
                <a:sym typeface="Symbol" pitchFamily="18" charset="2"/>
              </a:rPr>
              <a:t>q </a:t>
            </a:r>
            <a:r>
              <a:rPr lang="en-US" altLang="en-US" sz="2400" dirty="0" smtClean="0">
                <a:sym typeface="Symbol" pitchFamily="18" charset="2"/>
              </a:rPr>
              <a:t>and </a:t>
            </a:r>
            <a:r>
              <a:rPr lang="en-US" altLang="en-US" sz="2400" i="1" dirty="0" smtClean="0">
                <a:sym typeface="Symbol" pitchFamily="18" charset="2"/>
              </a:rPr>
              <a:t>v</a:t>
            </a:r>
            <a:r>
              <a:rPr lang="en-US" altLang="en-US" sz="2400" dirty="0" smtClean="0">
                <a:sym typeface="Symbol" pitchFamily="18" charset="2"/>
              </a:rPr>
              <a:t> and </a:t>
            </a:r>
            <a:r>
              <a:rPr lang="en-US" altLang="en-US" sz="2400" i="1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 are constant, so is F.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Since </a:t>
            </a:r>
            <a:r>
              <a:rPr lang="en-US" altLang="en-US" sz="2400" i="1" dirty="0" smtClean="0">
                <a:sym typeface="Symbol" pitchFamily="18" charset="2"/>
              </a:rPr>
              <a:t>F</a:t>
            </a:r>
            <a:r>
              <a:rPr lang="en-US" altLang="en-US" sz="2400" dirty="0" smtClean="0">
                <a:sym typeface="Symbol" pitchFamily="18" charset="2"/>
              </a:rPr>
              <a:t> is constant, so is </a:t>
            </a:r>
            <a:r>
              <a:rPr lang="en-US" altLang="en-US" sz="2400" i="1" dirty="0" smtClean="0">
                <a:sym typeface="Symbol" pitchFamily="18" charset="2"/>
              </a:rPr>
              <a:t>a</a:t>
            </a:r>
            <a:r>
              <a:rPr lang="en-US" altLang="en-US" sz="2400" dirty="0" smtClean="0"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A constant acceleration perpendicular to the charge’s velocity is the definition of UCM</a:t>
            </a:r>
            <a:r>
              <a:rPr lang="en-US" altLang="en-US" sz="2400" dirty="0" smtClean="0">
                <a:sym typeface="Symbol" pitchFamily="18" charset="2"/>
              </a:rPr>
              <a:t>. We will learn about UCM in detail in Topic 6.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32771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2774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2785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2788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2789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2790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2791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2793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2775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6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2777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778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2779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2783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2780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25 C charge traveling at 150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(e) If the charge has a mass of                                          2.510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-5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kg, what will be the radius of                                   its circular motion?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In (a) we found that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1.910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-4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N.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Then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F / m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= 1.910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-4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2.510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-5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7.6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From (d) we know the charge is in UCM.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Thus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r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so that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en-US" altLang="en-US" sz="2400" i="1" dirty="0" smtClean="0">
                <a:latin typeface="+mn-lt"/>
                <a:sym typeface="Symbol" pitchFamily="18" charset="2"/>
              </a:rPr>
              <a:t>          r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v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a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= 150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 </a:t>
            </a:r>
            <a:r>
              <a:rPr lang="en-US" altLang="en-US" sz="2400" i="1" dirty="0" smtClean="0">
                <a:latin typeface="+mn-lt"/>
                <a:sym typeface="Symbol" pitchFamily="18" charset="2"/>
              </a:rPr>
              <a:t>/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7.6 = 3000 m. (</a:t>
            </a:r>
            <a:r>
              <a:rPr lang="en-US" altLang="en-US" sz="2400" dirty="0" smtClean="0">
                <a:solidFill>
                  <a:schemeClr val="hlink"/>
                </a:solidFill>
                <a:latin typeface="+mn-lt"/>
                <a:sym typeface="Symbol" pitchFamily="18" charset="2"/>
              </a:rPr>
              <a:t>2961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)</a:t>
            </a: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33795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379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3812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3814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3815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3817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3799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0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3802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3803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804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5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687388" y="1960563"/>
            <a:ext cx="7772400" cy="4897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Consider a charge </a:t>
            </a:r>
            <a:r>
              <a:rPr lang="en-US" altLang="en-US" i="1"/>
              <a:t>q                               </a:t>
            </a:r>
            <a:r>
              <a:rPr lang="en-US" altLang="en-US"/>
              <a:t> traveling at velocity </a:t>
            </a:r>
            <a:r>
              <a:rPr lang="en-US" altLang="en-US" i="1"/>
              <a:t>v</a:t>
            </a:r>
            <a:r>
              <a:rPr lang="en-US" altLang="en-US"/>
              <a:t> in the                                    magnetic field </a:t>
            </a:r>
            <a:r>
              <a:rPr lang="en-US" altLang="en-US" i="1"/>
              <a:t>B </a:t>
            </a:r>
            <a:r>
              <a:rPr lang="en-US" altLang="en-US"/>
              <a:t>shown here.                                        Show that </a:t>
            </a:r>
            <a:r>
              <a:rPr lang="en-US" altLang="en-US" i="1"/>
              <a:t>r</a:t>
            </a:r>
            <a:r>
              <a:rPr lang="en-US" altLang="en-US"/>
              <a:t> = </a:t>
            </a:r>
            <a:r>
              <a:rPr lang="en-US" altLang="en-US" i="1"/>
              <a:t>mv / qB</a:t>
            </a:r>
            <a:r>
              <a:rPr lang="en-US" altLang="en-US"/>
              <a:t>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Since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is in the                                        blue plane and </a:t>
            </a:r>
            <a:r>
              <a:rPr lang="en-US" altLang="en-US" b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points out                                         toward you, </a:t>
            </a:r>
            <a:r>
              <a:rPr lang="en-US" altLang="en-US" b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</a:t>
            </a:r>
            <a:r>
              <a:rPr lang="en-US" altLang="en-US" b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and 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1.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ma</a:t>
            </a:r>
            <a:r>
              <a:rPr lang="en-US" altLang="en-US">
                <a:sym typeface="Symbol" pitchFamily="18" charset="2"/>
              </a:rPr>
              <a:t> so that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ma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Since the charge is in UCM then 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</a:t>
            </a:r>
            <a:r>
              <a:rPr lang="en-US" altLang="en-US" i="1">
                <a:sym typeface="Symbol" pitchFamily="18" charset="2"/>
              </a:rPr>
              <a:t> qvB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Finally</a:t>
            </a:r>
            <a:r>
              <a:rPr lang="en-US" altLang="en-US" i="1">
                <a:sym typeface="Symbol" pitchFamily="18" charset="2"/>
              </a:rPr>
              <a:t> r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mv</a:t>
            </a:r>
            <a:r>
              <a:rPr lang="en-US" altLang="en-US" baseline="30000">
                <a:sym typeface="Symbol" pitchFamily="18" charset="2"/>
              </a:rPr>
              <a:t>2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qvB </a:t>
            </a:r>
            <a:r>
              <a:rPr lang="en-US" altLang="en-US">
                <a:sym typeface="Symbol" pitchFamily="18" charset="2"/>
              </a:rPr>
              <a:t>=</a:t>
            </a:r>
            <a:r>
              <a:rPr lang="en-US" altLang="en-US" i="1">
                <a:sym typeface="Symbol" pitchFamily="18" charset="2"/>
              </a:rPr>
              <a:t> mv / qB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1004678" name="Group 134"/>
          <p:cNvGrpSpPr>
            <a:grpSpLocks/>
          </p:cNvGrpSpPr>
          <p:nvPr/>
        </p:nvGrpSpPr>
        <p:grpSpPr bwMode="auto">
          <a:xfrm>
            <a:off x="5360988" y="1854200"/>
            <a:ext cx="3783012" cy="3794125"/>
            <a:chOff x="2304" y="1151"/>
            <a:chExt cx="2383" cy="2390"/>
          </a:xfrm>
        </p:grpSpPr>
        <p:sp>
          <p:nvSpPr>
            <p:cNvPr id="34832" name="Rectangle 27"/>
            <p:cNvSpPr>
              <a:spLocks noChangeArrowheads="1"/>
            </p:cNvSpPr>
            <p:nvPr/>
          </p:nvSpPr>
          <p:spPr bwMode="auto">
            <a:xfrm>
              <a:off x="2304" y="1184"/>
              <a:ext cx="2383" cy="23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33" name="Group 28"/>
            <p:cNvGrpSpPr>
              <a:grpSpLocks/>
            </p:cNvGrpSpPr>
            <p:nvPr/>
          </p:nvGrpSpPr>
          <p:grpSpPr bwMode="auto">
            <a:xfrm>
              <a:off x="2326" y="3300"/>
              <a:ext cx="2326" cy="241"/>
              <a:chOff x="1553" y="3265"/>
              <a:chExt cx="2326" cy="241"/>
            </a:xfrm>
          </p:grpSpPr>
          <p:sp>
            <p:nvSpPr>
              <p:cNvPr id="34915" name="Text Box 2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6" name="Text Box 3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7" name="Text Box 3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8" name="Text Box 3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9" name="Text Box 3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0" name="Text Box 3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1" name="Text Box 3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2" name="Text Box 3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3" name="Text Box 3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4" name="Group 38"/>
            <p:cNvGrpSpPr>
              <a:grpSpLocks/>
            </p:cNvGrpSpPr>
            <p:nvPr/>
          </p:nvGrpSpPr>
          <p:grpSpPr bwMode="auto">
            <a:xfrm>
              <a:off x="2317" y="3039"/>
              <a:ext cx="2326" cy="241"/>
              <a:chOff x="1553" y="3265"/>
              <a:chExt cx="2326" cy="241"/>
            </a:xfrm>
          </p:grpSpPr>
          <p:sp>
            <p:nvSpPr>
              <p:cNvPr id="34906" name="Text Box 3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7" name="Text Box 4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8" name="Text Box 4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9" name="Text Box 4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0" name="Text Box 4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1" name="Text Box 4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2" name="Text Box 4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3" name="Text Box 4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4" name="Text Box 4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5" name="Group 48"/>
            <p:cNvGrpSpPr>
              <a:grpSpLocks/>
            </p:cNvGrpSpPr>
            <p:nvPr/>
          </p:nvGrpSpPr>
          <p:grpSpPr bwMode="auto">
            <a:xfrm>
              <a:off x="2322" y="2764"/>
              <a:ext cx="2326" cy="241"/>
              <a:chOff x="1553" y="3265"/>
              <a:chExt cx="2326" cy="241"/>
            </a:xfrm>
          </p:grpSpPr>
          <p:sp>
            <p:nvSpPr>
              <p:cNvPr id="34897" name="Text Box 4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8" name="Text Box 5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9" name="Text Box 5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0" name="Text Box 5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1" name="Text Box 5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2" name="Text Box 5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3" name="Text Box 5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4" name="Text Box 5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5" name="Text Box 5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6" name="Group 58"/>
            <p:cNvGrpSpPr>
              <a:grpSpLocks/>
            </p:cNvGrpSpPr>
            <p:nvPr/>
          </p:nvGrpSpPr>
          <p:grpSpPr bwMode="auto">
            <a:xfrm>
              <a:off x="2327" y="2489"/>
              <a:ext cx="2326" cy="241"/>
              <a:chOff x="1553" y="3265"/>
              <a:chExt cx="2326" cy="241"/>
            </a:xfrm>
          </p:grpSpPr>
          <p:sp>
            <p:nvSpPr>
              <p:cNvPr id="34888" name="Text Box 5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9" name="Text Box 6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0" name="Text Box 6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1" name="Text Box 6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2" name="Text Box 6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3" name="Text Box 6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4" name="Text Box 6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5" name="Text Box 6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6" name="Text Box 6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7" name="Group 78"/>
            <p:cNvGrpSpPr>
              <a:grpSpLocks/>
            </p:cNvGrpSpPr>
            <p:nvPr/>
          </p:nvGrpSpPr>
          <p:grpSpPr bwMode="auto">
            <a:xfrm>
              <a:off x="2330" y="2223"/>
              <a:ext cx="2326" cy="241"/>
              <a:chOff x="1553" y="3265"/>
              <a:chExt cx="2326" cy="241"/>
            </a:xfrm>
          </p:grpSpPr>
          <p:sp>
            <p:nvSpPr>
              <p:cNvPr id="34879" name="Text Box 7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0" name="Text Box 8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1" name="Text Box 8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2" name="Text Box 8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3" name="Text Box 8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4" name="Text Box 8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5" name="Text Box 8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6" name="Text Box 8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7" name="Text Box 8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8" name="Group 88"/>
            <p:cNvGrpSpPr>
              <a:grpSpLocks/>
            </p:cNvGrpSpPr>
            <p:nvPr/>
          </p:nvGrpSpPr>
          <p:grpSpPr bwMode="auto">
            <a:xfrm>
              <a:off x="2321" y="1941"/>
              <a:ext cx="2326" cy="241"/>
              <a:chOff x="1553" y="3265"/>
              <a:chExt cx="2326" cy="241"/>
            </a:xfrm>
          </p:grpSpPr>
          <p:sp>
            <p:nvSpPr>
              <p:cNvPr id="34870" name="Text Box 8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1" name="Text Box 9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2" name="Text Box 9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3" name="Text Box 9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4" name="Text Box 9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5" name="Text Box 9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6" name="Text Box 9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7" name="Text Box 9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8" name="Text Box 9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9" name="Group 98"/>
            <p:cNvGrpSpPr>
              <a:grpSpLocks/>
            </p:cNvGrpSpPr>
            <p:nvPr/>
          </p:nvGrpSpPr>
          <p:grpSpPr bwMode="auto">
            <a:xfrm>
              <a:off x="2326" y="1687"/>
              <a:ext cx="2326" cy="241"/>
              <a:chOff x="1553" y="3265"/>
              <a:chExt cx="2326" cy="241"/>
            </a:xfrm>
          </p:grpSpPr>
          <p:sp>
            <p:nvSpPr>
              <p:cNvPr id="34861" name="Text Box 9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2" name="Text Box 10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3" name="Text Box 10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4" name="Text Box 10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5" name="Text Box 10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6" name="Text Box 10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7" name="Text Box 10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8" name="Text Box 10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9" name="Text Box 10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0" name="Group 108"/>
            <p:cNvGrpSpPr>
              <a:grpSpLocks/>
            </p:cNvGrpSpPr>
            <p:nvPr/>
          </p:nvGrpSpPr>
          <p:grpSpPr bwMode="auto">
            <a:xfrm>
              <a:off x="2331" y="1412"/>
              <a:ext cx="2326" cy="241"/>
              <a:chOff x="1553" y="3265"/>
              <a:chExt cx="2326" cy="241"/>
            </a:xfrm>
          </p:grpSpPr>
          <p:sp>
            <p:nvSpPr>
              <p:cNvPr id="34852" name="Text Box 10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3" name="Text Box 11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4" name="Text Box 11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5" name="Text Box 11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6" name="Text Box 11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7" name="Text Box 11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8" name="Text Box 11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9" name="Text Box 11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0" name="Text Box 11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1" name="Group 118"/>
            <p:cNvGrpSpPr>
              <a:grpSpLocks/>
            </p:cNvGrpSpPr>
            <p:nvPr/>
          </p:nvGrpSpPr>
          <p:grpSpPr bwMode="auto">
            <a:xfrm>
              <a:off x="2336" y="1151"/>
              <a:ext cx="2326" cy="241"/>
              <a:chOff x="1553" y="3265"/>
              <a:chExt cx="2326" cy="241"/>
            </a:xfrm>
          </p:grpSpPr>
          <p:sp>
            <p:nvSpPr>
              <p:cNvPr id="34843" name="Text Box 11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4" name="Text Box 12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5" name="Text Box 12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6" name="Text Box 12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7" name="Text Box 12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8" name="Text Box 12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9" name="Text Box 12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0" name="Text Box 12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1" name="Text Box 12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sp>
          <p:nvSpPr>
            <p:cNvPr id="34842" name="Text Box 128"/>
            <p:cNvSpPr txBox="1">
              <a:spLocks noChangeArrowheads="1"/>
            </p:cNvSpPr>
            <p:nvPr/>
          </p:nvSpPr>
          <p:spPr bwMode="auto">
            <a:xfrm>
              <a:off x="4316" y="1295"/>
              <a:ext cx="23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B</a:t>
              </a:r>
            </a:p>
          </p:txBody>
        </p:sp>
      </p:grpSp>
      <p:grpSp>
        <p:nvGrpSpPr>
          <p:cNvPr id="1004673" name="Group 129"/>
          <p:cNvGrpSpPr>
            <a:grpSpLocks/>
          </p:cNvGrpSpPr>
          <p:nvPr/>
        </p:nvGrpSpPr>
        <p:grpSpPr bwMode="auto">
          <a:xfrm>
            <a:off x="5681663" y="3636963"/>
            <a:ext cx="196850" cy="196850"/>
            <a:chOff x="1426" y="3606"/>
            <a:chExt cx="124" cy="124"/>
          </a:xfrm>
        </p:grpSpPr>
        <p:sp>
          <p:nvSpPr>
            <p:cNvPr id="34828" name="Oval 130"/>
            <p:cNvSpPr>
              <a:spLocks noChangeArrowheads="1"/>
            </p:cNvSpPr>
            <p:nvPr/>
          </p:nvSpPr>
          <p:spPr bwMode="auto">
            <a:xfrm>
              <a:off x="1426" y="3606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29" name="Group 131"/>
            <p:cNvGrpSpPr>
              <a:grpSpLocks/>
            </p:cNvGrpSpPr>
            <p:nvPr/>
          </p:nvGrpSpPr>
          <p:grpSpPr bwMode="auto">
            <a:xfrm>
              <a:off x="1438" y="3621"/>
              <a:ext cx="90" cy="90"/>
              <a:chOff x="1253" y="3257"/>
              <a:chExt cx="124" cy="124"/>
            </a:xfrm>
          </p:grpSpPr>
          <p:sp>
            <p:nvSpPr>
              <p:cNvPr id="34830" name="Line 132"/>
              <p:cNvSpPr>
                <a:spLocks noChangeShapeType="1"/>
              </p:cNvSpPr>
              <p:nvPr/>
            </p:nvSpPr>
            <p:spPr bwMode="auto">
              <a:xfrm>
                <a:off x="1317" y="3257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133"/>
              <p:cNvSpPr>
                <a:spLocks noChangeShapeType="1"/>
              </p:cNvSpPr>
              <p:nvPr/>
            </p:nvSpPr>
            <p:spPr bwMode="auto">
              <a:xfrm rot="-5400000">
                <a:off x="1315" y="3255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04679" name="Oval 135"/>
          <p:cNvSpPr>
            <a:spLocks noChangeArrowheads="1"/>
          </p:cNvSpPr>
          <p:nvPr/>
        </p:nvSpPr>
        <p:spPr bwMode="auto">
          <a:xfrm>
            <a:off x="5770563" y="2181225"/>
            <a:ext cx="3116262" cy="31162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004682" name="Group 138"/>
          <p:cNvGrpSpPr>
            <a:grpSpLocks/>
          </p:cNvGrpSpPr>
          <p:nvPr/>
        </p:nvGrpSpPr>
        <p:grpSpPr bwMode="auto">
          <a:xfrm>
            <a:off x="7339013" y="2368550"/>
            <a:ext cx="709612" cy="1395413"/>
            <a:chOff x="4623" y="1531"/>
            <a:chExt cx="447" cy="879"/>
          </a:xfrm>
        </p:grpSpPr>
        <p:sp>
          <p:nvSpPr>
            <p:cNvPr id="34826" name="Line 136"/>
            <p:cNvSpPr>
              <a:spLocks noChangeShapeType="1"/>
            </p:cNvSpPr>
            <p:nvPr/>
          </p:nvSpPr>
          <p:spPr bwMode="auto">
            <a:xfrm flipV="1">
              <a:off x="4623" y="1531"/>
              <a:ext cx="447" cy="8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137"/>
            <p:cNvSpPr txBox="1">
              <a:spLocks noChangeArrowheads="1"/>
            </p:cNvSpPr>
            <p:nvPr/>
          </p:nvSpPr>
          <p:spPr bwMode="auto">
            <a:xfrm>
              <a:off x="4739" y="1856"/>
              <a:ext cx="191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r</a:t>
              </a:r>
            </a:p>
          </p:txBody>
        </p:sp>
      </p:grpSp>
      <p:sp>
        <p:nvSpPr>
          <p:cNvPr id="10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492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93 C -0.00034 -0.12454 0.07639 -0.22685 0.17049 -0.22685 C 0.26459 -0.22685 0.34098 -0.12454 0.34098 0.00093 C 0.34098 0.12639 0.26459 0.22824 0.17049 0.22824 C 0.07639 0.22824 -0.00034 0.12639 -0.00034 0.00093 Z " pathEditMode="relative" rAng="16200000" ptsTypes="fffff">
                                      <p:cBhvr>
                                        <p:cTn id="20" dur="2000" fill="hold"/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4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700" name="Rectangle 108"/>
          <p:cNvSpPr>
            <a:spLocks noChangeArrowheads="1"/>
          </p:cNvSpPr>
          <p:nvPr/>
        </p:nvSpPr>
        <p:spPr bwMode="auto">
          <a:xfrm>
            <a:off x="674688" y="1963738"/>
            <a:ext cx="7772400" cy="489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</a:r>
            <a:r>
              <a:rPr lang="en-US" altLang="en-US" b="1">
                <a:sym typeface="Symbol" pitchFamily="18" charset="2"/>
              </a:rPr>
              <a:t>mass spectrometer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An unknown element is                                               ionized, and accelerated                                                        by an applied voltage in                                                    the chamber </a:t>
            </a:r>
            <a:r>
              <a:rPr lang="en-US" altLang="en-US" i="1"/>
              <a:t>S</a:t>
            </a:r>
            <a:r>
              <a:rPr lang="en-US" altLang="en-US"/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It strikes a phosphorescent                                          screen and flashes.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By measuring </a:t>
            </a:r>
            <a:r>
              <a:rPr lang="en-US" altLang="en-US" i="1"/>
              <a:t>x</a:t>
            </a:r>
            <a:r>
              <a:rPr lang="en-US" altLang="en-US"/>
              <a:t>, one can determine the mass of the ion, and hence the unknown element.</a:t>
            </a:r>
          </a:p>
        </p:txBody>
      </p:sp>
      <p:grpSp>
        <p:nvGrpSpPr>
          <p:cNvPr id="1006704" name="Group 112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5848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5849" name="Picture 10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06705" name="Oval 113"/>
          <p:cNvSpPr>
            <a:spLocks noChangeArrowheads="1"/>
          </p:cNvSpPr>
          <p:nvPr/>
        </p:nvSpPr>
        <p:spPr bwMode="auto">
          <a:xfrm>
            <a:off x="5203825" y="575786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6706" name="AutoShape 114"/>
          <p:cNvSpPr>
            <a:spLocks noChangeArrowheads="1"/>
          </p:cNvSpPr>
          <p:nvPr/>
        </p:nvSpPr>
        <p:spPr bwMode="auto">
          <a:xfrm>
            <a:off x="8326438" y="3917950"/>
            <a:ext cx="257175" cy="35718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6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2.77778E-7 -0.02871 -2.77778E-7 -0.05741 -2.77778E-7 -0.07801 C -2.77778E-7 -0.09862 -2.77778E-7 -0.10324 -2.77778E-7 -0.12362 C -2.77778E-7 -0.14399 -2.77778E-7 -0.17963 -2.77778E-7 -0.2 C -2.77778E-7 -0.22037 -0.00035 -0.23102 -2.77778E-7 -0.24561 C 0.00035 -0.26019 0.00017 -0.27223 0.0026 -0.28774 C 0.00504 -0.30324 0.01024 -0.32362 0.01476 -0.3382 C 0.01927 -0.35278 0.02344 -0.3632 0.02934 -0.37547 C 0.03524 -0.38774 0.04184 -0.40024 0.05 -0.41135 C 0.05816 -0.42246 0.0684 -0.43357 0.07813 -0.44213 C 0.08785 -0.4507 0.09792 -0.45764 0.10868 -0.46343 C 0.11944 -0.46922 0.13142 -0.47338 0.14271 -0.47639 C 0.15399 -0.4794 0.16545 -0.48125 0.17691 -0.48125 C 0.18837 -0.48125 0.2 -0.47963 0.21111 -0.47639 C 0.22222 -0.47315 0.23316 -0.46806 0.24392 -0.46181 C 0.25469 -0.45556 0.26563 -0.44792 0.27569 -0.43889 C 0.28576 -0.42987 0.29549 -0.41945 0.30382 -0.40811 C 0.31215 -0.39676 0.31944 -0.38357 0.32569 -0.37061 C 0.33194 -0.35764 0.33802 -0.34468 0.34149 -0.3301 C 0.34497 -0.31551 0.34514 -0.29537 0.34635 -0.28287 C 0.34757 -0.27037 0.34809 -0.26297 0.34879 -0.25533 " pathEditMode="relative" ptsTypes="aaaaaaaaaaaaaaaaaaaaA">
                                      <p:cBhvr>
                                        <p:cTn id="34" dur="5000" fill="hold"/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705" grpId="0" animBg="1"/>
      <p:bldP spid="1006705" grpId="1" animBg="1"/>
      <p:bldP spid="1006706" grpId="0" animBg="1"/>
      <p:bldP spid="100670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ChangeArrowheads="1"/>
          </p:cNvSpPr>
          <p:nvPr/>
        </p:nvSpPr>
        <p:spPr bwMode="auto">
          <a:xfrm>
            <a:off x="674688" y="1963738"/>
            <a:ext cx="7772400" cy="489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</a:r>
            <a:r>
              <a:rPr lang="en-US" altLang="en-US" b="1">
                <a:sym typeface="Symbol" pitchFamily="18" charset="2"/>
              </a:rPr>
              <a:t>mass spectrometer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Show that </a:t>
            </a:r>
            <a:r>
              <a:rPr lang="en-US" altLang="en-US" i="1"/>
              <a:t>m</a:t>
            </a:r>
            <a:r>
              <a:rPr lang="en-US" altLang="en-US"/>
              <a:t> = </a:t>
            </a:r>
            <a:r>
              <a:rPr lang="en-US" altLang="en-US" i="1"/>
              <a:t>xqB / </a:t>
            </a:r>
            <a:r>
              <a:rPr lang="en-US" altLang="en-US"/>
              <a:t>2</a:t>
            </a:r>
            <a:r>
              <a:rPr lang="en-US" altLang="en-US" i="1"/>
              <a:t>v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previous slide                                                                  </a:t>
            </a:r>
            <a:r>
              <a:rPr lang="en-US" altLang="en-US" i="1"/>
              <a:t>r</a:t>
            </a:r>
            <a:r>
              <a:rPr lang="en-US" altLang="en-US"/>
              <a:t> = </a:t>
            </a:r>
            <a:r>
              <a:rPr lang="en-US" altLang="en-US" i="1"/>
              <a:t>mv / qB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m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rqB / v.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from the picture we see that </a:t>
            </a:r>
            <a:r>
              <a:rPr lang="en-US" altLang="en-US" i="1">
                <a:sym typeface="Symbol" pitchFamily="18" charset="2"/>
              </a:rPr>
              <a:t>r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x / </a:t>
            </a:r>
            <a:r>
              <a:rPr lang="en-US" altLang="en-US">
                <a:sym typeface="Symbol" pitchFamily="18" charset="2"/>
              </a:rPr>
              <a:t>2.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</a:t>
            </a:r>
            <a:r>
              <a:rPr lang="en-US" altLang="en-US" i="1">
                <a:sym typeface="Symbol" pitchFamily="18" charset="2"/>
              </a:rPr>
              <a:t>m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rqB / v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xqB / </a:t>
            </a:r>
            <a:r>
              <a:rPr lang="en-US" altLang="en-US">
                <a:sym typeface="Symbol" pitchFamily="18" charset="2"/>
              </a:rPr>
              <a:t>2</a:t>
            </a:r>
            <a:r>
              <a:rPr lang="en-US" altLang="en-US" i="1"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687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08654" name="Group 14"/>
          <p:cNvGrpSpPr>
            <a:grpSpLocks/>
          </p:cNvGrpSpPr>
          <p:nvPr/>
        </p:nvGrpSpPr>
        <p:grpSpPr bwMode="auto">
          <a:xfrm rot="1534417">
            <a:off x="5316538" y="3041650"/>
            <a:ext cx="439737" cy="868363"/>
            <a:chOff x="3284" y="3088"/>
            <a:chExt cx="277" cy="547"/>
          </a:xfrm>
        </p:grpSpPr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>
              <a:off x="3284" y="3420"/>
              <a:ext cx="101" cy="1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872" name="Line 10"/>
            <p:cNvSpPr>
              <a:spLocks noChangeShapeType="1"/>
            </p:cNvSpPr>
            <p:nvPr/>
          </p:nvSpPr>
          <p:spPr bwMode="auto">
            <a:xfrm flipV="1">
              <a:off x="3335" y="3191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Text Box 12"/>
            <p:cNvSpPr txBox="1">
              <a:spLocks noChangeArrowheads="1"/>
            </p:cNvSpPr>
            <p:nvPr/>
          </p:nvSpPr>
          <p:spPr bwMode="auto">
            <a:xfrm>
              <a:off x="3336" y="30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v</a:t>
              </a: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3338" y="334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q</a:t>
              </a:r>
            </a:p>
          </p:txBody>
        </p:sp>
      </p:grpSp>
      <p:sp>
        <p:nvSpPr>
          <p:cNvPr id="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68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8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>
                <a:solidFill>
                  <a:srgbClr val="333399"/>
                </a:solidFill>
              </a:rPr>
              <a:t>Force on a current-carrying conductor in a B-field </a:t>
            </a:r>
          </a:p>
          <a:p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We already know the effect of a                               magnetic field on a moving charge.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It stands to reason that a wire                                     carrying a current in a magnetic                                      field will also feel a force, because                               current is moving charge.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 wire with no current feels no                                 magnetic force: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But a wire with a current will be                                deflected by a magnetic force as shown:</a:t>
            </a:r>
          </a:p>
          <a:p>
            <a:pPr>
              <a:spcBef>
                <a:spcPct val="1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Knowing the RHR for a charge is all                                 you need to determine the direction                                   of the force in the wire. 	</a:t>
            </a:r>
          </a:p>
        </p:txBody>
      </p:sp>
      <p:pic>
        <p:nvPicPr>
          <p:cNvPr id="10127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1898" y="1824948"/>
            <a:ext cx="1085850" cy="488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274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1898" y="1832885"/>
            <a:ext cx="10858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0310" y="1829710"/>
            <a:ext cx="1085850" cy="487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12743" name="Line 7"/>
          <p:cNvSpPr>
            <a:spLocks noChangeShapeType="1"/>
          </p:cNvSpPr>
          <p:nvPr/>
        </p:nvSpPr>
        <p:spPr bwMode="auto">
          <a:xfrm flipV="1">
            <a:off x="6784975" y="4227513"/>
            <a:ext cx="0" cy="143827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12744" name="Group 8"/>
          <p:cNvGrpSpPr>
            <a:grpSpLocks/>
          </p:cNvGrpSpPr>
          <p:nvPr/>
        </p:nvGrpSpPr>
        <p:grpSpPr bwMode="auto">
          <a:xfrm>
            <a:off x="6837363" y="4157668"/>
            <a:ext cx="338137" cy="461963"/>
            <a:chOff x="2211" y="2822"/>
            <a:chExt cx="213" cy="291"/>
          </a:xfrm>
        </p:grpSpPr>
        <p:sp>
          <p:nvSpPr>
            <p:cNvPr id="37909" name="Text Box 9"/>
            <p:cNvSpPr txBox="1">
              <a:spLocks noChangeArrowheads="1"/>
            </p:cNvSpPr>
            <p:nvPr/>
          </p:nvSpPr>
          <p:spPr bwMode="auto">
            <a:xfrm>
              <a:off x="2211" y="282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v</a:t>
              </a:r>
            </a:p>
          </p:txBody>
        </p:sp>
        <p:sp>
          <p:nvSpPr>
            <p:cNvPr id="37910" name="Line 10"/>
            <p:cNvSpPr>
              <a:spLocks noChangeShapeType="1"/>
            </p:cNvSpPr>
            <p:nvPr/>
          </p:nvSpPr>
          <p:spPr bwMode="auto">
            <a:xfrm>
              <a:off x="2269" y="2880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2747" name="Group 11"/>
          <p:cNvGrpSpPr>
            <a:grpSpLocks/>
          </p:cNvGrpSpPr>
          <p:nvPr/>
        </p:nvGrpSpPr>
        <p:grpSpPr bwMode="auto">
          <a:xfrm>
            <a:off x="6332538" y="5980113"/>
            <a:ext cx="404812" cy="457200"/>
            <a:chOff x="2609" y="3276"/>
            <a:chExt cx="255" cy="288"/>
          </a:xfrm>
        </p:grpSpPr>
        <p:sp>
          <p:nvSpPr>
            <p:cNvPr id="37907" name="Text Box 12"/>
            <p:cNvSpPr txBox="1">
              <a:spLocks noChangeArrowheads="1"/>
            </p:cNvSpPr>
            <p:nvPr/>
          </p:nvSpPr>
          <p:spPr bwMode="auto">
            <a:xfrm>
              <a:off x="2609" y="32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B</a:t>
              </a:r>
            </a:p>
          </p:txBody>
        </p:sp>
        <p:sp>
          <p:nvSpPr>
            <p:cNvPr id="37908" name="Line 13"/>
            <p:cNvSpPr>
              <a:spLocks noChangeShapeType="1"/>
            </p:cNvSpPr>
            <p:nvPr/>
          </p:nvSpPr>
          <p:spPr bwMode="auto">
            <a:xfrm>
              <a:off x="2685" y="3297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2750" name="Group 14"/>
          <p:cNvGrpSpPr>
            <a:grpSpLocks/>
          </p:cNvGrpSpPr>
          <p:nvPr/>
        </p:nvGrpSpPr>
        <p:grpSpPr bwMode="auto">
          <a:xfrm>
            <a:off x="7094541" y="5741309"/>
            <a:ext cx="515937" cy="457200"/>
            <a:chOff x="3246" y="3273"/>
            <a:chExt cx="325" cy="288"/>
          </a:xfrm>
        </p:grpSpPr>
        <p:sp>
          <p:nvSpPr>
            <p:cNvPr id="37905" name="Text Box 15"/>
            <p:cNvSpPr txBox="1">
              <a:spLocks noChangeArrowheads="1"/>
            </p:cNvSpPr>
            <p:nvPr/>
          </p:nvSpPr>
          <p:spPr bwMode="auto">
            <a:xfrm>
              <a:off x="3246" y="3273"/>
              <a:ext cx="3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F</a:t>
              </a:r>
              <a:r>
                <a:rPr lang="en-US" altLang="en-US" b="1" baseline="-25000" dirty="0"/>
                <a:t>B</a:t>
              </a:r>
              <a:endParaRPr lang="en-US" altLang="en-US" b="1" dirty="0"/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3331" y="3304"/>
              <a:ext cx="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2753" name="Line 17"/>
          <p:cNvSpPr>
            <a:spLocks noChangeShapeType="1"/>
          </p:cNvSpPr>
          <p:nvPr/>
        </p:nvSpPr>
        <p:spPr bwMode="auto">
          <a:xfrm flipH="1">
            <a:off x="6161088" y="5672138"/>
            <a:ext cx="620712" cy="469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2754" name="Line 18"/>
          <p:cNvSpPr>
            <a:spLocks noChangeShapeType="1"/>
          </p:cNvSpPr>
          <p:nvPr/>
        </p:nvSpPr>
        <p:spPr bwMode="auto">
          <a:xfrm flipV="1">
            <a:off x="6792913" y="5673725"/>
            <a:ext cx="9223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2755" name="Arc 19"/>
          <p:cNvSpPr>
            <a:spLocks/>
          </p:cNvSpPr>
          <p:nvPr/>
        </p:nvSpPr>
        <p:spPr bwMode="auto">
          <a:xfrm flipH="1">
            <a:off x="6596063" y="5119688"/>
            <a:ext cx="190500" cy="669925"/>
          </a:xfrm>
          <a:custGeom>
            <a:avLst/>
            <a:gdLst>
              <a:gd name="T0" fmla="*/ 0 w 21600"/>
              <a:gd name="T1" fmla="*/ 0 h 26470"/>
              <a:gd name="T2" fmla="*/ 127318761 w 21600"/>
              <a:gd name="T3" fmla="*/ 2147483647 h 26470"/>
              <a:gd name="T4" fmla="*/ 0 w 21600"/>
              <a:gd name="T5" fmla="*/ 2147483647 h 264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47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39"/>
                  <a:pt x="21413" y="24873"/>
                  <a:pt x="21043" y="26469"/>
                </a:cubicBezTo>
              </a:path>
              <a:path w="21600" h="2647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39"/>
                  <a:pt x="21413" y="24873"/>
                  <a:pt x="21043" y="264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2756" name="AutoShape 20"/>
          <p:cNvSpPr>
            <a:spLocks noChangeArrowheads="1"/>
          </p:cNvSpPr>
          <p:nvPr/>
        </p:nvSpPr>
        <p:spPr bwMode="auto">
          <a:xfrm rot="-2039582">
            <a:off x="6569075" y="5478463"/>
            <a:ext cx="282575" cy="212725"/>
          </a:xfrm>
          <a:prstGeom prst="parallelogram">
            <a:avLst>
              <a:gd name="adj" fmla="val 667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2757" name="Rectangle 21"/>
          <p:cNvSpPr>
            <a:spLocks noChangeArrowheads="1"/>
          </p:cNvSpPr>
          <p:nvPr/>
        </p:nvSpPr>
        <p:spPr bwMode="auto">
          <a:xfrm>
            <a:off x="6796088" y="5413375"/>
            <a:ext cx="24765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12759" name="Picture 23" descr="rhr for magnetic forc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01" b="43118"/>
          <a:stretch>
            <a:fillRect/>
          </a:stretch>
        </p:blipFill>
        <p:spPr bwMode="auto">
          <a:xfrm>
            <a:off x="5637447" y="1918606"/>
            <a:ext cx="18859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2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12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12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12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01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1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1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1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43" grpId="0" animBg="1"/>
      <p:bldP spid="1012753" grpId="0" animBg="1"/>
      <p:bldP spid="1012754" grpId="0" animBg="1"/>
      <p:bldP spid="1012755" grpId="0" animBg="1"/>
      <p:bldP spid="1012756" grpId="0" animBg="1"/>
      <p:bldP spid="10127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3" name="Rectangle 29"/>
          <p:cNvSpPr>
            <a:spLocks noChangeArrowheads="1"/>
          </p:cNvSpPr>
          <p:nvPr/>
        </p:nvSpPr>
        <p:spPr bwMode="auto">
          <a:xfrm>
            <a:off x="679450" y="5281613"/>
            <a:ext cx="7778750" cy="12620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Note that the direction of </a:t>
            </a:r>
            <a:r>
              <a:rPr lang="en-US" altLang="en-US" i="1">
                <a:sym typeface="Symbol" pitchFamily="18" charset="2"/>
              </a:rPr>
              <a:t>I</a:t>
            </a:r>
            <a:r>
              <a:rPr lang="en-US" altLang="en-US">
                <a:sym typeface="Symbol" pitchFamily="18" charset="2"/>
              </a:rPr>
              <a:t> is also the direction of </a:t>
            </a:r>
            <a:r>
              <a:rPr lang="en-US" altLang="en-US" i="1">
                <a:sym typeface="Symbol" pitchFamily="18" charset="2"/>
              </a:rPr>
              <a:t>q</a:t>
            </a:r>
            <a:r>
              <a:rPr lang="en-US" altLang="en-US">
                <a:sym typeface="Symbol" pitchFamily="18" charset="2"/>
              </a:rPr>
              <a:t> as it flows through the wire.</a:t>
            </a:r>
          </a:p>
        </p:txBody>
      </p:sp>
      <p:sp>
        <p:nvSpPr>
          <p:cNvPr id="10147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Force on a current-carrying conductor in a B-field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We now know the direction of the magnetic force acting on a current-carrying wire if it is in a magnetic field.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magnitude of the magnetic force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acting on a wire of length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L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and carrying a current of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in a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magnetic field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B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is given by this formula: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852488" y="4354513"/>
            <a:ext cx="7464425" cy="846137"/>
            <a:chOff x="510" y="2635"/>
            <a:chExt cx="4702" cy="533"/>
          </a:xfrm>
        </p:grpSpPr>
        <p:sp>
          <p:nvSpPr>
            <p:cNvPr id="38918" name="Rectangle 24"/>
            <p:cNvSpPr>
              <a:spLocks noChangeArrowheads="1"/>
            </p:cNvSpPr>
            <p:nvPr/>
          </p:nvSpPr>
          <p:spPr bwMode="auto">
            <a:xfrm>
              <a:off x="592" y="2660"/>
              <a:ext cx="17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ym typeface="Symbol" pitchFamily="18" charset="2"/>
                </a:rPr>
                <a:t>F</a:t>
              </a:r>
              <a:r>
                <a:rPr lang="en-US" altLang="en-US">
                  <a:sym typeface="Symbol" pitchFamily="18" charset="2"/>
                </a:rPr>
                <a:t> = </a:t>
              </a:r>
              <a:r>
                <a:rPr lang="en-US" altLang="en-US" i="1">
                  <a:sym typeface="Symbol" pitchFamily="18" charset="2"/>
                </a:rPr>
                <a:t>BIL</a:t>
              </a:r>
              <a:r>
                <a:rPr lang="en-US" altLang="en-US" i="1" baseline="-25000">
                  <a:sym typeface="Symbol" pitchFamily="18" charset="2"/>
                </a:rPr>
                <a:t> </a:t>
              </a:r>
              <a:r>
                <a:rPr lang="en-US" altLang="en-US">
                  <a:sym typeface="Symbol" pitchFamily="18" charset="2"/>
                </a:rPr>
                <a:t>sin</a:t>
              </a:r>
              <a:r>
                <a:rPr lang="en-US" altLang="en-US" baseline="-25000">
                  <a:sym typeface="Symbol" pitchFamily="18" charset="2"/>
                </a:rPr>
                <a:t> </a:t>
              </a:r>
              <a:r>
                <a:rPr lang="en-US" altLang="en-US">
                  <a:sym typeface="Symbol" pitchFamily="18" charset="2"/>
                </a:rPr>
                <a:t></a:t>
              </a:r>
            </a:p>
          </p:txBody>
        </p:sp>
        <p:sp>
          <p:nvSpPr>
            <p:cNvPr id="38919" name="Text Box 25"/>
            <p:cNvSpPr txBox="1">
              <a:spLocks noChangeArrowheads="1"/>
            </p:cNvSpPr>
            <p:nvPr/>
          </p:nvSpPr>
          <p:spPr bwMode="auto">
            <a:xfrm>
              <a:off x="3520" y="2647"/>
              <a:ext cx="1692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wire of length </a:t>
              </a:r>
              <a:r>
                <a:rPr lang="en-US" altLang="en-US" i="1">
                  <a:solidFill>
                    <a:schemeClr val="bg1"/>
                  </a:solidFill>
                </a:rPr>
                <a:t>L</a:t>
              </a:r>
              <a:r>
                <a:rPr lang="en-US" altLang="en-US">
                  <a:solidFill>
                    <a:schemeClr val="bg1"/>
                  </a:solidFill>
                </a:rPr>
                <a:t> due to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8920" name="Rectangle 26"/>
            <p:cNvSpPr>
              <a:spLocks noChangeArrowheads="1"/>
            </p:cNvSpPr>
            <p:nvPr/>
          </p:nvSpPr>
          <p:spPr bwMode="auto">
            <a:xfrm>
              <a:off x="510" y="2649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8921" name="Text Box 27"/>
            <p:cNvSpPr txBox="1">
              <a:spLocks noChangeArrowheads="1"/>
            </p:cNvSpPr>
            <p:nvPr/>
          </p:nvSpPr>
          <p:spPr bwMode="auto">
            <a:xfrm>
              <a:off x="1711" y="2635"/>
              <a:ext cx="18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</a:rPr>
                <a:t>where 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 is the angle between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I</a:t>
              </a:r>
              <a:r>
                <a:rPr lang="en-US" altLang="en-US">
                  <a:solidFill>
                    <a:schemeClr val="hlink"/>
                  </a:solidFill>
                  <a:sym typeface="Symbol" pitchFamily="18" charset="2"/>
                </a:rPr>
                <a:t> and </a:t>
              </a:r>
              <a:r>
                <a:rPr lang="en-US" altLang="en-US" b="1">
                  <a:solidFill>
                    <a:schemeClr val="hlink"/>
                  </a:solidFill>
                  <a:sym typeface="Symbol" pitchFamily="18" charset="2"/>
                </a:rPr>
                <a:t>B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42" name="Rectangle 10"/>
          <p:cNvSpPr>
            <a:spLocks noChangeArrowheads="1"/>
          </p:cNvSpPr>
          <p:nvPr/>
        </p:nvSpPr>
        <p:spPr bwMode="auto">
          <a:xfrm>
            <a:off x="674688" y="1978025"/>
            <a:ext cx="7772400" cy="34575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Beginning with the formula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 err="1">
                <a:sym typeface="Symbol" pitchFamily="18" charset="2"/>
              </a:rPr>
              <a:t>qvB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 show that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BIL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 err="1">
                <a:sym typeface="Symbol" pitchFamily="18" charset="2"/>
              </a:rPr>
              <a:t>qvB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 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given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q(L / t)B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v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= </a:t>
            </a:r>
            <a:r>
              <a:rPr lang="en-US" altLang="en-US" i="1" dirty="0">
                <a:solidFill>
                  <a:schemeClr val="hlink"/>
                </a:solidFill>
                <a:sym typeface="Symbol" pitchFamily="18" charset="2"/>
              </a:rPr>
              <a:t>distance /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time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(</a:t>
            </a:r>
            <a:r>
              <a:rPr lang="en-US" altLang="en-US" i="1" dirty="0">
                <a:sym typeface="Symbol" pitchFamily="18" charset="2"/>
              </a:rPr>
              <a:t>q / t)LB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just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move the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ILB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itchFamily="18" charset="2"/>
              </a:rPr>
              <a:t>= </a:t>
            </a:r>
            <a:r>
              <a:rPr lang="en-US" altLang="en-US" i="1" dirty="0">
                <a:solidFill>
                  <a:schemeClr val="hlink"/>
                </a:solidFill>
                <a:sym typeface="Symbol" pitchFamily="18" charset="2"/>
              </a:rPr>
              <a:t>charge /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time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i="1" dirty="0">
                <a:sym typeface="Symbol" pitchFamily="18" charset="2"/>
              </a:rPr>
              <a:t>	F</a:t>
            </a:r>
            <a:r>
              <a:rPr lang="en-US" altLang="en-US" dirty="0">
                <a:sym typeface="Symbol" pitchFamily="18" charset="2"/>
              </a:rPr>
              <a:t> = </a:t>
            </a:r>
            <a:r>
              <a:rPr lang="en-US" altLang="en-US" i="1" dirty="0">
                <a:sym typeface="Symbol" pitchFamily="18" charset="2"/>
              </a:rPr>
              <a:t>BIL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sin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		</a:t>
            </a:r>
            <a:r>
              <a:rPr lang="en-US" altLang="en-US" dirty="0" smtClean="0"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chemeClr val="hlink"/>
                </a:solidFill>
                <a:sym typeface="Symbol" pitchFamily="18" charset="2"/>
              </a:rPr>
              <a:t>commutative property 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6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6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25-m long piece of wire carrying a 15 A current to the north is immersed in a magnetic flux density of 0.076 T which points downward.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Find the magnitude and direction of the                     magnetic force acting on the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A sketch helps…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BIL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angle between </a:t>
            </a:r>
            <a:r>
              <a:rPr lang="en-US" altLang="en-US" i="1">
                <a:sym typeface="Symbol" pitchFamily="18" charset="2"/>
              </a:rPr>
              <a:t>I </a:t>
            </a:r>
            <a:r>
              <a:rPr lang="en-US" altLang="en-US">
                <a:sym typeface="Symbol" pitchFamily="18" charset="2"/>
              </a:rPr>
              <a:t>and </a:t>
            </a:r>
            <a:r>
              <a:rPr lang="en-US" altLang="en-US" i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is  = 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(0.076)(15)(25)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90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29 N.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direction comes from the RHR for charges: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direction is WEST.</a:t>
            </a:r>
          </a:p>
        </p:txBody>
      </p:sp>
      <p:sp>
        <p:nvSpPr>
          <p:cNvPr id="1018886" name="Arc 6"/>
          <p:cNvSpPr>
            <a:spLocks/>
          </p:cNvSpPr>
          <p:nvPr/>
        </p:nvSpPr>
        <p:spPr bwMode="auto">
          <a:xfrm rot="19915078" flipV="1">
            <a:off x="7424738" y="3535363"/>
            <a:ext cx="950912" cy="1027112"/>
          </a:xfrm>
          <a:custGeom>
            <a:avLst/>
            <a:gdLst>
              <a:gd name="T0" fmla="*/ 0 w 19965"/>
              <a:gd name="T1" fmla="*/ 71608274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8887" name="Freeform 7"/>
          <p:cNvSpPr>
            <a:spLocks/>
          </p:cNvSpPr>
          <p:nvPr/>
        </p:nvSpPr>
        <p:spPr bwMode="auto">
          <a:xfrm rot="8147744">
            <a:off x="7589838" y="432435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18888" name="Group 8"/>
          <p:cNvGrpSpPr>
            <a:grpSpLocks/>
          </p:cNvGrpSpPr>
          <p:nvPr/>
        </p:nvGrpSpPr>
        <p:grpSpPr bwMode="auto">
          <a:xfrm>
            <a:off x="6426212" y="3254379"/>
            <a:ext cx="2641604" cy="2197102"/>
            <a:chOff x="3904" y="1428"/>
            <a:chExt cx="1664" cy="1384"/>
          </a:xfrm>
        </p:grpSpPr>
        <p:sp>
          <p:nvSpPr>
            <p:cNvPr id="40976" name="Line 9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0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40980" name="Text Box 13"/>
            <p:cNvSpPr txBox="1">
              <a:spLocks noChangeArrowheads="1"/>
            </p:cNvSpPr>
            <p:nvPr/>
          </p:nvSpPr>
          <p:spPr bwMode="auto">
            <a:xfrm>
              <a:off x="5318" y="198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40981" name="Text Box 14"/>
            <p:cNvSpPr txBox="1">
              <a:spLocks noChangeArrowheads="1"/>
            </p:cNvSpPr>
            <p:nvPr/>
          </p:nvSpPr>
          <p:spPr bwMode="auto">
            <a:xfrm>
              <a:off x="3904" y="1988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 dirty="0"/>
                <a:t>W</a:t>
              </a:r>
            </a:p>
          </p:txBody>
        </p:sp>
        <p:sp>
          <p:nvSpPr>
            <p:cNvPr id="40982" name="Line 15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Text Box 16"/>
            <p:cNvSpPr txBox="1">
              <a:spLocks noChangeArrowheads="1"/>
            </p:cNvSpPr>
            <p:nvPr/>
          </p:nvSpPr>
          <p:spPr bwMode="auto">
            <a:xfrm>
              <a:off x="4560" y="1428"/>
              <a:ext cx="4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/>
                <a:t>UP</a:t>
              </a:r>
            </a:p>
          </p:txBody>
        </p:sp>
        <p:sp>
          <p:nvSpPr>
            <p:cNvPr id="40984" name="Text Box 17"/>
            <p:cNvSpPr txBox="1">
              <a:spLocks noChangeArrowheads="1"/>
            </p:cNvSpPr>
            <p:nvPr/>
          </p:nvSpPr>
          <p:spPr bwMode="auto">
            <a:xfrm>
              <a:off x="4392" y="2521"/>
              <a:ext cx="7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/>
                <a:t>DOWN</a:t>
              </a:r>
            </a:p>
          </p:txBody>
        </p:sp>
      </p:grpSp>
      <p:sp>
        <p:nvSpPr>
          <p:cNvPr id="1018898" name="Line 18"/>
          <p:cNvSpPr>
            <a:spLocks noChangeShapeType="1"/>
          </p:cNvSpPr>
          <p:nvPr/>
        </p:nvSpPr>
        <p:spPr bwMode="auto">
          <a:xfrm flipH="1">
            <a:off x="7748588" y="4332288"/>
            <a:ext cx="0" cy="6508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899" name="Text Box 19"/>
          <p:cNvSpPr txBox="1">
            <a:spLocks noChangeArrowheads="1"/>
          </p:cNvSpPr>
          <p:nvPr/>
        </p:nvSpPr>
        <p:spPr bwMode="auto">
          <a:xfrm>
            <a:off x="7358063" y="46688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18901" name="Text Box 21"/>
          <p:cNvSpPr txBox="1">
            <a:spLocks noChangeArrowheads="1"/>
          </p:cNvSpPr>
          <p:nvPr/>
        </p:nvSpPr>
        <p:spPr bwMode="auto">
          <a:xfrm>
            <a:off x="8286750" y="36496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18905" name="Line 25"/>
          <p:cNvSpPr>
            <a:spLocks noChangeShapeType="1"/>
          </p:cNvSpPr>
          <p:nvPr/>
        </p:nvSpPr>
        <p:spPr bwMode="auto">
          <a:xfrm flipH="1" flipV="1">
            <a:off x="7031038" y="4343400"/>
            <a:ext cx="722312" cy="3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8906" name="Text Box 26"/>
          <p:cNvSpPr txBox="1">
            <a:spLocks noChangeArrowheads="1"/>
          </p:cNvSpPr>
          <p:nvPr/>
        </p:nvSpPr>
        <p:spPr bwMode="auto">
          <a:xfrm>
            <a:off x="6970713" y="38306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grpSp>
        <p:nvGrpSpPr>
          <p:cNvPr id="1018902" name="Group 22"/>
          <p:cNvGrpSpPr>
            <a:grpSpLocks/>
          </p:cNvGrpSpPr>
          <p:nvPr/>
        </p:nvGrpSpPr>
        <p:grpSpPr bwMode="auto">
          <a:xfrm>
            <a:off x="7678738" y="3713163"/>
            <a:ext cx="711200" cy="709612"/>
            <a:chOff x="4198" y="333"/>
            <a:chExt cx="448" cy="447"/>
          </a:xfrm>
        </p:grpSpPr>
        <p:sp>
          <p:nvSpPr>
            <p:cNvPr id="40974" name="Line 23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Oval 24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09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1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1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018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01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8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6" grpId="0" animBg="1"/>
      <p:bldP spid="1018887" grpId="0" animBg="1"/>
      <p:bldP spid="1018898" grpId="0" animBg="1"/>
      <p:bldP spid="1018899" grpId="0"/>
      <p:bldP spid="1018901" grpId="0"/>
      <p:bldP spid="1018905" grpId="0" animBg="1"/>
      <p:bldP spid="10189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35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Theory of knowledge: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Field patterns provide a visualization of a complex phenomenon, essential to an understanding of this topic. Why might it be useful to regard knowledge in a similar way, using the metaphor of knowledge as a map – a simplified representation of reality?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3" name="Rectangle 5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James Clerk Maxwell developed the theory that showed that the electric field and the magnetic field were manifestations of a single force called the </a:t>
            </a:r>
            <a:r>
              <a:rPr lang="en-US" altLang="en-US" b="1">
                <a:sym typeface="Symbol" pitchFamily="18" charset="2"/>
              </a:rPr>
              <a:t>electromagnetic force</a:t>
            </a:r>
            <a:r>
              <a:rPr lang="en-US" altLang="en-US">
                <a:sym typeface="Symbol" pitchFamily="18" charset="2"/>
              </a:rPr>
              <a:t>. Both the electromagnetic force and the gravitational force travel as waves through space at the speed of light. Compare and contrast the two waves.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effect of an electromagnetic                           disturbance on an object is to move                                    it around in time with the wave, as                                shown:</a:t>
            </a:r>
            <a:endParaRPr lang="en-US" altLang="en-US"/>
          </a:p>
        </p:txBody>
      </p:sp>
      <p:pic>
        <p:nvPicPr>
          <p:cNvPr id="1020935" name="Picture 7" descr="16871396_133960674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4578350"/>
            <a:ext cx="1524000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69 C 0.01893 -0.03515 0.0474 -0.05758 0.079 -0.05758 C 0.11042 -0.05758 0.13889 -0.03515 0.15816 0.00069 C 0.13889 0.0363 0.11042 0.05896 0.079 0.05896 C 0.0474 0.05896 0.01893 0.0363 -3.61111E-6 0.00069 Z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James Clerk Maxwell developed the theory that showed that the electric field and the magnetic field were manifestations of a single force called the </a:t>
            </a:r>
            <a:r>
              <a:rPr lang="en-US" altLang="en-US" b="1">
                <a:sym typeface="Symbol" pitchFamily="18" charset="2"/>
              </a:rPr>
              <a:t>electromagnetic force</a:t>
            </a:r>
            <a:r>
              <a:rPr lang="en-US" altLang="en-US">
                <a:sym typeface="Symbol" pitchFamily="18" charset="2"/>
              </a:rPr>
              <a:t>. Both the electromagnetic force and the gravitational force travel as waves through space at the speed of light. Compare and contrast the two waves.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effect of a gravitational                                  disturbance on an object is to                                       stretch and shrink it in time                                               with the wave.</a:t>
            </a:r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022983" name="Picture 7" descr="ein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4765675"/>
            <a:ext cx="137318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3" name="Rectangle 29"/>
          <p:cNvSpPr>
            <a:spLocks noChangeArrowheads="1"/>
          </p:cNvSpPr>
          <p:nvPr/>
        </p:nvSpPr>
        <p:spPr bwMode="auto">
          <a:xfrm>
            <a:off x="679450" y="5934075"/>
            <a:ext cx="7778750" cy="9286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Thus </a:t>
            </a:r>
            <a:r>
              <a:rPr lang="en-US" altLang="en-US" i="1">
                <a:sym typeface="Symbol" pitchFamily="18" charset="2"/>
              </a:rPr>
              <a:t>c</a:t>
            </a:r>
            <a:r>
              <a:rPr lang="en-US" altLang="en-US">
                <a:sym typeface="Symbol" pitchFamily="18" charset="2"/>
              </a:rPr>
              <a:t> = 1 </a:t>
            </a:r>
            <a:r>
              <a:rPr lang="en-US" altLang="en-US" i="1">
                <a:sym typeface="Symbol" pitchFamily="18" charset="2"/>
              </a:rPr>
              <a:t>/</a:t>
            </a:r>
            <a:r>
              <a:rPr lang="en-US" altLang="en-US">
                <a:sym typeface="Symbol" pitchFamily="18" charset="2"/>
              </a:rPr>
              <a:t>   </a:t>
            </a:r>
            <a:r>
              <a:rPr lang="en-US" altLang="en-US" baseline="-25000">
                <a:sym typeface="Symbol" pitchFamily="18" charset="2"/>
              </a:rPr>
              <a:t>0</a:t>
            </a:r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>
                <a:sym typeface="Symbol" pitchFamily="18" charset="2"/>
              </a:rPr>
              <a:t>0  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5"/>
            <a:ext cx="7772400" cy="4008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Find the value of 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</a:t>
            </a:r>
            <a:r>
              <a:rPr lang="en-US" altLang="en-US" baseline="-25000" dirty="0">
                <a:sym typeface="Symbol" pitchFamily="18" charset="2"/>
              </a:rPr>
              <a:t>0  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permittivity of free                                                   space is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 = 8.8510</a:t>
            </a:r>
            <a:r>
              <a:rPr lang="en-US" altLang="en-US" baseline="30000" dirty="0">
                <a:sym typeface="Symbol" pitchFamily="18" charset="2"/>
              </a:rPr>
              <a:t> -12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permeability of free                                               space is 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 = 410</a:t>
            </a:r>
            <a:r>
              <a:rPr lang="en-US" altLang="en-US" baseline="30000" dirty="0">
                <a:sym typeface="Symbol" pitchFamily="18" charset="2"/>
              </a:rPr>
              <a:t> -7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Then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     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 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</a:t>
            </a:r>
            <a:r>
              <a:rPr lang="en-US" altLang="en-US" baseline="-25000" dirty="0">
                <a:sym typeface="Symbol" pitchFamily="18" charset="2"/>
              </a:rPr>
              <a:t>0  	</a:t>
            </a:r>
            <a:r>
              <a:rPr lang="en-US" altLang="en-US" dirty="0">
                <a:sym typeface="Symbol" pitchFamily="18" charset="2"/>
              </a:rPr>
              <a:t>= 1 </a:t>
            </a:r>
            <a:r>
              <a:rPr lang="en-US" altLang="en-US" i="1" dirty="0">
                <a:sym typeface="Symbol" pitchFamily="18" charset="2"/>
              </a:rPr>
              <a:t>/</a:t>
            </a:r>
            <a:r>
              <a:rPr lang="en-US" altLang="en-US" dirty="0">
                <a:sym typeface="Symbol" pitchFamily="18" charset="2"/>
              </a:rPr>
              <a:t>  8.8510</a:t>
            </a:r>
            <a:r>
              <a:rPr lang="en-US" altLang="en-US" baseline="30000" dirty="0">
                <a:sym typeface="Symbol" pitchFamily="18" charset="2"/>
              </a:rPr>
              <a:t> -12</a:t>
            </a:r>
            <a:r>
              <a:rPr lang="en-US" altLang="en-US" dirty="0">
                <a:sym typeface="Symbol" pitchFamily="18" charset="2"/>
              </a:rPr>
              <a:t>410</a:t>
            </a:r>
            <a:r>
              <a:rPr lang="en-US" altLang="en-US" baseline="30000" dirty="0">
                <a:sym typeface="Symbol" pitchFamily="18" charset="2"/>
              </a:rPr>
              <a:t> -7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		= 2.998610</a:t>
            </a:r>
            <a:r>
              <a:rPr lang="en-US" altLang="en-US" baseline="30000" dirty="0">
                <a:sym typeface="Symbol" pitchFamily="18" charset="2"/>
              </a:rPr>
              <a:t>8</a:t>
            </a:r>
            <a:r>
              <a:rPr lang="en-US" altLang="en-US" dirty="0">
                <a:sym typeface="Symbol" pitchFamily="18" charset="2"/>
              </a:rPr>
              <a:t> ms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.</a:t>
            </a:r>
            <a:endParaRPr lang="en-US" altLang="en-US" baseline="-250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baseline="-25000" dirty="0">
              <a:sym typeface="Symbol" pitchFamily="18" charset="2"/>
            </a:endParaRP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31082" name="Freeform 10"/>
          <p:cNvSpPr>
            <a:spLocks/>
          </p:cNvSpPr>
          <p:nvPr/>
        </p:nvSpPr>
        <p:spPr bwMode="auto">
          <a:xfrm>
            <a:off x="5181600" y="2093913"/>
            <a:ext cx="827088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Freeform 11"/>
          <p:cNvSpPr>
            <a:spLocks/>
          </p:cNvSpPr>
          <p:nvPr/>
        </p:nvSpPr>
        <p:spPr bwMode="auto">
          <a:xfrm>
            <a:off x="1698625" y="5002213"/>
            <a:ext cx="739775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Freeform 12"/>
          <p:cNvSpPr>
            <a:spLocks/>
          </p:cNvSpPr>
          <p:nvPr/>
        </p:nvSpPr>
        <p:spPr bwMode="auto">
          <a:xfrm>
            <a:off x="3235325" y="4960938"/>
            <a:ext cx="2894013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1887" y="2"/>
              </a:cxn>
            </a:cxnLst>
            <a:rect l="0" t="0" r="r" b="b"/>
            <a:pathLst>
              <a:path w="1887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1887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6" name="Freeform 14"/>
          <p:cNvSpPr>
            <a:spLocks/>
          </p:cNvSpPr>
          <p:nvPr/>
        </p:nvSpPr>
        <p:spPr bwMode="auto">
          <a:xfrm>
            <a:off x="2562225" y="6426200"/>
            <a:ext cx="827088" cy="349250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42" y="220"/>
              </a:cxn>
              <a:cxn ang="0">
                <a:pos x="82" y="0"/>
              </a:cxn>
              <a:cxn ang="0">
                <a:pos x="521" y="0"/>
              </a:cxn>
            </a:cxnLst>
            <a:rect l="0" t="0" r="r" b="b"/>
            <a:pathLst>
              <a:path w="521" h="220">
                <a:moveTo>
                  <a:pt x="0" y="147"/>
                </a:moveTo>
                <a:lnTo>
                  <a:pt x="42" y="220"/>
                </a:lnTo>
                <a:lnTo>
                  <a:pt x="82" y="0"/>
                </a:lnTo>
                <a:lnTo>
                  <a:pt x="52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noFill/>
        </p:spPr>
      </p:pic>
      <p:pic>
        <p:nvPicPr>
          <p:cNvPr id="131089" name="Picture 17" descr="maxwell-t-shirt-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3138" y="3433763"/>
            <a:ext cx="3482975" cy="3482975"/>
          </a:xfrm>
          <a:prstGeom prst="rect">
            <a:avLst/>
          </a:prstGeom>
          <a:noFill/>
        </p:spPr>
      </p:pic>
      <p:pic>
        <p:nvPicPr>
          <p:cNvPr id="131090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2409825"/>
            <a:ext cx="1954213" cy="1573213"/>
          </a:xfrm>
          <a:prstGeom prst="rect">
            <a:avLst/>
          </a:prstGeom>
          <a:noFill/>
        </p:spPr>
      </p:pic>
      <p:pic>
        <p:nvPicPr>
          <p:cNvPr id="131091" name="Picture 19" descr="annot1420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038" y="2506663"/>
            <a:ext cx="2662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6575425" y="5881688"/>
            <a:ext cx="233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Typical college nerd tee-shirt!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83" grpId="0" animBg="1"/>
      <p:bldP spid="131084" grpId="0" animBg="1"/>
      <p:bldP spid="1310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9641" y="1437201"/>
            <a:ext cx="7872188" cy="57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4"/>
            <a:ext cx="7772400" cy="2434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 smtClean="0">
                <a:sym typeface="Symbol" pitchFamily="18" charset="2"/>
              </a:rPr>
              <a:t>How are the electric field and                                 the magnetic field related in electromagnetic                        radiation (light)?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SOLUTION:  Observe the animation: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They are perpendicular, and they are in                               phase.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985" y="5739945"/>
            <a:ext cx="178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8" name="Rectangle 4"/>
          <p:cNvSpPr>
            <a:spLocks noChangeArrowheads="1"/>
          </p:cNvSpPr>
          <p:nvPr/>
        </p:nvSpPr>
        <p:spPr bwMode="auto">
          <a:xfrm>
            <a:off x="674688" y="1963738"/>
            <a:ext cx="7772400" cy="8874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colors of the Aurora Borealis, or northern lights.</a:t>
            </a:r>
            <a:endParaRPr lang="en-US" altLang="en-US"/>
          </a:p>
        </p:txBody>
      </p:sp>
      <p:pic>
        <p:nvPicPr>
          <p:cNvPr id="1025034" name="Picture 10" descr="aurora 2"/>
          <p:cNvPicPr>
            <a:picLocks noChangeAspect="1" noChangeArrowheads="1"/>
          </p:cNvPicPr>
          <p:nvPr/>
        </p:nvPicPr>
        <p:blipFill>
          <a:blip r:embed="rId6" cstate="print"/>
          <a:srcRect t="6851" b="15440"/>
          <a:stretch>
            <a:fillRect/>
          </a:stretch>
        </p:blipFill>
        <p:spPr bwMode="auto">
          <a:xfrm>
            <a:off x="711200" y="2792868"/>
            <a:ext cx="7753350" cy="406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36" name="Text Box 12"/>
          <p:cNvSpPr txBox="1">
            <a:spLocks noChangeArrowheads="1"/>
          </p:cNvSpPr>
          <p:nvPr/>
        </p:nvSpPr>
        <p:spPr bwMode="auto">
          <a:xfrm>
            <a:off x="692830" y="2851150"/>
            <a:ext cx="7666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The aurora borealis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is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caused by the interaction of charged particles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from space with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the earth's magnetic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field, and their subsequent collisions with N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and O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molecules in the upper atmosphere.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Nitrogen glows violet and oxygen glows green during the de-ionization process.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We’ll learn about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ionization in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Topic 7…</a:t>
            </a:r>
          </a:p>
        </p:txBody>
      </p:sp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74688" y="1949450"/>
            <a:ext cx="7772400" cy="90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source of the  charged particles causing the Aurora Borealis.</a:t>
            </a:r>
            <a:endParaRPr lang="en-US" altLang="en-US"/>
          </a:p>
        </p:txBody>
      </p:sp>
      <p:pic>
        <p:nvPicPr>
          <p:cNvPr id="1027080" name="Picture 8" descr="solar flares"/>
          <p:cNvPicPr>
            <a:picLocks noChangeAspect="1" noChangeArrowheads="1"/>
          </p:cNvPicPr>
          <p:nvPr/>
        </p:nvPicPr>
        <p:blipFill>
          <a:blip r:embed="rId5" cstate="print"/>
          <a:srcRect t="16890" b="2264"/>
          <a:stretch>
            <a:fillRect/>
          </a:stretch>
        </p:blipFill>
        <p:spPr bwMode="auto">
          <a:xfrm>
            <a:off x="701675" y="2844800"/>
            <a:ext cx="773747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Picture 6" descr="Movie of an eruptive prominenc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630" y="2845709"/>
            <a:ext cx="3745592" cy="3745592"/>
          </a:xfrm>
          <a:prstGeom prst="rect">
            <a:avLst/>
          </a:prstGeom>
          <a:noFill/>
        </p:spPr>
      </p:pic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678316" y="2844800"/>
            <a:ext cx="77485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Solar flares send a flux of charged particles as far as Earth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These particles are funneled into the atmosphere by Earth’s magnetic field.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74688" y="1992313"/>
            <a:ext cx="7772400" cy="48656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why the Aurora Borealis occurs near the north pole.</a:t>
            </a:r>
          </a:p>
          <a:p>
            <a:r>
              <a:rPr lang="en-US" altLang="en-US"/>
              <a:t>SOLUTION:</a:t>
            </a:r>
          </a:p>
          <a:p>
            <a:r>
              <a:rPr lang="en-US" altLang="en-US">
                <a:sym typeface="Symbol" pitchFamily="18" charset="2"/>
              </a:rPr>
              <a:t>Because the charged                                                particles are moving,                                                        the earth's magnetic                                                            field causes a force                                                            on them that brings                                                           them spiraling into                                                               the upper atmosphere                                                  where they ionize                                                           oxygen and nitrogen                                                     molecules.</a:t>
            </a:r>
            <a:endParaRPr lang="en-US" altLang="en-US"/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59007" y="2560411"/>
            <a:ext cx="4392067" cy="408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piece                                                           of aluminum foil is                                                           held between the two                                                      poles of a strong                                                           magnet as shown.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When a current passes through the foil in the direction shown, which way will the foil be deflected?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Sketch in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and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the RHR for a moving                                           charge in a B-field.</a:t>
            </a:r>
          </a:p>
        </p:txBody>
      </p:sp>
      <p:pic>
        <p:nvPicPr>
          <p:cNvPr id="1033242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2850" y="2005013"/>
            <a:ext cx="5276850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245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6125" y="4729163"/>
            <a:ext cx="4468813" cy="20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243" name="Line 27"/>
          <p:cNvSpPr>
            <a:spLocks noChangeShapeType="1"/>
          </p:cNvSpPr>
          <p:nvPr/>
        </p:nvSpPr>
        <p:spPr bwMode="auto">
          <a:xfrm flipV="1">
            <a:off x="6286500" y="2524125"/>
            <a:ext cx="650875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250" name="Freeform 34"/>
          <p:cNvSpPr>
            <a:spLocks/>
          </p:cNvSpPr>
          <p:nvPr/>
        </p:nvSpPr>
        <p:spPr bwMode="auto">
          <a:xfrm>
            <a:off x="6781800" y="2582863"/>
            <a:ext cx="184150" cy="265112"/>
          </a:xfrm>
          <a:custGeom>
            <a:avLst/>
            <a:gdLst>
              <a:gd name="T0" fmla="*/ 2147483647 w 116"/>
              <a:gd name="T1" fmla="*/ 2147483647 h 167"/>
              <a:gd name="T2" fmla="*/ 2147483647 w 116"/>
              <a:gd name="T3" fmla="*/ 2147483647 h 167"/>
              <a:gd name="T4" fmla="*/ 2147483647 w 116"/>
              <a:gd name="T5" fmla="*/ 2147483647 h 167"/>
              <a:gd name="T6" fmla="*/ 2147483647 w 116"/>
              <a:gd name="T7" fmla="*/ 2147483647 h 167"/>
              <a:gd name="T8" fmla="*/ 0 w 116"/>
              <a:gd name="T9" fmla="*/ 0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" h="167">
                <a:moveTo>
                  <a:pt x="29" y="167"/>
                </a:moveTo>
                <a:cubicBezTo>
                  <a:pt x="53" y="156"/>
                  <a:pt x="78" y="146"/>
                  <a:pt x="92" y="132"/>
                </a:cubicBezTo>
                <a:cubicBezTo>
                  <a:pt x="106" y="118"/>
                  <a:pt x="116" y="105"/>
                  <a:pt x="115" y="86"/>
                </a:cubicBezTo>
                <a:cubicBezTo>
                  <a:pt x="114" y="67"/>
                  <a:pt x="106" y="31"/>
                  <a:pt x="87" y="17"/>
                </a:cubicBezTo>
                <a:cubicBezTo>
                  <a:pt x="68" y="3"/>
                  <a:pt x="34" y="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251" name="Text Box 35"/>
          <p:cNvSpPr txBox="1">
            <a:spLocks noChangeArrowheads="1"/>
          </p:cNvSpPr>
          <p:nvPr/>
        </p:nvSpPr>
        <p:spPr bwMode="auto">
          <a:xfrm>
            <a:off x="6775450" y="21018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33252" name="Text Box 36"/>
          <p:cNvSpPr txBox="1">
            <a:spLocks noChangeArrowheads="1"/>
          </p:cNvSpPr>
          <p:nvPr/>
        </p:nvSpPr>
        <p:spPr bwMode="auto">
          <a:xfrm>
            <a:off x="6795412" y="2843666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33253" name="Text Box 37"/>
          <p:cNvSpPr txBox="1">
            <a:spLocks noChangeArrowheads="1"/>
          </p:cNvSpPr>
          <p:nvPr/>
        </p:nvSpPr>
        <p:spPr bwMode="auto">
          <a:xfrm>
            <a:off x="5834063" y="20208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33254" name="Oval 38"/>
          <p:cNvSpPr>
            <a:spLocks noChangeArrowheads="1"/>
          </p:cNvSpPr>
          <p:nvPr/>
        </p:nvSpPr>
        <p:spPr bwMode="auto">
          <a:xfrm>
            <a:off x="4556125" y="5303838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3249" name="Line 33"/>
          <p:cNvSpPr>
            <a:spLocks noChangeShapeType="1"/>
          </p:cNvSpPr>
          <p:nvPr/>
        </p:nvSpPr>
        <p:spPr bwMode="auto">
          <a:xfrm flipV="1">
            <a:off x="6311900" y="2055813"/>
            <a:ext cx="0" cy="6731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81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033244" name="Line 28"/>
          <p:cNvSpPr>
            <a:spLocks noChangeShapeType="1"/>
          </p:cNvSpPr>
          <p:nvPr/>
        </p:nvSpPr>
        <p:spPr bwMode="auto">
          <a:xfrm>
            <a:off x="6323013" y="2741613"/>
            <a:ext cx="938212" cy="1920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3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3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03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0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43" grpId="0" animBg="1"/>
      <p:bldP spid="1033250" grpId="0" animBg="1"/>
      <p:bldP spid="1033251" grpId="0"/>
      <p:bldP spid="1033252" grpId="0"/>
      <p:bldP spid="1033253" grpId="0"/>
      <p:bldP spid="1033254" grpId="0" animBg="1"/>
      <p:bldP spid="1033249" grpId="0" animBg="1"/>
      <p:bldP spid="10332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(a) Sketch in the magnetic field lines inside and just outside of each end of the solenoid.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Using the RHR for solenoids, grasp it with the right hand so your fingers point in the direction of the current.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Extended thumb gives direction of B-field.</a:t>
            </a:r>
          </a:p>
        </p:txBody>
      </p:sp>
      <p:pic>
        <p:nvPicPr>
          <p:cNvPr id="103527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7225" y="2179638"/>
            <a:ext cx="31003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27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35287" name="Group 23"/>
          <p:cNvGrpSpPr>
            <a:grpSpLocks/>
          </p:cNvGrpSpPr>
          <p:nvPr/>
        </p:nvGrpSpPr>
        <p:grpSpPr bwMode="auto">
          <a:xfrm>
            <a:off x="4845050" y="3200400"/>
            <a:ext cx="3849688" cy="0"/>
            <a:chOff x="3236" y="2016"/>
            <a:chExt cx="2425" cy="0"/>
          </a:xfrm>
        </p:grpSpPr>
        <p:sp>
          <p:nvSpPr>
            <p:cNvPr id="49171" name="Line 17"/>
            <p:cNvSpPr>
              <a:spLocks noChangeShapeType="1"/>
            </p:cNvSpPr>
            <p:nvPr/>
          </p:nvSpPr>
          <p:spPr bwMode="auto">
            <a:xfrm flipH="1">
              <a:off x="3236" y="2016"/>
              <a:ext cx="2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 flipH="1">
              <a:off x="3876" y="201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288" name="Group 24"/>
          <p:cNvGrpSpPr>
            <a:grpSpLocks/>
          </p:cNvGrpSpPr>
          <p:nvPr/>
        </p:nvGrpSpPr>
        <p:grpSpPr bwMode="auto">
          <a:xfrm>
            <a:off x="4930775" y="2794000"/>
            <a:ext cx="3729038" cy="819150"/>
            <a:chOff x="3290" y="1760"/>
            <a:chExt cx="2349" cy="516"/>
          </a:xfrm>
        </p:grpSpPr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3304" y="176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 flipV="1">
              <a:off x="3290" y="210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19"/>
            <p:cNvSpPr>
              <a:spLocks noChangeShapeType="1"/>
            </p:cNvSpPr>
            <p:nvPr/>
          </p:nvSpPr>
          <p:spPr bwMode="auto">
            <a:xfrm flipH="1">
              <a:off x="3989" y="192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21"/>
            <p:cNvSpPr>
              <a:spLocks noChangeShapeType="1"/>
            </p:cNvSpPr>
            <p:nvPr/>
          </p:nvSpPr>
          <p:spPr bwMode="auto">
            <a:xfrm flipH="1">
              <a:off x="3984" y="2110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289" name="Group 25"/>
          <p:cNvGrpSpPr>
            <a:grpSpLocks/>
          </p:cNvGrpSpPr>
          <p:nvPr/>
        </p:nvGrpSpPr>
        <p:grpSpPr bwMode="auto">
          <a:xfrm>
            <a:off x="4978400" y="2611438"/>
            <a:ext cx="3624263" cy="1195387"/>
            <a:chOff x="3320" y="1645"/>
            <a:chExt cx="2283" cy="753"/>
          </a:xfrm>
        </p:grpSpPr>
        <p:sp>
          <p:nvSpPr>
            <p:cNvPr id="49163" name="Freeform 13"/>
            <p:cNvSpPr>
              <a:spLocks/>
            </p:cNvSpPr>
            <p:nvPr/>
          </p:nvSpPr>
          <p:spPr bwMode="auto">
            <a:xfrm>
              <a:off x="3320" y="1645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4"/>
            <p:cNvSpPr>
              <a:spLocks/>
            </p:cNvSpPr>
            <p:nvPr/>
          </p:nvSpPr>
          <p:spPr bwMode="auto">
            <a:xfrm flipV="1">
              <a:off x="3328" y="2223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18"/>
            <p:cNvSpPr>
              <a:spLocks noChangeShapeType="1"/>
            </p:cNvSpPr>
            <p:nvPr/>
          </p:nvSpPr>
          <p:spPr bwMode="auto">
            <a:xfrm flipH="1">
              <a:off x="4104" y="1811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22"/>
            <p:cNvSpPr>
              <a:spLocks noChangeShapeType="1"/>
            </p:cNvSpPr>
            <p:nvPr/>
          </p:nvSpPr>
          <p:spPr bwMode="auto">
            <a:xfrm flipH="1">
              <a:off x="4099" y="2233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527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238" y="2747963"/>
            <a:ext cx="16843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91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5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035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35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035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(b) A positive charge enters the inside of the vacuum-filled solenoid from the left as shown. Find the direction of the magnetic force acting on the charge.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picture we see that  = 180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Then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 = </a:t>
            </a:r>
            <a:r>
              <a:rPr lang="en-US" altLang="en-US" i="1">
                <a:sym typeface="Symbol" pitchFamily="18" charset="2"/>
              </a:rPr>
              <a:t>qvB</a:t>
            </a:r>
            <a:r>
              <a:rPr lang="en-US" altLang="en-US" i="1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sin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180</a:t>
            </a:r>
            <a:r>
              <a:rPr lang="en-US" altLang="en-US">
                <a:cs typeface="Courier New" pitchFamily="49" charset="0"/>
                <a:sym typeface="Symbol" pitchFamily="18" charset="2"/>
              </a:rPr>
              <a:t>° = 0 N.</a:t>
            </a:r>
            <a:r>
              <a:rPr lang="en-US" altLang="en-US">
                <a:sym typeface="Symbol" pitchFamily="18" charset="2"/>
              </a:rPr>
              <a:t> 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4845050" y="3200400"/>
            <a:ext cx="3849688" cy="0"/>
            <a:chOff x="3236" y="2016"/>
            <a:chExt cx="2425" cy="0"/>
          </a:xfrm>
        </p:grpSpPr>
        <p:sp>
          <p:nvSpPr>
            <p:cNvPr id="50202" name="Line 8"/>
            <p:cNvSpPr>
              <a:spLocks noChangeShapeType="1"/>
            </p:cNvSpPr>
            <p:nvPr/>
          </p:nvSpPr>
          <p:spPr bwMode="auto">
            <a:xfrm flipH="1">
              <a:off x="3236" y="2016"/>
              <a:ext cx="2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9"/>
            <p:cNvSpPr>
              <a:spLocks noChangeShapeType="1"/>
            </p:cNvSpPr>
            <p:nvPr/>
          </p:nvSpPr>
          <p:spPr bwMode="auto">
            <a:xfrm flipH="1">
              <a:off x="3876" y="201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2" name="Group 10"/>
          <p:cNvGrpSpPr>
            <a:grpSpLocks/>
          </p:cNvGrpSpPr>
          <p:nvPr/>
        </p:nvGrpSpPr>
        <p:grpSpPr bwMode="auto">
          <a:xfrm>
            <a:off x="4930775" y="2794000"/>
            <a:ext cx="3729038" cy="819150"/>
            <a:chOff x="3290" y="1760"/>
            <a:chExt cx="2349" cy="516"/>
          </a:xfrm>
        </p:grpSpPr>
        <p:sp>
          <p:nvSpPr>
            <p:cNvPr id="50198" name="Freeform 11"/>
            <p:cNvSpPr>
              <a:spLocks/>
            </p:cNvSpPr>
            <p:nvPr/>
          </p:nvSpPr>
          <p:spPr bwMode="auto">
            <a:xfrm>
              <a:off x="3304" y="176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12"/>
            <p:cNvSpPr>
              <a:spLocks/>
            </p:cNvSpPr>
            <p:nvPr/>
          </p:nvSpPr>
          <p:spPr bwMode="auto">
            <a:xfrm flipV="1">
              <a:off x="3290" y="210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3"/>
            <p:cNvSpPr>
              <a:spLocks noChangeShapeType="1"/>
            </p:cNvSpPr>
            <p:nvPr/>
          </p:nvSpPr>
          <p:spPr bwMode="auto">
            <a:xfrm flipH="1">
              <a:off x="3989" y="192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"/>
            <p:cNvSpPr>
              <a:spLocks noChangeShapeType="1"/>
            </p:cNvSpPr>
            <p:nvPr/>
          </p:nvSpPr>
          <p:spPr bwMode="auto">
            <a:xfrm flipH="1">
              <a:off x="3984" y="2110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3" name="Group 15"/>
          <p:cNvGrpSpPr>
            <a:grpSpLocks/>
          </p:cNvGrpSpPr>
          <p:nvPr/>
        </p:nvGrpSpPr>
        <p:grpSpPr bwMode="auto">
          <a:xfrm>
            <a:off x="4978400" y="2611438"/>
            <a:ext cx="3624263" cy="1195387"/>
            <a:chOff x="3320" y="1645"/>
            <a:chExt cx="2283" cy="753"/>
          </a:xfrm>
        </p:grpSpPr>
        <p:sp>
          <p:nvSpPr>
            <p:cNvPr id="50194" name="Freeform 16"/>
            <p:cNvSpPr>
              <a:spLocks/>
            </p:cNvSpPr>
            <p:nvPr/>
          </p:nvSpPr>
          <p:spPr bwMode="auto">
            <a:xfrm>
              <a:off x="3320" y="1645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7"/>
            <p:cNvSpPr>
              <a:spLocks/>
            </p:cNvSpPr>
            <p:nvPr/>
          </p:nvSpPr>
          <p:spPr bwMode="auto">
            <a:xfrm flipV="1">
              <a:off x="3328" y="2223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Line 18"/>
            <p:cNvSpPr>
              <a:spLocks noChangeShapeType="1"/>
            </p:cNvSpPr>
            <p:nvPr/>
          </p:nvSpPr>
          <p:spPr bwMode="auto">
            <a:xfrm flipH="1">
              <a:off x="4104" y="1811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19"/>
            <p:cNvSpPr>
              <a:spLocks noChangeShapeType="1"/>
            </p:cNvSpPr>
            <p:nvPr/>
          </p:nvSpPr>
          <p:spPr bwMode="auto">
            <a:xfrm flipH="1">
              <a:off x="4099" y="2233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Text Box 24"/>
          <p:cNvSpPr txBox="1">
            <a:spLocks noChangeArrowheads="1"/>
          </p:cNvSpPr>
          <p:nvPr/>
        </p:nvSpPr>
        <p:spPr bwMode="auto">
          <a:xfrm>
            <a:off x="4840288" y="3773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1037339" name="Group 27"/>
          <p:cNvGrpSpPr>
            <a:grpSpLocks/>
          </p:cNvGrpSpPr>
          <p:nvPr/>
        </p:nvGrpSpPr>
        <p:grpSpPr bwMode="auto">
          <a:xfrm>
            <a:off x="4356100" y="2836863"/>
            <a:ext cx="949325" cy="457200"/>
            <a:chOff x="2744" y="1787"/>
            <a:chExt cx="598" cy="288"/>
          </a:xfrm>
        </p:grpSpPr>
        <p:grpSp>
          <p:nvGrpSpPr>
            <p:cNvPr id="50190" name="Group 23"/>
            <p:cNvGrpSpPr>
              <a:grpSpLocks/>
            </p:cNvGrpSpPr>
            <p:nvPr/>
          </p:nvGrpSpPr>
          <p:grpSpPr bwMode="auto">
            <a:xfrm>
              <a:off x="2744" y="1971"/>
              <a:ext cx="598" cy="91"/>
              <a:chOff x="2744" y="1963"/>
              <a:chExt cx="598" cy="91"/>
            </a:xfrm>
          </p:grpSpPr>
          <p:sp>
            <p:nvSpPr>
              <p:cNvPr id="50192" name="Oval 21"/>
              <p:cNvSpPr>
                <a:spLocks noChangeArrowheads="1"/>
              </p:cNvSpPr>
              <p:nvPr/>
            </p:nvSpPr>
            <p:spPr bwMode="auto">
              <a:xfrm>
                <a:off x="2744" y="196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0193" name="Line 22"/>
              <p:cNvSpPr>
                <a:spLocks noChangeShapeType="1"/>
              </p:cNvSpPr>
              <p:nvPr/>
            </p:nvSpPr>
            <p:spPr bwMode="auto">
              <a:xfrm>
                <a:off x="2835" y="2008"/>
                <a:ext cx="507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1" name="Text Box 26"/>
            <p:cNvSpPr txBox="1">
              <a:spLocks noChangeArrowheads="1"/>
            </p:cNvSpPr>
            <p:nvPr/>
          </p:nvSpPr>
          <p:spPr bwMode="auto">
            <a:xfrm>
              <a:off x="2914" y="1787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066"/>
                  </a:solidFill>
                </a:rPr>
                <a:t>v</a:t>
              </a:r>
            </a:p>
          </p:txBody>
        </p:sp>
      </p:grpSp>
      <p:sp>
        <p:nvSpPr>
          <p:cNvPr id="1037342" name="Arc 30"/>
          <p:cNvSpPr>
            <a:spLocks/>
          </p:cNvSpPr>
          <p:nvPr/>
        </p:nvSpPr>
        <p:spPr bwMode="auto">
          <a:xfrm>
            <a:off x="6462713" y="3962400"/>
            <a:ext cx="720725" cy="361950"/>
          </a:xfrm>
          <a:custGeom>
            <a:avLst/>
            <a:gdLst>
              <a:gd name="T0" fmla="*/ 0 w 42966"/>
              <a:gd name="T1" fmla="*/ 1452812957 h 21600"/>
              <a:gd name="T2" fmla="*/ 2147483647 w 42966"/>
              <a:gd name="T3" fmla="*/ 1703072225 h 21600"/>
              <a:gd name="T4" fmla="*/ 1691616892 w 42966"/>
              <a:gd name="T5" fmla="*/ 17030722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66" h="21600" fill="none" extrusionOk="0">
                <a:moveTo>
                  <a:pt x="0" y="18426"/>
                </a:moveTo>
                <a:cubicBezTo>
                  <a:pt x="1573" y="7838"/>
                  <a:pt x="10662" y="-1"/>
                  <a:pt x="21366" y="0"/>
                </a:cubicBezTo>
                <a:cubicBezTo>
                  <a:pt x="33295" y="0"/>
                  <a:pt x="42966" y="9670"/>
                  <a:pt x="42966" y="21600"/>
                </a:cubicBezTo>
              </a:path>
              <a:path w="42966" h="21600" stroke="0" extrusionOk="0">
                <a:moveTo>
                  <a:pt x="0" y="18426"/>
                </a:moveTo>
                <a:cubicBezTo>
                  <a:pt x="1573" y="7838"/>
                  <a:pt x="10662" y="-1"/>
                  <a:pt x="21366" y="0"/>
                </a:cubicBezTo>
                <a:cubicBezTo>
                  <a:pt x="33295" y="0"/>
                  <a:pt x="42966" y="9670"/>
                  <a:pt x="42966" y="21600"/>
                </a:cubicBezTo>
                <a:lnTo>
                  <a:pt x="21366" y="21600"/>
                </a:lnTo>
                <a:lnTo>
                  <a:pt x="0" y="1842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340" name="Line 28"/>
          <p:cNvSpPr>
            <a:spLocks noChangeShapeType="1"/>
          </p:cNvSpPr>
          <p:nvPr/>
        </p:nvSpPr>
        <p:spPr bwMode="auto">
          <a:xfrm flipH="1">
            <a:off x="5883275" y="4300538"/>
            <a:ext cx="962025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341" name="Line 29"/>
          <p:cNvSpPr>
            <a:spLocks noChangeShapeType="1"/>
          </p:cNvSpPr>
          <p:nvPr/>
        </p:nvSpPr>
        <p:spPr bwMode="auto">
          <a:xfrm flipH="1">
            <a:off x="6848475" y="4303713"/>
            <a:ext cx="96202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02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37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7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37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42" grpId="0" animBg="1"/>
      <p:bldP spid="1037340" grpId="0" animBg="1"/>
      <p:bldP spid="10373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68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Utilization: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Only comparatively recently has the magnetic compass been superseded by different technologies after hundreds of years of our dependence on it </a:t>
            </a:r>
          </a:p>
          <a:p>
            <a:pPr marL="625475" indent="-625475" eaLnBrk="0" hangingPunct="0"/>
            <a:r>
              <a:rPr lang="en-US" altLang="en-US"/>
              <a:t>• Modern medical scanners rely heavily on the strong, uniform magnetic fields produced by devices that utilize superconductors </a:t>
            </a:r>
          </a:p>
          <a:p>
            <a:pPr marL="625475" indent="-625475" eaLnBrk="0" hangingPunct="0"/>
            <a:r>
              <a:rPr lang="en-US" altLang="en-US"/>
              <a:t>• Particle accelerators such as the Large Hadron Collider at CERN rely on a variety of precise magnets for aligning the particle beams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(a) In diagram 1, sketch in the force                              acting on each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 From the RHR for                                    wires, the magnetic field from the                                   right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velocity of the charges in the                                    left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the force on the left wire looks like this: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Repeat for the force on the right wire:</a:t>
            </a:r>
          </a:p>
        </p:txBody>
      </p:sp>
      <p:pic>
        <p:nvPicPr>
          <p:cNvPr id="1039391" name="Picture 3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3575" y="4408488"/>
            <a:ext cx="8969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389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725" y="2087563"/>
            <a:ext cx="2520950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392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13" y="4424363"/>
            <a:ext cx="7731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395" name="Group 35"/>
          <p:cNvGrpSpPr>
            <a:grpSpLocks/>
          </p:cNvGrpSpPr>
          <p:nvPr/>
        </p:nvGrpSpPr>
        <p:grpSpPr bwMode="auto">
          <a:xfrm>
            <a:off x="6942138" y="3638550"/>
            <a:ext cx="973137" cy="620713"/>
            <a:chOff x="4373" y="2364"/>
            <a:chExt cx="613" cy="391"/>
          </a:xfrm>
        </p:grpSpPr>
        <p:sp>
          <p:nvSpPr>
            <p:cNvPr id="51216" name="Freeform 33"/>
            <p:cNvSpPr>
              <a:spLocks/>
            </p:cNvSpPr>
            <p:nvPr/>
          </p:nvSpPr>
          <p:spPr bwMode="auto">
            <a:xfrm>
              <a:off x="4373" y="2405"/>
              <a:ext cx="613" cy="350"/>
            </a:xfrm>
            <a:custGeom>
              <a:avLst/>
              <a:gdLst>
                <a:gd name="T0" fmla="*/ 359 w 613"/>
                <a:gd name="T1" fmla="*/ 0 h 448"/>
                <a:gd name="T2" fmla="*/ 455 w 613"/>
                <a:gd name="T3" fmla="*/ 6 h 448"/>
                <a:gd name="T4" fmla="*/ 534 w 613"/>
                <a:gd name="T5" fmla="*/ 20 h 448"/>
                <a:gd name="T6" fmla="*/ 606 w 613"/>
                <a:gd name="T7" fmla="*/ 63 h 448"/>
                <a:gd name="T8" fmla="*/ 577 w 613"/>
                <a:gd name="T9" fmla="*/ 113 h 448"/>
                <a:gd name="T10" fmla="*/ 417 w 613"/>
                <a:gd name="T11" fmla="*/ 155 h 448"/>
                <a:gd name="T12" fmla="*/ 190 w 613"/>
                <a:gd name="T13" fmla="*/ 161 h 448"/>
                <a:gd name="T14" fmla="*/ 37 w 613"/>
                <a:gd name="T15" fmla="*/ 119 h 448"/>
                <a:gd name="T16" fmla="*/ 14 w 613"/>
                <a:gd name="T17" fmla="*/ 60 h 448"/>
                <a:gd name="T18" fmla="*/ 121 w 613"/>
                <a:gd name="T19" fmla="*/ 17 h 448"/>
                <a:gd name="T20" fmla="*/ 278 w 613"/>
                <a:gd name="T21" fmla="*/ 0 h 4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3" h="448">
                  <a:moveTo>
                    <a:pt x="359" y="0"/>
                  </a:moveTo>
                  <a:cubicBezTo>
                    <a:pt x="375" y="3"/>
                    <a:pt x="426" y="7"/>
                    <a:pt x="455" y="16"/>
                  </a:cubicBezTo>
                  <a:cubicBezTo>
                    <a:pt x="484" y="25"/>
                    <a:pt x="509" y="29"/>
                    <a:pt x="534" y="54"/>
                  </a:cubicBezTo>
                  <a:cubicBezTo>
                    <a:pt x="559" y="79"/>
                    <a:pt x="600" y="125"/>
                    <a:pt x="606" y="167"/>
                  </a:cubicBezTo>
                  <a:cubicBezTo>
                    <a:pt x="613" y="209"/>
                    <a:pt x="608" y="262"/>
                    <a:pt x="577" y="304"/>
                  </a:cubicBezTo>
                  <a:cubicBezTo>
                    <a:pt x="546" y="346"/>
                    <a:pt x="481" y="396"/>
                    <a:pt x="417" y="417"/>
                  </a:cubicBezTo>
                  <a:cubicBezTo>
                    <a:pt x="353" y="438"/>
                    <a:pt x="253" y="448"/>
                    <a:pt x="190" y="432"/>
                  </a:cubicBezTo>
                  <a:cubicBezTo>
                    <a:pt x="127" y="416"/>
                    <a:pt x="66" y="364"/>
                    <a:pt x="37" y="319"/>
                  </a:cubicBezTo>
                  <a:cubicBezTo>
                    <a:pt x="8" y="274"/>
                    <a:pt x="0" y="205"/>
                    <a:pt x="14" y="160"/>
                  </a:cubicBezTo>
                  <a:cubicBezTo>
                    <a:pt x="28" y="115"/>
                    <a:pt x="77" y="73"/>
                    <a:pt x="121" y="46"/>
                  </a:cubicBezTo>
                  <a:cubicBezTo>
                    <a:pt x="165" y="19"/>
                    <a:pt x="245" y="10"/>
                    <a:pt x="278" y="0"/>
                  </a:cubicBezTo>
                </a:path>
              </a:pathLst>
            </a:custGeom>
            <a:noFill/>
            <a:ln w="3810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34"/>
            <p:cNvSpPr>
              <a:spLocks noChangeShapeType="1"/>
            </p:cNvSpPr>
            <p:nvPr/>
          </p:nvSpPr>
          <p:spPr bwMode="auto">
            <a:xfrm flipV="1">
              <a:off x="4380" y="2364"/>
              <a:ext cx="129" cy="16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396" name="Text Box 36"/>
          <p:cNvSpPr txBox="1">
            <a:spLocks noChangeArrowheads="1"/>
          </p:cNvSpPr>
          <p:nvPr/>
        </p:nvSpPr>
        <p:spPr bwMode="auto">
          <a:xfrm>
            <a:off x="7067550" y="33845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39398" name="Text Box 38"/>
          <p:cNvSpPr txBox="1">
            <a:spLocks noChangeArrowheads="1"/>
          </p:cNvSpPr>
          <p:nvPr/>
        </p:nvSpPr>
        <p:spPr bwMode="auto">
          <a:xfrm>
            <a:off x="6545263" y="40497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39400" name="Freeform 40"/>
          <p:cNvSpPr>
            <a:spLocks/>
          </p:cNvSpPr>
          <p:nvPr/>
        </p:nvSpPr>
        <p:spPr bwMode="auto">
          <a:xfrm>
            <a:off x="6940550" y="3817938"/>
            <a:ext cx="125413" cy="347662"/>
          </a:xfrm>
          <a:custGeom>
            <a:avLst/>
            <a:gdLst>
              <a:gd name="T0" fmla="*/ 0 w 79"/>
              <a:gd name="T1" fmla="*/ 2147483647 h 219"/>
              <a:gd name="T2" fmla="*/ 2147483647 w 79"/>
              <a:gd name="T3" fmla="*/ 2147483647 h 219"/>
              <a:gd name="T4" fmla="*/ 2147483647 w 79"/>
              <a:gd name="T5" fmla="*/ 2147483647 h 219"/>
              <a:gd name="T6" fmla="*/ 2147483647 w 79"/>
              <a:gd name="T7" fmla="*/ 0 h 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" h="219">
                <a:moveTo>
                  <a:pt x="0" y="219"/>
                </a:moveTo>
                <a:cubicBezTo>
                  <a:pt x="17" y="191"/>
                  <a:pt x="34" y="164"/>
                  <a:pt x="46" y="138"/>
                </a:cubicBezTo>
                <a:cubicBezTo>
                  <a:pt x="58" y="112"/>
                  <a:pt x="71" y="86"/>
                  <a:pt x="75" y="63"/>
                </a:cubicBezTo>
                <a:cubicBezTo>
                  <a:pt x="79" y="40"/>
                  <a:pt x="70" y="13"/>
                  <a:pt x="6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397" name="Line 37"/>
          <p:cNvSpPr>
            <a:spLocks noChangeShapeType="1"/>
          </p:cNvSpPr>
          <p:nvPr/>
        </p:nvSpPr>
        <p:spPr bwMode="auto">
          <a:xfrm>
            <a:off x="6940550" y="3946525"/>
            <a:ext cx="0" cy="4397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401" name="Line 41"/>
          <p:cNvSpPr>
            <a:spLocks noChangeShapeType="1"/>
          </p:cNvSpPr>
          <p:nvPr/>
        </p:nvSpPr>
        <p:spPr bwMode="auto">
          <a:xfrm>
            <a:off x="6931025" y="3927475"/>
            <a:ext cx="393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402" name="Text Box 42"/>
          <p:cNvSpPr txBox="1">
            <a:spLocks noChangeArrowheads="1"/>
          </p:cNvSpPr>
          <p:nvPr/>
        </p:nvSpPr>
        <p:spPr bwMode="auto">
          <a:xfrm>
            <a:off x="7172325" y="38481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39403" name="Line 43"/>
          <p:cNvSpPr>
            <a:spLocks noChangeShapeType="1"/>
          </p:cNvSpPr>
          <p:nvPr/>
        </p:nvSpPr>
        <p:spPr bwMode="auto">
          <a:xfrm>
            <a:off x="7051675" y="3856038"/>
            <a:ext cx="393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12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2000" y="116112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333333"/>
                </a:solidFill>
              </a:rPr>
              <a:t>You can also use Newton’s 3</a:t>
            </a:r>
            <a:r>
              <a:rPr lang="en-US" sz="2000" i="1" baseline="30000" dirty="0" smtClean="0">
                <a:solidFill>
                  <a:srgbClr val="333333"/>
                </a:solidFill>
              </a:rPr>
              <a:t>rd</a:t>
            </a:r>
            <a:r>
              <a:rPr lang="en-US" sz="2000" i="1" dirty="0" smtClean="0">
                <a:solidFill>
                  <a:srgbClr val="333333"/>
                </a:solidFill>
              </a:rPr>
              <a:t> law for the second force.</a:t>
            </a:r>
            <a:endParaRPr lang="en-US" sz="2000" i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9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9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9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9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9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039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0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9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3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96" grpId="0"/>
      <p:bldP spid="1039398" grpId="0"/>
      <p:bldP spid="1039400" grpId="0" animBg="1"/>
      <p:bldP spid="1039397" grpId="0" animBg="1"/>
      <p:bldP spid="1039401" grpId="0" animBg="1"/>
      <p:bldP spid="1039402" grpId="0"/>
      <p:bldP spid="1039403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46" name="Rectangle 38"/>
          <p:cNvSpPr>
            <a:spLocks noChangeArrowheads="1"/>
          </p:cNvSpPr>
          <p:nvPr/>
        </p:nvSpPr>
        <p:spPr bwMode="auto">
          <a:xfrm>
            <a:off x="679450" y="5551488"/>
            <a:ext cx="7778750" cy="13065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 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Sometimes it might help to look ahead on a problem. This diagram could certainly assist you in solving part (a).</a:t>
            </a:r>
          </a:p>
        </p:txBody>
      </p:sp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36083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(b) In diagram 2, sketch the                                        magnetic field lines in the card                                 produced by the two wires.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From the RHR the field lines look like this (as seen on the previous problem):</a:t>
            </a:r>
          </a:p>
        </p:txBody>
      </p:sp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38350"/>
            <a:ext cx="3362325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1439" name="Group 31"/>
          <p:cNvGrpSpPr>
            <a:grpSpLocks/>
          </p:cNvGrpSpPr>
          <p:nvPr/>
        </p:nvGrpSpPr>
        <p:grpSpPr bwMode="auto">
          <a:xfrm>
            <a:off x="6605588" y="2071688"/>
            <a:ext cx="2363787" cy="2525712"/>
            <a:chOff x="4089" y="1395"/>
            <a:chExt cx="1489" cy="1591"/>
          </a:xfrm>
        </p:grpSpPr>
        <p:grpSp>
          <p:nvGrpSpPr>
            <p:cNvPr id="52247" name="Group 17"/>
            <p:cNvGrpSpPr>
              <a:grpSpLocks/>
            </p:cNvGrpSpPr>
            <p:nvPr/>
          </p:nvGrpSpPr>
          <p:grpSpPr bwMode="auto">
            <a:xfrm>
              <a:off x="4089" y="1395"/>
              <a:ext cx="1489" cy="1591"/>
              <a:chOff x="4089" y="1395"/>
              <a:chExt cx="1489" cy="1591"/>
            </a:xfrm>
          </p:grpSpPr>
          <p:sp>
            <p:nvSpPr>
              <p:cNvPr id="52252" name="Oval 8"/>
              <p:cNvSpPr>
                <a:spLocks noChangeArrowheads="1"/>
              </p:cNvSpPr>
              <p:nvPr/>
            </p:nvSpPr>
            <p:spPr bwMode="auto">
              <a:xfrm>
                <a:off x="4791" y="1987"/>
                <a:ext cx="401" cy="401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53" name="Oval 9"/>
              <p:cNvSpPr>
                <a:spLocks noChangeArrowheads="1"/>
              </p:cNvSpPr>
              <p:nvPr/>
            </p:nvSpPr>
            <p:spPr bwMode="auto">
              <a:xfrm>
                <a:off x="4656" y="1852"/>
                <a:ext cx="667" cy="667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54" name="Oval 10"/>
              <p:cNvSpPr>
                <a:spLocks noChangeArrowheads="1"/>
              </p:cNvSpPr>
              <p:nvPr/>
            </p:nvSpPr>
            <p:spPr bwMode="auto">
              <a:xfrm>
                <a:off x="4436" y="1632"/>
                <a:ext cx="1114" cy="1114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52255" name="Group 16"/>
              <p:cNvGrpSpPr>
                <a:grpSpLocks/>
              </p:cNvGrpSpPr>
              <p:nvPr/>
            </p:nvGrpSpPr>
            <p:grpSpPr bwMode="auto">
              <a:xfrm>
                <a:off x="4089" y="1395"/>
                <a:ext cx="1489" cy="1591"/>
                <a:chOff x="4089" y="1395"/>
                <a:chExt cx="1489" cy="1591"/>
              </a:xfrm>
            </p:grpSpPr>
            <p:sp>
              <p:nvSpPr>
                <p:cNvPr id="52256" name="Freeform 12"/>
                <p:cNvSpPr>
                  <a:spLocks/>
                </p:cNvSpPr>
                <p:nvPr/>
              </p:nvSpPr>
              <p:spPr bwMode="auto">
                <a:xfrm>
                  <a:off x="4093" y="1395"/>
                  <a:ext cx="500" cy="788"/>
                </a:xfrm>
                <a:custGeom>
                  <a:avLst/>
                  <a:gdLst>
                    <a:gd name="T0" fmla="*/ 0 w 500"/>
                    <a:gd name="T1" fmla="*/ 788 h 788"/>
                    <a:gd name="T2" fmla="*/ 7 w 500"/>
                    <a:gd name="T3" fmla="*/ 682 h 788"/>
                    <a:gd name="T4" fmla="*/ 22 w 500"/>
                    <a:gd name="T5" fmla="*/ 568 h 788"/>
                    <a:gd name="T6" fmla="*/ 83 w 500"/>
                    <a:gd name="T7" fmla="*/ 424 h 788"/>
                    <a:gd name="T8" fmla="*/ 136 w 500"/>
                    <a:gd name="T9" fmla="*/ 318 h 788"/>
                    <a:gd name="T10" fmla="*/ 227 w 500"/>
                    <a:gd name="T11" fmla="*/ 204 h 788"/>
                    <a:gd name="T12" fmla="*/ 310 w 500"/>
                    <a:gd name="T13" fmla="*/ 121 h 788"/>
                    <a:gd name="T14" fmla="*/ 416 w 500"/>
                    <a:gd name="T15" fmla="*/ 53 h 788"/>
                    <a:gd name="T16" fmla="*/ 500 w 500"/>
                    <a:gd name="T17" fmla="*/ 0 h 7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0" h="788">
                      <a:moveTo>
                        <a:pt x="0" y="788"/>
                      </a:moveTo>
                      <a:cubicBezTo>
                        <a:pt x="1" y="753"/>
                        <a:pt x="3" y="719"/>
                        <a:pt x="7" y="682"/>
                      </a:cubicBezTo>
                      <a:cubicBezTo>
                        <a:pt x="11" y="645"/>
                        <a:pt x="9" y="611"/>
                        <a:pt x="22" y="568"/>
                      </a:cubicBezTo>
                      <a:cubicBezTo>
                        <a:pt x="35" y="525"/>
                        <a:pt x="64" y="466"/>
                        <a:pt x="83" y="424"/>
                      </a:cubicBezTo>
                      <a:cubicBezTo>
                        <a:pt x="102" y="382"/>
                        <a:pt x="112" y="355"/>
                        <a:pt x="136" y="318"/>
                      </a:cubicBezTo>
                      <a:cubicBezTo>
                        <a:pt x="160" y="281"/>
                        <a:pt x="198" y="237"/>
                        <a:pt x="227" y="204"/>
                      </a:cubicBezTo>
                      <a:cubicBezTo>
                        <a:pt x="256" y="171"/>
                        <a:pt x="278" y="146"/>
                        <a:pt x="310" y="121"/>
                      </a:cubicBezTo>
                      <a:cubicBezTo>
                        <a:pt x="342" y="96"/>
                        <a:pt x="384" y="73"/>
                        <a:pt x="416" y="53"/>
                      </a:cubicBezTo>
                      <a:cubicBezTo>
                        <a:pt x="448" y="33"/>
                        <a:pt x="474" y="16"/>
                        <a:pt x="50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7" name="Freeform 13"/>
                <p:cNvSpPr>
                  <a:spLocks/>
                </p:cNvSpPr>
                <p:nvPr/>
              </p:nvSpPr>
              <p:spPr bwMode="auto">
                <a:xfrm>
                  <a:off x="5358" y="1395"/>
                  <a:ext cx="220" cy="136"/>
                </a:xfrm>
                <a:custGeom>
                  <a:avLst/>
                  <a:gdLst>
                    <a:gd name="T0" fmla="*/ 0 w 220"/>
                    <a:gd name="T1" fmla="*/ 0 h 136"/>
                    <a:gd name="T2" fmla="*/ 76 w 220"/>
                    <a:gd name="T3" fmla="*/ 37 h 136"/>
                    <a:gd name="T4" fmla="*/ 159 w 220"/>
                    <a:gd name="T5" fmla="*/ 83 h 136"/>
                    <a:gd name="T6" fmla="*/ 220 w 220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0" h="136">
                      <a:moveTo>
                        <a:pt x="0" y="0"/>
                      </a:moveTo>
                      <a:cubicBezTo>
                        <a:pt x="25" y="11"/>
                        <a:pt x="50" y="23"/>
                        <a:pt x="76" y="37"/>
                      </a:cubicBezTo>
                      <a:cubicBezTo>
                        <a:pt x="102" y="51"/>
                        <a:pt x="135" y="67"/>
                        <a:pt x="159" y="83"/>
                      </a:cubicBezTo>
                      <a:cubicBezTo>
                        <a:pt x="183" y="99"/>
                        <a:pt x="201" y="117"/>
                        <a:pt x="220" y="136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8" name="Freeform 14"/>
                <p:cNvSpPr>
                  <a:spLocks/>
                </p:cNvSpPr>
                <p:nvPr/>
              </p:nvSpPr>
              <p:spPr bwMode="auto">
                <a:xfrm>
                  <a:off x="5313" y="2812"/>
                  <a:ext cx="265" cy="174"/>
                </a:xfrm>
                <a:custGeom>
                  <a:avLst/>
                  <a:gdLst>
                    <a:gd name="T0" fmla="*/ 265 w 265"/>
                    <a:gd name="T1" fmla="*/ 0 h 174"/>
                    <a:gd name="T2" fmla="*/ 204 w 265"/>
                    <a:gd name="T3" fmla="*/ 60 h 174"/>
                    <a:gd name="T4" fmla="*/ 114 w 265"/>
                    <a:gd name="T5" fmla="*/ 121 h 174"/>
                    <a:gd name="T6" fmla="*/ 0 w 265"/>
                    <a:gd name="T7" fmla="*/ 174 h 1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5" h="174">
                      <a:moveTo>
                        <a:pt x="265" y="0"/>
                      </a:moveTo>
                      <a:cubicBezTo>
                        <a:pt x="247" y="20"/>
                        <a:pt x="229" y="40"/>
                        <a:pt x="204" y="60"/>
                      </a:cubicBezTo>
                      <a:cubicBezTo>
                        <a:pt x="179" y="80"/>
                        <a:pt x="148" y="102"/>
                        <a:pt x="114" y="121"/>
                      </a:cubicBezTo>
                      <a:cubicBezTo>
                        <a:pt x="80" y="140"/>
                        <a:pt x="40" y="157"/>
                        <a:pt x="0" y="174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9" name="Freeform 15"/>
                <p:cNvSpPr>
                  <a:spLocks/>
                </p:cNvSpPr>
                <p:nvPr/>
              </p:nvSpPr>
              <p:spPr bwMode="auto">
                <a:xfrm>
                  <a:off x="4089" y="2183"/>
                  <a:ext cx="580" cy="803"/>
                </a:xfrm>
                <a:custGeom>
                  <a:avLst/>
                  <a:gdLst>
                    <a:gd name="T0" fmla="*/ 580 w 580"/>
                    <a:gd name="T1" fmla="*/ 803 h 803"/>
                    <a:gd name="T2" fmla="*/ 458 w 580"/>
                    <a:gd name="T3" fmla="*/ 758 h 803"/>
                    <a:gd name="T4" fmla="*/ 314 w 580"/>
                    <a:gd name="T5" fmla="*/ 652 h 803"/>
                    <a:gd name="T6" fmla="*/ 163 w 580"/>
                    <a:gd name="T7" fmla="*/ 500 h 803"/>
                    <a:gd name="T8" fmla="*/ 72 w 580"/>
                    <a:gd name="T9" fmla="*/ 326 h 803"/>
                    <a:gd name="T10" fmla="*/ 11 w 580"/>
                    <a:gd name="T11" fmla="*/ 144 h 803"/>
                    <a:gd name="T12" fmla="*/ 4 w 580"/>
                    <a:gd name="T13" fmla="*/ 0 h 8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0" h="803">
                      <a:moveTo>
                        <a:pt x="580" y="803"/>
                      </a:moveTo>
                      <a:cubicBezTo>
                        <a:pt x="541" y="793"/>
                        <a:pt x="502" y="783"/>
                        <a:pt x="458" y="758"/>
                      </a:cubicBezTo>
                      <a:cubicBezTo>
                        <a:pt x="414" y="733"/>
                        <a:pt x="363" y="695"/>
                        <a:pt x="314" y="652"/>
                      </a:cubicBezTo>
                      <a:cubicBezTo>
                        <a:pt x="265" y="609"/>
                        <a:pt x="203" y="554"/>
                        <a:pt x="163" y="500"/>
                      </a:cubicBezTo>
                      <a:cubicBezTo>
                        <a:pt x="123" y="446"/>
                        <a:pt x="97" y="385"/>
                        <a:pt x="72" y="326"/>
                      </a:cubicBezTo>
                      <a:cubicBezTo>
                        <a:pt x="47" y="267"/>
                        <a:pt x="22" y="198"/>
                        <a:pt x="11" y="144"/>
                      </a:cubicBezTo>
                      <a:cubicBezTo>
                        <a:pt x="0" y="90"/>
                        <a:pt x="2" y="45"/>
                        <a:pt x="4" y="0"/>
                      </a:cubicBezTo>
                    </a:path>
                  </a:pathLst>
                </a:custGeom>
                <a:noFill/>
                <a:ln w="19050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48" name="Line 18"/>
            <p:cNvSpPr>
              <a:spLocks noChangeShapeType="1"/>
            </p:cNvSpPr>
            <p:nvPr/>
          </p:nvSpPr>
          <p:spPr bwMode="auto">
            <a:xfrm flipV="1">
              <a:off x="4434" y="2107"/>
              <a:ext cx="0" cy="1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19"/>
            <p:cNvSpPr>
              <a:spLocks noChangeShapeType="1"/>
            </p:cNvSpPr>
            <p:nvPr/>
          </p:nvSpPr>
          <p:spPr bwMode="auto">
            <a:xfrm flipV="1">
              <a:off x="4655" y="2131"/>
              <a:ext cx="0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20"/>
            <p:cNvSpPr>
              <a:spLocks noChangeShapeType="1"/>
            </p:cNvSpPr>
            <p:nvPr/>
          </p:nvSpPr>
          <p:spPr bwMode="auto">
            <a:xfrm flipV="1">
              <a:off x="4785" y="2140"/>
              <a:ext cx="7" cy="6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1"/>
            <p:cNvSpPr>
              <a:spLocks noChangeShapeType="1"/>
            </p:cNvSpPr>
            <p:nvPr/>
          </p:nvSpPr>
          <p:spPr bwMode="auto">
            <a:xfrm flipV="1">
              <a:off x="4103" y="2047"/>
              <a:ext cx="0" cy="1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1445" name="Group 37"/>
          <p:cNvGrpSpPr>
            <a:grpSpLocks/>
          </p:cNvGrpSpPr>
          <p:nvPr/>
        </p:nvGrpSpPr>
        <p:grpSpPr bwMode="auto">
          <a:xfrm>
            <a:off x="5683250" y="2060575"/>
            <a:ext cx="2363788" cy="2525713"/>
            <a:chOff x="3098" y="228"/>
            <a:chExt cx="1489" cy="1591"/>
          </a:xfrm>
        </p:grpSpPr>
        <p:grpSp>
          <p:nvGrpSpPr>
            <p:cNvPr id="52234" name="Group 22"/>
            <p:cNvGrpSpPr>
              <a:grpSpLocks/>
            </p:cNvGrpSpPr>
            <p:nvPr/>
          </p:nvGrpSpPr>
          <p:grpSpPr bwMode="auto">
            <a:xfrm flipH="1">
              <a:off x="3098" y="228"/>
              <a:ext cx="1489" cy="1591"/>
              <a:chOff x="4089" y="1395"/>
              <a:chExt cx="1489" cy="1591"/>
            </a:xfrm>
          </p:grpSpPr>
          <p:sp>
            <p:nvSpPr>
              <p:cNvPr id="52239" name="Oval 23"/>
              <p:cNvSpPr>
                <a:spLocks noChangeArrowheads="1"/>
              </p:cNvSpPr>
              <p:nvPr/>
            </p:nvSpPr>
            <p:spPr bwMode="auto">
              <a:xfrm>
                <a:off x="4791" y="1987"/>
                <a:ext cx="401" cy="401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40" name="Oval 24"/>
              <p:cNvSpPr>
                <a:spLocks noChangeArrowheads="1"/>
              </p:cNvSpPr>
              <p:nvPr/>
            </p:nvSpPr>
            <p:spPr bwMode="auto">
              <a:xfrm>
                <a:off x="4656" y="1852"/>
                <a:ext cx="667" cy="667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2241" name="Oval 25"/>
              <p:cNvSpPr>
                <a:spLocks noChangeArrowheads="1"/>
              </p:cNvSpPr>
              <p:nvPr/>
            </p:nvSpPr>
            <p:spPr bwMode="auto">
              <a:xfrm>
                <a:off x="4436" y="1632"/>
                <a:ext cx="1114" cy="1114"/>
              </a:xfrm>
              <a:prstGeom prst="ellips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grpSp>
            <p:nvGrpSpPr>
              <p:cNvPr id="52242" name="Group 26"/>
              <p:cNvGrpSpPr>
                <a:grpSpLocks/>
              </p:cNvGrpSpPr>
              <p:nvPr/>
            </p:nvGrpSpPr>
            <p:grpSpPr bwMode="auto">
              <a:xfrm>
                <a:off x="4089" y="1395"/>
                <a:ext cx="1489" cy="1591"/>
                <a:chOff x="4089" y="1395"/>
                <a:chExt cx="1489" cy="1591"/>
              </a:xfrm>
            </p:grpSpPr>
            <p:sp>
              <p:nvSpPr>
                <p:cNvPr id="52243" name="Freeform 27"/>
                <p:cNvSpPr>
                  <a:spLocks/>
                </p:cNvSpPr>
                <p:nvPr/>
              </p:nvSpPr>
              <p:spPr bwMode="auto">
                <a:xfrm>
                  <a:off x="4093" y="1395"/>
                  <a:ext cx="500" cy="788"/>
                </a:xfrm>
                <a:custGeom>
                  <a:avLst/>
                  <a:gdLst>
                    <a:gd name="T0" fmla="*/ 0 w 500"/>
                    <a:gd name="T1" fmla="*/ 788 h 788"/>
                    <a:gd name="T2" fmla="*/ 7 w 500"/>
                    <a:gd name="T3" fmla="*/ 682 h 788"/>
                    <a:gd name="T4" fmla="*/ 22 w 500"/>
                    <a:gd name="T5" fmla="*/ 568 h 788"/>
                    <a:gd name="T6" fmla="*/ 83 w 500"/>
                    <a:gd name="T7" fmla="*/ 424 h 788"/>
                    <a:gd name="T8" fmla="*/ 136 w 500"/>
                    <a:gd name="T9" fmla="*/ 318 h 788"/>
                    <a:gd name="T10" fmla="*/ 227 w 500"/>
                    <a:gd name="T11" fmla="*/ 204 h 788"/>
                    <a:gd name="T12" fmla="*/ 310 w 500"/>
                    <a:gd name="T13" fmla="*/ 121 h 788"/>
                    <a:gd name="T14" fmla="*/ 416 w 500"/>
                    <a:gd name="T15" fmla="*/ 53 h 788"/>
                    <a:gd name="T16" fmla="*/ 500 w 500"/>
                    <a:gd name="T17" fmla="*/ 0 h 7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00" h="788">
                      <a:moveTo>
                        <a:pt x="0" y="788"/>
                      </a:moveTo>
                      <a:cubicBezTo>
                        <a:pt x="1" y="753"/>
                        <a:pt x="3" y="719"/>
                        <a:pt x="7" y="682"/>
                      </a:cubicBezTo>
                      <a:cubicBezTo>
                        <a:pt x="11" y="645"/>
                        <a:pt x="9" y="611"/>
                        <a:pt x="22" y="568"/>
                      </a:cubicBezTo>
                      <a:cubicBezTo>
                        <a:pt x="35" y="525"/>
                        <a:pt x="64" y="466"/>
                        <a:pt x="83" y="424"/>
                      </a:cubicBezTo>
                      <a:cubicBezTo>
                        <a:pt x="102" y="382"/>
                        <a:pt x="112" y="355"/>
                        <a:pt x="136" y="318"/>
                      </a:cubicBezTo>
                      <a:cubicBezTo>
                        <a:pt x="160" y="281"/>
                        <a:pt x="198" y="237"/>
                        <a:pt x="227" y="204"/>
                      </a:cubicBezTo>
                      <a:cubicBezTo>
                        <a:pt x="256" y="171"/>
                        <a:pt x="278" y="146"/>
                        <a:pt x="310" y="121"/>
                      </a:cubicBezTo>
                      <a:cubicBezTo>
                        <a:pt x="342" y="96"/>
                        <a:pt x="384" y="73"/>
                        <a:pt x="416" y="53"/>
                      </a:cubicBezTo>
                      <a:cubicBezTo>
                        <a:pt x="448" y="33"/>
                        <a:pt x="474" y="16"/>
                        <a:pt x="50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4" name="Freeform 28"/>
                <p:cNvSpPr>
                  <a:spLocks/>
                </p:cNvSpPr>
                <p:nvPr/>
              </p:nvSpPr>
              <p:spPr bwMode="auto">
                <a:xfrm>
                  <a:off x="5358" y="1395"/>
                  <a:ext cx="220" cy="136"/>
                </a:xfrm>
                <a:custGeom>
                  <a:avLst/>
                  <a:gdLst>
                    <a:gd name="T0" fmla="*/ 0 w 220"/>
                    <a:gd name="T1" fmla="*/ 0 h 136"/>
                    <a:gd name="T2" fmla="*/ 76 w 220"/>
                    <a:gd name="T3" fmla="*/ 37 h 136"/>
                    <a:gd name="T4" fmla="*/ 159 w 220"/>
                    <a:gd name="T5" fmla="*/ 83 h 136"/>
                    <a:gd name="T6" fmla="*/ 220 w 220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0" h="136">
                      <a:moveTo>
                        <a:pt x="0" y="0"/>
                      </a:moveTo>
                      <a:cubicBezTo>
                        <a:pt x="25" y="11"/>
                        <a:pt x="50" y="23"/>
                        <a:pt x="76" y="37"/>
                      </a:cubicBezTo>
                      <a:cubicBezTo>
                        <a:pt x="102" y="51"/>
                        <a:pt x="135" y="67"/>
                        <a:pt x="159" y="83"/>
                      </a:cubicBezTo>
                      <a:cubicBezTo>
                        <a:pt x="183" y="99"/>
                        <a:pt x="201" y="117"/>
                        <a:pt x="220" y="136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Freeform 29"/>
                <p:cNvSpPr>
                  <a:spLocks/>
                </p:cNvSpPr>
                <p:nvPr/>
              </p:nvSpPr>
              <p:spPr bwMode="auto">
                <a:xfrm>
                  <a:off x="5313" y="2812"/>
                  <a:ext cx="265" cy="174"/>
                </a:xfrm>
                <a:custGeom>
                  <a:avLst/>
                  <a:gdLst>
                    <a:gd name="T0" fmla="*/ 265 w 265"/>
                    <a:gd name="T1" fmla="*/ 0 h 174"/>
                    <a:gd name="T2" fmla="*/ 204 w 265"/>
                    <a:gd name="T3" fmla="*/ 60 h 174"/>
                    <a:gd name="T4" fmla="*/ 114 w 265"/>
                    <a:gd name="T5" fmla="*/ 121 h 174"/>
                    <a:gd name="T6" fmla="*/ 0 w 265"/>
                    <a:gd name="T7" fmla="*/ 174 h 1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5" h="174">
                      <a:moveTo>
                        <a:pt x="265" y="0"/>
                      </a:moveTo>
                      <a:cubicBezTo>
                        <a:pt x="247" y="20"/>
                        <a:pt x="229" y="40"/>
                        <a:pt x="204" y="60"/>
                      </a:cubicBezTo>
                      <a:cubicBezTo>
                        <a:pt x="179" y="80"/>
                        <a:pt x="148" y="102"/>
                        <a:pt x="114" y="121"/>
                      </a:cubicBezTo>
                      <a:cubicBezTo>
                        <a:pt x="80" y="140"/>
                        <a:pt x="40" y="157"/>
                        <a:pt x="0" y="174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6" name="Freeform 30"/>
                <p:cNvSpPr>
                  <a:spLocks/>
                </p:cNvSpPr>
                <p:nvPr/>
              </p:nvSpPr>
              <p:spPr bwMode="auto">
                <a:xfrm>
                  <a:off x="4089" y="2183"/>
                  <a:ext cx="580" cy="803"/>
                </a:xfrm>
                <a:custGeom>
                  <a:avLst/>
                  <a:gdLst>
                    <a:gd name="T0" fmla="*/ 580 w 580"/>
                    <a:gd name="T1" fmla="*/ 803 h 803"/>
                    <a:gd name="T2" fmla="*/ 458 w 580"/>
                    <a:gd name="T3" fmla="*/ 758 h 803"/>
                    <a:gd name="T4" fmla="*/ 314 w 580"/>
                    <a:gd name="T5" fmla="*/ 652 h 803"/>
                    <a:gd name="T6" fmla="*/ 163 w 580"/>
                    <a:gd name="T7" fmla="*/ 500 h 803"/>
                    <a:gd name="T8" fmla="*/ 72 w 580"/>
                    <a:gd name="T9" fmla="*/ 326 h 803"/>
                    <a:gd name="T10" fmla="*/ 11 w 580"/>
                    <a:gd name="T11" fmla="*/ 144 h 803"/>
                    <a:gd name="T12" fmla="*/ 4 w 580"/>
                    <a:gd name="T13" fmla="*/ 0 h 8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0" h="803">
                      <a:moveTo>
                        <a:pt x="580" y="803"/>
                      </a:moveTo>
                      <a:cubicBezTo>
                        <a:pt x="541" y="793"/>
                        <a:pt x="502" y="783"/>
                        <a:pt x="458" y="758"/>
                      </a:cubicBezTo>
                      <a:cubicBezTo>
                        <a:pt x="414" y="733"/>
                        <a:pt x="363" y="695"/>
                        <a:pt x="314" y="652"/>
                      </a:cubicBezTo>
                      <a:cubicBezTo>
                        <a:pt x="265" y="609"/>
                        <a:pt x="203" y="554"/>
                        <a:pt x="163" y="500"/>
                      </a:cubicBezTo>
                      <a:cubicBezTo>
                        <a:pt x="123" y="446"/>
                        <a:pt x="97" y="385"/>
                        <a:pt x="72" y="326"/>
                      </a:cubicBezTo>
                      <a:cubicBezTo>
                        <a:pt x="47" y="267"/>
                        <a:pt x="22" y="198"/>
                        <a:pt x="11" y="144"/>
                      </a:cubicBezTo>
                      <a:cubicBezTo>
                        <a:pt x="0" y="90"/>
                        <a:pt x="2" y="45"/>
                        <a:pt x="4" y="0"/>
                      </a:cubicBezTo>
                    </a:path>
                  </a:pathLst>
                </a:custGeom>
                <a:noFill/>
                <a:ln w="19050" cmpd="sng">
                  <a:solidFill>
                    <a:srgbClr val="33CC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35" name="Line 32"/>
            <p:cNvSpPr>
              <a:spLocks noChangeShapeType="1"/>
            </p:cNvSpPr>
            <p:nvPr/>
          </p:nvSpPr>
          <p:spPr bwMode="auto">
            <a:xfrm flipH="1">
              <a:off x="4418" y="1430"/>
              <a:ext cx="53" cy="69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33"/>
            <p:cNvSpPr>
              <a:spLocks noChangeShapeType="1"/>
            </p:cNvSpPr>
            <p:nvPr/>
          </p:nvSpPr>
          <p:spPr bwMode="auto">
            <a:xfrm flipH="1">
              <a:off x="4116" y="1294"/>
              <a:ext cx="53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Line 34"/>
            <p:cNvSpPr>
              <a:spLocks noChangeShapeType="1"/>
            </p:cNvSpPr>
            <p:nvPr/>
          </p:nvSpPr>
          <p:spPr bwMode="auto">
            <a:xfrm flipH="1">
              <a:off x="3927" y="1198"/>
              <a:ext cx="46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35"/>
            <p:cNvSpPr>
              <a:spLocks noChangeShapeType="1"/>
            </p:cNvSpPr>
            <p:nvPr/>
          </p:nvSpPr>
          <p:spPr bwMode="auto">
            <a:xfrm flipH="1">
              <a:off x="3822" y="1108"/>
              <a:ext cx="53" cy="6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226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041447" name="Text Box 39"/>
          <p:cNvSpPr txBox="1">
            <a:spLocks noChangeArrowheads="1"/>
          </p:cNvSpPr>
          <p:nvPr/>
        </p:nvSpPr>
        <p:spPr bwMode="auto">
          <a:xfrm>
            <a:off x="7132638" y="-22225"/>
            <a:ext cx="18430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i="1" dirty="0">
                <a:solidFill>
                  <a:srgbClr val="333333"/>
                </a:solidFill>
              </a:rPr>
              <a:t>Why are the circles </a:t>
            </a:r>
            <a:r>
              <a:rPr lang="en-US" altLang="en-US" sz="2000" i="1" u="sng" dirty="0">
                <a:solidFill>
                  <a:srgbClr val="333333"/>
                </a:solidFill>
              </a:rPr>
              <a:t>not</a:t>
            </a:r>
            <a:r>
              <a:rPr lang="en-US" altLang="en-US" sz="2000" i="1" dirty="0">
                <a:solidFill>
                  <a:srgbClr val="333333"/>
                </a:solidFill>
              </a:rPr>
              <a:t> equally spaced about each wire?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1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4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Two parallel wires are shown with              the given currents in the given directions. The                force on Wire 2 due to the current in Wire 1 is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.                   Find the force in Wire 1 due to the current in                  Wire 2 in terms of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Recall Newton’s 3</a:t>
            </a:r>
            <a:r>
              <a:rPr lang="en-US" altLang="en-US" baseline="30000">
                <a:sym typeface="Symbol" pitchFamily="18" charset="2"/>
              </a:rPr>
              <a:t>rd</a:t>
            </a:r>
            <a:r>
              <a:rPr lang="en-US" altLang="en-US">
                <a:sym typeface="Symbol" pitchFamily="18" charset="2"/>
              </a:rPr>
              <a:t> law.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force on Wire 1 and the force on Wire 2                  are an action-reaction pair.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action-reaction pairs have equal magnitude             (and opposite direction).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Thus Wire 1 feels the exact same force </a:t>
            </a:r>
            <a:r>
              <a:rPr lang="en-US" altLang="en-US" i="1"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!</a:t>
            </a:r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5: Electricity and magnetism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5940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460" y="2076677"/>
            <a:ext cx="134302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578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3938" y="4292600"/>
            <a:ext cx="1455737" cy="23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5787" name="Oval 43"/>
          <p:cNvSpPr>
            <a:spLocks noChangeArrowheads="1"/>
          </p:cNvSpPr>
          <p:nvPr/>
        </p:nvSpPr>
        <p:spPr bwMode="auto">
          <a:xfrm>
            <a:off x="7593013" y="5881688"/>
            <a:ext cx="300037" cy="3000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5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5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8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Explain why, when a current                                             is passed through the wire, the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Use the RHR for straight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Assume the current enters at the bottom.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RHR on bottom loop to get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for top loop: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b="1">
                <a:solidFill>
                  <a:srgbClr val="FF0066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of the charge in top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Then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on the top loop is as shown:</a:t>
            </a:r>
          </a:p>
        </p:txBody>
      </p:sp>
      <p:pic>
        <p:nvPicPr>
          <p:cNvPr id="1043518" name="Picture 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6700" y="3255963"/>
            <a:ext cx="15970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2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517" name="Line 61"/>
          <p:cNvSpPr>
            <a:spLocks noChangeShapeType="1"/>
          </p:cNvSpPr>
          <p:nvPr/>
        </p:nvSpPr>
        <p:spPr bwMode="auto">
          <a:xfrm>
            <a:off x="5521325" y="3333750"/>
            <a:ext cx="782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3519" name="Picture 6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263900"/>
            <a:ext cx="881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520" name="Line 64"/>
          <p:cNvSpPr>
            <a:spLocks noChangeShapeType="1"/>
          </p:cNvSpPr>
          <p:nvPr/>
        </p:nvSpPr>
        <p:spPr bwMode="auto">
          <a:xfrm flipH="1">
            <a:off x="6473825" y="3227388"/>
            <a:ext cx="517525" cy="4810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1" name="Line 65"/>
          <p:cNvSpPr>
            <a:spLocks noChangeShapeType="1"/>
          </p:cNvSpPr>
          <p:nvPr/>
        </p:nvSpPr>
        <p:spPr bwMode="auto">
          <a:xfrm>
            <a:off x="7004050" y="3214688"/>
            <a:ext cx="7826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2" name="Text Box 66"/>
          <p:cNvSpPr txBox="1">
            <a:spLocks noChangeArrowheads="1"/>
          </p:cNvSpPr>
          <p:nvPr/>
        </p:nvSpPr>
        <p:spPr bwMode="auto">
          <a:xfrm>
            <a:off x="6105525" y="354647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43523" name="Text Box 67"/>
          <p:cNvSpPr txBox="1">
            <a:spLocks noChangeArrowheads="1"/>
          </p:cNvSpPr>
          <p:nvPr/>
        </p:nvSpPr>
        <p:spPr bwMode="auto">
          <a:xfrm>
            <a:off x="7723188" y="30432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43525" name="Line 69"/>
          <p:cNvSpPr>
            <a:spLocks noChangeShapeType="1"/>
          </p:cNvSpPr>
          <p:nvPr/>
        </p:nvSpPr>
        <p:spPr bwMode="auto">
          <a:xfrm>
            <a:off x="6965950" y="3200400"/>
            <a:ext cx="0" cy="890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4" name="Freeform 68"/>
          <p:cNvSpPr>
            <a:spLocks/>
          </p:cNvSpPr>
          <p:nvPr/>
        </p:nvSpPr>
        <p:spPr bwMode="auto">
          <a:xfrm>
            <a:off x="6702425" y="3219450"/>
            <a:ext cx="860425" cy="285750"/>
          </a:xfrm>
          <a:custGeom>
            <a:avLst/>
            <a:gdLst>
              <a:gd name="T0" fmla="*/ 2147483647 w 542"/>
              <a:gd name="T1" fmla="*/ 0 h 180"/>
              <a:gd name="T2" fmla="*/ 2147483647 w 542"/>
              <a:gd name="T3" fmla="*/ 2147483647 h 180"/>
              <a:gd name="T4" fmla="*/ 2147483647 w 542"/>
              <a:gd name="T5" fmla="*/ 2147483647 h 180"/>
              <a:gd name="T6" fmla="*/ 2147483647 w 542"/>
              <a:gd name="T7" fmla="*/ 2147483647 h 180"/>
              <a:gd name="T8" fmla="*/ 2147483647 w 542"/>
              <a:gd name="T9" fmla="*/ 2147483647 h 180"/>
              <a:gd name="T10" fmla="*/ 0 w 542"/>
              <a:gd name="T11" fmla="*/ 2147483647 h 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2" h="180">
                <a:moveTo>
                  <a:pt x="542" y="0"/>
                </a:moveTo>
                <a:cubicBezTo>
                  <a:pt x="527" y="21"/>
                  <a:pt x="513" y="43"/>
                  <a:pt x="490" y="63"/>
                </a:cubicBezTo>
                <a:cubicBezTo>
                  <a:pt x="467" y="83"/>
                  <a:pt x="441" y="103"/>
                  <a:pt x="403" y="120"/>
                </a:cubicBezTo>
                <a:cubicBezTo>
                  <a:pt x="365" y="137"/>
                  <a:pt x="314" y="157"/>
                  <a:pt x="265" y="167"/>
                </a:cubicBezTo>
                <a:cubicBezTo>
                  <a:pt x="216" y="177"/>
                  <a:pt x="154" y="176"/>
                  <a:pt x="110" y="178"/>
                </a:cubicBezTo>
                <a:cubicBezTo>
                  <a:pt x="66" y="180"/>
                  <a:pt x="33" y="179"/>
                  <a:pt x="0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526" name="Text Box 70"/>
          <p:cNvSpPr txBox="1">
            <a:spLocks noChangeArrowheads="1"/>
          </p:cNvSpPr>
          <p:nvPr/>
        </p:nvSpPr>
        <p:spPr bwMode="auto">
          <a:xfrm>
            <a:off x="6788150" y="4000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32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3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3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3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43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3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3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3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04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04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3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517" grpId="0" animBg="1"/>
      <p:bldP spid="1043520" grpId="0" animBg="1"/>
      <p:bldP spid="1043521" grpId="0" animBg="1"/>
      <p:bldP spid="1043522" grpId="0"/>
      <p:bldP spid="1043523" grpId="0"/>
      <p:bldP spid="1043525" grpId="0" animBg="1"/>
      <p:bldP spid="1043524" grpId="0" animBg="1"/>
      <p:bldP spid="10435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  <a:endParaRPr lang="en-US" altLang="en-US" sz="2000">
              <a:latin typeface="Courier New" pitchFamily="49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Explain why, when a current                                           is passed through the wire, the 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SOLUTION: Use the RHR for straight wire.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Use the RHR on the top loop for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at the bottom loop: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But </a:t>
            </a:r>
            <a:r>
              <a:rPr lang="en-US" altLang="en-US" b="1">
                <a:solidFill>
                  <a:srgbClr val="FF0066"/>
                </a:solidFill>
                <a:sym typeface="Symbol" pitchFamily="18" charset="2"/>
              </a:rPr>
              <a:t>v</a:t>
            </a:r>
            <a:r>
              <a:rPr lang="en-US" altLang="en-US">
                <a:sym typeface="Symbol" pitchFamily="18" charset="2"/>
              </a:rPr>
              <a:t> of the charge in bottom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Then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>
                <a:sym typeface="Symbol" pitchFamily="18" charset="2"/>
              </a:rPr>
              <a:t> on the bottom loop is as shown: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Both </a:t>
            </a:r>
            <a:r>
              <a:rPr lang="en-US" altLang="en-US" b="1">
                <a:sym typeface="Symbol" pitchFamily="18" charset="2"/>
              </a:rPr>
              <a:t>F’</a:t>
            </a:r>
            <a:r>
              <a:rPr lang="en-US" altLang="en-US">
                <a:sym typeface="Symbol" pitchFamily="18" charset="2"/>
              </a:rPr>
              <a:t>s cause the loop separation to decrease.</a:t>
            </a:r>
          </a:p>
        </p:txBody>
      </p: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Line 27"/>
          <p:cNvSpPr>
            <a:spLocks noChangeShapeType="1"/>
          </p:cNvSpPr>
          <p:nvPr/>
        </p:nvSpPr>
        <p:spPr bwMode="auto">
          <a:xfrm>
            <a:off x="5521325" y="3333750"/>
            <a:ext cx="782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5" name="Text Box 31"/>
          <p:cNvSpPr txBox="1">
            <a:spLocks noChangeArrowheads="1"/>
          </p:cNvSpPr>
          <p:nvPr/>
        </p:nvSpPr>
        <p:spPr bwMode="auto">
          <a:xfrm>
            <a:off x="7586663" y="2613025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045536" name="Text Box 32"/>
          <p:cNvSpPr txBox="1">
            <a:spLocks noChangeArrowheads="1"/>
          </p:cNvSpPr>
          <p:nvPr/>
        </p:nvSpPr>
        <p:spPr bwMode="auto">
          <a:xfrm>
            <a:off x="7504113" y="350996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1045539" name="Text Box 35"/>
          <p:cNvSpPr txBox="1">
            <a:spLocks noChangeArrowheads="1"/>
          </p:cNvSpPr>
          <p:nvPr/>
        </p:nvSpPr>
        <p:spPr bwMode="auto">
          <a:xfrm>
            <a:off x="6630988" y="238918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grpSp>
        <p:nvGrpSpPr>
          <p:cNvPr id="1045541" name="Group 37"/>
          <p:cNvGrpSpPr>
            <a:grpSpLocks/>
          </p:cNvGrpSpPr>
          <p:nvPr/>
        </p:nvGrpSpPr>
        <p:grpSpPr bwMode="auto">
          <a:xfrm>
            <a:off x="6985000" y="2945266"/>
            <a:ext cx="655638" cy="619125"/>
            <a:chOff x="4400" y="1837"/>
            <a:chExt cx="413" cy="390"/>
          </a:xfrm>
        </p:grpSpPr>
        <p:sp>
          <p:nvSpPr>
            <p:cNvPr id="54286" name="Line 29"/>
            <p:cNvSpPr>
              <a:spLocks noChangeShapeType="1"/>
            </p:cNvSpPr>
            <p:nvPr/>
          </p:nvSpPr>
          <p:spPr bwMode="auto">
            <a:xfrm flipH="1">
              <a:off x="4650" y="1837"/>
              <a:ext cx="163" cy="15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36"/>
            <p:cNvSpPr>
              <a:spLocks noChangeShapeType="1"/>
            </p:cNvSpPr>
            <p:nvPr/>
          </p:nvSpPr>
          <p:spPr bwMode="auto">
            <a:xfrm flipH="1">
              <a:off x="4400" y="2051"/>
              <a:ext cx="189" cy="17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542" name="Freeform 38"/>
          <p:cNvSpPr>
            <a:spLocks/>
          </p:cNvSpPr>
          <p:nvPr/>
        </p:nvSpPr>
        <p:spPr bwMode="auto">
          <a:xfrm>
            <a:off x="7288213" y="3259138"/>
            <a:ext cx="192087" cy="252412"/>
          </a:xfrm>
          <a:custGeom>
            <a:avLst/>
            <a:gdLst>
              <a:gd name="T0" fmla="*/ 2147483647 w 121"/>
              <a:gd name="T1" fmla="*/ 2147483647 h 159"/>
              <a:gd name="T2" fmla="*/ 2147483647 w 121"/>
              <a:gd name="T3" fmla="*/ 2147483647 h 159"/>
              <a:gd name="T4" fmla="*/ 2147483647 w 121"/>
              <a:gd name="T5" fmla="*/ 2147483647 h 159"/>
              <a:gd name="T6" fmla="*/ 2147483647 w 121"/>
              <a:gd name="T7" fmla="*/ 2147483647 h 159"/>
              <a:gd name="T8" fmla="*/ 2147483647 w 121"/>
              <a:gd name="T9" fmla="*/ 2147483647 h 159"/>
              <a:gd name="T10" fmla="*/ 0 w 121"/>
              <a:gd name="T11" fmla="*/ 2147483647 h 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" h="159">
                <a:moveTo>
                  <a:pt x="46" y="159"/>
                </a:moveTo>
                <a:cubicBezTo>
                  <a:pt x="71" y="140"/>
                  <a:pt x="97" y="122"/>
                  <a:pt x="109" y="107"/>
                </a:cubicBezTo>
                <a:cubicBezTo>
                  <a:pt x="121" y="92"/>
                  <a:pt x="117" y="81"/>
                  <a:pt x="115" y="67"/>
                </a:cubicBezTo>
                <a:cubicBezTo>
                  <a:pt x="113" y="53"/>
                  <a:pt x="109" y="32"/>
                  <a:pt x="98" y="21"/>
                </a:cubicBezTo>
                <a:cubicBezTo>
                  <a:pt x="87" y="10"/>
                  <a:pt x="62" y="6"/>
                  <a:pt x="46" y="3"/>
                </a:cubicBezTo>
                <a:cubicBezTo>
                  <a:pt x="30" y="0"/>
                  <a:pt x="15" y="1"/>
                  <a:pt x="0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4" name="Line 30"/>
          <p:cNvSpPr>
            <a:spLocks noChangeShapeType="1"/>
          </p:cNvSpPr>
          <p:nvPr/>
        </p:nvSpPr>
        <p:spPr bwMode="auto">
          <a:xfrm>
            <a:off x="6986588" y="3562803"/>
            <a:ext cx="7826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537" name="Line 33"/>
          <p:cNvSpPr>
            <a:spLocks noChangeShapeType="1"/>
          </p:cNvSpPr>
          <p:nvPr/>
        </p:nvSpPr>
        <p:spPr bwMode="auto">
          <a:xfrm>
            <a:off x="6975475" y="2686503"/>
            <a:ext cx="0" cy="890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43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5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5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5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4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4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5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35" grpId="0"/>
      <p:bldP spid="1045536" grpId="0"/>
      <p:bldP spid="1045539" grpId="0"/>
      <p:bldP spid="1045542" grpId="0" animBg="1"/>
      <p:bldP spid="1045534" grpId="0" animBg="1"/>
      <p:bldP spid="1045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36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Aims: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</a:t>
            </a:r>
            <a:r>
              <a:rPr lang="en-US" altLang="en-US" b="1"/>
              <a:t>Aim 2 and 9: </a:t>
            </a:r>
            <a:r>
              <a:rPr lang="en-US" altLang="en-US"/>
              <a:t>visualizations frequently provide us with insights into the action of magnetic fields, however the visualizations themselves have their own limitations </a:t>
            </a:r>
          </a:p>
          <a:p>
            <a:pPr marL="625475" indent="-625475" eaLnBrk="0" hangingPunct="0"/>
            <a:r>
              <a:rPr lang="en-US" altLang="en-US"/>
              <a:t>• </a:t>
            </a:r>
            <a:r>
              <a:rPr lang="en-US" altLang="en-US" b="1"/>
              <a:t>Aim 7: </a:t>
            </a:r>
            <a:r>
              <a:rPr lang="en-US" altLang="en-US"/>
              <a:t>computer-based simulations enable the visualization of electro-magnetic fields in three-dimensional space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force</a:t>
            </a:r>
            <a:r>
              <a:rPr lang="en-US" altLang="en-US" sz="24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magnetic force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can be demonstrated using two bar magnets, which are metallic bars that have north and south poles: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a) and b) we see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like poles repel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c) and d) we see 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unlike poles attract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Both statements                                                                   together are called                                                                        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pole law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the similarity                                                                   with the charge law.</a:t>
            </a:r>
          </a:p>
        </p:txBody>
      </p:sp>
      <p:pic>
        <p:nvPicPr>
          <p:cNvPr id="956427" name="Picture 11" descr="magnetproperti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1350" y="3429000"/>
            <a:ext cx="4497388" cy="306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6428" name="Rectangle 12"/>
          <p:cNvSpPr>
            <a:spLocks noChangeArrowheads="1"/>
          </p:cNvSpPr>
          <p:nvPr/>
        </p:nvSpPr>
        <p:spPr bwMode="auto">
          <a:xfrm>
            <a:off x="6137275" y="3424238"/>
            <a:ext cx="1406525" cy="541337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29" name="Rectangle 13"/>
          <p:cNvSpPr>
            <a:spLocks noChangeArrowheads="1"/>
          </p:cNvSpPr>
          <p:nvPr/>
        </p:nvSpPr>
        <p:spPr bwMode="auto">
          <a:xfrm>
            <a:off x="6151563" y="4292600"/>
            <a:ext cx="1406525" cy="541338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0" name="Rectangle 14"/>
          <p:cNvSpPr>
            <a:spLocks noChangeArrowheads="1"/>
          </p:cNvSpPr>
          <p:nvPr/>
        </p:nvSpPr>
        <p:spPr bwMode="auto">
          <a:xfrm>
            <a:off x="6105525" y="5027613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1" name="Rectangle 15"/>
          <p:cNvSpPr>
            <a:spLocks noChangeArrowheads="1"/>
          </p:cNvSpPr>
          <p:nvPr/>
        </p:nvSpPr>
        <p:spPr bwMode="auto">
          <a:xfrm>
            <a:off x="6091238" y="5895975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00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8" grpId="0" animBg="1"/>
      <p:bldP spid="956429" grpId="0" animBg="1"/>
      <p:bldP spid="956430" grpId="0" animBg="1"/>
      <p:bldP spid="9564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Because of their historical use for navigation, magnetic poles of detection devices are defined like this: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olidFill>
                  <a:schemeClr val="hlink"/>
                </a:solidFill>
              </a:rPr>
              <a:t>The pole labeled "North" is                                                  really the north-</a:t>
            </a:r>
            <a:r>
              <a:rPr lang="en-US" altLang="en-US" u="sng">
                <a:solidFill>
                  <a:schemeClr val="hlink"/>
                </a:solidFill>
              </a:rPr>
              <a:t>seeking</a:t>
            </a:r>
            <a:r>
              <a:rPr lang="en-US" altLang="en-US">
                <a:solidFill>
                  <a:schemeClr val="hlink"/>
                </a:solidFill>
              </a:rPr>
              <a:t> pole.</a:t>
            </a:r>
            <a:r>
              <a:rPr lang="en-US" altLang="en-US"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>
                <a:solidFill>
                  <a:schemeClr val="hlink"/>
                </a:solidFill>
              </a:rPr>
              <a:t>The pole labeled "South" is                                                                     really the south-</a:t>
            </a:r>
            <a:r>
              <a:rPr lang="en-US" altLang="en-US" u="sng">
                <a:solidFill>
                  <a:schemeClr val="hlink"/>
                </a:solidFill>
              </a:rPr>
              <a:t>seeking</a:t>
            </a:r>
            <a:r>
              <a:rPr lang="en-US" altLang="en-US">
                <a:solidFill>
                  <a:schemeClr val="hlink"/>
                </a:solidFill>
              </a:rPr>
              <a:t> pole.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20738" y="4498975"/>
            <a:ext cx="3113087" cy="2271713"/>
            <a:chOff x="4989725" y="3918855"/>
            <a:chExt cx="3617247" cy="2639103"/>
          </a:xfrm>
        </p:grpSpPr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887" y="4416799"/>
              <a:ext cx="1737607" cy="170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9365" y="3940986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8468" name="Picture 4" descr="61171-0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3200" y="2570165"/>
            <a:ext cx="2862262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8469" name="Line 5"/>
          <p:cNvSpPr>
            <a:spLocks noChangeShapeType="1"/>
          </p:cNvSpPr>
          <p:nvPr/>
        </p:nvSpPr>
        <p:spPr bwMode="auto">
          <a:xfrm>
            <a:off x="4833257" y="3396344"/>
            <a:ext cx="2348593" cy="16442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8470" name="Line 6"/>
          <p:cNvSpPr>
            <a:spLocks noChangeShapeType="1"/>
          </p:cNvSpPr>
          <p:nvPr/>
        </p:nvSpPr>
        <p:spPr bwMode="auto">
          <a:xfrm>
            <a:off x="4862286" y="4165599"/>
            <a:ext cx="2611664" cy="371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8475" name="Group 11"/>
          <p:cNvGrpSpPr>
            <a:grpSpLocks/>
          </p:cNvGrpSpPr>
          <p:nvPr/>
        </p:nvGrpSpPr>
        <p:grpSpPr bwMode="auto">
          <a:xfrm>
            <a:off x="4267200" y="5300663"/>
            <a:ext cx="457200" cy="790575"/>
            <a:chOff x="4742" y="1122"/>
            <a:chExt cx="288" cy="498"/>
          </a:xfrm>
        </p:grpSpPr>
        <p:grpSp>
          <p:nvGrpSpPr>
            <p:cNvPr id="9246" name="Group 1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9249" name="AutoShape 1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250" name="AutoShape 1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9247" name="Text Box 1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8481" name="Group 17"/>
          <p:cNvGrpSpPr>
            <a:grpSpLocks/>
          </p:cNvGrpSpPr>
          <p:nvPr/>
        </p:nvGrpSpPr>
        <p:grpSpPr bwMode="auto">
          <a:xfrm rot="-7938046">
            <a:off x="2578894" y="4490244"/>
            <a:ext cx="228600" cy="395288"/>
            <a:chOff x="4608" y="1536"/>
            <a:chExt cx="288" cy="498"/>
          </a:xfrm>
        </p:grpSpPr>
        <p:sp>
          <p:nvSpPr>
            <p:cNvPr id="9244" name="AutoShape 1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5" name="AutoShape 1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4" name="Group 20"/>
          <p:cNvGrpSpPr>
            <a:grpSpLocks/>
          </p:cNvGrpSpPr>
          <p:nvPr/>
        </p:nvGrpSpPr>
        <p:grpSpPr bwMode="auto">
          <a:xfrm rot="-4463839">
            <a:off x="3115469" y="4368006"/>
            <a:ext cx="228600" cy="395288"/>
            <a:chOff x="4608" y="1536"/>
            <a:chExt cx="288" cy="498"/>
          </a:xfrm>
        </p:grpSpPr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3" name="AutoShape 2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7" name="Group 23"/>
          <p:cNvGrpSpPr>
            <a:grpSpLocks/>
          </p:cNvGrpSpPr>
          <p:nvPr/>
        </p:nvGrpSpPr>
        <p:grpSpPr bwMode="auto">
          <a:xfrm rot="-1678781">
            <a:off x="3530600" y="4724400"/>
            <a:ext cx="228600" cy="395288"/>
            <a:chOff x="4608" y="1536"/>
            <a:chExt cx="288" cy="498"/>
          </a:xfrm>
        </p:grpSpPr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0" name="Group 26"/>
          <p:cNvGrpSpPr>
            <a:grpSpLocks/>
          </p:cNvGrpSpPr>
          <p:nvPr/>
        </p:nvGrpSpPr>
        <p:grpSpPr bwMode="auto">
          <a:xfrm>
            <a:off x="3702050" y="5472113"/>
            <a:ext cx="228600" cy="395287"/>
            <a:chOff x="4608" y="1536"/>
            <a:chExt cx="288" cy="498"/>
          </a:xfrm>
        </p:grpSpPr>
        <p:sp>
          <p:nvSpPr>
            <p:cNvPr id="9238" name="AutoShape 2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9" name="AutoShape 2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3" name="Group 29"/>
          <p:cNvGrpSpPr>
            <a:grpSpLocks/>
          </p:cNvGrpSpPr>
          <p:nvPr/>
        </p:nvGrpSpPr>
        <p:grpSpPr bwMode="auto">
          <a:xfrm rot="1753824">
            <a:off x="3557588" y="6061075"/>
            <a:ext cx="228600" cy="395288"/>
            <a:chOff x="4608" y="1536"/>
            <a:chExt cx="288" cy="498"/>
          </a:xfrm>
        </p:grpSpPr>
        <p:sp>
          <p:nvSpPr>
            <p:cNvPr id="9236" name="AutoShape 3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AutoShape 3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6" name="Group 32"/>
          <p:cNvGrpSpPr>
            <a:grpSpLocks/>
          </p:cNvGrpSpPr>
          <p:nvPr/>
        </p:nvGrpSpPr>
        <p:grpSpPr bwMode="auto">
          <a:xfrm rot="4098642">
            <a:off x="3140869" y="6488906"/>
            <a:ext cx="228600" cy="395288"/>
            <a:chOff x="4608" y="1536"/>
            <a:chExt cx="288" cy="498"/>
          </a:xfrm>
        </p:grpSpPr>
        <p:sp>
          <p:nvSpPr>
            <p:cNvPr id="9234" name="AutoShape 3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AutoShape 3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9" name="Group 35"/>
          <p:cNvGrpSpPr>
            <a:grpSpLocks/>
          </p:cNvGrpSpPr>
          <p:nvPr/>
        </p:nvGrpSpPr>
        <p:grpSpPr bwMode="auto">
          <a:xfrm rot="8176510">
            <a:off x="2466975" y="6313488"/>
            <a:ext cx="228600" cy="395287"/>
            <a:chOff x="4608" y="1536"/>
            <a:chExt cx="288" cy="498"/>
          </a:xfrm>
        </p:grpSpPr>
        <p:sp>
          <p:nvSpPr>
            <p:cNvPr id="9232" name="AutoShape 3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AutoShape 3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23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2286" y="5355775"/>
            <a:ext cx="407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333333"/>
                </a:solidFill>
              </a:rPr>
              <a:t>From the pole law we see that the north geographic pole is actually a south magnetic pole!</a:t>
            </a:r>
            <a:endParaRPr lang="en-US" i="1" dirty="0">
              <a:solidFill>
                <a:srgbClr val="333333"/>
              </a:solidFill>
            </a:endParaRPr>
          </a:p>
        </p:txBody>
      </p:sp>
      <p:pic>
        <p:nvPicPr>
          <p:cNvPr id="39" name="Picture 51" descr="Bar_magne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 rot="5400000">
            <a:off x="1713005" y="5448479"/>
            <a:ext cx="1276802" cy="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8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8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8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  <p:bldP spid="958470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When we say "north-seeking" we mean that the north pole of a hanging, balanced magnet will tend to point toward the north </a:t>
            </a:r>
            <a:r>
              <a:rPr lang="en-US" altLang="en-US" u="sng">
                <a:solidFill>
                  <a:srgbClr val="000000"/>
                </a:solidFill>
                <a:cs typeface="Times New Roman" pitchFamily="18" charset="0"/>
              </a:rPr>
              <a:t>geographic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pole of the earth.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We call the lines along which the magnets align                                                     themselves the </a:t>
            </a:r>
            <a:r>
              <a:rPr lang="en-US" altLang="en-US" b="1"/>
              <a:t>magnetic                                                        field lines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The symbol </a:t>
            </a:r>
            <a:r>
              <a:rPr lang="en-US" altLang="en-US" b="1"/>
              <a:t>B</a:t>
            </a:r>
            <a:r>
              <a:rPr lang="en-US" altLang="en-US"/>
              <a:t> is used to                                                            represent the </a:t>
            </a:r>
            <a:r>
              <a:rPr lang="en-US" altLang="en-US" b="1"/>
              <a:t>magnetic                                                                         flux density</a:t>
            </a:r>
            <a:r>
              <a:rPr lang="en-US" altLang="en-US"/>
              <a:t> and is                                                                measured in Tesla (T).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/>
              <a:t>Note that </a:t>
            </a:r>
            <a:r>
              <a:rPr lang="en-US" altLang="en-US" b="1"/>
              <a:t>B</a:t>
            </a:r>
            <a:r>
              <a:rPr lang="en-US" altLang="en-US"/>
              <a:t> is a vector                                                                          since it has direction</a:t>
            </a:r>
            <a:r>
              <a:rPr lang="en-US" altLang="en-US" sz="2000">
                <a:latin typeface="Courier New" pitchFamily="49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9513" y="3919538"/>
            <a:ext cx="3617912" cy="2638425"/>
            <a:chOff x="4989725" y="3918855"/>
            <a:chExt cx="3617247" cy="2639103"/>
          </a:xfrm>
        </p:grpSpPr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0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8314" name="WordArt 90"/>
          <p:cNvSpPr>
            <a:spLocks noChangeArrowheads="1" noChangeShapeType="1" noTextEdit="1"/>
          </p:cNvSpPr>
          <p:nvPr/>
        </p:nvSpPr>
        <p:spPr bwMode="auto">
          <a:xfrm rot="-5098308">
            <a:off x="4381500" y="4460876"/>
            <a:ext cx="2687637" cy="1439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9099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Magnetic field lines</a:t>
            </a:r>
          </a:p>
        </p:txBody>
      </p:sp>
      <p:grpSp>
        <p:nvGrpSpPr>
          <p:cNvPr id="948315" name="Group 91"/>
          <p:cNvGrpSpPr>
            <a:grpSpLocks/>
          </p:cNvGrpSpPr>
          <p:nvPr/>
        </p:nvGrpSpPr>
        <p:grpSpPr bwMode="auto">
          <a:xfrm>
            <a:off x="8455025" y="6029325"/>
            <a:ext cx="457200" cy="790575"/>
            <a:chOff x="4742" y="1122"/>
            <a:chExt cx="288" cy="498"/>
          </a:xfrm>
        </p:grpSpPr>
        <p:grpSp>
          <p:nvGrpSpPr>
            <p:cNvPr id="10268" name="Group 9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0271" name="AutoShape 9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72" name="AutoShape 9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269" name="Text Box 9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0270" name="Text Box 9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48321" name="Group 97"/>
          <p:cNvGrpSpPr>
            <a:grpSpLocks/>
          </p:cNvGrpSpPr>
          <p:nvPr/>
        </p:nvGrpSpPr>
        <p:grpSpPr bwMode="auto">
          <a:xfrm rot="-8357450">
            <a:off x="6948488" y="4019550"/>
            <a:ext cx="228600" cy="395288"/>
            <a:chOff x="4608" y="1536"/>
            <a:chExt cx="288" cy="498"/>
          </a:xfrm>
        </p:grpSpPr>
        <p:sp>
          <p:nvSpPr>
            <p:cNvPr id="10266" name="AutoShape 9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7" name="AutoShape 9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4" name="Group 100"/>
          <p:cNvGrpSpPr>
            <a:grpSpLocks/>
          </p:cNvGrpSpPr>
          <p:nvPr/>
        </p:nvGrpSpPr>
        <p:grpSpPr bwMode="auto">
          <a:xfrm rot="-4463839">
            <a:off x="7684294" y="3807619"/>
            <a:ext cx="228600" cy="395288"/>
            <a:chOff x="4608" y="1536"/>
            <a:chExt cx="288" cy="498"/>
          </a:xfrm>
        </p:grpSpPr>
        <p:sp>
          <p:nvSpPr>
            <p:cNvPr id="10264" name="AutoShape 10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5" name="AutoShape 10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7" name="Group 103"/>
          <p:cNvGrpSpPr>
            <a:grpSpLocks/>
          </p:cNvGrpSpPr>
          <p:nvPr/>
        </p:nvGrpSpPr>
        <p:grpSpPr bwMode="auto">
          <a:xfrm rot="-1678781">
            <a:off x="8191500" y="4254500"/>
            <a:ext cx="228600" cy="395288"/>
            <a:chOff x="4608" y="1536"/>
            <a:chExt cx="288" cy="498"/>
          </a:xfrm>
        </p:grpSpPr>
        <p:sp>
          <p:nvSpPr>
            <p:cNvPr id="10262" name="AutoShape 10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3" name="AutoShape 10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0" name="Group 106"/>
          <p:cNvGrpSpPr>
            <a:grpSpLocks/>
          </p:cNvGrpSpPr>
          <p:nvPr/>
        </p:nvGrpSpPr>
        <p:grpSpPr bwMode="auto">
          <a:xfrm>
            <a:off x="8372475" y="5048250"/>
            <a:ext cx="228600" cy="395288"/>
            <a:chOff x="4608" y="1536"/>
            <a:chExt cx="288" cy="498"/>
          </a:xfrm>
        </p:grpSpPr>
        <p:sp>
          <p:nvSpPr>
            <p:cNvPr id="10260" name="AutoShape 10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1" name="AutoShape 10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3" name="Group 109"/>
          <p:cNvGrpSpPr>
            <a:grpSpLocks/>
          </p:cNvGrpSpPr>
          <p:nvPr/>
        </p:nvGrpSpPr>
        <p:grpSpPr bwMode="auto">
          <a:xfrm rot="1753824">
            <a:off x="8110538" y="5910263"/>
            <a:ext cx="228600" cy="395287"/>
            <a:chOff x="4608" y="1536"/>
            <a:chExt cx="288" cy="498"/>
          </a:xfrm>
        </p:grpSpPr>
        <p:sp>
          <p:nvSpPr>
            <p:cNvPr id="10258" name="AutoShape 11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9" name="AutoShape 11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6" name="Group 112"/>
          <p:cNvGrpSpPr>
            <a:grpSpLocks/>
          </p:cNvGrpSpPr>
          <p:nvPr/>
        </p:nvGrpSpPr>
        <p:grpSpPr bwMode="auto">
          <a:xfrm rot="4876037">
            <a:off x="7555707" y="6303169"/>
            <a:ext cx="228600" cy="395287"/>
            <a:chOff x="4608" y="1536"/>
            <a:chExt cx="288" cy="498"/>
          </a:xfrm>
        </p:grpSpPr>
        <p:sp>
          <p:nvSpPr>
            <p:cNvPr id="10256" name="AutoShape 11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7" name="AutoShape 11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9" name="Group 115"/>
          <p:cNvGrpSpPr>
            <a:grpSpLocks/>
          </p:cNvGrpSpPr>
          <p:nvPr/>
        </p:nvGrpSpPr>
        <p:grpSpPr bwMode="auto">
          <a:xfrm rot="8522458">
            <a:off x="6926263" y="6054725"/>
            <a:ext cx="228600" cy="395288"/>
            <a:chOff x="4608" y="1536"/>
            <a:chExt cx="288" cy="498"/>
          </a:xfrm>
        </p:grpSpPr>
        <p:sp>
          <p:nvSpPr>
            <p:cNvPr id="10254" name="AutoShape 11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AutoShape 11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25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8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8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8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3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9777</TotalTime>
  <Words>4671</Words>
  <Application>Microsoft Office PowerPoint</Application>
  <PresentationFormat>On-screen Show (4:3)</PresentationFormat>
  <Paragraphs>725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Symbol</vt:lpstr>
      <vt:lpstr>Times New Roman</vt:lpstr>
      <vt:lpstr>Courier New</vt:lpstr>
      <vt:lpstr>Default Design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795</cp:revision>
  <dcterms:created xsi:type="dcterms:W3CDTF">2006-01-31T23:43:34Z</dcterms:created>
  <dcterms:modified xsi:type="dcterms:W3CDTF">2014-12-08T16:48:11Z</dcterms:modified>
</cp:coreProperties>
</file>