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5" r:id="rId2"/>
    <p:sldId id="305" r:id="rId3"/>
    <p:sldId id="327" r:id="rId4"/>
    <p:sldId id="331" r:id="rId5"/>
    <p:sldId id="306" r:id="rId6"/>
    <p:sldId id="329" r:id="rId7"/>
    <p:sldId id="330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74" r:id="rId17"/>
    <p:sldId id="341" r:id="rId18"/>
    <p:sldId id="361" r:id="rId19"/>
    <p:sldId id="362" r:id="rId20"/>
    <p:sldId id="363" r:id="rId21"/>
    <p:sldId id="369" r:id="rId22"/>
    <p:sldId id="370" r:id="rId23"/>
    <p:sldId id="371" r:id="rId24"/>
    <p:sldId id="372" r:id="rId25"/>
    <p:sldId id="389" r:id="rId26"/>
    <p:sldId id="390" r:id="rId27"/>
    <p:sldId id="391" r:id="rId28"/>
    <p:sldId id="392" r:id="rId29"/>
    <p:sldId id="375" r:id="rId30"/>
    <p:sldId id="373" r:id="rId31"/>
    <p:sldId id="376" r:id="rId32"/>
    <p:sldId id="379" r:id="rId33"/>
    <p:sldId id="342" r:id="rId34"/>
    <p:sldId id="347" r:id="rId35"/>
    <p:sldId id="348" r:id="rId36"/>
    <p:sldId id="349" r:id="rId37"/>
    <p:sldId id="378" r:id="rId38"/>
    <p:sldId id="387" r:id="rId39"/>
    <p:sldId id="388" r:id="rId40"/>
    <p:sldId id="380" r:id="rId41"/>
    <p:sldId id="381" r:id="rId42"/>
    <p:sldId id="382" r:id="rId43"/>
    <p:sldId id="383" r:id="rId44"/>
    <p:sldId id="384" r:id="rId45"/>
    <p:sldId id="385" r:id="rId46"/>
    <p:sldId id="38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33CCFF"/>
    <a:srgbClr val="FFFFFF"/>
    <a:srgbClr val="D60093"/>
    <a:srgbClr val="66FF33"/>
    <a:srgbClr val="FFFF0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 snapToGrid="0">
      <p:cViewPr varScale="1">
        <p:scale>
          <a:sx n="114" d="100"/>
          <a:sy n="114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B2BBC1-1BD4-4E6E-A80C-29C95A366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0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7DADD8-4AE5-4AE7-BCB4-9B3269BB302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9501DE-BB84-4204-8396-918010517504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D88B32-1EC4-4103-949E-022C3BF3D43E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2A8F76-CE7D-48F0-B9AC-BA72AFA040C9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52030A-EC12-402A-8029-2DCB1C28E9D5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52DE01-AED8-4282-A537-CF40AB4C9137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EEA148-CCA4-4509-ADCD-3B9A6739F79C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B1E69-7F72-493F-A688-D54FEB605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00A59-952E-47DE-B302-3C171DF97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CE42B-DD3B-478F-9D57-FFC63D834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11B3-CEEC-4D3D-BC7C-257389161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195-FE6F-49AD-8B61-C9D235E34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7830-B1AA-4883-9804-FD71A29A8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7726A-DDBB-4517-93BD-C9E1CF101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292A4-DA80-42CA-B062-45F08087B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0898-DD85-4BA4-A3D5-5AF749A6B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2353-ED03-45EF-B88D-65048211D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3208B-EB54-456B-BA3C-6E5D75FC9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3DE1465-4344-448E-9681-674CBA4DA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frm=1&amp;source=images&amp;cd=&amp;cad=rja&amp;uact=8&amp;docid=TJDDsRU-zRxWAM&amp;tbnid=NZtNigV32f-lmM:&amp;ved=0CAUQjRw&amp;url=http://www.clker.com/clipart-6247.html&amp;ei=oJqxU4WxMMmvyATCtoD4Dg&amp;bvm=bv.69837884,d.aWw&amp;psig=AFQjCNE9iWuaVDc2w3toSQMg1ns1KWaWkw&amp;ust=1404234749640870" TargetMode="Externa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12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13.wav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image" Target="../media/image23.png"/><Relationship Id="rId18" Type="http://schemas.openxmlformats.org/officeDocument/2006/relationships/image" Target="../media/image27.wmf"/><Relationship Id="rId3" Type="http://schemas.openxmlformats.org/officeDocument/2006/relationships/audio" Target="../media/audio1.wav"/><Relationship Id="rId7" Type="http://schemas.openxmlformats.org/officeDocument/2006/relationships/audio" Target="../media/audio15.wav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11" Type="http://schemas.openxmlformats.org/officeDocument/2006/relationships/image" Target="../media/image21.png"/><Relationship Id="rId5" Type="http://schemas.openxmlformats.org/officeDocument/2006/relationships/audio" Target="../media/audio10.wav"/><Relationship Id="rId15" Type="http://schemas.openxmlformats.org/officeDocument/2006/relationships/image" Target="../media/image24.jpe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13.wav"/><Relationship Id="rId14" Type="http://schemas.openxmlformats.org/officeDocument/2006/relationships/image" Target="../media/image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18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7.wav"/><Relationship Id="rId11" Type="http://schemas.openxmlformats.org/officeDocument/2006/relationships/image" Target="../media/image22.png"/><Relationship Id="rId5" Type="http://schemas.openxmlformats.org/officeDocument/2006/relationships/audio" Target="../media/audio14.wav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http://de.wikipedia.org/w/index.php?title=Datei:Everest_North_Face_toward_Base_Camp_Tibet_Luca_Galuzzi_2006.jpg&amp;filetimestamp=20070320004704" TargetMode="Externa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http://de.wikipedia.org/w/index.php?title=Datei:Everest_North_Face_toward_Base_Camp_Tibet_Luca_Galuzzi_2006.jpg&amp;filetimestamp=20070320004704" TargetMode="Externa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hyperlink" Target="http://en.wikipedia.org/wiki/File:Foucault-rotz.gif" TargetMode="External"/><Relationship Id="rId10" Type="http://schemas.openxmlformats.org/officeDocument/2006/relationships/image" Target="../media/image36.jpeg"/><Relationship Id="rId4" Type="http://schemas.openxmlformats.org/officeDocument/2006/relationships/audio" Target="../media/audio2.wav"/><Relationship Id="rId9" Type="http://schemas.openxmlformats.org/officeDocument/2006/relationships/hyperlink" Target="http://en.wikipedia.org/wiki/File:Int%C3%A9rieur_du_Panth%C3%A9on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hyperlink" Target="http://en.wikipedia.org/wiki/File:Foucault-rotz.gif" TargetMode="Externa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audio" Target="../media/audio13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uact=8&amp;docid=e3LndXTNj0BmiM&amp;tbnid=2DiUrhrzExNEdM:&amp;ved=0CAUQjRw&amp;url=http://healthyliving.msn.com/health-wellness/men/10-questions-men-forget-to-ask-their-doctors&amp;ei=s_uxU4mxIqK48AH0t4HoBQ&amp;bvm=bv.69837884,d.b2U&amp;psig=AFQjCNH0v_zcQeQ_1XsmWuWSh667kCjAnQ&amp;ust=1404259357109436" TargetMode="Externa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259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/>
              <a:t>Essential idea: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	A force applied perpendicular to a body’s displacement can result in its circular motion.</a:t>
            </a:r>
            <a:r>
              <a:rPr lang="en-US" altLang="en-US" b="1"/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/>
              <a:t>Nature of science: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/>
              <a:t>	</a:t>
            </a:r>
            <a:r>
              <a:rPr lang="en-US" altLang="en-US"/>
              <a:t>Observable universe: Observations and subsequent deductions led to the realization that the force must act radially inwards in all cases of circular motion.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681038" y="5991225"/>
            <a:ext cx="5526087" cy="8667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b="1" i="1"/>
              <a:t>FYI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Centripetal means </a:t>
            </a:r>
            <a:r>
              <a:rPr lang="en-US" altLang="en-US" i="1"/>
              <a:t>center-seeking</a:t>
            </a:r>
            <a:r>
              <a:rPr lang="en-US" altLang="en-US"/>
              <a:t>.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49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To find the direction of the acceleration (</a:t>
            </a:r>
            <a:r>
              <a:rPr lang="en-US" b="1"/>
              <a:t>a</a:t>
            </a:r>
            <a:r>
              <a:rPr lang="en-US"/>
              <a:t> = </a:t>
            </a:r>
            <a:r>
              <a:rPr lang="en-US">
                <a:cs typeface="Courier New" pitchFamily="49" charset="0"/>
                <a:sym typeface="Symbol" pitchFamily="18" charset="2"/>
              </a:rPr>
              <a:t></a:t>
            </a:r>
            <a:r>
              <a:rPr lang="en-US" b="1">
                <a:cs typeface="Courier New" pitchFamily="49" charset="0"/>
              </a:rPr>
              <a:t>v</a:t>
            </a:r>
            <a:r>
              <a:rPr lang="en-US" b="1" i="1">
                <a:cs typeface="Courier New" pitchFamily="49" charset="0"/>
              </a:rPr>
              <a:t> </a:t>
            </a:r>
            <a:r>
              <a:rPr lang="en-US" i="1">
                <a:cs typeface="Courier New" pitchFamily="49" charset="0"/>
              </a:rPr>
              <a:t>/ </a:t>
            </a:r>
            <a:r>
              <a:rPr lang="en-US">
                <a:sym typeface="Symbol" pitchFamily="18" charset="2"/>
              </a:rPr>
              <a:t></a:t>
            </a:r>
            <a:r>
              <a:rPr lang="en-US" i="1">
                <a:cs typeface="Courier New" pitchFamily="49" charset="0"/>
              </a:rPr>
              <a:t>t</a:t>
            </a:r>
            <a:r>
              <a:rPr lang="en-US">
                <a:cs typeface="Courier New" pitchFamily="49" charset="0"/>
              </a:rPr>
              <a:t> </a:t>
            </a:r>
            <a:r>
              <a:rPr lang="en-US"/>
              <a:t>) we observe two nearby snapshots of the particle:</a:t>
            </a:r>
            <a:endParaRPr lang="en-US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The direction of the acceleration is gotten from          </a:t>
            </a:r>
            <a:r>
              <a:rPr lang="en-US">
                <a:sym typeface="Symbol" pitchFamily="18" charset="2"/>
              </a:rPr>
              <a:t></a:t>
            </a:r>
            <a:r>
              <a:rPr lang="en-US" b="1" i="1">
                <a:cs typeface="Courier New" pitchFamily="49" charset="0"/>
              </a:rPr>
              <a:t>v</a:t>
            </a:r>
            <a:r>
              <a:rPr lang="en-US">
                <a:cs typeface="Courier New" pitchFamily="49" charset="0"/>
              </a:rPr>
              <a:t> = </a:t>
            </a:r>
            <a:r>
              <a:rPr lang="en-US" b="1" i="1">
                <a:solidFill>
                  <a:srgbClr val="FF0000"/>
                </a:solidFill>
                <a:cs typeface="Courier New" pitchFamily="49" charset="0"/>
              </a:rPr>
              <a:t>v</a:t>
            </a:r>
            <a:r>
              <a:rPr lang="en-US" baseline="-25000">
                <a:solidFill>
                  <a:srgbClr val="FF0000"/>
                </a:solidFill>
                <a:cs typeface="Courier New" pitchFamily="49" charset="0"/>
              </a:rPr>
              <a:t>2</a:t>
            </a:r>
            <a:r>
              <a:rPr lang="en-US" baseline="30000">
                <a:cs typeface="Courier New" pitchFamily="49" charset="0"/>
              </a:rPr>
              <a:t> </a:t>
            </a:r>
            <a:r>
              <a:rPr lang="en-US">
                <a:cs typeface="Courier New" pitchFamily="49" charset="0"/>
              </a:rPr>
              <a:t>– </a:t>
            </a:r>
            <a:r>
              <a:rPr lang="en-US" b="1" i="1">
                <a:solidFill>
                  <a:srgbClr val="FF0000"/>
                </a:solidFill>
                <a:cs typeface="Courier New" pitchFamily="49" charset="0"/>
              </a:rPr>
              <a:t>v</a:t>
            </a:r>
            <a:r>
              <a:rPr lang="en-US" baseline="-25000">
                <a:solidFill>
                  <a:srgbClr val="FF0000"/>
                </a:solidFill>
                <a:cs typeface="Courier New" pitchFamily="49" charset="0"/>
              </a:rPr>
              <a:t>1</a:t>
            </a:r>
            <a:r>
              <a:rPr lang="en-US">
                <a:cs typeface="Courier New" pitchFamily="49" charset="0"/>
              </a:rPr>
              <a:t> = </a:t>
            </a:r>
            <a:r>
              <a:rPr lang="en-US" b="1" i="1">
                <a:solidFill>
                  <a:srgbClr val="FF0000"/>
                </a:solidFill>
                <a:cs typeface="Courier New" pitchFamily="49" charset="0"/>
              </a:rPr>
              <a:t>v</a:t>
            </a:r>
            <a:r>
              <a:rPr lang="en-US" baseline="-25000">
                <a:solidFill>
                  <a:srgbClr val="FF0000"/>
                </a:solidFill>
                <a:cs typeface="Courier New" pitchFamily="49" charset="0"/>
              </a:rPr>
              <a:t>2</a:t>
            </a:r>
            <a:r>
              <a:rPr lang="en-US" baseline="30000">
                <a:cs typeface="Courier New" pitchFamily="49" charset="0"/>
              </a:rPr>
              <a:t> </a:t>
            </a:r>
            <a:r>
              <a:rPr lang="en-US">
                <a:cs typeface="Courier New" pitchFamily="49" charset="0"/>
              </a:rPr>
              <a:t>+ (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-</a:t>
            </a:r>
            <a:r>
              <a:rPr lang="en-US" b="1" i="1">
                <a:solidFill>
                  <a:srgbClr val="008000"/>
                </a:solidFill>
                <a:cs typeface="Courier New" pitchFamily="49" charset="0"/>
              </a:rPr>
              <a:t>v</a:t>
            </a:r>
            <a:r>
              <a:rPr lang="en-US" baseline="-25000">
                <a:solidFill>
                  <a:srgbClr val="008000"/>
                </a:solidFill>
                <a:cs typeface="Courier New" pitchFamily="49" charset="0"/>
              </a:rPr>
              <a:t>1</a:t>
            </a:r>
            <a:r>
              <a:rPr lang="en-US">
                <a:cs typeface="Courier New" pitchFamily="49" charset="0"/>
              </a:rPr>
              <a:t>):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The direction of the acceleration is </a:t>
            </a:r>
            <a:r>
              <a:rPr lang="en-US" b="1"/>
              <a:t>toward the          center</a:t>
            </a:r>
            <a:r>
              <a:rPr lang="en-US"/>
              <a:t> of the circle - you must be able to sketch this.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681038" y="4456113"/>
            <a:ext cx="1646237" cy="1536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11270" name="Group 5"/>
          <p:cNvGrpSpPr>
            <a:grpSpLocks/>
          </p:cNvGrpSpPr>
          <p:nvPr/>
        </p:nvGrpSpPr>
        <p:grpSpPr bwMode="auto">
          <a:xfrm>
            <a:off x="6167438" y="4235450"/>
            <a:ext cx="2624137" cy="2622550"/>
            <a:chOff x="864" y="1516"/>
            <a:chExt cx="1653" cy="1652"/>
          </a:xfrm>
        </p:grpSpPr>
        <p:sp>
          <p:nvSpPr>
            <p:cNvPr id="112646" name="Rectangle 6"/>
            <p:cNvSpPr>
              <a:spLocks noChangeArrowheads="1"/>
            </p:cNvSpPr>
            <p:nvPr/>
          </p:nvSpPr>
          <p:spPr bwMode="auto">
            <a:xfrm>
              <a:off x="8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>
              <a:off x="110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48" name="Rectangle 8"/>
            <p:cNvSpPr>
              <a:spLocks noChangeArrowheads="1"/>
            </p:cNvSpPr>
            <p:nvPr/>
          </p:nvSpPr>
          <p:spPr bwMode="auto">
            <a:xfrm>
              <a:off x="134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49" name="Rectangle 9"/>
            <p:cNvSpPr>
              <a:spLocks noChangeArrowheads="1"/>
            </p:cNvSpPr>
            <p:nvPr/>
          </p:nvSpPr>
          <p:spPr bwMode="auto">
            <a:xfrm>
              <a:off x="158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0" name="Rectangle 10"/>
            <p:cNvSpPr>
              <a:spLocks noChangeArrowheads="1"/>
            </p:cNvSpPr>
            <p:nvPr/>
          </p:nvSpPr>
          <p:spPr bwMode="auto">
            <a:xfrm>
              <a:off x="182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1" name="Rectangle 11"/>
            <p:cNvSpPr>
              <a:spLocks noChangeArrowheads="1"/>
            </p:cNvSpPr>
            <p:nvPr/>
          </p:nvSpPr>
          <p:spPr bwMode="auto">
            <a:xfrm>
              <a:off x="20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2" name="Rectangle 12"/>
            <p:cNvSpPr>
              <a:spLocks noChangeArrowheads="1"/>
            </p:cNvSpPr>
            <p:nvPr/>
          </p:nvSpPr>
          <p:spPr bwMode="auto">
            <a:xfrm>
              <a:off x="8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3" name="Rectangle 13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4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5" name="Rectangle 15"/>
            <p:cNvSpPr>
              <a:spLocks noChangeArrowheads="1"/>
            </p:cNvSpPr>
            <p:nvPr/>
          </p:nvSpPr>
          <p:spPr bwMode="auto">
            <a:xfrm>
              <a:off x="158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6" name="Rectangle 16"/>
            <p:cNvSpPr>
              <a:spLocks noChangeArrowheads="1"/>
            </p:cNvSpPr>
            <p:nvPr/>
          </p:nvSpPr>
          <p:spPr bwMode="auto">
            <a:xfrm>
              <a:off x="182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7" name="Rectangle 17"/>
            <p:cNvSpPr>
              <a:spLocks noChangeArrowheads="1"/>
            </p:cNvSpPr>
            <p:nvPr/>
          </p:nvSpPr>
          <p:spPr bwMode="auto">
            <a:xfrm>
              <a:off x="20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8" name="Rectangle 18"/>
            <p:cNvSpPr>
              <a:spLocks noChangeArrowheads="1"/>
            </p:cNvSpPr>
            <p:nvPr/>
          </p:nvSpPr>
          <p:spPr bwMode="auto">
            <a:xfrm>
              <a:off x="8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9" name="Rectangle 19"/>
            <p:cNvSpPr>
              <a:spLocks noChangeArrowheads="1"/>
            </p:cNvSpPr>
            <p:nvPr/>
          </p:nvSpPr>
          <p:spPr bwMode="auto">
            <a:xfrm>
              <a:off x="110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0" name="Rectangle 20"/>
            <p:cNvSpPr>
              <a:spLocks noChangeArrowheads="1"/>
            </p:cNvSpPr>
            <p:nvPr/>
          </p:nvSpPr>
          <p:spPr bwMode="auto">
            <a:xfrm>
              <a:off x="134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1" name="Rectangle 21"/>
            <p:cNvSpPr>
              <a:spLocks noChangeArrowheads="1"/>
            </p:cNvSpPr>
            <p:nvPr/>
          </p:nvSpPr>
          <p:spPr bwMode="auto">
            <a:xfrm>
              <a:off x="158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2" name="Rectangle 22"/>
            <p:cNvSpPr>
              <a:spLocks noChangeArrowheads="1"/>
            </p:cNvSpPr>
            <p:nvPr/>
          </p:nvSpPr>
          <p:spPr bwMode="auto">
            <a:xfrm>
              <a:off x="182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3" name="Rectangle 23"/>
            <p:cNvSpPr>
              <a:spLocks noChangeArrowheads="1"/>
            </p:cNvSpPr>
            <p:nvPr/>
          </p:nvSpPr>
          <p:spPr bwMode="auto">
            <a:xfrm>
              <a:off x="20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4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5" name="Rectangle 25"/>
            <p:cNvSpPr>
              <a:spLocks noChangeArrowheads="1"/>
            </p:cNvSpPr>
            <p:nvPr/>
          </p:nvSpPr>
          <p:spPr bwMode="auto">
            <a:xfrm>
              <a:off x="110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6" name="Rectangle 26"/>
            <p:cNvSpPr>
              <a:spLocks noChangeArrowheads="1"/>
            </p:cNvSpPr>
            <p:nvPr/>
          </p:nvSpPr>
          <p:spPr bwMode="auto">
            <a:xfrm>
              <a:off x="134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7" name="Rectangle 27"/>
            <p:cNvSpPr>
              <a:spLocks noChangeArrowheads="1"/>
            </p:cNvSpPr>
            <p:nvPr/>
          </p:nvSpPr>
          <p:spPr bwMode="auto">
            <a:xfrm>
              <a:off x="158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8" name="Rectangle 28"/>
            <p:cNvSpPr>
              <a:spLocks noChangeArrowheads="1"/>
            </p:cNvSpPr>
            <p:nvPr/>
          </p:nvSpPr>
          <p:spPr bwMode="auto">
            <a:xfrm>
              <a:off x="182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9" name="Rectangle 29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0" name="Rectangle 30"/>
            <p:cNvSpPr>
              <a:spLocks noChangeArrowheads="1"/>
            </p:cNvSpPr>
            <p:nvPr/>
          </p:nvSpPr>
          <p:spPr bwMode="auto">
            <a:xfrm>
              <a:off x="8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1" name="Rectangle 31"/>
            <p:cNvSpPr>
              <a:spLocks noChangeArrowheads="1"/>
            </p:cNvSpPr>
            <p:nvPr/>
          </p:nvSpPr>
          <p:spPr bwMode="auto">
            <a:xfrm>
              <a:off x="110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2" name="Rectangle 32"/>
            <p:cNvSpPr>
              <a:spLocks noChangeArrowheads="1"/>
            </p:cNvSpPr>
            <p:nvPr/>
          </p:nvSpPr>
          <p:spPr bwMode="auto">
            <a:xfrm>
              <a:off x="134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3" name="Rectangle 33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4" name="Rectangle 34"/>
            <p:cNvSpPr>
              <a:spLocks noChangeArrowheads="1"/>
            </p:cNvSpPr>
            <p:nvPr/>
          </p:nvSpPr>
          <p:spPr bwMode="auto">
            <a:xfrm>
              <a:off x="182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5" name="Rectangle 35"/>
            <p:cNvSpPr>
              <a:spLocks noChangeArrowheads="1"/>
            </p:cNvSpPr>
            <p:nvPr/>
          </p:nvSpPr>
          <p:spPr bwMode="auto">
            <a:xfrm>
              <a:off x="20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6" name="Rectangle 36"/>
            <p:cNvSpPr>
              <a:spLocks noChangeArrowheads="1"/>
            </p:cNvSpPr>
            <p:nvPr/>
          </p:nvSpPr>
          <p:spPr bwMode="auto">
            <a:xfrm>
              <a:off x="8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7" name="Rectangle 37"/>
            <p:cNvSpPr>
              <a:spLocks noChangeArrowheads="1"/>
            </p:cNvSpPr>
            <p:nvPr/>
          </p:nvSpPr>
          <p:spPr bwMode="auto">
            <a:xfrm>
              <a:off x="110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8" name="Rectangle 38"/>
            <p:cNvSpPr>
              <a:spLocks noChangeArrowheads="1"/>
            </p:cNvSpPr>
            <p:nvPr/>
          </p:nvSpPr>
          <p:spPr bwMode="auto">
            <a:xfrm>
              <a:off x="134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9" name="Rectangle 39"/>
            <p:cNvSpPr>
              <a:spLocks noChangeArrowheads="1"/>
            </p:cNvSpPr>
            <p:nvPr/>
          </p:nvSpPr>
          <p:spPr bwMode="auto">
            <a:xfrm>
              <a:off x="158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0" name="Rectangle 40"/>
            <p:cNvSpPr>
              <a:spLocks noChangeArrowheads="1"/>
            </p:cNvSpPr>
            <p:nvPr/>
          </p:nvSpPr>
          <p:spPr bwMode="auto">
            <a:xfrm>
              <a:off x="182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1" name="Rectangle 41"/>
            <p:cNvSpPr>
              <a:spLocks noChangeArrowheads="1"/>
            </p:cNvSpPr>
            <p:nvPr/>
          </p:nvSpPr>
          <p:spPr bwMode="auto">
            <a:xfrm>
              <a:off x="20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2" name="Line 42"/>
            <p:cNvSpPr>
              <a:spLocks noChangeShapeType="1"/>
            </p:cNvSpPr>
            <p:nvPr/>
          </p:nvSpPr>
          <p:spPr bwMode="auto">
            <a:xfrm>
              <a:off x="864" y="2448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3" name="Line 43"/>
            <p:cNvSpPr>
              <a:spLocks noChangeShapeType="1"/>
            </p:cNvSpPr>
            <p:nvPr/>
          </p:nvSpPr>
          <p:spPr bwMode="auto">
            <a:xfrm flipV="1">
              <a:off x="1584" y="1632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4" name="Text Box 44"/>
            <p:cNvSpPr txBox="1">
              <a:spLocks noChangeArrowheads="1"/>
            </p:cNvSpPr>
            <p:nvPr/>
          </p:nvSpPr>
          <p:spPr bwMode="auto">
            <a:xfrm>
              <a:off x="2304" y="2431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>
                  <a:latin typeface="+mn-lt"/>
                </a:rPr>
                <a:t>x</a:t>
              </a:r>
            </a:p>
          </p:txBody>
        </p:sp>
        <p:sp>
          <p:nvSpPr>
            <p:cNvPr id="112685" name="Text Box 45"/>
            <p:cNvSpPr txBox="1">
              <a:spLocks noChangeArrowheads="1"/>
            </p:cNvSpPr>
            <p:nvPr/>
          </p:nvSpPr>
          <p:spPr bwMode="auto">
            <a:xfrm>
              <a:off x="1584" y="151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>
                  <a:latin typeface="+mn-lt"/>
                </a:rPr>
                <a:t>y</a:t>
              </a:r>
            </a:p>
          </p:txBody>
        </p:sp>
      </p:grpSp>
      <p:sp>
        <p:nvSpPr>
          <p:cNvPr id="112686" name="Oval 46"/>
          <p:cNvSpPr>
            <a:spLocks noChangeArrowheads="1"/>
          </p:cNvSpPr>
          <p:nvPr/>
        </p:nvSpPr>
        <p:spPr bwMode="auto">
          <a:xfrm>
            <a:off x="6167438" y="4562475"/>
            <a:ext cx="2286000" cy="2286000"/>
          </a:xfrm>
          <a:prstGeom prst="ellips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6161088" y="4743450"/>
            <a:ext cx="2251075" cy="1951038"/>
            <a:chOff x="3593" y="265"/>
            <a:chExt cx="1418" cy="1229"/>
          </a:xfrm>
        </p:grpSpPr>
        <p:grpSp>
          <p:nvGrpSpPr>
            <p:cNvPr id="11316" name="Group 48"/>
            <p:cNvGrpSpPr>
              <a:grpSpLocks/>
            </p:cNvGrpSpPr>
            <p:nvPr/>
          </p:nvGrpSpPr>
          <p:grpSpPr bwMode="auto">
            <a:xfrm>
              <a:off x="4265" y="265"/>
              <a:ext cx="746" cy="455"/>
              <a:chOff x="4265" y="265"/>
              <a:chExt cx="746" cy="455"/>
            </a:xfrm>
          </p:grpSpPr>
          <p:sp>
            <p:nvSpPr>
              <p:cNvPr id="112689" name="Oval 49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0" name="Line 50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1" name="Line 51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317" name="Group 52"/>
            <p:cNvGrpSpPr>
              <a:grpSpLocks/>
            </p:cNvGrpSpPr>
            <p:nvPr/>
          </p:nvGrpSpPr>
          <p:grpSpPr bwMode="auto">
            <a:xfrm rot="10800000">
              <a:off x="3593" y="1039"/>
              <a:ext cx="746" cy="455"/>
              <a:chOff x="4265" y="265"/>
              <a:chExt cx="746" cy="455"/>
            </a:xfrm>
          </p:grpSpPr>
          <p:sp>
            <p:nvSpPr>
              <p:cNvPr id="112693" name="Oval 53"/>
              <p:cNvSpPr>
                <a:spLocks noChangeArrowheads="1"/>
              </p:cNvSpPr>
              <p:nvPr/>
            </p:nvSpPr>
            <p:spPr bwMode="auto">
              <a:xfrm rot="-1561489">
                <a:off x="4906" y="501"/>
                <a:ext cx="110" cy="11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4" name="Line 54"/>
              <p:cNvSpPr>
                <a:spLocks noChangeShapeType="1"/>
              </p:cNvSpPr>
              <p:nvPr/>
            </p:nvSpPr>
            <p:spPr bwMode="auto">
              <a:xfrm rot="-1561489">
                <a:off x="4275" y="715"/>
                <a:ext cx="723" cy="0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5" name="Line 55"/>
              <p:cNvSpPr>
                <a:spLocks noChangeShapeType="1"/>
              </p:cNvSpPr>
              <p:nvPr/>
            </p:nvSpPr>
            <p:spPr bwMode="auto">
              <a:xfrm flipH="1" flipV="1">
                <a:off x="4820" y="260"/>
                <a:ext cx="147" cy="288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7229475" y="4748213"/>
            <a:ext cx="1184275" cy="722312"/>
            <a:chOff x="4265" y="265"/>
            <a:chExt cx="746" cy="455"/>
          </a:xfrm>
        </p:grpSpPr>
        <p:sp>
          <p:nvSpPr>
            <p:cNvPr id="112697" name="Oval 57"/>
            <p:cNvSpPr>
              <a:spLocks noChangeArrowheads="1"/>
            </p:cNvSpPr>
            <p:nvPr/>
          </p:nvSpPr>
          <p:spPr bwMode="auto">
            <a:xfrm rot="-1561489">
              <a:off x="4901" y="506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98" name="Line 58"/>
            <p:cNvSpPr>
              <a:spLocks noChangeShapeType="1"/>
            </p:cNvSpPr>
            <p:nvPr/>
          </p:nvSpPr>
          <p:spPr bwMode="auto">
            <a:xfrm rot="-1561489">
              <a:off x="4265" y="720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99" name="Line 59"/>
            <p:cNvSpPr>
              <a:spLocks noChangeShapeType="1"/>
            </p:cNvSpPr>
            <p:nvPr/>
          </p:nvSpPr>
          <p:spPr bwMode="auto">
            <a:xfrm flipH="1" flipV="1">
              <a:off x="4810" y="265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 rot="-1795891">
            <a:off x="6870700" y="4567238"/>
            <a:ext cx="1184275" cy="722312"/>
            <a:chOff x="4265" y="265"/>
            <a:chExt cx="746" cy="455"/>
          </a:xfrm>
        </p:grpSpPr>
        <p:sp>
          <p:nvSpPr>
            <p:cNvPr id="112701" name="Oval 61"/>
            <p:cNvSpPr>
              <a:spLocks noChangeArrowheads="1"/>
            </p:cNvSpPr>
            <p:nvPr/>
          </p:nvSpPr>
          <p:spPr bwMode="auto">
            <a:xfrm rot="-1561489">
              <a:off x="4897" y="503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02" name="Line 62"/>
            <p:cNvSpPr>
              <a:spLocks noChangeShapeType="1"/>
            </p:cNvSpPr>
            <p:nvPr/>
          </p:nvSpPr>
          <p:spPr bwMode="auto">
            <a:xfrm rot="-1561489">
              <a:off x="4266" y="715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03" name="Line 63"/>
            <p:cNvSpPr>
              <a:spLocks noChangeShapeType="1"/>
            </p:cNvSpPr>
            <p:nvPr/>
          </p:nvSpPr>
          <p:spPr bwMode="auto">
            <a:xfrm flipH="1" flipV="1">
              <a:off x="4808" y="260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1275" name="Group 64"/>
          <p:cNvGrpSpPr>
            <a:grpSpLocks/>
          </p:cNvGrpSpPr>
          <p:nvPr/>
        </p:nvGrpSpPr>
        <p:grpSpPr bwMode="auto">
          <a:xfrm>
            <a:off x="7893050" y="3654425"/>
            <a:ext cx="1250950" cy="785813"/>
            <a:chOff x="4147" y="2337"/>
            <a:chExt cx="788" cy="495"/>
          </a:xfrm>
        </p:grpSpPr>
        <p:sp>
          <p:nvSpPr>
            <p:cNvPr id="112705" name="Rectangle 65"/>
            <p:cNvSpPr>
              <a:spLocks noChangeArrowheads="1"/>
            </p:cNvSpPr>
            <p:nvPr/>
          </p:nvSpPr>
          <p:spPr bwMode="auto">
            <a:xfrm>
              <a:off x="4147" y="2361"/>
              <a:ext cx="731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06" name="Text Box 66"/>
            <p:cNvSpPr txBox="1">
              <a:spLocks noChangeArrowheads="1"/>
            </p:cNvSpPr>
            <p:nvPr/>
          </p:nvSpPr>
          <p:spPr bwMode="auto">
            <a:xfrm>
              <a:off x="4166" y="2541"/>
              <a:ext cx="7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latin typeface="+mn-lt"/>
                </a:rPr>
                <a:t>r blue</a:t>
              </a:r>
            </a:p>
          </p:txBody>
        </p:sp>
        <p:sp>
          <p:nvSpPr>
            <p:cNvPr id="112707" name="Text Box 67"/>
            <p:cNvSpPr txBox="1">
              <a:spLocks noChangeArrowheads="1"/>
            </p:cNvSpPr>
            <p:nvPr/>
          </p:nvSpPr>
          <p:spPr bwMode="auto">
            <a:xfrm>
              <a:off x="4160" y="2337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3300"/>
                  </a:solidFill>
                  <a:latin typeface="+mn-lt"/>
                </a:rPr>
                <a:t>v red</a:t>
              </a:r>
            </a:p>
          </p:txBody>
        </p:sp>
      </p:grpSp>
      <p:sp>
        <p:nvSpPr>
          <p:cNvPr id="112708" name="Text Box 68"/>
          <p:cNvSpPr txBox="1">
            <a:spLocks noChangeArrowheads="1"/>
          </p:cNvSpPr>
          <p:nvPr/>
        </p:nvSpPr>
        <p:spPr bwMode="auto">
          <a:xfrm>
            <a:off x="8159750" y="4635500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3300"/>
                </a:solidFill>
                <a:latin typeface="+mn-lt"/>
              </a:rPr>
              <a:t>v</a:t>
            </a:r>
            <a:r>
              <a:rPr lang="en-US" b="1" baseline="-25000">
                <a:solidFill>
                  <a:srgbClr val="FF3300"/>
                </a:solidFill>
                <a:latin typeface="+mn-lt"/>
              </a:rPr>
              <a:t>1</a:t>
            </a:r>
            <a:endParaRPr lang="en-US" b="1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12709" name="Text Box 69"/>
          <p:cNvSpPr txBox="1">
            <a:spLocks noChangeArrowheads="1"/>
          </p:cNvSpPr>
          <p:nvPr/>
        </p:nvSpPr>
        <p:spPr bwMode="auto">
          <a:xfrm>
            <a:off x="7426325" y="414496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FF3300"/>
                </a:solidFill>
                <a:latin typeface="+mn-lt"/>
              </a:rPr>
              <a:t>2</a:t>
            </a:r>
            <a:endParaRPr lang="en-US" b="1" dirty="0">
              <a:solidFill>
                <a:srgbClr val="FF3300"/>
              </a:solidFill>
              <a:latin typeface="+mn-lt"/>
            </a:endParaRP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6873875" y="4146550"/>
            <a:ext cx="1782763" cy="1325563"/>
            <a:chOff x="1502" y="3037"/>
            <a:chExt cx="1123" cy="835"/>
          </a:xfrm>
        </p:grpSpPr>
        <p:grpSp>
          <p:nvGrpSpPr>
            <p:cNvPr id="11297" name="Group 72"/>
            <p:cNvGrpSpPr>
              <a:grpSpLocks/>
            </p:cNvGrpSpPr>
            <p:nvPr/>
          </p:nvGrpSpPr>
          <p:grpSpPr bwMode="auto">
            <a:xfrm>
              <a:off x="1728" y="3417"/>
              <a:ext cx="746" cy="455"/>
              <a:chOff x="4265" y="265"/>
              <a:chExt cx="746" cy="455"/>
            </a:xfrm>
          </p:grpSpPr>
          <p:sp>
            <p:nvSpPr>
              <p:cNvPr id="112713" name="Oval 73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4" name="Line 74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5" name="Line 75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298" name="Group 76"/>
            <p:cNvGrpSpPr>
              <a:grpSpLocks/>
            </p:cNvGrpSpPr>
            <p:nvPr/>
          </p:nvGrpSpPr>
          <p:grpSpPr bwMode="auto">
            <a:xfrm rot="-1795891">
              <a:off x="1502" y="3303"/>
              <a:ext cx="746" cy="455"/>
              <a:chOff x="4265" y="265"/>
              <a:chExt cx="746" cy="455"/>
            </a:xfrm>
          </p:grpSpPr>
          <p:sp>
            <p:nvSpPr>
              <p:cNvPr id="112717" name="Oval 77"/>
              <p:cNvSpPr>
                <a:spLocks noChangeArrowheads="1"/>
              </p:cNvSpPr>
              <p:nvPr/>
            </p:nvSpPr>
            <p:spPr bwMode="auto">
              <a:xfrm rot="-1561489">
                <a:off x="4898" y="503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8" name="Line 78"/>
              <p:cNvSpPr>
                <a:spLocks noChangeShapeType="1"/>
              </p:cNvSpPr>
              <p:nvPr/>
            </p:nvSpPr>
            <p:spPr bwMode="auto">
              <a:xfrm rot="-1561489">
                <a:off x="4266" y="715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9" name="Line 79"/>
              <p:cNvSpPr>
                <a:spLocks noChangeShapeType="1"/>
              </p:cNvSpPr>
              <p:nvPr/>
            </p:nvSpPr>
            <p:spPr bwMode="auto">
              <a:xfrm flipH="1" flipV="1">
                <a:off x="4808" y="260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112720" name="Text Box 80"/>
            <p:cNvSpPr txBox="1">
              <a:spLocks noChangeArrowheads="1"/>
            </p:cNvSpPr>
            <p:nvPr/>
          </p:nvSpPr>
          <p:spPr bwMode="auto">
            <a:xfrm>
              <a:off x="2314" y="3346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>
                  <a:solidFill>
                    <a:srgbClr val="FF3300"/>
                  </a:solidFill>
                  <a:latin typeface="+mn-lt"/>
                </a:rPr>
                <a:t>1</a:t>
              </a:r>
              <a:endParaRPr lang="en-US" b="1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112721" name="Text Box 81"/>
            <p:cNvSpPr txBox="1">
              <a:spLocks noChangeArrowheads="1"/>
            </p:cNvSpPr>
            <p:nvPr/>
          </p:nvSpPr>
          <p:spPr bwMode="auto">
            <a:xfrm>
              <a:off x="1852" y="3037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 dirty="0">
                  <a:solidFill>
                    <a:srgbClr val="FF3300"/>
                  </a:solidFill>
                  <a:latin typeface="+mn-lt"/>
                </a:rPr>
                <a:t>2</a:t>
              </a:r>
              <a:endParaRPr lang="en-US" b="1" dirty="0">
                <a:solidFill>
                  <a:srgbClr val="FF3300"/>
                </a:solidFill>
                <a:latin typeface="+mn-lt"/>
              </a:endParaRPr>
            </a:p>
          </p:txBody>
        </p:sp>
      </p:grpSp>
      <p:sp>
        <p:nvSpPr>
          <p:cNvPr id="112722" name="Line 82"/>
          <p:cNvSpPr>
            <a:spLocks noChangeShapeType="1"/>
          </p:cNvSpPr>
          <p:nvPr/>
        </p:nvSpPr>
        <p:spPr bwMode="auto">
          <a:xfrm flipH="1">
            <a:off x="4029075" y="5026025"/>
            <a:ext cx="142875" cy="255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2723" name="Text Box 83"/>
          <p:cNvSpPr txBox="1">
            <a:spLocks noChangeArrowheads="1"/>
          </p:cNvSpPr>
          <p:nvPr/>
        </p:nvSpPr>
        <p:spPr bwMode="auto">
          <a:xfrm>
            <a:off x="3994150" y="5116513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</a:t>
            </a:r>
            <a:r>
              <a:rPr lang="en-US" b="1" i="1"/>
              <a:t>v</a:t>
            </a:r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847725" y="4357688"/>
            <a:ext cx="1490663" cy="1677987"/>
            <a:chOff x="1115" y="3176"/>
            <a:chExt cx="939" cy="1057"/>
          </a:xfrm>
        </p:grpSpPr>
        <p:sp>
          <p:nvSpPr>
            <p:cNvPr id="112725" name="Oval 85"/>
            <p:cNvSpPr>
              <a:spLocks noChangeArrowheads="1"/>
            </p:cNvSpPr>
            <p:nvPr/>
          </p:nvSpPr>
          <p:spPr bwMode="auto">
            <a:xfrm rot="-1561489">
              <a:off x="1793" y="3797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26" name="Line 86"/>
            <p:cNvSpPr>
              <a:spLocks noChangeShapeType="1"/>
            </p:cNvSpPr>
            <p:nvPr/>
          </p:nvSpPr>
          <p:spPr bwMode="auto">
            <a:xfrm rot="-1561489">
              <a:off x="1157" y="4011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27" name="Line 87"/>
            <p:cNvSpPr>
              <a:spLocks noChangeShapeType="1"/>
            </p:cNvSpPr>
            <p:nvPr/>
          </p:nvSpPr>
          <p:spPr bwMode="auto">
            <a:xfrm flipH="1" flipV="1">
              <a:off x="1702" y="3556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28" name="Oval 88"/>
            <p:cNvSpPr>
              <a:spLocks noChangeArrowheads="1"/>
            </p:cNvSpPr>
            <p:nvPr/>
          </p:nvSpPr>
          <p:spPr bwMode="auto">
            <a:xfrm rot="-3357380">
              <a:off x="1558" y="3515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29" name="Line 89"/>
            <p:cNvSpPr>
              <a:spLocks noChangeShapeType="1"/>
            </p:cNvSpPr>
            <p:nvPr/>
          </p:nvSpPr>
          <p:spPr bwMode="auto">
            <a:xfrm rot="-3357380">
              <a:off x="1045" y="3872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30" name="Line 90"/>
            <p:cNvSpPr>
              <a:spLocks noChangeShapeType="1"/>
            </p:cNvSpPr>
            <p:nvPr/>
          </p:nvSpPr>
          <p:spPr bwMode="auto">
            <a:xfrm rot="-1795891" flipH="1" flipV="1">
              <a:off x="1401" y="3330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31" name="Text Box 91"/>
            <p:cNvSpPr txBox="1">
              <a:spLocks noChangeArrowheads="1"/>
            </p:cNvSpPr>
            <p:nvPr/>
          </p:nvSpPr>
          <p:spPr bwMode="auto">
            <a:xfrm>
              <a:off x="1743" y="3485"/>
              <a:ext cx="3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>
                  <a:solidFill>
                    <a:srgbClr val="FF3300"/>
                  </a:solidFill>
                  <a:latin typeface="+mn-lt"/>
                </a:rPr>
                <a:t>1</a:t>
              </a:r>
              <a:endParaRPr lang="en-US" b="1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112732" name="Text Box 92"/>
            <p:cNvSpPr txBox="1">
              <a:spLocks noChangeArrowheads="1"/>
            </p:cNvSpPr>
            <p:nvPr/>
          </p:nvSpPr>
          <p:spPr bwMode="auto">
            <a:xfrm>
              <a:off x="1351" y="3176"/>
              <a:ext cx="3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 dirty="0">
                  <a:solidFill>
                    <a:srgbClr val="FF3300"/>
                  </a:solidFill>
                  <a:latin typeface="+mn-lt"/>
                </a:rPr>
                <a:t>2</a:t>
              </a:r>
              <a:endParaRPr lang="en-US" b="1" dirty="0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112733" name="Line 93"/>
            <p:cNvSpPr>
              <a:spLocks noChangeShapeType="1"/>
            </p:cNvSpPr>
            <p:nvPr/>
          </p:nvSpPr>
          <p:spPr bwMode="auto">
            <a:xfrm flipH="1" flipV="1">
              <a:off x="1360" y="3408"/>
              <a:ext cx="147" cy="2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34" name="Line 94"/>
            <p:cNvSpPr>
              <a:spLocks noChangeShapeType="1"/>
            </p:cNvSpPr>
            <p:nvPr/>
          </p:nvSpPr>
          <p:spPr bwMode="auto">
            <a:xfrm flipH="1">
              <a:off x="1506" y="3564"/>
              <a:ext cx="90" cy="1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35" name="Text Box 95"/>
            <p:cNvSpPr txBox="1">
              <a:spLocks noChangeArrowheads="1"/>
            </p:cNvSpPr>
            <p:nvPr/>
          </p:nvSpPr>
          <p:spPr bwMode="auto">
            <a:xfrm>
              <a:off x="1115" y="3424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8000"/>
                  </a:solidFill>
                  <a:latin typeface="+mn-lt"/>
                </a:rPr>
                <a:t>-v</a:t>
              </a:r>
              <a:r>
                <a:rPr lang="en-US" b="1" baseline="-25000">
                  <a:solidFill>
                    <a:srgbClr val="008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112736" name="Text Box 96"/>
            <p:cNvSpPr txBox="1">
              <a:spLocks noChangeArrowheads="1"/>
            </p:cNvSpPr>
            <p:nvPr/>
          </p:nvSpPr>
          <p:spPr bwMode="auto">
            <a:xfrm>
              <a:off x="1494" y="3596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ym typeface="Symbol" pitchFamily="18" charset="2"/>
                </a:rPr>
                <a:t></a:t>
              </a:r>
              <a:r>
                <a:rPr lang="en-US" b="1" i="1"/>
                <a:t>v</a:t>
              </a:r>
            </a:p>
          </p:txBody>
        </p:sp>
      </p:grpSp>
      <p:sp>
        <p:nvSpPr>
          <p:cNvPr id="112737" name="Text Box 97"/>
          <p:cNvSpPr txBox="1">
            <a:spLocks noChangeArrowheads="1"/>
          </p:cNvSpPr>
          <p:nvPr/>
        </p:nvSpPr>
        <p:spPr bwMode="auto">
          <a:xfrm>
            <a:off x="3373438" y="4852988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-v</a:t>
            </a:r>
            <a:r>
              <a:rPr lang="en-US" b="1" baseline="-25000">
                <a:solidFill>
                  <a:srgbClr val="008000"/>
                </a:solidFill>
              </a:rPr>
              <a:t>1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112738" name="Rectangle 98"/>
          <p:cNvSpPr>
            <a:spLocks noChangeArrowheads="1"/>
          </p:cNvSpPr>
          <p:nvPr/>
        </p:nvSpPr>
        <p:spPr bwMode="auto">
          <a:xfrm>
            <a:off x="3362325" y="3238500"/>
            <a:ext cx="433388" cy="377825"/>
          </a:xfrm>
          <a:prstGeom prst="rect">
            <a:avLst/>
          </a:prstGeom>
          <a:solidFill>
            <a:srgbClr val="FF990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0" name="Line 70"/>
          <p:cNvSpPr>
            <a:spLocks noChangeShapeType="1"/>
          </p:cNvSpPr>
          <p:nvPr/>
        </p:nvSpPr>
        <p:spPr bwMode="auto">
          <a:xfrm flipH="1" flipV="1">
            <a:off x="4746625" y="4833938"/>
            <a:ext cx="233363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4118 0.04213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liding r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12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0399 -0.00185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liding r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8" grpId="0"/>
      <p:bldP spid="112709" grpId="0"/>
      <p:bldP spid="112723" grpId="0"/>
      <p:bldP spid="112737" grpId="0"/>
      <p:bldP spid="1127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How does centripetal acceleration </a:t>
            </a:r>
            <a:r>
              <a:rPr lang="en-US" i="1"/>
              <a:t>a</a:t>
            </a:r>
            <a:r>
              <a:rPr lang="en-US" baseline="-25000"/>
              <a:t>c</a:t>
            </a:r>
            <a:r>
              <a:rPr lang="en-US" i="1"/>
              <a:t> </a:t>
            </a:r>
            <a:r>
              <a:rPr lang="en-US"/>
              <a:t>depend on </a:t>
            </a:r>
            <a:r>
              <a:rPr lang="en-US" i="1"/>
              <a:t>r</a:t>
            </a:r>
            <a:r>
              <a:rPr lang="en-US"/>
              <a:t> and </a:t>
            </a:r>
            <a:r>
              <a:rPr lang="en-US" i="1"/>
              <a:t>v </a:t>
            </a:r>
            <a:r>
              <a:rPr lang="en-US"/>
              <a:t>?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To explore this </a:t>
            </a:r>
            <a:r>
              <a:rPr lang="en-US"/>
              <a:t>we define the </a:t>
            </a:r>
            <a:r>
              <a:rPr lang="en-US" b="1"/>
              <a:t>centripetal force</a:t>
            </a:r>
            <a:r>
              <a:rPr lang="en-US"/>
              <a:t> </a:t>
            </a:r>
            <a:r>
              <a:rPr lang="en-US" i="1"/>
              <a:t>F</a:t>
            </a:r>
            <a:r>
              <a:rPr lang="en-US" baseline="-25000"/>
              <a:t>c</a:t>
            </a:r>
            <a:r>
              <a:rPr lang="en-US"/>
              <a:t>:</a:t>
            </a:r>
          </a:p>
          <a:p>
            <a:pPr eaLnBrk="0" hangingPunct="0">
              <a:spcBef>
                <a:spcPct val="20000"/>
              </a:spcBef>
            </a:pPr>
            <a:endParaRPr lang="en-US"/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Picture yourself as the passenger in a                           car that is rounding a left turn: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The sharper the turn, the harder you                               and your door push against each other.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olidFill>
                  <a:schemeClr val="hlink"/>
                </a:solidFill>
              </a:rPr>
              <a:t>			(Small </a:t>
            </a:r>
            <a:r>
              <a:rPr lang="en-US" i="1">
                <a:solidFill>
                  <a:schemeClr val="hlink"/>
                </a:solidFill>
              </a:rPr>
              <a:t>r</a:t>
            </a:r>
            <a:r>
              <a:rPr lang="en-US">
                <a:solidFill>
                  <a:schemeClr val="hlink"/>
                </a:solidFill>
              </a:rPr>
              <a:t> = big </a:t>
            </a:r>
            <a:r>
              <a:rPr lang="en-US" i="1">
                <a:solidFill>
                  <a:schemeClr val="hlink"/>
                </a:solidFill>
              </a:rPr>
              <a:t>F</a:t>
            </a:r>
            <a:r>
              <a:rPr lang="en-US" baseline="-25000">
                <a:solidFill>
                  <a:schemeClr val="hlink"/>
                </a:solidFill>
              </a:rPr>
              <a:t>c</a:t>
            </a:r>
            <a:r>
              <a:rPr lang="en-US">
                <a:solidFill>
                  <a:schemeClr val="hlink"/>
                </a:solidFill>
              </a:rPr>
              <a:t>.)</a:t>
            </a:r>
          </a:p>
          <a:p>
            <a:pPr eaLnBrk="0" hangingPunct="0">
              <a:spcBef>
                <a:spcPts val="400"/>
              </a:spcBef>
              <a:buFont typeface="Symbol" pitchFamily="18" charset="2"/>
              <a:buChar char="·"/>
            </a:pPr>
            <a:r>
              <a:rPr lang="en-US"/>
              <a:t>The faster the turn, the harder you                               and your door push against each other.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olidFill>
                  <a:schemeClr val="hlink"/>
                </a:solidFill>
              </a:rPr>
              <a:t>			   (Big </a:t>
            </a:r>
            <a:r>
              <a:rPr lang="en-US" i="1">
                <a:solidFill>
                  <a:schemeClr val="hlink"/>
                </a:solidFill>
              </a:rPr>
              <a:t>v</a:t>
            </a:r>
            <a:r>
              <a:rPr lang="en-US">
                <a:solidFill>
                  <a:schemeClr val="hlink"/>
                </a:solidFill>
              </a:rPr>
              <a:t> = big </a:t>
            </a:r>
            <a:r>
              <a:rPr lang="en-US" i="1">
                <a:solidFill>
                  <a:schemeClr val="hlink"/>
                </a:solidFill>
              </a:rPr>
              <a:t>F</a:t>
            </a:r>
            <a:r>
              <a:rPr lang="en-US" baseline="-25000">
                <a:solidFill>
                  <a:schemeClr val="hlink"/>
                </a:solidFill>
              </a:rPr>
              <a:t>c</a:t>
            </a:r>
            <a:r>
              <a:rPr lang="en-US">
                <a:solidFill>
                  <a:schemeClr val="hlink"/>
                </a:solidFill>
              </a:rPr>
              <a:t>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28675" y="3252788"/>
            <a:ext cx="7464425" cy="460375"/>
            <a:chOff x="522" y="2049"/>
            <a:chExt cx="4702" cy="290"/>
          </a:xfrm>
        </p:grpSpPr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608" y="2049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F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ma</a:t>
              </a:r>
              <a:r>
                <a:rPr lang="en-US" baseline="-25000"/>
                <a:t>c</a:t>
              </a:r>
            </a:p>
          </p:txBody>
        </p:sp>
        <p:sp>
          <p:nvSpPr>
            <p:cNvPr id="12305" name="Text Box 6"/>
            <p:cNvSpPr txBox="1">
              <a:spLocks noChangeArrowheads="1"/>
            </p:cNvSpPr>
            <p:nvPr/>
          </p:nvSpPr>
          <p:spPr bwMode="auto">
            <a:xfrm>
              <a:off x="3207" y="2051"/>
              <a:ext cx="201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force</a:t>
              </a:r>
            </a:p>
          </p:txBody>
        </p:sp>
        <p:sp>
          <p:nvSpPr>
            <p:cNvPr id="12306" name="Rectangle 7"/>
            <p:cNvSpPr>
              <a:spLocks noChangeArrowheads="1"/>
            </p:cNvSpPr>
            <p:nvPr/>
          </p:nvSpPr>
          <p:spPr bwMode="auto">
            <a:xfrm>
              <a:off x="522" y="2053"/>
              <a:ext cx="4701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6" name="Arc 8"/>
          <p:cNvSpPr>
            <a:spLocks/>
          </p:cNvSpPr>
          <p:nvPr/>
        </p:nvSpPr>
        <p:spPr bwMode="auto">
          <a:xfrm flipV="1">
            <a:off x="7002463" y="4316413"/>
            <a:ext cx="1828800" cy="1828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prstDash val="lgDash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226175" y="1349375"/>
            <a:ext cx="1563688" cy="5508625"/>
            <a:chOff x="1420" y="375"/>
            <a:chExt cx="985" cy="3470"/>
          </a:xfrm>
        </p:grpSpPr>
        <p:grpSp>
          <p:nvGrpSpPr>
            <p:cNvPr id="12295" name="Group 10"/>
            <p:cNvGrpSpPr>
              <a:grpSpLocks/>
            </p:cNvGrpSpPr>
            <p:nvPr/>
          </p:nvGrpSpPr>
          <p:grpSpPr bwMode="auto">
            <a:xfrm>
              <a:off x="1420" y="375"/>
              <a:ext cx="985" cy="3470"/>
              <a:chOff x="1779" y="460"/>
              <a:chExt cx="985" cy="3470"/>
            </a:xfrm>
          </p:grpSpPr>
          <p:sp>
            <p:nvSpPr>
              <p:cNvPr id="12302" name="Rectangle 11"/>
              <p:cNvSpPr>
                <a:spLocks noChangeArrowheads="1"/>
              </p:cNvSpPr>
              <p:nvPr/>
            </p:nvSpPr>
            <p:spPr bwMode="auto">
              <a:xfrm>
                <a:off x="1779" y="2194"/>
                <a:ext cx="982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Rectangle 12"/>
              <p:cNvSpPr>
                <a:spLocks noChangeArrowheads="1"/>
              </p:cNvSpPr>
              <p:nvPr/>
            </p:nvSpPr>
            <p:spPr bwMode="auto">
              <a:xfrm>
                <a:off x="1782" y="460"/>
                <a:ext cx="982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2296" name="Picture 13" descr="j0398465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31" y="3123"/>
              <a:ext cx="97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Line 14"/>
            <p:cNvSpPr>
              <a:spLocks noChangeShapeType="1"/>
            </p:cNvSpPr>
            <p:nvPr/>
          </p:nvSpPr>
          <p:spPr bwMode="auto">
            <a:xfrm flipV="1">
              <a:off x="1835" y="3390"/>
              <a:ext cx="12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Text Box 15"/>
            <p:cNvSpPr txBox="1">
              <a:spLocks noChangeArrowheads="1"/>
            </p:cNvSpPr>
            <p:nvPr/>
          </p:nvSpPr>
          <p:spPr bwMode="auto">
            <a:xfrm>
              <a:off x="1819" y="3496"/>
              <a:ext cx="2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rgbClr val="FF0000"/>
                  </a:solidFill>
                </a:rPr>
                <a:t>F</a:t>
              </a:r>
              <a:r>
                <a:rPr lang="en-US" sz="1800" b="1" i="1" baseline="-25000">
                  <a:solidFill>
                    <a:srgbClr val="FF0000"/>
                  </a:solidFill>
                </a:rPr>
                <a:t>c</a:t>
              </a:r>
              <a:endParaRPr lang="en-US" sz="1800" b="1" i="1">
                <a:solidFill>
                  <a:srgbClr val="FF0000"/>
                </a:solidFill>
              </a:endParaRPr>
            </a:p>
          </p:txBody>
        </p:sp>
        <p:grpSp>
          <p:nvGrpSpPr>
            <p:cNvPr id="12299" name="Group 16"/>
            <p:cNvGrpSpPr>
              <a:grpSpLocks/>
            </p:cNvGrpSpPr>
            <p:nvPr/>
          </p:nvGrpSpPr>
          <p:grpSpPr bwMode="auto">
            <a:xfrm>
              <a:off x="1825" y="2016"/>
              <a:ext cx="178" cy="185"/>
              <a:chOff x="593" y="3397"/>
              <a:chExt cx="212" cy="220"/>
            </a:xfrm>
          </p:grpSpPr>
          <p:sp>
            <p:nvSpPr>
              <p:cNvPr id="12300" name="Line 17"/>
              <p:cNvSpPr>
                <a:spLocks noChangeShapeType="1"/>
              </p:cNvSpPr>
              <p:nvPr/>
            </p:nvSpPr>
            <p:spPr bwMode="auto">
              <a:xfrm>
                <a:off x="593" y="3405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Line 18"/>
              <p:cNvSpPr>
                <a:spLocks noChangeShapeType="1"/>
              </p:cNvSpPr>
              <p:nvPr/>
            </p:nvSpPr>
            <p:spPr bwMode="auto">
              <a:xfrm flipH="1">
                <a:off x="593" y="3397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685800" y="1971675"/>
            <a:ext cx="7772400" cy="48863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PRACTICE: </a:t>
            </a:r>
            <a:r>
              <a:rPr lang="en-US">
                <a:sym typeface="Symbol" pitchFamily="18" charset="2"/>
              </a:rPr>
              <a:t>For each experiment A and B, label the </a:t>
            </a:r>
            <a:r>
              <a:rPr lang="en-US" b="1">
                <a:sym typeface="Symbol" pitchFamily="18" charset="2"/>
              </a:rPr>
              <a:t>control</a:t>
            </a:r>
            <a:r>
              <a:rPr lang="en-US">
                <a:sym typeface="Symbol" pitchFamily="18" charset="2"/>
              </a:rPr>
              <a:t>, </a:t>
            </a:r>
            <a:r>
              <a:rPr lang="en-US" b="1">
                <a:sym typeface="Symbol" pitchFamily="18" charset="2"/>
              </a:rPr>
              <a:t>independent</a:t>
            </a:r>
            <a:r>
              <a:rPr lang="en-US">
                <a:sym typeface="Symbol" pitchFamily="18" charset="2"/>
              </a:rPr>
              <a:t>, and </a:t>
            </a:r>
            <a:r>
              <a:rPr lang="en-US" b="1">
                <a:sym typeface="Symbol" pitchFamily="18" charset="2"/>
              </a:rPr>
              <a:t>dependent</a:t>
            </a:r>
            <a:r>
              <a:rPr lang="en-US">
                <a:sym typeface="Symbol" pitchFamily="18" charset="2"/>
              </a:rPr>
              <a:t> variables.         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4500" y="2935288"/>
            <a:ext cx="1831975" cy="2665412"/>
            <a:chOff x="68" y="2016"/>
            <a:chExt cx="1154" cy="1679"/>
          </a:xfrm>
        </p:grpSpPr>
        <p:pic>
          <p:nvPicPr>
            <p:cNvPr id="13390" name="Picture 6" descr="j0398465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" y="2872"/>
              <a:ext cx="97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91" name="Line 7"/>
            <p:cNvSpPr>
              <a:spLocks noChangeShapeType="1"/>
            </p:cNvSpPr>
            <p:nvPr/>
          </p:nvSpPr>
          <p:spPr bwMode="auto">
            <a:xfrm flipV="1">
              <a:off x="457" y="3306"/>
              <a:ext cx="12" cy="192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Text Box 8"/>
            <p:cNvSpPr txBox="1">
              <a:spLocks noChangeArrowheads="1"/>
            </p:cNvSpPr>
            <p:nvPr/>
          </p:nvSpPr>
          <p:spPr bwMode="auto">
            <a:xfrm>
              <a:off x="447" y="3407"/>
              <a:ext cx="3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D60093"/>
                  </a:solidFill>
                </a:rPr>
                <a:t>F</a:t>
              </a:r>
              <a:r>
                <a:rPr lang="en-US" b="1" i="1" baseline="-25000">
                  <a:solidFill>
                    <a:srgbClr val="D60093"/>
                  </a:solidFill>
                </a:rPr>
                <a:t>c</a:t>
              </a:r>
              <a:endParaRPr lang="en-US" b="1" i="1">
                <a:solidFill>
                  <a:srgbClr val="D60093"/>
                </a:solidFill>
              </a:endParaRPr>
            </a:p>
          </p:txBody>
        </p:sp>
        <p:sp>
          <p:nvSpPr>
            <p:cNvPr id="13393" name="Text Box 9"/>
            <p:cNvSpPr txBox="1">
              <a:spLocks noChangeArrowheads="1"/>
            </p:cNvSpPr>
            <p:nvPr/>
          </p:nvSpPr>
          <p:spPr bwMode="auto">
            <a:xfrm>
              <a:off x="621" y="2343"/>
              <a:ext cx="3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</a:rPr>
                <a:t>a</a:t>
              </a:r>
              <a:r>
                <a:rPr lang="en-US" b="1" i="1" baseline="-25000">
                  <a:solidFill>
                    <a:schemeClr val="bg2"/>
                  </a:solidFill>
                </a:rPr>
                <a:t>c</a:t>
              </a:r>
              <a:endParaRPr lang="en-US" b="1" i="1">
                <a:solidFill>
                  <a:schemeClr val="bg2"/>
                </a:solidFill>
              </a:endParaRPr>
            </a:p>
          </p:txBody>
        </p:sp>
        <p:sp>
          <p:nvSpPr>
            <p:cNvPr id="13394" name="Line 10"/>
            <p:cNvSpPr>
              <a:spLocks noChangeShapeType="1"/>
            </p:cNvSpPr>
            <p:nvPr/>
          </p:nvSpPr>
          <p:spPr bwMode="auto">
            <a:xfrm flipV="1">
              <a:off x="595" y="2328"/>
              <a:ext cx="18" cy="24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11"/>
            <p:cNvSpPr>
              <a:spLocks noChangeShapeType="1"/>
            </p:cNvSpPr>
            <p:nvPr/>
          </p:nvSpPr>
          <p:spPr bwMode="auto">
            <a:xfrm>
              <a:off x="935" y="3049"/>
              <a:ext cx="280" cy="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Text Box 12"/>
            <p:cNvSpPr txBox="1">
              <a:spLocks noChangeArrowheads="1"/>
            </p:cNvSpPr>
            <p:nvPr/>
          </p:nvSpPr>
          <p:spPr bwMode="auto">
            <a:xfrm>
              <a:off x="999" y="27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v</a:t>
              </a:r>
            </a:p>
          </p:txBody>
        </p:sp>
        <p:grpSp>
          <p:nvGrpSpPr>
            <p:cNvPr id="13397" name="Group 13"/>
            <p:cNvGrpSpPr>
              <a:grpSpLocks/>
            </p:cNvGrpSpPr>
            <p:nvPr/>
          </p:nvGrpSpPr>
          <p:grpSpPr bwMode="auto">
            <a:xfrm>
              <a:off x="446" y="2016"/>
              <a:ext cx="178" cy="185"/>
              <a:chOff x="593" y="3397"/>
              <a:chExt cx="212" cy="220"/>
            </a:xfrm>
          </p:grpSpPr>
          <p:sp>
            <p:nvSpPr>
              <p:cNvPr id="13400" name="Line 14"/>
              <p:cNvSpPr>
                <a:spLocks noChangeShapeType="1"/>
              </p:cNvSpPr>
              <p:nvPr/>
            </p:nvSpPr>
            <p:spPr bwMode="auto">
              <a:xfrm>
                <a:off x="593" y="3405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Line 15"/>
              <p:cNvSpPr>
                <a:spLocks noChangeShapeType="1"/>
              </p:cNvSpPr>
              <p:nvPr/>
            </p:nvSpPr>
            <p:spPr bwMode="auto">
              <a:xfrm flipH="1">
                <a:off x="593" y="3397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98" name="Line 16"/>
            <p:cNvSpPr>
              <a:spLocks noChangeShapeType="1"/>
            </p:cNvSpPr>
            <p:nvPr/>
          </p:nvSpPr>
          <p:spPr bwMode="auto">
            <a:xfrm flipH="1">
              <a:off x="486" y="2106"/>
              <a:ext cx="48" cy="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Text Box 17"/>
            <p:cNvSpPr txBox="1">
              <a:spLocks noChangeArrowheads="1"/>
            </p:cNvSpPr>
            <p:nvPr/>
          </p:nvSpPr>
          <p:spPr bwMode="auto">
            <a:xfrm>
              <a:off x="280" y="2183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accent2"/>
                  </a:solidFill>
                </a:rPr>
                <a:t>r</a:t>
              </a:r>
            </a:p>
          </p:txBody>
        </p:sp>
      </p:grp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3986213" y="281781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A</a:t>
            </a: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908925" y="281781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latin typeface="+mn-lt"/>
              </a:rPr>
              <a:t>B</a:t>
            </a:r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>
            <a:off x="4708525" y="2967038"/>
            <a:ext cx="0" cy="3890962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384425" y="2925763"/>
            <a:ext cx="2098675" cy="2816225"/>
            <a:chOff x="1502" y="1835"/>
            <a:chExt cx="1322" cy="1774"/>
          </a:xfrm>
        </p:grpSpPr>
        <p:pic>
          <p:nvPicPr>
            <p:cNvPr id="13378" name="Picture 22" descr="j0398465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02" y="2669"/>
              <a:ext cx="97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9" name="Line 23"/>
            <p:cNvSpPr>
              <a:spLocks noChangeShapeType="1"/>
            </p:cNvSpPr>
            <p:nvPr/>
          </p:nvSpPr>
          <p:spPr bwMode="auto">
            <a:xfrm flipV="1">
              <a:off x="1861" y="3065"/>
              <a:ext cx="41" cy="526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Text Box 24"/>
            <p:cNvSpPr txBox="1">
              <a:spLocks noChangeArrowheads="1"/>
            </p:cNvSpPr>
            <p:nvPr/>
          </p:nvSpPr>
          <p:spPr bwMode="auto">
            <a:xfrm>
              <a:off x="1863" y="3321"/>
              <a:ext cx="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D60093"/>
                  </a:solidFill>
                </a:rPr>
                <a:t>F</a:t>
              </a:r>
              <a:r>
                <a:rPr lang="en-US" b="1" i="1" baseline="-25000">
                  <a:solidFill>
                    <a:srgbClr val="D60093"/>
                  </a:solidFill>
                </a:rPr>
                <a:t>c</a:t>
              </a:r>
              <a:endParaRPr lang="en-US" b="1" i="1">
                <a:solidFill>
                  <a:srgbClr val="D60093"/>
                </a:solidFill>
              </a:endParaRPr>
            </a:p>
          </p:txBody>
        </p:sp>
        <p:sp>
          <p:nvSpPr>
            <p:cNvPr id="13381" name="Text Box 25"/>
            <p:cNvSpPr txBox="1">
              <a:spLocks noChangeArrowheads="1"/>
            </p:cNvSpPr>
            <p:nvPr/>
          </p:nvSpPr>
          <p:spPr bwMode="auto">
            <a:xfrm>
              <a:off x="2017" y="2261"/>
              <a:ext cx="3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808080"/>
                  </a:solidFill>
                </a:rPr>
                <a:t>a</a:t>
              </a:r>
              <a:r>
                <a:rPr lang="en-US" b="1" i="1" baseline="-25000">
                  <a:solidFill>
                    <a:srgbClr val="808080"/>
                  </a:solidFill>
                </a:rPr>
                <a:t>c</a:t>
              </a:r>
              <a:endParaRPr lang="en-US" b="1" i="1">
                <a:solidFill>
                  <a:srgbClr val="808080"/>
                </a:solidFill>
              </a:endParaRPr>
            </a:p>
          </p:txBody>
        </p:sp>
        <p:sp>
          <p:nvSpPr>
            <p:cNvPr id="13382" name="Line 26"/>
            <p:cNvSpPr>
              <a:spLocks noChangeShapeType="1"/>
            </p:cNvSpPr>
            <p:nvPr/>
          </p:nvSpPr>
          <p:spPr bwMode="auto">
            <a:xfrm flipV="1">
              <a:off x="1991" y="2027"/>
              <a:ext cx="34" cy="46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Text Box 27"/>
            <p:cNvSpPr txBox="1">
              <a:spLocks noChangeArrowheads="1"/>
            </p:cNvSpPr>
            <p:nvPr/>
          </p:nvSpPr>
          <p:spPr bwMode="auto">
            <a:xfrm>
              <a:off x="2503" y="260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v</a:t>
              </a:r>
            </a:p>
          </p:txBody>
        </p:sp>
        <p:grpSp>
          <p:nvGrpSpPr>
            <p:cNvPr id="13384" name="Group 28"/>
            <p:cNvGrpSpPr>
              <a:grpSpLocks/>
            </p:cNvGrpSpPr>
            <p:nvPr/>
          </p:nvGrpSpPr>
          <p:grpSpPr bwMode="auto">
            <a:xfrm>
              <a:off x="1886" y="1835"/>
              <a:ext cx="178" cy="185"/>
              <a:chOff x="593" y="3397"/>
              <a:chExt cx="212" cy="220"/>
            </a:xfrm>
          </p:grpSpPr>
          <p:sp>
            <p:nvSpPr>
              <p:cNvPr id="13388" name="Line 29"/>
              <p:cNvSpPr>
                <a:spLocks noChangeShapeType="1"/>
              </p:cNvSpPr>
              <p:nvPr/>
            </p:nvSpPr>
            <p:spPr bwMode="auto">
              <a:xfrm>
                <a:off x="593" y="3405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Line 30"/>
              <p:cNvSpPr>
                <a:spLocks noChangeShapeType="1"/>
              </p:cNvSpPr>
              <p:nvPr/>
            </p:nvSpPr>
            <p:spPr bwMode="auto">
              <a:xfrm flipH="1">
                <a:off x="593" y="3397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85" name="Line 31"/>
            <p:cNvSpPr>
              <a:spLocks noChangeShapeType="1"/>
            </p:cNvSpPr>
            <p:nvPr/>
          </p:nvSpPr>
          <p:spPr bwMode="auto">
            <a:xfrm flipH="1">
              <a:off x="1926" y="1925"/>
              <a:ext cx="48" cy="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Text Box 32"/>
            <p:cNvSpPr txBox="1">
              <a:spLocks noChangeArrowheads="1"/>
            </p:cNvSpPr>
            <p:nvPr/>
          </p:nvSpPr>
          <p:spPr bwMode="auto">
            <a:xfrm>
              <a:off x="1705" y="2002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accent2"/>
                  </a:solidFill>
                </a:rPr>
                <a:t>r</a:t>
              </a:r>
            </a:p>
          </p:txBody>
        </p:sp>
        <p:sp>
          <p:nvSpPr>
            <p:cNvPr id="13387" name="Line 33"/>
            <p:cNvSpPr>
              <a:spLocks noChangeShapeType="1"/>
            </p:cNvSpPr>
            <p:nvPr/>
          </p:nvSpPr>
          <p:spPr bwMode="auto">
            <a:xfrm>
              <a:off x="2369" y="2846"/>
              <a:ext cx="455" cy="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62513" y="2914650"/>
            <a:ext cx="1831975" cy="2665413"/>
            <a:chOff x="68" y="2016"/>
            <a:chExt cx="1154" cy="1679"/>
          </a:xfrm>
        </p:grpSpPr>
        <p:pic>
          <p:nvPicPr>
            <p:cNvPr id="13366" name="Picture 35" descr="j0398465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" y="2872"/>
              <a:ext cx="97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7" name="Line 36"/>
            <p:cNvSpPr>
              <a:spLocks noChangeShapeType="1"/>
            </p:cNvSpPr>
            <p:nvPr/>
          </p:nvSpPr>
          <p:spPr bwMode="auto">
            <a:xfrm flipV="1">
              <a:off x="457" y="3306"/>
              <a:ext cx="12" cy="192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Text Box 37"/>
            <p:cNvSpPr txBox="1">
              <a:spLocks noChangeArrowheads="1"/>
            </p:cNvSpPr>
            <p:nvPr/>
          </p:nvSpPr>
          <p:spPr bwMode="auto">
            <a:xfrm>
              <a:off x="447" y="3407"/>
              <a:ext cx="3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D60093"/>
                  </a:solidFill>
                </a:rPr>
                <a:t>F</a:t>
              </a:r>
              <a:r>
                <a:rPr lang="en-US" b="1" i="1" baseline="-25000">
                  <a:solidFill>
                    <a:srgbClr val="D60093"/>
                  </a:solidFill>
                </a:rPr>
                <a:t>c</a:t>
              </a:r>
              <a:endParaRPr lang="en-US" b="1" i="1">
                <a:solidFill>
                  <a:srgbClr val="D60093"/>
                </a:solidFill>
              </a:endParaRPr>
            </a:p>
          </p:txBody>
        </p:sp>
        <p:sp>
          <p:nvSpPr>
            <p:cNvPr id="13369" name="Text Box 38"/>
            <p:cNvSpPr txBox="1">
              <a:spLocks noChangeArrowheads="1"/>
            </p:cNvSpPr>
            <p:nvPr/>
          </p:nvSpPr>
          <p:spPr bwMode="auto">
            <a:xfrm>
              <a:off x="621" y="2343"/>
              <a:ext cx="3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</a:rPr>
                <a:t>a</a:t>
              </a:r>
              <a:r>
                <a:rPr lang="en-US" b="1" i="1" baseline="-25000">
                  <a:solidFill>
                    <a:schemeClr val="bg2"/>
                  </a:solidFill>
                </a:rPr>
                <a:t>c</a:t>
              </a:r>
              <a:endParaRPr lang="en-US" b="1" i="1">
                <a:solidFill>
                  <a:schemeClr val="bg2"/>
                </a:solidFill>
              </a:endParaRPr>
            </a:p>
          </p:txBody>
        </p:sp>
        <p:sp>
          <p:nvSpPr>
            <p:cNvPr id="13370" name="Line 39"/>
            <p:cNvSpPr>
              <a:spLocks noChangeShapeType="1"/>
            </p:cNvSpPr>
            <p:nvPr/>
          </p:nvSpPr>
          <p:spPr bwMode="auto">
            <a:xfrm flipV="1">
              <a:off x="595" y="2328"/>
              <a:ext cx="18" cy="24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40"/>
            <p:cNvSpPr>
              <a:spLocks noChangeShapeType="1"/>
            </p:cNvSpPr>
            <p:nvPr/>
          </p:nvSpPr>
          <p:spPr bwMode="auto">
            <a:xfrm>
              <a:off x="935" y="3049"/>
              <a:ext cx="280" cy="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Text Box 41"/>
            <p:cNvSpPr txBox="1">
              <a:spLocks noChangeArrowheads="1"/>
            </p:cNvSpPr>
            <p:nvPr/>
          </p:nvSpPr>
          <p:spPr bwMode="auto">
            <a:xfrm>
              <a:off x="999" y="27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v</a:t>
              </a:r>
            </a:p>
          </p:txBody>
        </p:sp>
        <p:grpSp>
          <p:nvGrpSpPr>
            <p:cNvPr id="13373" name="Group 42"/>
            <p:cNvGrpSpPr>
              <a:grpSpLocks/>
            </p:cNvGrpSpPr>
            <p:nvPr/>
          </p:nvGrpSpPr>
          <p:grpSpPr bwMode="auto">
            <a:xfrm>
              <a:off x="446" y="2016"/>
              <a:ext cx="178" cy="185"/>
              <a:chOff x="593" y="3397"/>
              <a:chExt cx="212" cy="220"/>
            </a:xfrm>
          </p:grpSpPr>
          <p:sp>
            <p:nvSpPr>
              <p:cNvPr id="13376" name="Line 43"/>
              <p:cNvSpPr>
                <a:spLocks noChangeShapeType="1"/>
              </p:cNvSpPr>
              <p:nvPr/>
            </p:nvSpPr>
            <p:spPr bwMode="auto">
              <a:xfrm>
                <a:off x="593" y="3405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Line 44"/>
              <p:cNvSpPr>
                <a:spLocks noChangeShapeType="1"/>
              </p:cNvSpPr>
              <p:nvPr/>
            </p:nvSpPr>
            <p:spPr bwMode="auto">
              <a:xfrm flipH="1">
                <a:off x="593" y="3397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74" name="Line 45"/>
            <p:cNvSpPr>
              <a:spLocks noChangeShapeType="1"/>
            </p:cNvSpPr>
            <p:nvPr/>
          </p:nvSpPr>
          <p:spPr bwMode="auto">
            <a:xfrm flipH="1">
              <a:off x="486" y="2106"/>
              <a:ext cx="48" cy="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Text Box 46"/>
            <p:cNvSpPr txBox="1">
              <a:spLocks noChangeArrowheads="1"/>
            </p:cNvSpPr>
            <p:nvPr/>
          </p:nvSpPr>
          <p:spPr bwMode="auto">
            <a:xfrm>
              <a:off x="280" y="2183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accent2"/>
                  </a:solidFill>
                </a:rPr>
                <a:t>r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6802438" y="2919413"/>
            <a:ext cx="1831975" cy="2446337"/>
            <a:chOff x="4285" y="1982"/>
            <a:chExt cx="1154" cy="1541"/>
          </a:xfrm>
        </p:grpSpPr>
        <p:pic>
          <p:nvPicPr>
            <p:cNvPr id="13354" name="Picture 48" descr="j0398465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" y="2662"/>
              <a:ext cx="97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5" name="Line 49"/>
            <p:cNvSpPr>
              <a:spLocks noChangeShapeType="1"/>
            </p:cNvSpPr>
            <p:nvPr/>
          </p:nvSpPr>
          <p:spPr bwMode="auto">
            <a:xfrm flipV="1">
              <a:off x="4659" y="3096"/>
              <a:ext cx="27" cy="412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Text Box 50"/>
            <p:cNvSpPr txBox="1">
              <a:spLocks noChangeArrowheads="1"/>
            </p:cNvSpPr>
            <p:nvPr/>
          </p:nvSpPr>
          <p:spPr bwMode="auto">
            <a:xfrm>
              <a:off x="4664" y="3235"/>
              <a:ext cx="3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D60093"/>
                  </a:solidFill>
                </a:rPr>
                <a:t>F</a:t>
              </a:r>
              <a:r>
                <a:rPr lang="en-US" b="1" i="1" baseline="-25000">
                  <a:solidFill>
                    <a:srgbClr val="D60093"/>
                  </a:solidFill>
                </a:rPr>
                <a:t>c</a:t>
              </a:r>
              <a:endParaRPr lang="en-US" b="1" i="1">
                <a:solidFill>
                  <a:srgbClr val="D60093"/>
                </a:solidFill>
              </a:endParaRPr>
            </a:p>
          </p:txBody>
        </p:sp>
        <p:sp>
          <p:nvSpPr>
            <p:cNvPr id="13357" name="Text Box 51"/>
            <p:cNvSpPr txBox="1">
              <a:spLocks noChangeArrowheads="1"/>
            </p:cNvSpPr>
            <p:nvPr/>
          </p:nvSpPr>
          <p:spPr bwMode="auto">
            <a:xfrm>
              <a:off x="4801" y="2275"/>
              <a:ext cx="3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</a:rPr>
                <a:t>a</a:t>
              </a:r>
              <a:r>
                <a:rPr lang="en-US" b="1" i="1" baseline="-25000">
                  <a:solidFill>
                    <a:schemeClr val="bg2"/>
                  </a:solidFill>
                </a:rPr>
                <a:t>c</a:t>
              </a:r>
              <a:endParaRPr lang="en-US" b="1" i="1">
                <a:solidFill>
                  <a:schemeClr val="bg2"/>
                </a:solidFill>
              </a:endParaRPr>
            </a:p>
          </p:txBody>
        </p:sp>
        <p:sp>
          <p:nvSpPr>
            <p:cNvPr id="13358" name="Line 52"/>
            <p:cNvSpPr>
              <a:spLocks noChangeShapeType="1"/>
            </p:cNvSpPr>
            <p:nvPr/>
          </p:nvSpPr>
          <p:spPr bwMode="auto">
            <a:xfrm flipV="1">
              <a:off x="4774" y="2172"/>
              <a:ext cx="27" cy="46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53"/>
            <p:cNvSpPr>
              <a:spLocks noChangeShapeType="1"/>
            </p:cNvSpPr>
            <p:nvPr/>
          </p:nvSpPr>
          <p:spPr bwMode="auto">
            <a:xfrm>
              <a:off x="5152" y="2839"/>
              <a:ext cx="280" cy="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Text Box 54"/>
            <p:cNvSpPr txBox="1">
              <a:spLocks noChangeArrowheads="1"/>
            </p:cNvSpPr>
            <p:nvPr/>
          </p:nvSpPr>
          <p:spPr bwMode="auto">
            <a:xfrm>
              <a:off x="5216" y="253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v</a:t>
              </a:r>
            </a:p>
          </p:txBody>
        </p:sp>
        <p:grpSp>
          <p:nvGrpSpPr>
            <p:cNvPr id="13361" name="Group 55"/>
            <p:cNvGrpSpPr>
              <a:grpSpLocks/>
            </p:cNvGrpSpPr>
            <p:nvPr/>
          </p:nvGrpSpPr>
          <p:grpSpPr bwMode="auto">
            <a:xfrm>
              <a:off x="4648" y="1982"/>
              <a:ext cx="178" cy="185"/>
              <a:chOff x="593" y="3397"/>
              <a:chExt cx="212" cy="220"/>
            </a:xfrm>
          </p:grpSpPr>
          <p:sp>
            <p:nvSpPr>
              <p:cNvPr id="13364" name="Line 56"/>
              <p:cNvSpPr>
                <a:spLocks noChangeShapeType="1"/>
              </p:cNvSpPr>
              <p:nvPr/>
            </p:nvSpPr>
            <p:spPr bwMode="auto">
              <a:xfrm>
                <a:off x="593" y="3405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Line 57"/>
              <p:cNvSpPr>
                <a:spLocks noChangeShapeType="1"/>
              </p:cNvSpPr>
              <p:nvPr/>
            </p:nvSpPr>
            <p:spPr bwMode="auto">
              <a:xfrm flipH="1">
                <a:off x="593" y="3397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62" name="Line 58"/>
            <p:cNvSpPr>
              <a:spLocks noChangeShapeType="1"/>
            </p:cNvSpPr>
            <p:nvPr/>
          </p:nvSpPr>
          <p:spPr bwMode="auto">
            <a:xfrm flipH="1">
              <a:off x="4703" y="2086"/>
              <a:ext cx="33" cy="58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Text Box 59"/>
            <p:cNvSpPr txBox="1">
              <a:spLocks noChangeArrowheads="1"/>
            </p:cNvSpPr>
            <p:nvPr/>
          </p:nvSpPr>
          <p:spPr bwMode="auto">
            <a:xfrm>
              <a:off x="4512" y="2178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accent2"/>
                  </a:solidFill>
                </a:rPr>
                <a:t>r</a:t>
              </a:r>
            </a:p>
          </p:txBody>
        </p:sp>
      </p:grpSp>
      <p:sp>
        <p:nvSpPr>
          <p:cNvPr id="116796" name="Text Box 60"/>
          <p:cNvSpPr txBox="1">
            <a:spLocks noChangeArrowheads="1"/>
          </p:cNvSpPr>
          <p:nvPr/>
        </p:nvSpPr>
        <p:spPr bwMode="auto">
          <a:xfrm>
            <a:off x="703263" y="5630863"/>
            <a:ext cx="2995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ym typeface="Symbol" pitchFamily="18" charset="2"/>
              </a:rPr>
              <a:t>        </a:t>
            </a:r>
            <a:r>
              <a:rPr lang="en-US" baseline="-25000" dirty="0">
                <a:sym typeface="Symbol" pitchFamily="18" charset="2"/>
              </a:rPr>
              <a:t>  </a:t>
            </a:r>
            <a:r>
              <a:rPr lang="en-US" dirty="0">
                <a:solidFill>
                  <a:schemeClr val="accent6"/>
                </a:solidFill>
              </a:rPr>
              <a:t>CONTROL</a:t>
            </a:r>
            <a:r>
              <a:rPr lang="en-US" dirty="0"/>
              <a:t>: </a:t>
            </a:r>
            <a:r>
              <a:rPr lang="en-US" b="1" i="1" dirty="0">
                <a:solidFill>
                  <a:schemeClr val="accent6"/>
                </a:solidFill>
              </a:rPr>
              <a:t>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6797" name="Text Box 61"/>
          <p:cNvSpPr txBox="1">
            <a:spLocks noChangeArrowheads="1"/>
          </p:cNvSpPr>
          <p:nvPr/>
        </p:nvSpPr>
        <p:spPr bwMode="auto">
          <a:xfrm>
            <a:off x="704850" y="5995988"/>
            <a:ext cx="301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 </a:t>
            </a:r>
            <a:r>
              <a:rPr lang="en-US">
                <a:solidFill>
                  <a:srgbClr val="FF0000"/>
                </a:solidFill>
              </a:rPr>
              <a:t>INDEPENDENT</a:t>
            </a:r>
            <a:r>
              <a:rPr lang="en-US"/>
              <a:t>: </a:t>
            </a:r>
            <a:r>
              <a:rPr lang="en-US" b="1" i="1">
                <a:solidFill>
                  <a:srgbClr val="FF0000"/>
                </a:solidFill>
              </a:rPr>
              <a:t>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6798" name="Text Box 62"/>
          <p:cNvSpPr txBox="1">
            <a:spLocks noChangeArrowheads="1"/>
          </p:cNvSpPr>
          <p:nvPr/>
        </p:nvSpPr>
        <p:spPr bwMode="auto">
          <a:xfrm>
            <a:off x="695325" y="6396038"/>
            <a:ext cx="416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     </a:t>
            </a:r>
            <a:r>
              <a:rPr lang="en-US">
                <a:solidFill>
                  <a:srgbClr val="D60093"/>
                </a:solidFill>
              </a:rPr>
              <a:t>DEPENDENT</a:t>
            </a:r>
            <a:r>
              <a:rPr lang="en-US"/>
              <a:t>: </a:t>
            </a:r>
            <a:r>
              <a:rPr lang="en-US" b="1" i="1">
                <a:solidFill>
                  <a:srgbClr val="D60093"/>
                </a:solidFill>
              </a:rPr>
              <a:t>F</a:t>
            </a:r>
            <a:r>
              <a:rPr lang="en-US" b="1" baseline="-25000">
                <a:solidFill>
                  <a:srgbClr val="D60093"/>
                </a:solidFill>
              </a:rPr>
              <a:t>c</a:t>
            </a:r>
            <a:r>
              <a:rPr lang="en-US"/>
              <a:t> , </a:t>
            </a:r>
            <a:r>
              <a:rPr lang="en-US" b="1" i="1">
                <a:solidFill>
                  <a:srgbClr val="808080"/>
                </a:solidFill>
              </a:rPr>
              <a:t>a</a:t>
            </a:r>
            <a:r>
              <a:rPr lang="en-US" b="1" baseline="-25000">
                <a:solidFill>
                  <a:srgbClr val="808080"/>
                </a:solidFill>
              </a:rPr>
              <a:t>c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116799" name="Text Box 63"/>
          <p:cNvSpPr txBox="1">
            <a:spLocks noChangeArrowheads="1"/>
          </p:cNvSpPr>
          <p:nvPr/>
        </p:nvSpPr>
        <p:spPr bwMode="auto">
          <a:xfrm>
            <a:off x="4773613" y="5630863"/>
            <a:ext cx="320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      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  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olidFill>
                  <a:srgbClr val="FF0000"/>
                </a:solidFill>
              </a:rPr>
              <a:t>CONTROL</a:t>
            </a:r>
            <a:r>
              <a:rPr lang="en-US"/>
              <a:t>: </a:t>
            </a:r>
            <a:r>
              <a:rPr lang="en-US" b="1" i="1">
                <a:solidFill>
                  <a:srgbClr val="FF0000"/>
                </a:solidFill>
              </a:rPr>
              <a:t>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6800" name="Text Box 64"/>
          <p:cNvSpPr txBox="1">
            <a:spLocks noChangeArrowheads="1"/>
          </p:cNvSpPr>
          <p:nvPr/>
        </p:nvSpPr>
        <p:spPr bwMode="auto">
          <a:xfrm>
            <a:off x="4762500" y="6008688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ym typeface="Symbol" pitchFamily="18" charset="2"/>
              </a:rPr>
              <a:t> </a:t>
            </a:r>
            <a:r>
              <a:rPr lang="en-US" dirty="0">
                <a:solidFill>
                  <a:schemeClr val="accent6"/>
                </a:solidFill>
              </a:rPr>
              <a:t>INDEPENDENT</a:t>
            </a:r>
            <a:r>
              <a:rPr lang="en-US" dirty="0"/>
              <a:t>:  </a:t>
            </a:r>
            <a:r>
              <a:rPr lang="en-US" b="1" i="1" dirty="0">
                <a:solidFill>
                  <a:schemeClr val="accent6"/>
                </a:solidFill>
              </a:rPr>
              <a:t>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6801" name="Text Box 65"/>
          <p:cNvSpPr txBox="1">
            <a:spLocks noChangeArrowheads="1"/>
          </p:cNvSpPr>
          <p:nvPr/>
        </p:nvSpPr>
        <p:spPr bwMode="auto">
          <a:xfrm>
            <a:off x="4765675" y="6396038"/>
            <a:ext cx="437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     </a:t>
            </a:r>
            <a:r>
              <a:rPr lang="en-US">
                <a:solidFill>
                  <a:srgbClr val="D60093"/>
                </a:solidFill>
              </a:rPr>
              <a:t>DEPENDENT</a:t>
            </a:r>
            <a:r>
              <a:rPr lang="en-US"/>
              <a:t>: </a:t>
            </a:r>
            <a:r>
              <a:rPr lang="en-US" b="1" i="1">
                <a:solidFill>
                  <a:srgbClr val="D60093"/>
                </a:solidFill>
              </a:rPr>
              <a:t>F</a:t>
            </a:r>
            <a:r>
              <a:rPr lang="en-US" b="1" baseline="-25000">
                <a:solidFill>
                  <a:srgbClr val="D60093"/>
                </a:solidFill>
              </a:rPr>
              <a:t>c</a:t>
            </a:r>
            <a:r>
              <a:rPr lang="en-US"/>
              <a:t> , </a:t>
            </a:r>
            <a:r>
              <a:rPr lang="en-US" b="1" i="1">
                <a:solidFill>
                  <a:srgbClr val="808080"/>
                </a:solidFill>
              </a:rPr>
              <a:t>a</a:t>
            </a:r>
            <a:r>
              <a:rPr lang="en-US" b="1" baseline="-25000">
                <a:solidFill>
                  <a:srgbClr val="808080"/>
                </a:solidFill>
              </a:rPr>
              <a:t>c</a:t>
            </a:r>
            <a:endParaRPr lang="en-US" b="1">
              <a:solidFill>
                <a:srgbClr val="808080"/>
              </a:solidFill>
            </a:endParaRPr>
          </a:p>
        </p:txBody>
      </p: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1212850" y="3709988"/>
            <a:ext cx="2770188" cy="609600"/>
            <a:chOff x="764" y="2337"/>
            <a:chExt cx="1745" cy="384"/>
          </a:xfrm>
        </p:grpSpPr>
        <p:sp>
          <p:nvSpPr>
            <p:cNvPr id="13350" name="Text Box 67"/>
            <p:cNvSpPr txBox="1">
              <a:spLocks noChangeArrowheads="1"/>
            </p:cNvSpPr>
            <p:nvPr/>
          </p:nvSpPr>
          <p:spPr bwMode="auto">
            <a:xfrm>
              <a:off x="764" y="2337"/>
              <a:ext cx="11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</a:rPr>
                <a:t>manipulated</a:t>
              </a:r>
            </a:p>
          </p:txBody>
        </p:sp>
        <p:grpSp>
          <p:nvGrpSpPr>
            <p:cNvPr id="13351" name="Group 68"/>
            <p:cNvGrpSpPr>
              <a:grpSpLocks/>
            </p:cNvGrpSpPr>
            <p:nvPr/>
          </p:nvGrpSpPr>
          <p:grpSpPr bwMode="auto">
            <a:xfrm>
              <a:off x="819" y="2600"/>
              <a:ext cx="1690" cy="121"/>
              <a:chOff x="819" y="2600"/>
              <a:chExt cx="1690" cy="121"/>
            </a:xfrm>
          </p:grpSpPr>
          <p:sp>
            <p:nvSpPr>
              <p:cNvPr id="13352" name="Freeform 69"/>
              <p:cNvSpPr>
                <a:spLocks/>
              </p:cNvSpPr>
              <p:nvPr/>
            </p:nvSpPr>
            <p:spPr bwMode="auto">
              <a:xfrm>
                <a:off x="819" y="2600"/>
                <a:ext cx="1690" cy="121"/>
              </a:xfrm>
              <a:custGeom>
                <a:avLst/>
                <a:gdLst>
                  <a:gd name="T0" fmla="*/ 0 w 1690"/>
                  <a:gd name="T1" fmla="*/ 0 h 121"/>
                  <a:gd name="T2" fmla="*/ 1508 w 1690"/>
                  <a:gd name="T3" fmla="*/ 0 h 121"/>
                  <a:gd name="T4" fmla="*/ 1690 w 1690"/>
                  <a:gd name="T5" fmla="*/ 121 h 121"/>
                  <a:gd name="T6" fmla="*/ 0 60000 65536"/>
                  <a:gd name="T7" fmla="*/ 0 60000 65536"/>
                  <a:gd name="T8" fmla="*/ 0 60000 65536"/>
                  <a:gd name="T9" fmla="*/ 0 w 1690"/>
                  <a:gd name="T10" fmla="*/ 0 h 121"/>
                  <a:gd name="T11" fmla="*/ 1690 w 1690"/>
                  <a:gd name="T12" fmla="*/ 121 h 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0" h="121">
                    <a:moveTo>
                      <a:pt x="0" y="0"/>
                    </a:moveTo>
                    <a:lnTo>
                      <a:pt x="1508" y="0"/>
                    </a:lnTo>
                    <a:lnTo>
                      <a:pt x="1690" y="121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Line 70"/>
              <p:cNvSpPr>
                <a:spLocks noChangeShapeType="1"/>
              </p:cNvSpPr>
              <p:nvPr/>
            </p:nvSpPr>
            <p:spPr bwMode="auto">
              <a:xfrm>
                <a:off x="1066" y="2600"/>
                <a:ext cx="182" cy="9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1143000" y="2855913"/>
            <a:ext cx="1752600" cy="536575"/>
            <a:chOff x="720" y="1799"/>
            <a:chExt cx="1104" cy="338"/>
          </a:xfrm>
        </p:grpSpPr>
        <p:sp>
          <p:nvSpPr>
            <p:cNvPr id="116808" name="Text Box 72"/>
            <p:cNvSpPr txBox="1">
              <a:spLocks noChangeArrowheads="1"/>
            </p:cNvSpPr>
            <p:nvPr/>
          </p:nvSpPr>
          <p:spPr bwMode="auto">
            <a:xfrm>
              <a:off x="801" y="1799"/>
              <a:ext cx="10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chemeClr val="accent6"/>
                  </a:solidFill>
                </a:rPr>
                <a:t>no change</a:t>
              </a:r>
            </a:p>
          </p:txBody>
        </p:sp>
        <p:sp>
          <p:nvSpPr>
            <p:cNvPr id="116809" name="Freeform 73"/>
            <p:cNvSpPr>
              <a:spLocks/>
            </p:cNvSpPr>
            <p:nvPr/>
          </p:nvSpPr>
          <p:spPr bwMode="auto">
            <a:xfrm>
              <a:off x="864" y="2031"/>
              <a:ext cx="90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1" y="0"/>
                </a:cxn>
                <a:cxn ang="0">
                  <a:pos x="902" y="106"/>
                </a:cxn>
              </a:cxnLst>
              <a:rect l="0" t="0" r="r" b="b"/>
              <a:pathLst>
                <a:path w="902" h="106">
                  <a:moveTo>
                    <a:pt x="0" y="0"/>
                  </a:moveTo>
                  <a:lnTo>
                    <a:pt x="841" y="0"/>
                  </a:lnTo>
                  <a:lnTo>
                    <a:pt x="902" y="106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810" name="Line 74"/>
            <p:cNvSpPr>
              <a:spLocks noChangeShapeType="1"/>
            </p:cNvSpPr>
            <p:nvPr/>
          </p:nvSpPr>
          <p:spPr bwMode="auto">
            <a:xfrm flipH="1">
              <a:off x="720" y="2031"/>
              <a:ext cx="144" cy="91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1346200" y="4799013"/>
            <a:ext cx="1722438" cy="615950"/>
            <a:chOff x="848" y="3023"/>
            <a:chExt cx="1085" cy="388"/>
          </a:xfrm>
        </p:grpSpPr>
        <p:sp>
          <p:nvSpPr>
            <p:cNvPr id="13344" name="Text Box 76"/>
            <p:cNvSpPr txBox="1">
              <a:spLocks noChangeArrowheads="1"/>
            </p:cNvSpPr>
            <p:nvPr/>
          </p:nvSpPr>
          <p:spPr bwMode="auto">
            <a:xfrm>
              <a:off x="848" y="3023"/>
              <a:ext cx="10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D60093"/>
                  </a:solidFill>
                </a:rPr>
                <a:t>responding</a:t>
              </a:r>
            </a:p>
          </p:txBody>
        </p:sp>
        <p:sp>
          <p:nvSpPr>
            <p:cNvPr id="13345" name="Freeform 77"/>
            <p:cNvSpPr>
              <a:spLocks/>
            </p:cNvSpPr>
            <p:nvPr/>
          </p:nvSpPr>
          <p:spPr bwMode="auto">
            <a:xfrm>
              <a:off x="917" y="3274"/>
              <a:ext cx="1016" cy="137"/>
            </a:xfrm>
            <a:custGeom>
              <a:avLst/>
              <a:gdLst>
                <a:gd name="T0" fmla="*/ 0 w 1016"/>
                <a:gd name="T1" fmla="*/ 0 h 137"/>
                <a:gd name="T2" fmla="*/ 894 w 1016"/>
                <a:gd name="T3" fmla="*/ 0 h 137"/>
                <a:gd name="T4" fmla="*/ 1016 w 1016"/>
                <a:gd name="T5" fmla="*/ 137 h 137"/>
                <a:gd name="T6" fmla="*/ 0 60000 65536"/>
                <a:gd name="T7" fmla="*/ 0 60000 65536"/>
                <a:gd name="T8" fmla="*/ 0 60000 65536"/>
                <a:gd name="T9" fmla="*/ 0 w 1016"/>
                <a:gd name="T10" fmla="*/ 0 h 137"/>
                <a:gd name="T11" fmla="*/ 1016 w 1016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6" h="137">
                  <a:moveTo>
                    <a:pt x="0" y="0"/>
                  </a:moveTo>
                  <a:lnTo>
                    <a:pt x="894" y="0"/>
                  </a:lnTo>
                  <a:lnTo>
                    <a:pt x="1016" y="137"/>
                  </a:lnTo>
                </a:path>
              </a:pathLst>
            </a:custGeom>
            <a:noFill/>
            <a:ln w="28575" cmpd="sng">
              <a:solidFill>
                <a:srgbClr val="D60093"/>
              </a:solidFill>
              <a:prstDash val="dash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78"/>
            <p:cNvSpPr>
              <a:spLocks noChangeShapeType="1"/>
            </p:cNvSpPr>
            <p:nvPr/>
          </p:nvSpPr>
          <p:spPr bwMode="auto">
            <a:xfrm flipH="1">
              <a:off x="880" y="3266"/>
              <a:ext cx="37" cy="91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5646738" y="3676650"/>
            <a:ext cx="2679700" cy="606425"/>
            <a:chOff x="3557" y="2316"/>
            <a:chExt cx="1688" cy="382"/>
          </a:xfrm>
        </p:grpSpPr>
        <p:sp>
          <p:nvSpPr>
            <p:cNvPr id="13341" name="Text Box 80"/>
            <p:cNvSpPr txBox="1">
              <a:spLocks noChangeArrowheads="1"/>
            </p:cNvSpPr>
            <p:nvPr/>
          </p:nvSpPr>
          <p:spPr bwMode="auto">
            <a:xfrm>
              <a:off x="3557" y="2316"/>
              <a:ext cx="10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no change</a:t>
              </a:r>
            </a:p>
          </p:txBody>
        </p:sp>
        <p:sp>
          <p:nvSpPr>
            <p:cNvPr id="13342" name="Line 81"/>
            <p:cNvSpPr>
              <a:spLocks noChangeShapeType="1"/>
            </p:cNvSpPr>
            <p:nvPr/>
          </p:nvSpPr>
          <p:spPr bwMode="auto">
            <a:xfrm>
              <a:off x="3615" y="2569"/>
              <a:ext cx="1630" cy="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82"/>
            <p:cNvSpPr>
              <a:spLocks noChangeShapeType="1"/>
            </p:cNvSpPr>
            <p:nvPr/>
          </p:nvSpPr>
          <p:spPr bwMode="auto">
            <a:xfrm>
              <a:off x="3797" y="2569"/>
              <a:ext cx="205" cy="12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3"/>
          <p:cNvGrpSpPr>
            <a:grpSpLocks/>
          </p:cNvGrpSpPr>
          <p:nvPr/>
        </p:nvGrpSpPr>
        <p:grpSpPr bwMode="auto">
          <a:xfrm>
            <a:off x="5486400" y="2787650"/>
            <a:ext cx="2014538" cy="628650"/>
            <a:chOff x="3456" y="1756"/>
            <a:chExt cx="1269" cy="396"/>
          </a:xfrm>
        </p:grpSpPr>
        <p:sp>
          <p:nvSpPr>
            <p:cNvPr id="116820" name="Text Box 84"/>
            <p:cNvSpPr txBox="1">
              <a:spLocks noChangeArrowheads="1"/>
            </p:cNvSpPr>
            <p:nvPr/>
          </p:nvSpPr>
          <p:spPr bwMode="auto">
            <a:xfrm>
              <a:off x="3550" y="1756"/>
              <a:ext cx="11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/>
                  </a:solidFill>
                </a:rPr>
                <a:t>manipulated</a:t>
              </a:r>
            </a:p>
          </p:txBody>
        </p:sp>
        <p:sp>
          <p:nvSpPr>
            <p:cNvPr id="116821" name="Freeform 85"/>
            <p:cNvSpPr>
              <a:spLocks/>
            </p:cNvSpPr>
            <p:nvPr/>
          </p:nvSpPr>
          <p:spPr bwMode="auto">
            <a:xfrm>
              <a:off x="3456" y="2008"/>
              <a:ext cx="1182" cy="91"/>
            </a:xfrm>
            <a:custGeom>
              <a:avLst/>
              <a:gdLst/>
              <a:ahLst/>
              <a:cxnLst>
                <a:cxn ang="0">
                  <a:pos x="1182" y="0"/>
                </a:cxn>
                <a:cxn ang="0">
                  <a:pos x="129" y="0"/>
                </a:cxn>
                <a:cxn ang="0">
                  <a:pos x="0" y="91"/>
                </a:cxn>
              </a:cxnLst>
              <a:rect l="0" t="0" r="r" b="b"/>
              <a:pathLst>
                <a:path w="1182" h="91">
                  <a:moveTo>
                    <a:pt x="1182" y="0"/>
                  </a:moveTo>
                  <a:lnTo>
                    <a:pt x="129" y="0"/>
                  </a:lnTo>
                  <a:lnTo>
                    <a:pt x="0" y="91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822" name="Line 86"/>
            <p:cNvSpPr>
              <a:spLocks noChangeShapeType="1"/>
            </p:cNvSpPr>
            <p:nvPr/>
          </p:nvSpPr>
          <p:spPr bwMode="auto">
            <a:xfrm>
              <a:off x="4297" y="2008"/>
              <a:ext cx="220" cy="144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" name="Group 87"/>
          <p:cNvGrpSpPr>
            <a:grpSpLocks/>
          </p:cNvGrpSpPr>
          <p:nvPr/>
        </p:nvGrpSpPr>
        <p:grpSpPr bwMode="auto">
          <a:xfrm>
            <a:off x="5716588" y="4752975"/>
            <a:ext cx="1755775" cy="534988"/>
            <a:chOff x="3601" y="3020"/>
            <a:chExt cx="1106" cy="337"/>
          </a:xfrm>
        </p:grpSpPr>
        <p:sp>
          <p:nvSpPr>
            <p:cNvPr id="13336" name="Text Box 88"/>
            <p:cNvSpPr txBox="1">
              <a:spLocks noChangeArrowheads="1"/>
            </p:cNvSpPr>
            <p:nvPr/>
          </p:nvSpPr>
          <p:spPr bwMode="auto">
            <a:xfrm>
              <a:off x="3601" y="3020"/>
              <a:ext cx="10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D60093"/>
                  </a:solidFill>
                </a:rPr>
                <a:t>responding</a:t>
              </a:r>
            </a:p>
          </p:txBody>
        </p:sp>
        <p:sp>
          <p:nvSpPr>
            <p:cNvPr id="13337" name="Freeform 89"/>
            <p:cNvSpPr>
              <a:spLocks/>
            </p:cNvSpPr>
            <p:nvPr/>
          </p:nvSpPr>
          <p:spPr bwMode="auto">
            <a:xfrm>
              <a:off x="3661" y="3282"/>
              <a:ext cx="1046" cy="75"/>
            </a:xfrm>
            <a:custGeom>
              <a:avLst/>
              <a:gdLst>
                <a:gd name="T0" fmla="*/ 0 w 1046"/>
                <a:gd name="T1" fmla="*/ 75 h 75"/>
                <a:gd name="T2" fmla="*/ 15 w 1046"/>
                <a:gd name="T3" fmla="*/ 0 h 75"/>
                <a:gd name="T4" fmla="*/ 1046 w 1046"/>
                <a:gd name="T5" fmla="*/ 0 h 75"/>
                <a:gd name="T6" fmla="*/ 0 60000 65536"/>
                <a:gd name="T7" fmla="*/ 0 60000 65536"/>
                <a:gd name="T8" fmla="*/ 0 60000 65536"/>
                <a:gd name="T9" fmla="*/ 0 w 1046"/>
                <a:gd name="T10" fmla="*/ 0 h 75"/>
                <a:gd name="T11" fmla="*/ 1046 w 1046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" h="75">
                  <a:moveTo>
                    <a:pt x="0" y="75"/>
                  </a:moveTo>
                  <a:lnTo>
                    <a:pt x="15" y="0"/>
                  </a:lnTo>
                  <a:lnTo>
                    <a:pt x="1046" y="0"/>
                  </a:lnTo>
                </a:path>
              </a:pathLst>
            </a:custGeom>
            <a:noFill/>
            <a:ln w="28575" cmpd="sng">
              <a:solidFill>
                <a:srgbClr val="D60093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6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6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6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6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4" grpId="0"/>
      <p:bldP spid="116755" grpId="0"/>
      <p:bldP spid="116756" grpId="0" animBg="1"/>
      <p:bldP spid="116796" grpId="0"/>
      <p:bldP spid="116797" grpId="0"/>
      <p:bldP spid="116798" grpId="0"/>
      <p:bldP spid="116799" grpId="0"/>
      <p:bldP spid="116800" grpId="0"/>
      <p:bldP spid="1168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sz="2000">
              <a:latin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We know the following things about </a:t>
            </a:r>
            <a:r>
              <a:rPr lang="en-US" i="1"/>
              <a:t>a</a:t>
            </a:r>
            <a:r>
              <a:rPr lang="en-US" baseline="-25000"/>
              <a:t>c</a:t>
            </a:r>
            <a:r>
              <a:rPr lang="en-US"/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If </a:t>
            </a:r>
            <a:r>
              <a:rPr lang="en-US" i="1"/>
              <a:t>v</a:t>
            </a:r>
            <a:r>
              <a:rPr lang="en-US"/>
              <a:t> increases, </a:t>
            </a:r>
            <a:r>
              <a:rPr lang="en-US" i="1"/>
              <a:t>a</a:t>
            </a:r>
            <a:r>
              <a:rPr lang="en-US" baseline="-25000"/>
              <a:t>c</a:t>
            </a:r>
            <a:r>
              <a:rPr lang="en-US"/>
              <a:t> increases.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If </a:t>
            </a:r>
            <a:r>
              <a:rPr lang="en-US" i="1"/>
              <a:t>r</a:t>
            </a:r>
            <a:r>
              <a:rPr lang="en-US"/>
              <a:t> increases, </a:t>
            </a:r>
            <a:r>
              <a:rPr lang="en-US" i="1"/>
              <a:t>a</a:t>
            </a:r>
            <a:r>
              <a:rPr lang="en-US" baseline="-25000"/>
              <a:t>c</a:t>
            </a:r>
            <a:r>
              <a:rPr lang="en-US"/>
              <a:t> decreases.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From dimensional analysis                                             we have</a:t>
            </a:r>
          </a:p>
          <a:p>
            <a:pPr eaLnBrk="0" hangingPunct="0">
              <a:spcBef>
                <a:spcPct val="20000"/>
              </a:spcBef>
            </a:pPr>
            <a:endParaRPr lang="en-US"/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What can we do to </a:t>
            </a:r>
            <a:r>
              <a:rPr lang="en-US" i="1"/>
              <a:t>v</a:t>
            </a:r>
            <a:r>
              <a:rPr lang="en-US"/>
              <a:t> or </a:t>
            </a:r>
            <a:r>
              <a:rPr lang="en-US" i="1"/>
              <a:t>r</a:t>
            </a:r>
            <a:r>
              <a:rPr lang="en-US"/>
              <a:t> to “fix” the units?</a:t>
            </a:r>
          </a:p>
          <a:p>
            <a:pPr eaLnBrk="0" hangingPunct="0">
              <a:spcBef>
                <a:spcPct val="20000"/>
              </a:spcBef>
            </a:pPr>
            <a:endParaRPr lang="en-US"/>
          </a:p>
          <a:p>
            <a:pPr eaLnBrk="0" hangingPunct="0">
              <a:spcBef>
                <a:spcPct val="20000"/>
              </a:spcBef>
            </a:pPr>
            <a:endParaRPr lang="en-US"/>
          </a:p>
          <a:p>
            <a:pPr eaLnBrk="0" hangingPunct="0"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This is the correct one!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551113" y="3943350"/>
            <a:ext cx="1093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a</a:t>
            </a:r>
            <a:r>
              <a:rPr lang="en-US" i="1" baseline="-25000"/>
              <a:t>c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=</a:t>
            </a:r>
            <a:endParaRPr lang="en-US" i="1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3213100" y="3821113"/>
            <a:ext cx="4476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i="1" u="sng"/>
              <a:t>v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i="1"/>
              <a:t>r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3895725" y="3910013"/>
            <a:ext cx="6588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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475163" y="3829050"/>
            <a:ext cx="601662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u="sng"/>
              <a:t>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/>
              <a:t>s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4986338" y="3973513"/>
            <a:ext cx="458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=</a:t>
            </a:r>
            <a:endParaRPr lang="en-US" i="1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4983163" y="3767138"/>
            <a:ext cx="458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?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6470650" y="3844925"/>
            <a:ext cx="4476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u="sng"/>
              <a:t>1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/>
              <a:t>s</a:t>
            </a: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5346700" y="3833813"/>
            <a:ext cx="7159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u="sng"/>
              <a:t>m/s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/>
              <a:t>m</a:t>
            </a: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6119813" y="3978275"/>
            <a:ext cx="458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=</a:t>
            </a:r>
            <a:endParaRPr lang="en-US" i="1"/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6107113" y="3781425"/>
            <a:ext cx="458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?</a:t>
            </a:r>
            <a:endParaRPr lang="en-US" b="1" i="1">
              <a:solidFill>
                <a:srgbClr val="FF0000"/>
              </a:solidFill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28675" y="5008563"/>
            <a:ext cx="7464425" cy="460375"/>
            <a:chOff x="522" y="3219"/>
            <a:chExt cx="4702" cy="290"/>
          </a:xfrm>
        </p:grpSpPr>
        <p:sp>
          <p:nvSpPr>
            <p:cNvPr id="14387" name="Rectangle 17"/>
            <p:cNvSpPr>
              <a:spLocks noChangeArrowheads="1"/>
            </p:cNvSpPr>
            <p:nvPr/>
          </p:nvSpPr>
          <p:spPr bwMode="auto">
            <a:xfrm>
              <a:off x="608" y="3219"/>
              <a:ext cx="129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v</a:t>
              </a:r>
              <a:r>
                <a:rPr lang="en-US" baseline="30000"/>
                <a:t> 2 </a:t>
              </a:r>
              <a:r>
                <a:rPr lang="en-US" i="1"/>
                <a:t>/ r</a:t>
              </a:r>
              <a:endParaRPr lang="en-US" baseline="-25000"/>
            </a:p>
          </p:txBody>
        </p:sp>
        <p:sp>
          <p:nvSpPr>
            <p:cNvPr id="14388" name="Text Box 18"/>
            <p:cNvSpPr txBox="1">
              <a:spLocks noChangeArrowheads="1"/>
            </p:cNvSpPr>
            <p:nvPr/>
          </p:nvSpPr>
          <p:spPr bwMode="auto">
            <a:xfrm>
              <a:off x="2743" y="3221"/>
              <a:ext cx="2481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14389" name="Rectangle 19"/>
            <p:cNvSpPr>
              <a:spLocks noChangeArrowheads="1"/>
            </p:cNvSpPr>
            <p:nvPr/>
          </p:nvSpPr>
          <p:spPr bwMode="auto">
            <a:xfrm>
              <a:off x="522" y="3223"/>
              <a:ext cx="4701" cy="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804" name="Rectangle 20"/>
          <p:cNvSpPr>
            <a:spLocks noChangeArrowheads="1"/>
          </p:cNvSpPr>
          <p:nvPr/>
        </p:nvSpPr>
        <p:spPr bwMode="auto">
          <a:xfrm>
            <a:off x="2522538" y="5761038"/>
            <a:ext cx="1093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a</a:t>
            </a:r>
            <a:r>
              <a:rPr lang="en-US" i="1" baseline="-25000"/>
              <a:t>c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=</a:t>
            </a:r>
            <a:endParaRPr lang="en-US" i="1"/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3106738" y="5638800"/>
            <a:ext cx="7032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i="1" u="sng"/>
              <a:t>v</a:t>
            </a:r>
            <a:r>
              <a:rPr lang="en-US" u="sng" baseline="30000"/>
              <a:t>2</a:t>
            </a:r>
            <a:endParaRPr lang="en-US" i="1" u="sng" baseline="30000"/>
          </a:p>
          <a:p>
            <a:pPr algn="ctr" eaLnBrk="0" hangingPunct="0">
              <a:lnSpc>
                <a:spcPct val="90000"/>
              </a:lnSpc>
            </a:pPr>
            <a:r>
              <a:rPr lang="en-US" i="1"/>
              <a:t>r</a:t>
            </a:r>
          </a:p>
        </p:txBody>
      </p:sp>
      <p:sp>
        <p:nvSpPr>
          <p:cNvPr id="118806" name="Rectangle 22"/>
          <p:cNvSpPr>
            <a:spLocks noChangeArrowheads="1"/>
          </p:cNvSpPr>
          <p:nvPr/>
        </p:nvSpPr>
        <p:spPr bwMode="auto">
          <a:xfrm>
            <a:off x="3914775" y="5726113"/>
            <a:ext cx="6588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</a:t>
            </a:r>
          </a:p>
        </p:txBody>
      </p:sp>
      <p:sp>
        <p:nvSpPr>
          <p:cNvPr id="118807" name="Rectangle 23"/>
          <p:cNvSpPr>
            <a:spLocks noChangeArrowheads="1"/>
          </p:cNvSpPr>
          <p:nvPr/>
        </p:nvSpPr>
        <p:spPr bwMode="auto">
          <a:xfrm>
            <a:off x="4535488" y="5637213"/>
            <a:ext cx="5207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u="sng"/>
              <a:t>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/>
              <a:t>s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5019675" y="5759450"/>
            <a:ext cx="4587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=</a:t>
            </a:r>
            <a:endParaRPr lang="en-US" i="1"/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5016500" y="5562600"/>
            <a:ext cx="4587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?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6507163" y="5621338"/>
            <a:ext cx="6223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u="sng"/>
              <a:t>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/>
              <a:t>s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18811" name="Rectangle 27"/>
          <p:cNvSpPr>
            <a:spLocks noChangeArrowheads="1"/>
          </p:cNvSpPr>
          <p:nvPr/>
        </p:nvSpPr>
        <p:spPr bwMode="auto">
          <a:xfrm>
            <a:off x="6259513" y="5756275"/>
            <a:ext cx="458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=</a:t>
            </a:r>
            <a:endParaRPr lang="en-US" i="1"/>
          </a:p>
        </p:txBody>
      </p:sp>
      <p:sp>
        <p:nvSpPr>
          <p:cNvPr id="118812" name="Rectangle 28"/>
          <p:cNvSpPr>
            <a:spLocks noChangeArrowheads="1"/>
          </p:cNvSpPr>
          <p:nvPr/>
        </p:nvSpPr>
        <p:spPr bwMode="auto">
          <a:xfrm>
            <a:off x="6256338" y="5559425"/>
            <a:ext cx="4587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?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118813" name="Freeform 29"/>
          <p:cNvSpPr>
            <a:spLocks/>
          </p:cNvSpPr>
          <p:nvPr/>
        </p:nvSpPr>
        <p:spPr bwMode="auto">
          <a:xfrm>
            <a:off x="7100888" y="5734050"/>
            <a:ext cx="558800" cy="493713"/>
          </a:xfrm>
          <a:custGeom>
            <a:avLst/>
            <a:gdLst>
              <a:gd name="T0" fmla="*/ 0 w 352"/>
              <a:gd name="T1" fmla="*/ 2147483647 h 449"/>
              <a:gd name="T2" fmla="*/ 2147483647 w 352"/>
              <a:gd name="T3" fmla="*/ 2147483647 h 449"/>
              <a:gd name="T4" fmla="*/ 2147483647 w 352"/>
              <a:gd name="T5" fmla="*/ 0 h 449"/>
              <a:gd name="T6" fmla="*/ 0 60000 65536"/>
              <a:gd name="T7" fmla="*/ 0 60000 65536"/>
              <a:gd name="T8" fmla="*/ 0 60000 65536"/>
              <a:gd name="T9" fmla="*/ 0 w 352"/>
              <a:gd name="T10" fmla="*/ 0 h 449"/>
              <a:gd name="T11" fmla="*/ 352 w 352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449">
                <a:moveTo>
                  <a:pt x="0" y="287"/>
                </a:moveTo>
                <a:lnTo>
                  <a:pt x="93" y="449"/>
                </a:lnTo>
                <a:lnTo>
                  <a:pt x="352" y="0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659063" y="3768725"/>
            <a:ext cx="939800" cy="819150"/>
            <a:chOff x="2085" y="3427"/>
            <a:chExt cx="691" cy="691"/>
          </a:xfrm>
        </p:grpSpPr>
        <p:sp>
          <p:nvSpPr>
            <p:cNvPr id="14385" name="Oval 31"/>
            <p:cNvSpPr>
              <a:spLocks noChangeArrowheads="1"/>
            </p:cNvSpPr>
            <p:nvPr/>
          </p:nvSpPr>
          <p:spPr bwMode="auto">
            <a:xfrm>
              <a:off x="2085" y="3427"/>
              <a:ext cx="691" cy="691"/>
            </a:xfrm>
            <a:prstGeom prst="ellipse">
              <a:avLst/>
            </a:prstGeom>
            <a:noFill/>
            <a:ln w="76200">
              <a:solidFill>
                <a:srgbClr val="FF0000">
                  <a:alpha val="3803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Line 32"/>
            <p:cNvSpPr>
              <a:spLocks noChangeShapeType="1"/>
            </p:cNvSpPr>
            <p:nvPr/>
          </p:nvSpPr>
          <p:spPr bwMode="auto">
            <a:xfrm flipV="1">
              <a:off x="2188" y="3531"/>
              <a:ext cx="484" cy="484"/>
            </a:xfrm>
            <a:prstGeom prst="line">
              <a:avLst/>
            </a:prstGeom>
            <a:noFill/>
            <a:ln w="76200">
              <a:solidFill>
                <a:srgbClr val="FF0000">
                  <a:alpha val="4588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1135063" y="2532063"/>
            <a:ext cx="3584575" cy="312737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Rectangle 35"/>
          <p:cNvSpPr>
            <a:spLocks noChangeArrowheads="1"/>
          </p:cNvSpPr>
          <p:nvPr/>
        </p:nvSpPr>
        <p:spPr bwMode="auto">
          <a:xfrm>
            <a:off x="1109663" y="2932113"/>
            <a:ext cx="3657600" cy="312737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987925" y="2670175"/>
            <a:ext cx="3311525" cy="825500"/>
            <a:chOff x="3142" y="1682"/>
            <a:chExt cx="2086" cy="520"/>
          </a:xfrm>
        </p:grpSpPr>
        <p:sp>
          <p:nvSpPr>
            <p:cNvPr id="14381" name="Rectangle 4"/>
            <p:cNvSpPr>
              <a:spLocks noChangeArrowheads="1"/>
            </p:cNvSpPr>
            <p:nvPr/>
          </p:nvSpPr>
          <p:spPr bwMode="auto">
            <a:xfrm>
              <a:off x="3226" y="1795"/>
              <a:ext cx="68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i="1" baseline="-25000"/>
                <a:t>c</a:t>
              </a:r>
              <a:r>
                <a:rPr lang="en-US"/>
                <a:t> </a:t>
              </a:r>
              <a:r>
                <a:rPr lang="en-US">
                  <a:sym typeface="Symbol" pitchFamily="18" charset="2"/>
                </a:rPr>
                <a:t>=</a:t>
              </a:r>
              <a:endParaRPr lang="en-US" i="1"/>
            </a:p>
          </p:txBody>
        </p:sp>
        <p:sp>
          <p:nvSpPr>
            <p:cNvPr id="14382" name="Rectangle 5"/>
            <p:cNvSpPr>
              <a:spLocks noChangeArrowheads="1"/>
            </p:cNvSpPr>
            <p:nvPr/>
          </p:nvSpPr>
          <p:spPr bwMode="auto">
            <a:xfrm>
              <a:off x="3610" y="1705"/>
              <a:ext cx="28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i="1" u="sng"/>
                <a:t>v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i="1"/>
                <a:t>r</a:t>
              </a:r>
            </a:p>
          </p:txBody>
        </p:sp>
        <p:sp>
          <p:nvSpPr>
            <p:cNvPr id="14383" name="Text Box 38"/>
            <p:cNvSpPr txBox="1">
              <a:spLocks noChangeArrowheads="1"/>
            </p:cNvSpPr>
            <p:nvPr/>
          </p:nvSpPr>
          <p:spPr bwMode="auto">
            <a:xfrm>
              <a:off x="4090" y="1684"/>
              <a:ext cx="1138" cy="51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first guess formula</a:t>
              </a:r>
            </a:p>
          </p:txBody>
        </p:sp>
        <p:sp>
          <p:nvSpPr>
            <p:cNvPr id="14384" name="Rectangle 39"/>
            <p:cNvSpPr>
              <a:spLocks noChangeArrowheads="1"/>
            </p:cNvSpPr>
            <p:nvPr/>
          </p:nvSpPr>
          <p:spPr bwMode="auto">
            <a:xfrm>
              <a:off x="3142" y="1682"/>
              <a:ext cx="2080" cy="5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2641600" y="3895725"/>
            <a:ext cx="3363913" cy="646113"/>
            <a:chOff x="691" y="2753"/>
            <a:chExt cx="2119" cy="349"/>
          </a:xfrm>
        </p:grpSpPr>
        <p:sp>
          <p:nvSpPr>
            <p:cNvPr id="14377" name="Rectangle 44"/>
            <p:cNvSpPr>
              <a:spLocks noChangeArrowheads="1"/>
            </p:cNvSpPr>
            <p:nvPr/>
          </p:nvSpPr>
          <p:spPr bwMode="auto">
            <a:xfrm>
              <a:off x="691" y="2840"/>
              <a:ext cx="219" cy="155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Rectangle 45"/>
            <p:cNvSpPr>
              <a:spLocks noChangeArrowheads="1"/>
            </p:cNvSpPr>
            <p:nvPr/>
          </p:nvSpPr>
          <p:spPr bwMode="auto">
            <a:xfrm>
              <a:off x="1906" y="2753"/>
              <a:ext cx="219" cy="339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Rectangle 46"/>
            <p:cNvSpPr>
              <a:spLocks noChangeArrowheads="1"/>
            </p:cNvSpPr>
            <p:nvPr/>
          </p:nvSpPr>
          <p:spPr bwMode="auto">
            <a:xfrm>
              <a:off x="1077" y="2754"/>
              <a:ext cx="219" cy="322"/>
            </a:xfrm>
            <a:prstGeom prst="rect">
              <a:avLst/>
            </a:prstGeom>
            <a:solidFill>
              <a:schemeClr val="hlink">
                <a:alpha val="1882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Rectangle 47"/>
            <p:cNvSpPr>
              <a:spLocks noChangeArrowheads="1"/>
            </p:cNvSpPr>
            <p:nvPr/>
          </p:nvSpPr>
          <p:spPr bwMode="auto">
            <a:xfrm>
              <a:off x="2430" y="2763"/>
              <a:ext cx="380" cy="339"/>
            </a:xfrm>
            <a:prstGeom prst="rect">
              <a:avLst/>
            </a:prstGeom>
            <a:solidFill>
              <a:schemeClr val="hlink">
                <a:alpha val="1882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832" name="Rectangle 48"/>
          <p:cNvSpPr>
            <a:spLocks noChangeArrowheads="1"/>
          </p:cNvSpPr>
          <p:nvPr/>
        </p:nvSpPr>
        <p:spPr bwMode="auto">
          <a:xfrm>
            <a:off x="5289550" y="5629275"/>
            <a:ext cx="10715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u="sng"/>
              <a:t>m</a:t>
            </a:r>
            <a:r>
              <a:rPr lang="en-US" u="sng" baseline="30000"/>
              <a:t>2</a:t>
            </a:r>
            <a:r>
              <a:rPr lang="en-US" u="sng"/>
              <a:t>/s</a:t>
            </a:r>
            <a:r>
              <a:rPr lang="en-US" u="sng" baseline="30000"/>
              <a:t>2</a:t>
            </a:r>
            <a:endParaRPr lang="en-US" u="sng"/>
          </a:p>
          <a:p>
            <a:pPr algn="ctr" eaLnBrk="0" hangingPunct="0">
              <a:lnSpc>
                <a:spcPct val="90000"/>
              </a:lnSpc>
            </a:pPr>
            <a:r>
              <a:rPr lang="en-US"/>
              <a:t>m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519363" y="5667375"/>
            <a:ext cx="3651250" cy="669925"/>
            <a:chOff x="662" y="3603"/>
            <a:chExt cx="2195" cy="353"/>
          </a:xfrm>
        </p:grpSpPr>
        <p:sp>
          <p:nvSpPr>
            <p:cNvPr id="14373" name="Rectangle 50"/>
            <p:cNvSpPr>
              <a:spLocks noChangeArrowheads="1"/>
            </p:cNvSpPr>
            <p:nvPr/>
          </p:nvSpPr>
          <p:spPr bwMode="auto">
            <a:xfrm>
              <a:off x="662" y="3704"/>
              <a:ext cx="219" cy="155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Rectangle 51"/>
            <p:cNvSpPr>
              <a:spLocks noChangeArrowheads="1"/>
            </p:cNvSpPr>
            <p:nvPr/>
          </p:nvSpPr>
          <p:spPr bwMode="auto">
            <a:xfrm>
              <a:off x="1907" y="3617"/>
              <a:ext cx="219" cy="339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Rectangle 52"/>
            <p:cNvSpPr>
              <a:spLocks noChangeArrowheads="1"/>
            </p:cNvSpPr>
            <p:nvPr/>
          </p:nvSpPr>
          <p:spPr bwMode="auto">
            <a:xfrm>
              <a:off x="1096" y="3606"/>
              <a:ext cx="219" cy="322"/>
            </a:xfrm>
            <a:prstGeom prst="rect">
              <a:avLst/>
            </a:prstGeom>
            <a:solidFill>
              <a:schemeClr val="hlink">
                <a:alpha val="1882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6" name="Rectangle 53"/>
            <p:cNvSpPr>
              <a:spLocks noChangeArrowheads="1"/>
            </p:cNvSpPr>
            <p:nvPr/>
          </p:nvSpPr>
          <p:spPr bwMode="auto">
            <a:xfrm>
              <a:off x="2443" y="3603"/>
              <a:ext cx="414" cy="339"/>
            </a:xfrm>
            <a:prstGeom prst="rect">
              <a:avLst/>
            </a:prstGeom>
            <a:solidFill>
              <a:schemeClr val="hlink">
                <a:alpha val="1882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818" name="Rectangle 34"/>
          <p:cNvSpPr>
            <a:spLocks noChangeArrowheads="1"/>
          </p:cNvSpPr>
          <p:nvPr/>
        </p:nvSpPr>
        <p:spPr bwMode="auto">
          <a:xfrm>
            <a:off x="5838825" y="2759075"/>
            <a:ext cx="227013" cy="312738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Rectangle 36"/>
          <p:cNvSpPr>
            <a:spLocks noChangeArrowheads="1"/>
          </p:cNvSpPr>
          <p:nvPr/>
        </p:nvSpPr>
        <p:spPr bwMode="auto">
          <a:xfrm>
            <a:off x="5840413" y="3084513"/>
            <a:ext cx="227012" cy="312737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251450" y="2678113"/>
            <a:ext cx="904875" cy="814387"/>
            <a:chOff x="2085" y="3427"/>
            <a:chExt cx="691" cy="691"/>
          </a:xfrm>
        </p:grpSpPr>
        <p:sp>
          <p:nvSpPr>
            <p:cNvPr id="14371" name="Oval 41"/>
            <p:cNvSpPr>
              <a:spLocks noChangeArrowheads="1"/>
            </p:cNvSpPr>
            <p:nvPr/>
          </p:nvSpPr>
          <p:spPr bwMode="auto">
            <a:xfrm>
              <a:off x="2085" y="3427"/>
              <a:ext cx="691" cy="691"/>
            </a:xfrm>
            <a:prstGeom prst="ellipse">
              <a:avLst/>
            </a:prstGeom>
            <a:noFill/>
            <a:ln w="76200">
              <a:solidFill>
                <a:srgbClr val="FF0000">
                  <a:alpha val="3803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Line 42"/>
            <p:cNvSpPr>
              <a:spLocks noChangeShapeType="1"/>
            </p:cNvSpPr>
            <p:nvPr/>
          </p:nvSpPr>
          <p:spPr bwMode="auto">
            <a:xfrm flipV="1">
              <a:off x="2188" y="3531"/>
              <a:ext cx="484" cy="484"/>
            </a:xfrm>
            <a:prstGeom prst="line">
              <a:avLst/>
            </a:prstGeom>
            <a:noFill/>
            <a:ln w="76200">
              <a:solidFill>
                <a:srgbClr val="FF0000">
                  <a:alpha val="4588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8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8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8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8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8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8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/>
      <p:bldP spid="118792" grpId="0"/>
      <p:bldP spid="118793" grpId="0"/>
      <p:bldP spid="118794" grpId="0"/>
      <p:bldP spid="118795" grpId="0"/>
      <p:bldP spid="118796" grpId="0"/>
      <p:bldP spid="118797" grpId="0"/>
      <p:bldP spid="118798" grpId="0"/>
      <p:bldP spid="118799" grpId="0"/>
      <p:bldP spid="118804" grpId="0"/>
      <p:bldP spid="118805" grpId="0"/>
      <p:bldP spid="118806" grpId="0"/>
      <p:bldP spid="118807" grpId="0"/>
      <p:bldP spid="118808" grpId="0"/>
      <p:bldP spid="118809" grpId="0"/>
      <p:bldP spid="118809" grpId="1"/>
      <p:bldP spid="118810" grpId="0"/>
      <p:bldP spid="118811" grpId="0"/>
      <p:bldP spid="118812" grpId="0"/>
      <p:bldP spid="118812" grpId="1"/>
      <p:bldP spid="118813" grpId="0" animBg="1"/>
      <p:bldP spid="118817" grpId="0" animBg="1"/>
      <p:bldP spid="118819" grpId="0" animBg="1"/>
      <p:bldP spid="118832" grpId="0"/>
      <p:bldP spid="118818" grpId="0" animBg="1"/>
      <p:bldP spid="1188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5" name="Picture 13" descr="ANd9GcTptwVuvDpYUoZG8_CTp3wMdEU7KykY2d4OJkfcG7LawlZCfHWsTQ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487363"/>
            <a:ext cx="175101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493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sz="2000">
              <a:latin typeface="Courier New" pitchFamily="49" charset="0"/>
              <a:ea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674688" y="3049588"/>
            <a:ext cx="7781925" cy="38084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EXAMPLE: A 730-kg Smart</a:t>
            </a:r>
            <a:r>
              <a:rPr lang="en-US" dirty="0">
                <a:cs typeface="Courier New" pitchFamily="49" charset="0"/>
                <a:sym typeface="Symbol" pitchFamily="18" charset="2"/>
              </a:rPr>
              <a:t> Car negotiates a 30. m radius turn at 25. m</a:t>
            </a:r>
            <a:r>
              <a:rPr lang="en-US" baseline="-25000" dirty="0">
                <a:cs typeface="Courier New" pitchFamily="49" charset="0"/>
                <a:sym typeface="Symbol" pitchFamily="18" charset="2"/>
              </a:rPr>
              <a:t>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s</a:t>
            </a:r>
            <a:r>
              <a:rPr lang="en-US" baseline="30000" dirty="0">
                <a:cs typeface="Courier New" pitchFamily="49" charset="0"/>
                <a:sym typeface="Symbol" pitchFamily="18" charset="2"/>
              </a:rPr>
              <a:t>-1</a:t>
            </a:r>
            <a:r>
              <a:rPr lang="en-US" dirty="0">
                <a:cs typeface="Courier New" pitchFamily="49" charset="0"/>
                <a:sym typeface="Symbol" pitchFamily="18" charset="2"/>
              </a:rPr>
              <a:t>. What is its centripetal acceleration and force? What force is causing this acceleration?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/>
              <a:t>SOLUTION:</a:t>
            </a:r>
          </a:p>
          <a:p>
            <a:pPr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i="1" dirty="0"/>
              <a:t>a</a:t>
            </a:r>
            <a:r>
              <a:rPr lang="en-US" baseline="-25000" dirty="0"/>
              <a:t>c </a:t>
            </a:r>
            <a:r>
              <a:rPr lang="en-US" dirty="0"/>
              <a:t>=</a:t>
            </a:r>
            <a:r>
              <a:rPr lang="en-US" baseline="-25000" dirty="0"/>
              <a:t> </a:t>
            </a:r>
            <a:r>
              <a:rPr lang="en-US" i="1" dirty="0"/>
              <a:t>v</a:t>
            </a:r>
            <a:r>
              <a:rPr lang="en-US" baseline="30000" dirty="0"/>
              <a:t>2 </a:t>
            </a:r>
            <a:r>
              <a:rPr lang="en-US" dirty="0"/>
              <a:t>/ </a:t>
            </a:r>
            <a:r>
              <a:rPr lang="en-US" i="1" dirty="0"/>
              <a:t>r</a:t>
            </a:r>
            <a:r>
              <a:rPr lang="en-US" i="1" baseline="-25000" dirty="0"/>
              <a:t> </a:t>
            </a:r>
            <a:r>
              <a:rPr lang="en-US" dirty="0"/>
              <a:t>= 25</a:t>
            </a:r>
            <a:r>
              <a:rPr lang="en-US" baseline="30000" dirty="0"/>
              <a:t>2 </a:t>
            </a:r>
            <a:r>
              <a:rPr lang="en-US" dirty="0"/>
              <a:t>/ 30 = 21 m</a:t>
            </a:r>
            <a:r>
              <a:rPr lang="en-US" baseline="-25000" dirty="0"/>
              <a:t>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.</a:t>
            </a:r>
            <a:endParaRPr lang="en-US" dirty="0"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i="1" dirty="0"/>
              <a:t>F</a:t>
            </a:r>
            <a:r>
              <a:rPr lang="en-US" baseline="-25000" dirty="0"/>
              <a:t>c </a:t>
            </a:r>
            <a:r>
              <a:rPr lang="en-US" dirty="0"/>
              <a:t>=</a:t>
            </a:r>
            <a:r>
              <a:rPr lang="en-US" baseline="-25000" dirty="0"/>
              <a:t> </a:t>
            </a:r>
            <a:r>
              <a:rPr lang="en-US" i="1" dirty="0"/>
              <a:t>ma</a:t>
            </a:r>
            <a:r>
              <a:rPr lang="en-US" baseline="-25000" dirty="0"/>
              <a:t>c</a:t>
            </a:r>
            <a:r>
              <a:rPr lang="en-US" i="1" dirty="0"/>
              <a:t> </a:t>
            </a:r>
            <a:r>
              <a:rPr lang="en-US" dirty="0"/>
              <a:t>= (730)(21) = </a:t>
            </a:r>
            <a:r>
              <a:rPr lang="en-US"/>
              <a:t>15000 </a:t>
            </a:r>
            <a:r>
              <a:rPr lang="en-US" smtClean="0"/>
              <a:t>N.</a:t>
            </a:r>
            <a:endParaRPr lang="en-US" dirty="0"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dirty="0">
                <a:cs typeface="Courier New" pitchFamily="49" charset="0"/>
                <a:sym typeface="Symbol" pitchFamily="18" charset="2"/>
              </a:rPr>
              <a:t>The centripetal force is caused by the friction force between the tires and the pavement.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28675" y="1944688"/>
            <a:ext cx="7464425" cy="460375"/>
            <a:chOff x="522" y="2049"/>
            <a:chExt cx="4702" cy="290"/>
          </a:xfrm>
        </p:grpSpPr>
        <p:sp>
          <p:nvSpPr>
            <p:cNvPr id="15371" name="Rectangle 15"/>
            <p:cNvSpPr>
              <a:spLocks noChangeArrowheads="1"/>
            </p:cNvSpPr>
            <p:nvPr/>
          </p:nvSpPr>
          <p:spPr bwMode="auto">
            <a:xfrm>
              <a:off x="608" y="2049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F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ma</a:t>
              </a:r>
              <a:r>
                <a:rPr lang="en-US" baseline="-25000"/>
                <a:t>c</a:t>
              </a:r>
            </a:p>
          </p:txBody>
        </p:sp>
        <p:sp>
          <p:nvSpPr>
            <p:cNvPr id="15372" name="Text Box 16"/>
            <p:cNvSpPr txBox="1">
              <a:spLocks noChangeArrowheads="1"/>
            </p:cNvSpPr>
            <p:nvPr/>
          </p:nvSpPr>
          <p:spPr bwMode="auto">
            <a:xfrm>
              <a:off x="3207" y="2051"/>
              <a:ext cx="201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force</a:t>
              </a:r>
            </a:p>
          </p:txBody>
        </p:sp>
        <p:sp>
          <p:nvSpPr>
            <p:cNvPr id="15373" name="Rectangle 17"/>
            <p:cNvSpPr>
              <a:spLocks noChangeArrowheads="1"/>
            </p:cNvSpPr>
            <p:nvPr/>
          </p:nvSpPr>
          <p:spPr bwMode="auto">
            <a:xfrm>
              <a:off x="522" y="2053"/>
              <a:ext cx="4701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28675" y="2493963"/>
            <a:ext cx="7464425" cy="460375"/>
            <a:chOff x="522" y="3219"/>
            <a:chExt cx="4702" cy="290"/>
          </a:xfrm>
        </p:grpSpPr>
        <p:sp>
          <p:nvSpPr>
            <p:cNvPr id="15368" name="Rectangle 19"/>
            <p:cNvSpPr>
              <a:spLocks noChangeArrowheads="1"/>
            </p:cNvSpPr>
            <p:nvPr/>
          </p:nvSpPr>
          <p:spPr bwMode="auto">
            <a:xfrm>
              <a:off x="608" y="3219"/>
              <a:ext cx="129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v</a:t>
              </a:r>
              <a:r>
                <a:rPr lang="en-US" baseline="30000"/>
                <a:t> 2 </a:t>
              </a:r>
              <a:r>
                <a:rPr lang="en-US" i="1"/>
                <a:t>/</a:t>
              </a:r>
              <a:r>
                <a:rPr lang="en-US"/>
                <a:t> </a:t>
              </a:r>
              <a:r>
                <a:rPr lang="en-US" i="1"/>
                <a:t>r</a:t>
              </a:r>
              <a:endParaRPr lang="en-US" baseline="-25000"/>
            </a:p>
          </p:txBody>
        </p:sp>
        <p:sp>
          <p:nvSpPr>
            <p:cNvPr id="15369" name="Text Box 20"/>
            <p:cNvSpPr txBox="1">
              <a:spLocks noChangeArrowheads="1"/>
            </p:cNvSpPr>
            <p:nvPr/>
          </p:nvSpPr>
          <p:spPr bwMode="auto">
            <a:xfrm>
              <a:off x="2743" y="3221"/>
              <a:ext cx="2481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15370" name="Rectangle 21"/>
            <p:cNvSpPr>
              <a:spLocks noChangeArrowheads="1"/>
            </p:cNvSpPr>
            <p:nvPr/>
          </p:nvSpPr>
          <p:spPr bwMode="auto">
            <a:xfrm>
              <a:off x="522" y="3223"/>
              <a:ext cx="4701" cy="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98"/>
          <p:cNvSpPr>
            <a:spLocks noChangeArrowheads="1"/>
          </p:cNvSpPr>
          <p:nvPr/>
        </p:nvSpPr>
        <p:spPr bwMode="auto">
          <a:xfrm>
            <a:off x="674688" y="4891088"/>
            <a:ext cx="7772400" cy="19669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Find the period and the frequency of a day.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period is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(24 h)(3600 s h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  = 86400 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frequency is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86400 = 1.1610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-5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Hz.</a:t>
            </a: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3543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Period and frequency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 </a:t>
            </a:r>
            <a:r>
              <a:rPr lang="en-US" b="1">
                <a:ea typeface="Calibri" pitchFamily="34" charset="0"/>
                <a:cs typeface="Arial" charset="0"/>
              </a:rPr>
              <a:t>period</a:t>
            </a:r>
            <a:r>
              <a:rPr lang="en-US">
                <a:ea typeface="Calibri" pitchFamily="34" charset="0"/>
                <a:cs typeface="Arial" charset="0"/>
              </a:rPr>
              <a:t> </a:t>
            </a:r>
            <a:r>
              <a:rPr lang="en-US" i="1">
                <a:ea typeface="Calibri" pitchFamily="34" charset="0"/>
                <a:cs typeface="Arial" charset="0"/>
              </a:rPr>
              <a:t>T</a:t>
            </a:r>
            <a:r>
              <a:rPr lang="en-US">
                <a:ea typeface="Calibri" pitchFamily="34" charset="0"/>
                <a:cs typeface="Arial" charset="0"/>
              </a:rPr>
              <a:t> is the time for one complete revolution.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The </a:t>
            </a:r>
            <a:r>
              <a:rPr 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frequency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(measured in Hz or cycles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/ 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s) is defined as how many cycles (oscillations, repetitions, revolutions) occur each second.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Since period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is seconds per revolution, frequency must be 1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/ T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1850" y="4367213"/>
            <a:ext cx="7464425" cy="461962"/>
            <a:chOff x="831850" y="3868738"/>
            <a:chExt cx="7464425" cy="461665"/>
          </a:xfrm>
        </p:grpSpPr>
        <p:sp>
          <p:nvSpPr>
            <p:cNvPr id="16411" name="Rectangle 188"/>
            <p:cNvSpPr>
              <a:spLocks noChangeArrowheads="1"/>
            </p:cNvSpPr>
            <p:nvPr/>
          </p:nvSpPr>
          <p:spPr bwMode="auto">
            <a:xfrm>
              <a:off x="836613" y="3889376"/>
              <a:ext cx="20558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cs typeface="Courier New" pitchFamily="49" charset="0"/>
                  <a:sym typeface="Symbol" pitchFamily="18" charset="2"/>
                </a:rPr>
                <a:t>f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1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/ T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6412" name="Text Box 189"/>
            <p:cNvSpPr txBox="1">
              <a:spLocks noChangeArrowheads="1"/>
            </p:cNvSpPr>
            <p:nvPr/>
          </p:nvSpPr>
          <p:spPr bwMode="auto">
            <a:xfrm>
              <a:off x="4572000" y="3868738"/>
              <a:ext cx="3724275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</a:rPr>
                <a:t>T</a:t>
              </a:r>
              <a:r>
                <a:rPr lang="en-US">
                  <a:solidFill>
                    <a:schemeClr val="bg1"/>
                  </a:solidFill>
                </a:rPr>
                <a:t> and </a:t>
              </a:r>
              <a:r>
                <a:rPr lang="en-US" i="1">
                  <a:solidFill>
                    <a:schemeClr val="bg1"/>
                  </a:solidFill>
                </a:rPr>
                <a:t>f</a:t>
              </a:r>
              <a:endParaRPr 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16413" name="Rectangle 190"/>
            <p:cNvSpPr>
              <a:spLocks noChangeArrowheads="1"/>
            </p:cNvSpPr>
            <p:nvPr/>
          </p:nvSpPr>
          <p:spPr bwMode="auto">
            <a:xfrm>
              <a:off x="831850" y="3871913"/>
              <a:ext cx="7462838" cy="4507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Rectangle 191"/>
            <p:cNvSpPr>
              <a:spLocks noChangeArrowheads="1"/>
            </p:cNvSpPr>
            <p:nvPr/>
          </p:nvSpPr>
          <p:spPr bwMode="auto">
            <a:xfrm>
              <a:off x="2241393" y="3890963"/>
              <a:ext cx="20558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cs typeface="Courier New" pitchFamily="49" charset="0"/>
                  <a:sym typeface="Symbol" pitchFamily="18" charset="2"/>
                </a:rPr>
                <a:t> or T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1 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/ f</a:t>
              </a:r>
              <a:endParaRPr lang="en-US">
                <a:sym typeface="Symbol" pitchFamily="18" charset="2"/>
              </a:endParaRPr>
            </a:p>
          </p:txBody>
        </p:sp>
      </p:grpSp>
      <p:pic>
        <p:nvPicPr>
          <p:cNvPr id="17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5263" y="52212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rc 17"/>
          <p:cNvSpPr/>
          <p:nvPr/>
        </p:nvSpPr>
        <p:spPr>
          <a:xfrm flipH="1">
            <a:off x="7813964" y="5237017"/>
            <a:ext cx="1316180" cy="1205345"/>
          </a:xfrm>
          <a:prstGeom prst="arc">
            <a:avLst>
              <a:gd name="adj1" fmla="val 16200000"/>
              <a:gd name="adj2" fmla="val 5385124"/>
            </a:avLst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39"/>
          <p:cNvGrpSpPr>
            <a:grpSpLocks/>
          </p:cNvGrpSpPr>
          <p:nvPr/>
        </p:nvGrpSpPr>
        <p:grpSpPr bwMode="auto">
          <a:xfrm>
            <a:off x="7613650" y="26988"/>
            <a:ext cx="1503363" cy="1503362"/>
            <a:chOff x="4100" y="2501"/>
            <a:chExt cx="947" cy="947"/>
          </a:xfrm>
        </p:grpSpPr>
        <p:sp>
          <p:nvSpPr>
            <p:cNvPr id="16399" name="Oval 240"/>
            <p:cNvSpPr>
              <a:spLocks noChangeArrowheads="1"/>
            </p:cNvSpPr>
            <p:nvPr/>
          </p:nvSpPr>
          <p:spPr bwMode="auto">
            <a:xfrm>
              <a:off x="4100" y="2501"/>
              <a:ext cx="947" cy="947"/>
            </a:xfrm>
            <a:prstGeom prst="ellipse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241"/>
            <p:cNvSpPr>
              <a:spLocks noChangeShapeType="1"/>
            </p:cNvSpPr>
            <p:nvPr/>
          </p:nvSpPr>
          <p:spPr bwMode="auto">
            <a:xfrm>
              <a:off x="4578" y="2523"/>
              <a:ext cx="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242"/>
            <p:cNvSpPr>
              <a:spLocks noChangeShapeType="1"/>
            </p:cNvSpPr>
            <p:nvPr/>
          </p:nvSpPr>
          <p:spPr bwMode="auto">
            <a:xfrm>
              <a:off x="4122" y="2979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243"/>
            <p:cNvSpPr>
              <a:spLocks noChangeShapeType="1"/>
            </p:cNvSpPr>
            <p:nvPr/>
          </p:nvSpPr>
          <p:spPr bwMode="auto">
            <a:xfrm flipV="1">
              <a:off x="4351" y="2588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244"/>
            <p:cNvSpPr>
              <a:spLocks noChangeShapeType="1"/>
            </p:cNvSpPr>
            <p:nvPr/>
          </p:nvSpPr>
          <p:spPr bwMode="auto">
            <a:xfrm flipV="1">
              <a:off x="4174" y="2756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45"/>
            <p:cNvSpPr>
              <a:spLocks noChangeShapeType="1"/>
            </p:cNvSpPr>
            <p:nvPr/>
          </p:nvSpPr>
          <p:spPr bwMode="auto">
            <a:xfrm flipH="1" flipV="1">
              <a:off x="4346" y="2575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46"/>
            <p:cNvSpPr>
              <a:spLocks noChangeShapeType="1"/>
            </p:cNvSpPr>
            <p:nvPr/>
          </p:nvSpPr>
          <p:spPr bwMode="auto">
            <a:xfrm flipH="1" flipV="1">
              <a:off x="4169" y="2743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Oval 247"/>
            <p:cNvSpPr>
              <a:spLocks noChangeArrowheads="1"/>
            </p:cNvSpPr>
            <p:nvPr/>
          </p:nvSpPr>
          <p:spPr bwMode="auto">
            <a:xfrm>
              <a:off x="4203" y="2593"/>
              <a:ext cx="750" cy="7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Text Box 248"/>
            <p:cNvSpPr txBox="1">
              <a:spLocks noChangeArrowheads="1"/>
            </p:cNvSpPr>
            <p:nvPr/>
          </p:nvSpPr>
          <p:spPr bwMode="auto">
            <a:xfrm>
              <a:off x="4436" y="252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 </a:t>
              </a:r>
            </a:p>
          </p:txBody>
        </p:sp>
        <p:sp>
          <p:nvSpPr>
            <p:cNvPr id="16408" name="Text Box 249"/>
            <p:cNvSpPr txBox="1">
              <a:spLocks noChangeArrowheads="1"/>
            </p:cNvSpPr>
            <p:nvPr/>
          </p:nvSpPr>
          <p:spPr bwMode="auto">
            <a:xfrm>
              <a:off x="4798" y="286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  <p:sp>
          <p:nvSpPr>
            <p:cNvPr id="16409" name="Text Box 250"/>
            <p:cNvSpPr txBox="1">
              <a:spLocks noChangeArrowheads="1"/>
            </p:cNvSpPr>
            <p:nvPr/>
          </p:nvSpPr>
          <p:spPr bwMode="auto">
            <a:xfrm>
              <a:off x="4470" y="316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  <p:sp>
          <p:nvSpPr>
            <p:cNvPr id="16410" name="Text Box 251"/>
            <p:cNvSpPr txBox="1">
              <a:spLocks noChangeArrowheads="1"/>
            </p:cNvSpPr>
            <p:nvPr/>
          </p:nvSpPr>
          <p:spPr bwMode="auto">
            <a:xfrm>
              <a:off x="4154" y="28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</p:grpSp>
      <p:grpSp>
        <p:nvGrpSpPr>
          <p:cNvPr id="4" name="Group 252"/>
          <p:cNvGrpSpPr>
            <a:grpSpLocks/>
          </p:cNvGrpSpPr>
          <p:nvPr/>
        </p:nvGrpSpPr>
        <p:grpSpPr bwMode="auto">
          <a:xfrm>
            <a:off x="8324850" y="122238"/>
            <a:ext cx="96838" cy="1311275"/>
            <a:chOff x="4532" y="2501"/>
            <a:chExt cx="61" cy="826"/>
          </a:xfrm>
        </p:grpSpPr>
        <p:sp>
          <p:nvSpPr>
            <p:cNvPr id="16396" name="Line 253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254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255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Period and centripetal acceleration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Sometimes the period of a revolution is given, rather than a velocity.</a:t>
            </a: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One revolution is one circumference </a:t>
            </a:r>
            <a:r>
              <a:rPr lang="en-US" i="1">
                <a:ea typeface="Calibri" pitchFamily="34" charset="0"/>
                <a:cs typeface="Courier New" pitchFamily="49" charset="0"/>
              </a:rPr>
              <a:t>C </a:t>
            </a:r>
            <a:r>
              <a:rPr lang="en-US">
                <a:ea typeface="Calibri" pitchFamily="34" charset="0"/>
                <a:cs typeface="Courier New" pitchFamily="49" charset="0"/>
              </a:rPr>
              <a:t>= 2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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</a:t>
            </a:r>
            <a:r>
              <a:rPr lang="en-US">
                <a:ea typeface="Calibri" pitchFamily="34" charset="0"/>
                <a:cs typeface="Courier New" pitchFamily="49" charset="0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Therefore </a:t>
            </a:r>
            <a:r>
              <a:rPr lang="en-US" i="1">
                <a:ea typeface="Calibri" pitchFamily="34" charset="0"/>
                <a:cs typeface="Courier New" pitchFamily="49" charset="0"/>
              </a:rPr>
              <a:t>v</a:t>
            </a:r>
            <a:r>
              <a:rPr lang="en-US">
                <a:ea typeface="Calibri" pitchFamily="34" charset="0"/>
                <a:cs typeface="Courier New" pitchFamily="49" charset="0"/>
              </a:rPr>
              <a:t> = </a:t>
            </a:r>
            <a:r>
              <a:rPr lang="en-US" i="1">
                <a:ea typeface="Calibri" pitchFamily="34" charset="0"/>
                <a:cs typeface="Courier New" pitchFamily="49" charset="0"/>
              </a:rPr>
              <a:t>distance</a:t>
            </a:r>
            <a:r>
              <a:rPr lang="en-US">
                <a:ea typeface="Calibri" pitchFamily="34" charset="0"/>
                <a:cs typeface="Courier New" pitchFamily="49" charset="0"/>
              </a:rPr>
              <a:t> </a:t>
            </a:r>
            <a:r>
              <a:rPr lang="en-US" i="1">
                <a:ea typeface="Calibri" pitchFamily="34" charset="0"/>
                <a:cs typeface="Courier New" pitchFamily="49" charset="0"/>
              </a:rPr>
              <a:t>/</a:t>
            </a:r>
            <a:r>
              <a:rPr lang="en-US">
                <a:ea typeface="Calibri" pitchFamily="34" charset="0"/>
                <a:cs typeface="Courier New" pitchFamily="49" charset="0"/>
              </a:rPr>
              <a:t> </a:t>
            </a:r>
            <a:r>
              <a:rPr lang="en-US" i="1">
                <a:ea typeface="Calibri" pitchFamily="34" charset="0"/>
                <a:cs typeface="Courier New" pitchFamily="49" charset="0"/>
              </a:rPr>
              <a:t>time</a:t>
            </a:r>
            <a:r>
              <a:rPr lang="en-US">
                <a:ea typeface="Calibri" pitchFamily="34" charset="0"/>
                <a:cs typeface="Courier New" pitchFamily="49" charset="0"/>
              </a:rPr>
              <a:t> = 2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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 / T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  <a:endParaRPr lang="en-US">
              <a:ea typeface="Calibri" pitchFamily="34" charset="0"/>
              <a:cs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Thus </a:t>
            </a:r>
            <a:r>
              <a:rPr lang="en-US" i="1">
                <a:ea typeface="Calibri" pitchFamily="34" charset="0"/>
                <a:cs typeface="Courier New" pitchFamily="49" charset="0"/>
              </a:rPr>
              <a:t>v</a:t>
            </a:r>
            <a:r>
              <a:rPr lang="en-US" baseline="30000">
                <a:ea typeface="Calibri" pitchFamily="34" charset="0"/>
                <a:cs typeface="Courier New" pitchFamily="49" charset="0"/>
              </a:rPr>
              <a:t> 2</a:t>
            </a:r>
            <a:r>
              <a:rPr lang="en-US">
                <a:ea typeface="Calibri" pitchFamily="34" charset="0"/>
                <a:cs typeface="Courier New" pitchFamily="49" charset="0"/>
              </a:rPr>
              <a:t> = 4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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/ T 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so that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		  </a:t>
            </a:r>
            <a:r>
              <a:rPr lang="en-US" i="1">
                <a:ea typeface="Calibri" pitchFamily="34" charset="0"/>
                <a:cs typeface="Courier New" pitchFamily="49" charset="0"/>
              </a:rPr>
              <a:t>a</a:t>
            </a:r>
            <a:r>
              <a:rPr lang="en-US" baseline="-25000">
                <a:ea typeface="Calibri" pitchFamily="34" charset="0"/>
                <a:cs typeface="Courier New" pitchFamily="49" charset="0"/>
              </a:rPr>
              <a:t>c </a:t>
            </a:r>
            <a:r>
              <a:rPr lang="en-US">
                <a:ea typeface="Calibri" pitchFamily="34" charset="0"/>
                <a:cs typeface="Courier New" pitchFamily="49" charset="0"/>
              </a:rPr>
              <a:t>=</a:t>
            </a:r>
            <a:r>
              <a:rPr lang="en-US" baseline="-25000">
                <a:ea typeface="Calibri" pitchFamily="34" charset="0"/>
                <a:cs typeface="Courier New" pitchFamily="49" charset="0"/>
              </a:rPr>
              <a:t> </a:t>
            </a:r>
            <a:r>
              <a:rPr lang="en-US" i="1">
                <a:ea typeface="Calibri" pitchFamily="34" charset="0"/>
                <a:cs typeface="Courier New" pitchFamily="49" charset="0"/>
              </a:rPr>
              <a:t>v</a:t>
            </a:r>
            <a:r>
              <a:rPr lang="en-US" baseline="30000">
                <a:ea typeface="Calibri" pitchFamily="34" charset="0"/>
                <a:cs typeface="Courier New" pitchFamily="49" charset="0"/>
              </a:rPr>
              <a:t> 2 </a:t>
            </a:r>
            <a:r>
              <a:rPr lang="en-US" i="1">
                <a:ea typeface="Calibri" pitchFamily="34" charset="0"/>
                <a:cs typeface="Courier New" pitchFamily="49" charset="0"/>
              </a:rPr>
              <a:t>/</a:t>
            </a:r>
            <a:r>
              <a:rPr lang="en-US">
                <a:ea typeface="Calibri" pitchFamily="34" charset="0"/>
                <a:cs typeface="Courier New" pitchFamily="49" charset="0"/>
              </a:rPr>
              <a:t> </a:t>
            </a:r>
            <a:r>
              <a:rPr lang="en-US" i="1">
                <a:ea typeface="Calibri" pitchFamily="34" charset="0"/>
                <a:cs typeface="Courier New" pitchFamily="49" charset="0"/>
              </a:rPr>
              <a:t>r</a:t>
            </a:r>
            <a:endParaRPr lang="en-US">
              <a:ea typeface="Calibri" pitchFamily="34" charset="0"/>
              <a:cs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</a:rPr>
              <a:t>		      = 4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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/ T 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      		     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=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ea typeface="Calibri" pitchFamily="34" charset="0"/>
                <a:cs typeface="Courier New" pitchFamily="49" charset="0"/>
              </a:rPr>
              <a:t>4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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 / T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8675" y="5529263"/>
            <a:ext cx="7464425" cy="833437"/>
            <a:chOff x="522" y="3239"/>
            <a:chExt cx="4702" cy="525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608" y="3239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v</a:t>
              </a:r>
              <a:r>
                <a:rPr lang="en-US" baseline="30000"/>
                <a:t> 2 </a:t>
              </a:r>
              <a:r>
                <a:rPr lang="en-US" i="1"/>
                <a:t>/</a:t>
              </a:r>
              <a:r>
                <a:rPr lang="en-US"/>
                <a:t> </a:t>
              </a:r>
              <a:r>
                <a:rPr lang="en-US" i="1"/>
                <a:t>r</a:t>
              </a:r>
              <a:endParaRPr lang="en-US" baseline="-25000"/>
            </a:p>
          </p:txBody>
        </p:sp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3380" y="3241"/>
              <a:ext cx="1844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522" y="3243"/>
              <a:ext cx="4701" cy="5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8"/>
            <p:cNvSpPr>
              <a:spLocks noChangeArrowheads="1"/>
            </p:cNvSpPr>
            <p:nvPr/>
          </p:nvSpPr>
          <p:spPr bwMode="auto">
            <a:xfrm>
              <a:off x="618" y="3471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/>
                <a:t>4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baseline="30000">
                  <a:sym typeface="Symbol" pitchFamily="18" charset="2"/>
                </a:rPr>
                <a:t> 2 </a:t>
              </a:r>
              <a:r>
                <a:rPr lang="en-US" i="1">
                  <a:sym typeface="Symbol" pitchFamily="18" charset="2"/>
                </a:rPr>
                <a:t>r / T </a:t>
              </a:r>
              <a:r>
                <a:rPr lang="en-US" baseline="30000">
                  <a:sym typeface="Symbol" pitchFamily="18" charset="2"/>
                </a:rPr>
                <a:t>2</a:t>
              </a:r>
            </a:p>
          </p:txBody>
        </p:sp>
      </p:grpSp>
      <p:sp>
        <p:nvSpPr>
          <p:cNvPr id="122889" name="Line 9"/>
          <p:cNvSpPr>
            <a:spLocks noChangeShapeType="1"/>
          </p:cNvSpPr>
          <p:nvPr/>
        </p:nvSpPr>
        <p:spPr bwMode="auto">
          <a:xfrm flipV="1">
            <a:off x="4772025" y="4743450"/>
            <a:ext cx="187325" cy="107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V="1">
            <a:off x="4089400" y="4633913"/>
            <a:ext cx="133350" cy="107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 animBg="1"/>
      <p:bldP spid="1228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38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674688" y="2846388"/>
            <a:ext cx="7781925" cy="40116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Albert the 2.50-kg physics cat is being swung around by a string harness having a radius of 3.00 meters. He takes 5.00 seconds to complete one fun revolution. What are </a:t>
            </a:r>
            <a:r>
              <a:rPr lang="en-US" i="1">
                <a:sym typeface="Symbol" pitchFamily="18" charset="2"/>
              </a:rPr>
              <a:t>a</a:t>
            </a:r>
            <a:r>
              <a:rPr lang="en-US" baseline="-25000">
                <a:sym typeface="Symbol" pitchFamily="18" charset="2"/>
              </a:rPr>
              <a:t>c</a:t>
            </a:r>
            <a:r>
              <a:rPr lang="en-US">
                <a:sym typeface="Symbol" pitchFamily="18" charset="2"/>
              </a:rPr>
              <a:t> and </a:t>
            </a:r>
            <a:r>
              <a:rPr lang="en-US" i="1">
                <a:sym typeface="Symbol" pitchFamily="18" charset="2"/>
              </a:rPr>
              <a:t>F</a:t>
            </a:r>
            <a:r>
              <a:rPr lang="en-US" baseline="-25000">
                <a:sym typeface="Symbol" pitchFamily="18" charset="2"/>
              </a:rPr>
              <a:t>c</a:t>
            </a:r>
            <a:r>
              <a:rPr lang="en-US">
                <a:sym typeface="Symbol" pitchFamily="18" charset="2"/>
              </a:rPr>
              <a:t>?</a:t>
            </a:r>
            <a:endParaRPr lang="en-US"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/>
              <a:t>SOLUTION:</a:t>
            </a:r>
          </a:p>
          <a:p>
            <a:pPr eaLnBrk="0" hangingPunct="0"/>
            <a:r>
              <a:rPr lang="en-US">
                <a:sym typeface="Symbol" pitchFamily="18" charset="2"/>
              </a:rPr>
              <a:t></a:t>
            </a:r>
            <a:r>
              <a:rPr lang="en-US" i="1"/>
              <a:t>a</a:t>
            </a:r>
            <a:r>
              <a:rPr lang="en-US" baseline="-25000"/>
              <a:t>c </a:t>
            </a:r>
            <a:r>
              <a:rPr lang="en-US"/>
              <a:t>=</a:t>
            </a:r>
            <a:r>
              <a:rPr lang="en-US" baseline="-25000"/>
              <a:t> </a:t>
            </a:r>
            <a:r>
              <a:rPr lang="en-US"/>
              <a:t>4</a:t>
            </a:r>
            <a:r>
              <a:rPr lang="en-US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 2 </a:t>
            </a:r>
            <a:r>
              <a:rPr lang="en-US" i="1">
                <a:sym typeface="Symbol" pitchFamily="18" charset="2"/>
              </a:rPr>
              <a:t>r / T</a:t>
            </a:r>
            <a:r>
              <a:rPr lang="en-US" baseline="30000">
                <a:sym typeface="Symbol" pitchFamily="18" charset="2"/>
              </a:rPr>
              <a:t> 2</a:t>
            </a:r>
            <a:r>
              <a:rPr lang="en-US">
                <a:sym typeface="Symbol" pitchFamily="18" charset="2"/>
              </a:rPr>
              <a:t> </a:t>
            </a:r>
          </a:p>
          <a:p>
            <a:pPr eaLnBrk="0" hangingPunct="0"/>
            <a:r>
              <a:rPr lang="en-US">
                <a:sym typeface="Symbol" pitchFamily="18" charset="2"/>
              </a:rPr>
              <a:t>      = </a:t>
            </a:r>
            <a:r>
              <a:rPr lang="en-US"/>
              <a:t>4</a:t>
            </a:r>
            <a:r>
              <a:rPr lang="en-US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 2 </a:t>
            </a:r>
            <a:r>
              <a:rPr lang="en-US">
                <a:sym typeface="Symbol" pitchFamily="18" charset="2"/>
              </a:rPr>
              <a:t>(3) </a:t>
            </a:r>
            <a:r>
              <a:rPr lang="en-US" i="1">
                <a:sym typeface="Symbol" pitchFamily="18" charset="2"/>
              </a:rPr>
              <a:t>/ </a:t>
            </a:r>
            <a:r>
              <a:rPr lang="en-US">
                <a:sym typeface="Symbol" pitchFamily="18" charset="2"/>
              </a:rPr>
              <a:t>(5)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= 4.74 m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.</a:t>
            </a:r>
            <a:endParaRPr lang="en-US" i="1"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i="1"/>
              <a:t>F</a:t>
            </a:r>
            <a:r>
              <a:rPr lang="en-US" baseline="-25000"/>
              <a:t>c </a:t>
            </a:r>
            <a:r>
              <a:rPr lang="en-US"/>
              <a:t>=</a:t>
            </a:r>
            <a:r>
              <a:rPr lang="en-US" baseline="-25000"/>
              <a:t> </a:t>
            </a:r>
            <a:r>
              <a:rPr lang="en-US" i="1"/>
              <a:t>ma</a:t>
            </a:r>
            <a:r>
              <a:rPr lang="en-US" baseline="-25000"/>
              <a:t>c</a:t>
            </a:r>
            <a:r>
              <a:rPr lang="en-US"/>
              <a:t> = (2.5)(4.74) = 11.9 n.</a:t>
            </a:r>
            <a:endParaRPr lang="en-US"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buFont typeface="Symbol" pitchFamily="18" charset="2"/>
              <a:buNone/>
            </a:pPr>
            <a:r>
              <a:rPr lang="en-US">
                <a:cs typeface="Courier New" pitchFamily="49" charset="0"/>
                <a:sym typeface="Symbol" pitchFamily="18" charset="2"/>
              </a:rPr>
              <a:t>The tension is causing the centripetal                         force, so the tension is </a:t>
            </a:r>
            <a:r>
              <a:rPr lang="en-US" i="1">
                <a:cs typeface="Courier New" pitchFamily="49" charset="0"/>
                <a:sym typeface="Symbol" pitchFamily="18" charset="2"/>
              </a:rPr>
              <a:t>F</a:t>
            </a:r>
            <a:r>
              <a:rPr lang="en-US" baseline="-25000">
                <a:cs typeface="Courier New" pitchFamily="49" charset="0"/>
                <a:sym typeface="Symbol" pitchFamily="18" charset="2"/>
              </a:rPr>
              <a:t>c</a:t>
            </a:r>
            <a:r>
              <a:rPr lang="en-US">
                <a:cs typeface="Courier New" pitchFamily="49" charset="0"/>
                <a:sym typeface="Symbol" pitchFamily="18" charset="2"/>
              </a:rPr>
              <a:t> = 11.9 n.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28675" y="1965325"/>
            <a:ext cx="7464425" cy="833438"/>
            <a:chOff x="522" y="3239"/>
            <a:chExt cx="4702" cy="525"/>
          </a:xfrm>
        </p:grpSpPr>
        <p:sp>
          <p:nvSpPr>
            <p:cNvPr id="18448" name="Rectangle 21"/>
            <p:cNvSpPr>
              <a:spLocks noChangeArrowheads="1"/>
            </p:cNvSpPr>
            <p:nvPr/>
          </p:nvSpPr>
          <p:spPr bwMode="auto">
            <a:xfrm>
              <a:off x="608" y="3239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v</a:t>
              </a:r>
              <a:r>
                <a:rPr lang="en-US" baseline="30000"/>
                <a:t> 2 </a:t>
              </a:r>
              <a:r>
                <a:rPr lang="en-US" i="1"/>
                <a:t>/</a:t>
              </a:r>
              <a:r>
                <a:rPr lang="en-US"/>
                <a:t> </a:t>
              </a:r>
              <a:r>
                <a:rPr lang="en-US" i="1"/>
                <a:t>r</a:t>
              </a:r>
              <a:endParaRPr lang="en-US" baseline="-25000"/>
            </a:p>
          </p:txBody>
        </p:sp>
        <p:sp>
          <p:nvSpPr>
            <p:cNvPr id="18449" name="Text Box 22"/>
            <p:cNvSpPr txBox="1">
              <a:spLocks noChangeArrowheads="1"/>
            </p:cNvSpPr>
            <p:nvPr/>
          </p:nvSpPr>
          <p:spPr bwMode="auto">
            <a:xfrm>
              <a:off x="3380" y="3241"/>
              <a:ext cx="1844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18450" name="Rectangle 23"/>
            <p:cNvSpPr>
              <a:spLocks noChangeArrowheads="1"/>
            </p:cNvSpPr>
            <p:nvPr/>
          </p:nvSpPr>
          <p:spPr bwMode="auto">
            <a:xfrm>
              <a:off x="522" y="3243"/>
              <a:ext cx="4701" cy="5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24"/>
            <p:cNvSpPr>
              <a:spLocks noChangeArrowheads="1"/>
            </p:cNvSpPr>
            <p:nvPr/>
          </p:nvSpPr>
          <p:spPr bwMode="auto">
            <a:xfrm>
              <a:off x="618" y="3471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/>
                <a:t>4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baseline="30000">
                  <a:sym typeface="Symbol" pitchFamily="18" charset="2"/>
                </a:rPr>
                <a:t> 2 </a:t>
              </a:r>
              <a:r>
                <a:rPr lang="en-US" i="1">
                  <a:sym typeface="Symbol" pitchFamily="18" charset="2"/>
                </a:rPr>
                <a:t>r / T </a:t>
              </a:r>
              <a:r>
                <a:rPr lang="en-US" baseline="30000">
                  <a:sym typeface="Symbol" pitchFamily="18" charset="2"/>
                </a:rPr>
                <a:t>2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10800000">
            <a:off x="6332538" y="2779713"/>
            <a:ext cx="1146175" cy="4078287"/>
            <a:chOff x="3425" y="1491"/>
            <a:chExt cx="722" cy="2569"/>
          </a:xfrm>
        </p:grpSpPr>
        <p:sp>
          <p:nvSpPr>
            <p:cNvPr id="18440" name="Rectangle 11"/>
            <p:cNvSpPr>
              <a:spLocks noChangeArrowheads="1"/>
            </p:cNvSpPr>
            <p:nvPr/>
          </p:nvSpPr>
          <p:spPr bwMode="auto">
            <a:xfrm>
              <a:off x="3425" y="1491"/>
              <a:ext cx="720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pic>
          <p:nvPicPr>
            <p:cNvPr id="18441" name="Picture 12" descr="MCj0330249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>
              <a:off x="3503" y="1500"/>
              <a:ext cx="616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Line 13"/>
            <p:cNvSpPr>
              <a:spLocks noChangeShapeType="1"/>
            </p:cNvSpPr>
            <p:nvPr/>
          </p:nvSpPr>
          <p:spPr bwMode="auto">
            <a:xfrm>
              <a:off x="3778" y="1711"/>
              <a:ext cx="0" cy="186"/>
            </a:xfrm>
            <a:prstGeom prst="line">
              <a:avLst/>
            </a:prstGeom>
            <a:noFill/>
            <a:ln w="38100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4"/>
            <p:cNvSpPr>
              <a:spLocks noChangeShapeType="1"/>
            </p:cNvSpPr>
            <p:nvPr/>
          </p:nvSpPr>
          <p:spPr bwMode="auto">
            <a:xfrm>
              <a:off x="3778" y="1889"/>
              <a:ext cx="0" cy="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Rectangle 15"/>
            <p:cNvSpPr>
              <a:spLocks noChangeArrowheads="1"/>
            </p:cNvSpPr>
            <p:nvPr/>
          </p:nvSpPr>
          <p:spPr bwMode="auto">
            <a:xfrm>
              <a:off x="3427" y="2773"/>
              <a:ext cx="720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8445" name="Group 16"/>
            <p:cNvGrpSpPr>
              <a:grpSpLocks/>
            </p:cNvGrpSpPr>
            <p:nvPr/>
          </p:nvGrpSpPr>
          <p:grpSpPr bwMode="auto">
            <a:xfrm>
              <a:off x="3735" y="2728"/>
              <a:ext cx="93" cy="93"/>
              <a:chOff x="1685" y="2669"/>
              <a:chExt cx="127" cy="127"/>
            </a:xfrm>
          </p:grpSpPr>
          <p:sp>
            <p:nvSpPr>
              <p:cNvPr id="18446" name="Line 17"/>
              <p:cNvSpPr>
                <a:spLocks noChangeShapeType="1"/>
              </p:cNvSpPr>
              <p:nvPr/>
            </p:nvSpPr>
            <p:spPr bwMode="auto">
              <a:xfrm>
                <a:off x="1693" y="2677"/>
                <a:ext cx="119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Line 18"/>
              <p:cNvSpPr>
                <a:spLocks noChangeShapeType="1"/>
              </p:cNvSpPr>
              <p:nvPr/>
            </p:nvSpPr>
            <p:spPr bwMode="auto">
              <a:xfrm flipH="1">
                <a:off x="1685" y="2669"/>
                <a:ext cx="127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7639050" y="4038600"/>
            <a:ext cx="14906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hlink"/>
                </a:solidFill>
                <a:latin typeface="Blackadder ITC" pitchFamily="82" charset="0"/>
              </a:rPr>
              <a:t>Albert the Physics Cat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bert m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lbert cont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4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4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displacement and arc length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Consider the rotating arm which                                             has 6 paint cans along its radius.</a:t>
            </a: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Each can</a:t>
            </a:r>
            <a:r>
              <a:rPr lang="en-US" i="1">
                <a:ea typeface="Calibri" pitchFamily="34" charset="0"/>
                <a:cs typeface="Courier New" pitchFamily="49" charset="0"/>
              </a:rPr>
              <a:t> </a:t>
            </a:r>
            <a:r>
              <a:rPr lang="en-US">
                <a:ea typeface="Calibri" pitchFamily="34" charset="0"/>
                <a:cs typeface="Courier New" pitchFamily="49" charset="0"/>
              </a:rPr>
              <a:t>has a spout that is                                            opened for exactly a quarter                                                     of a revolution.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We call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 the </a:t>
            </a:r>
            <a:r>
              <a:rPr lang="en-US" b="1">
                <a:ea typeface="Calibri" pitchFamily="34" charset="0"/>
                <a:cs typeface="Courier New" pitchFamily="49" charset="0"/>
                <a:sym typeface="Symbol" pitchFamily="18" charset="2"/>
              </a:rPr>
              <a:t>angular                                                           displacement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All 6 color trails represent the                                          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same angular displacements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of 90˚.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Each color traces out a different displacement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We call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the </a:t>
            </a:r>
            <a:r>
              <a:rPr lang="en-US" b="1">
                <a:ea typeface="Calibri" pitchFamily="34" charset="0"/>
                <a:cs typeface="Courier New" pitchFamily="49" charset="0"/>
                <a:sym typeface="Symbol" pitchFamily="18" charset="2"/>
              </a:rPr>
              <a:t>arc length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All 6 color trails represent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different arc lengths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  <a:endParaRPr lang="en-US">
              <a:ea typeface="Calibri" pitchFamily="34" charset="0"/>
              <a:cs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</a:rPr>
              <a:t>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962525" y="1871663"/>
            <a:ext cx="3794125" cy="3792537"/>
            <a:chOff x="1749" y="1803"/>
            <a:chExt cx="2390" cy="2389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750" y="1803"/>
              <a:ext cx="2378" cy="237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8" name="Oval 12"/>
            <p:cNvSpPr>
              <a:spLocks noChangeArrowheads="1"/>
            </p:cNvSpPr>
            <p:nvPr/>
          </p:nvSpPr>
          <p:spPr bwMode="auto">
            <a:xfrm>
              <a:off x="2913" y="2955"/>
              <a:ext cx="74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13"/>
            <p:cNvSpPr>
              <a:spLocks noChangeShapeType="1"/>
            </p:cNvSpPr>
            <p:nvPr/>
          </p:nvSpPr>
          <p:spPr bwMode="auto">
            <a:xfrm>
              <a:off x="1749" y="2997"/>
              <a:ext cx="2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4"/>
            <p:cNvSpPr>
              <a:spLocks noChangeShapeType="1"/>
            </p:cNvSpPr>
            <p:nvPr/>
          </p:nvSpPr>
          <p:spPr bwMode="auto">
            <a:xfrm>
              <a:off x="2944" y="1803"/>
              <a:ext cx="0" cy="238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Oval 15"/>
            <p:cNvSpPr>
              <a:spLocks noChangeArrowheads="1"/>
            </p:cNvSpPr>
            <p:nvPr/>
          </p:nvSpPr>
          <p:spPr bwMode="auto">
            <a:xfrm>
              <a:off x="3141" y="2952"/>
              <a:ext cx="74" cy="7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16"/>
            <p:cNvSpPr>
              <a:spLocks noChangeArrowheads="1"/>
            </p:cNvSpPr>
            <p:nvPr/>
          </p:nvSpPr>
          <p:spPr bwMode="auto">
            <a:xfrm>
              <a:off x="3380" y="2949"/>
              <a:ext cx="74" cy="74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17"/>
            <p:cNvSpPr>
              <a:spLocks noChangeArrowheads="1"/>
            </p:cNvSpPr>
            <p:nvPr/>
          </p:nvSpPr>
          <p:spPr bwMode="auto">
            <a:xfrm>
              <a:off x="3608" y="2946"/>
              <a:ext cx="74" cy="74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18"/>
            <p:cNvSpPr>
              <a:spLocks noChangeArrowheads="1"/>
            </p:cNvSpPr>
            <p:nvPr/>
          </p:nvSpPr>
          <p:spPr bwMode="auto">
            <a:xfrm>
              <a:off x="3825" y="2943"/>
              <a:ext cx="74" cy="7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19"/>
            <p:cNvSpPr>
              <a:spLocks noChangeArrowheads="1"/>
            </p:cNvSpPr>
            <p:nvPr/>
          </p:nvSpPr>
          <p:spPr bwMode="auto">
            <a:xfrm>
              <a:off x="4053" y="2951"/>
              <a:ext cx="74" cy="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Arc 21"/>
          <p:cNvSpPr>
            <a:spLocks/>
          </p:cNvSpPr>
          <p:nvPr/>
        </p:nvSpPr>
        <p:spPr bwMode="auto">
          <a:xfrm rot="10800000" flipH="1" flipV="1">
            <a:off x="6858000" y="3376613"/>
            <a:ext cx="373063" cy="3730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rc 22"/>
          <p:cNvSpPr>
            <a:spLocks/>
          </p:cNvSpPr>
          <p:nvPr/>
        </p:nvSpPr>
        <p:spPr bwMode="auto">
          <a:xfrm rot="10800000" flipH="1" flipV="1">
            <a:off x="6856413" y="3005138"/>
            <a:ext cx="744537" cy="7445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rc 23"/>
          <p:cNvSpPr>
            <a:spLocks/>
          </p:cNvSpPr>
          <p:nvPr/>
        </p:nvSpPr>
        <p:spPr bwMode="auto">
          <a:xfrm rot="10800000" flipH="1" flipV="1">
            <a:off x="6869113" y="2644775"/>
            <a:ext cx="1100137" cy="11001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 rot="10800000" flipH="1" flipV="1">
            <a:off x="6881813" y="2301875"/>
            <a:ext cx="1455737" cy="14557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25"/>
          <p:cNvSpPr>
            <a:spLocks/>
          </p:cNvSpPr>
          <p:nvPr/>
        </p:nvSpPr>
        <p:spPr bwMode="auto">
          <a:xfrm rot="10800000" flipH="1" flipV="1">
            <a:off x="6859588" y="1924050"/>
            <a:ext cx="1828800" cy="1828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728075" y="3786188"/>
            <a:ext cx="4159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>
            <a:off x="6652419" y="1639094"/>
            <a:ext cx="4159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4768850" y="1687513"/>
            <a:ext cx="4197350" cy="4198937"/>
          </a:xfrm>
          <a:prstGeom prst="arc">
            <a:avLst/>
          </a:prstGeom>
          <a:ln>
            <a:solidFill>
              <a:schemeClr val="accent6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062913" y="1930400"/>
            <a:ext cx="342900" cy="457200"/>
            <a:chOff x="8478981" y="1191491"/>
            <a:chExt cx="341801" cy="456906"/>
          </a:xfrm>
        </p:grpSpPr>
        <p:sp>
          <p:nvSpPr>
            <p:cNvPr id="31" name="Rectangle 30"/>
            <p:cNvSpPr/>
            <p:nvPr/>
          </p:nvSpPr>
          <p:spPr>
            <a:xfrm>
              <a:off x="8562848" y="1288267"/>
              <a:ext cx="178813" cy="31888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78981" y="1191491"/>
              <a:ext cx="341801" cy="4569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/>
                  </a:solidFill>
                  <a:sym typeface="Symbol"/>
                </a:rPr>
                <a:t>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43713" y="33575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53263" y="30527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92D050"/>
                </a:solidFill>
              </a:rPr>
              <a:t>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291388" y="27622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33CCFF"/>
                </a:solidFill>
              </a:rPr>
              <a:t>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29513" y="25003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710488" y="22098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74688" y="4267200"/>
            <a:ext cx="7781925" cy="2590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Convert 30 into radians (rad) and convert 1.75 rad to degrees.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 30( </a:t>
            </a:r>
            <a:r>
              <a:rPr lang="en-US">
                <a:cs typeface="Courier New" pitchFamily="49" charset="0"/>
                <a:sym typeface="Symbol" pitchFamily="18" charset="2"/>
              </a:rPr>
              <a:t>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rad</a:t>
            </a:r>
            <a:r>
              <a:rPr lang="en-US" i="1">
                <a:cs typeface="Courier New" pitchFamily="49" charset="0"/>
                <a:sym typeface="Symbol" pitchFamily="18" charset="2"/>
              </a:rPr>
              <a:t> / </a:t>
            </a:r>
            <a:r>
              <a:rPr lang="en-US">
                <a:cs typeface="Courier New" pitchFamily="49" charset="0"/>
                <a:sym typeface="Symbol" pitchFamily="18" charset="2"/>
              </a:rPr>
              <a:t>180° ) = 0.52 rad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 1.75 rad ( </a:t>
            </a:r>
            <a:r>
              <a:rPr lang="en-US">
                <a:cs typeface="Courier New" pitchFamily="49" charset="0"/>
                <a:sym typeface="Symbol" pitchFamily="18" charset="2"/>
              </a:rPr>
              <a:t>180° </a:t>
            </a:r>
            <a:r>
              <a:rPr lang="en-US" i="1">
                <a:cs typeface="Courier New" pitchFamily="49" charset="0"/>
                <a:sym typeface="Symbol" pitchFamily="18" charset="2"/>
              </a:rPr>
              <a:t>/</a:t>
            </a:r>
            <a:r>
              <a:rPr lang="en-US">
                <a:cs typeface="Courier New" pitchFamily="49" charset="0"/>
                <a:sym typeface="Symbol" pitchFamily="18" charset="2"/>
              </a:rPr>
              <a:t>  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rad ) = 100°.</a:t>
            </a: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7320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displacement and arc length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At this point it is useful to define a new way to measure angles – called </a:t>
            </a:r>
            <a:r>
              <a:rPr lang="en-US" b="1">
                <a:ea typeface="Calibri" pitchFamily="34" charset="0"/>
                <a:cs typeface="Arial" charset="0"/>
                <a:sym typeface="Symbol" pitchFamily="18" charset="2"/>
              </a:rPr>
              <a:t>radians</a:t>
            </a: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.</a:t>
            </a: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Looking at the above conversions we see that there are </a:t>
            </a:r>
            <a:r>
              <a:rPr lang="en-US">
                <a:cs typeface="Courier New" pitchFamily="49" charset="0"/>
                <a:sym typeface="Symbol" pitchFamily="18" charset="2"/>
              </a:rPr>
              <a:t>2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rad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in 360</a:t>
            </a:r>
            <a:r>
              <a:rPr lang="en-US" i="1">
                <a:cs typeface="Courier New" pitchFamily="49" charset="0"/>
                <a:sym typeface="Symbol" pitchFamily="18" charset="2"/>
              </a:rPr>
              <a:t>˚.</a:t>
            </a:r>
            <a:endParaRPr lang="en-US"/>
          </a:p>
          <a:p>
            <a:pPr eaLnBrk="0" hangingPunct="0">
              <a:spcBef>
                <a:spcPct val="20000"/>
              </a:spcBef>
            </a:pPr>
            <a:r>
              <a:rPr lang="en-US"/>
              <a:t>               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8988" y="2762250"/>
            <a:ext cx="7464425" cy="669925"/>
            <a:chOff x="523" y="2651"/>
            <a:chExt cx="4702" cy="422"/>
          </a:xfrm>
        </p:grpSpPr>
        <p:sp>
          <p:nvSpPr>
            <p:cNvPr id="20486" name="Rectangle 10"/>
            <p:cNvSpPr>
              <a:spLocks noChangeArrowheads="1"/>
            </p:cNvSpPr>
            <p:nvPr/>
          </p:nvSpPr>
          <p:spPr bwMode="auto">
            <a:xfrm>
              <a:off x="721" y="2651"/>
              <a:ext cx="228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cs typeface="Courier New" pitchFamily="49" charset="0"/>
                  <a:sym typeface="Symbol" pitchFamily="18" charset="2"/>
                </a:rPr>
                <a:t>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180°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1</a:t>
              </a:r>
              <a:r>
                <a:rPr lang="en-US" i="1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/</a:t>
              </a:r>
              <a:r>
                <a:rPr lang="en-US" i="1" baseline="-25000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2 rev</a:t>
              </a:r>
            </a:p>
          </p:txBody>
        </p:sp>
        <p:sp>
          <p:nvSpPr>
            <p:cNvPr id="20487" name="Text Box 11"/>
            <p:cNvSpPr txBox="1">
              <a:spLocks noChangeArrowheads="1"/>
            </p:cNvSpPr>
            <p:nvPr/>
          </p:nvSpPr>
          <p:spPr bwMode="auto">
            <a:xfrm>
              <a:off x="3018" y="2669"/>
              <a:ext cx="2207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radian-degree-revolution conversions</a:t>
              </a:r>
            </a:p>
          </p:txBody>
        </p:sp>
        <p:sp>
          <p:nvSpPr>
            <p:cNvPr id="20488" name="Rectangle 12"/>
            <p:cNvSpPr>
              <a:spLocks noChangeArrowheads="1"/>
            </p:cNvSpPr>
            <p:nvPr/>
          </p:nvSpPr>
          <p:spPr bwMode="auto">
            <a:xfrm>
              <a:off x="523" y="2671"/>
              <a:ext cx="4701" cy="3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Rectangle 13"/>
            <p:cNvSpPr>
              <a:spLocks noChangeArrowheads="1"/>
            </p:cNvSpPr>
            <p:nvPr/>
          </p:nvSpPr>
          <p:spPr bwMode="auto">
            <a:xfrm>
              <a:off x="625" y="2844"/>
              <a:ext cx="26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cs typeface="Courier New" pitchFamily="49" charset="0"/>
                  <a:sym typeface="Symbol" pitchFamily="18" charset="2"/>
                </a:rPr>
                <a:t>2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360°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1 rev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1923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Understandings: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Period, frequency, angular displacement and angular velocity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Centripetal force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Centripetal acceleration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74688" y="4308475"/>
            <a:ext cx="7781925" cy="2549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Suppose the </a:t>
            </a:r>
            <a:r>
              <a:rPr lang="en-US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red line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is located                    at a radius of 1.50 m and the </a:t>
            </a:r>
            <a:r>
              <a:rPr lang="en-US">
                <a:solidFill>
                  <a:srgbClr val="008000"/>
                </a:solidFill>
                <a:cs typeface="Times New Roman" pitchFamily="18" charset="0"/>
                <a:sym typeface="Symbol" pitchFamily="18" charset="2"/>
              </a:rPr>
              <a:t>green line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is                              located at 1.25 m. Find their lengths.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 90( </a:t>
            </a:r>
            <a:r>
              <a:rPr lang="en-US">
                <a:cs typeface="Courier New" pitchFamily="49" charset="0"/>
                <a:sym typeface="Symbol" pitchFamily="18" charset="2"/>
              </a:rPr>
              <a:t>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rad</a:t>
            </a:r>
            <a:r>
              <a:rPr lang="en-US" i="1">
                <a:cs typeface="Courier New" pitchFamily="49" charset="0"/>
                <a:sym typeface="Symbol" pitchFamily="18" charset="2"/>
              </a:rPr>
              <a:t> / </a:t>
            </a:r>
            <a:r>
              <a:rPr lang="en-US">
                <a:cs typeface="Courier New" pitchFamily="49" charset="0"/>
                <a:sym typeface="Symbol" pitchFamily="18" charset="2"/>
              </a:rPr>
              <a:t>180°) = 1.57 rad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i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 = 1.501.57 = 2.4 m.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i="1">
                <a:solidFill>
                  <a:srgbClr val="00800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>
                <a:solidFill>
                  <a:srgbClr val="008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 = 1.251.57 = 2.0 m.</a:t>
            </a:r>
          </a:p>
          <a:p>
            <a:pPr>
              <a:spcBef>
                <a:spcPct val="20000"/>
              </a:spcBef>
            </a:pPr>
            <a:endParaRPr lang="en-US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787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displacement and arc length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The relationship between angular displacement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 and arc length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is</a:t>
            </a:r>
          </a:p>
          <a:p>
            <a:pPr eaLnBrk="0" hangingPunct="0">
              <a:spcBef>
                <a:spcPts val="575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ts val="575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where r is the radius.</a:t>
            </a:r>
            <a:endParaRPr lang="en-US"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/>
          </a:p>
          <a:p>
            <a:pPr eaLnBrk="0" hangingPunct="0">
              <a:spcBef>
                <a:spcPct val="20000"/>
              </a:spcBef>
            </a:pPr>
            <a:r>
              <a:rPr lang="en-US"/>
              <a:t>               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06450" y="3414713"/>
            <a:ext cx="7464425" cy="457200"/>
            <a:chOff x="833438" y="3880603"/>
            <a:chExt cx="7464425" cy="45690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>
              <a:off x="838201" y="3901241"/>
              <a:ext cx="2428875" cy="40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s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</a:t>
              </a: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1513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569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s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643188" y="3902814"/>
              <a:ext cx="2055813" cy="40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 in </a:t>
              </a: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radians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775" y="4779963"/>
            <a:ext cx="20621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8038" y="1971675"/>
            <a:ext cx="7464425" cy="669925"/>
            <a:chOff x="523" y="2651"/>
            <a:chExt cx="4702" cy="422"/>
          </a:xfrm>
        </p:grpSpPr>
        <p:sp>
          <p:nvSpPr>
            <p:cNvPr id="21522" name="Rectangle 10"/>
            <p:cNvSpPr>
              <a:spLocks noChangeArrowheads="1"/>
            </p:cNvSpPr>
            <p:nvPr/>
          </p:nvSpPr>
          <p:spPr bwMode="auto">
            <a:xfrm>
              <a:off x="721" y="2651"/>
              <a:ext cx="228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cs typeface="Courier New" pitchFamily="49" charset="0"/>
                  <a:sym typeface="Symbol" pitchFamily="18" charset="2"/>
                </a:rPr>
                <a:t>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180°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1</a:t>
              </a:r>
              <a:r>
                <a:rPr lang="en-US" i="1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/</a:t>
              </a:r>
              <a:r>
                <a:rPr lang="en-US" i="1" baseline="-25000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2 rev</a:t>
              </a:r>
            </a:p>
          </p:txBody>
        </p:sp>
        <p:sp>
          <p:nvSpPr>
            <p:cNvPr id="21523" name="Text Box 11"/>
            <p:cNvSpPr txBox="1">
              <a:spLocks noChangeArrowheads="1"/>
            </p:cNvSpPr>
            <p:nvPr/>
          </p:nvSpPr>
          <p:spPr bwMode="auto">
            <a:xfrm>
              <a:off x="3018" y="2669"/>
              <a:ext cx="2207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radian-degree-revolution conversions</a:t>
              </a:r>
            </a:p>
          </p:txBody>
        </p:sp>
        <p:sp>
          <p:nvSpPr>
            <p:cNvPr id="21524" name="Rectangle 12"/>
            <p:cNvSpPr>
              <a:spLocks noChangeArrowheads="1"/>
            </p:cNvSpPr>
            <p:nvPr/>
          </p:nvSpPr>
          <p:spPr bwMode="auto">
            <a:xfrm>
              <a:off x="523" y="2671"/>
              <a:ext cx="4701" cy="3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Rectangle 13"/>
            <p:cNvSpPr>
              <a:spLocks noChangeArrowheads="1"/>
            </p:cNvSpPr>
            <p:nvPr/>
          </p:nvSpPr>
          <p:spPr bwMode="auto">
            <a:xfrm>
              <a:off x="625" y="2844"/>
              <a:ext cx="26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cs typeface="Courier New" pitchFamily="49" charset="0"/>
                  <a:sym typeface="Symbol" pitchFamily="18" charset="2"/>
                </a:rPr>
                <a:t>2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360°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1 rev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speed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The arc length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is simply the displacement we learned about in Topic 2, and is the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that is in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=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ut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+ (1/2)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at</a:t>
            </a:r>
            <a:r>
              <a:rPr lang="en-US" baseline="30000">
                <a:ea typeface="Calibri" pitchFamily="34" charset="0"/>
                <a:cs typeface="Courier New" pitchFamily="49" charset="0"/>
                <a:sym typeface="Symbol" pitchFamily="18" charset="2"/>
              </a:rPr>
              <a:t> 2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ts val="6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Because </a:t>
            </a:r>
            <a:r>
              <a:rPr lang="en-US" b="1">
                <a:ea typeface="Calibri" pitchFamily="34" charset="0"/>
                <a:cs typeface="Courier New" pitchFamily="49" charset="0"/>
                <a:sym typeface="Symbol" pitchFamily="18" charset="2"/>
              </a:rPr>
              <a:t>speed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is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v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=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 / t,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we see that </a:t>
            </a:r>
          </a:p>
          <a:p>
            <a:pPr eaLnBrk="0" hangingPunct="0">
              <a:spcBef>
                <a:spcPts val="600"/>
              </a:spcBef>
            </a:pP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	v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=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 / t	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definition of speed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)</a:t>
            </a:r>
          </a:p>
          <a:p>
            <a:pPr eaLnBrk="0" hangingPunct="0">
              <a:spcBef>
                <a:spcPts val="600"/>
              </a:spcBef>
            </a:pP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	   =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(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 )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 / t	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substitution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)</a:t>
            </a:r>
          </a:p>
          <a:p>
            <a:pPr eaLnBrk="0" hangingPunct="0">
              <a:spcBef>
                <a:spcPts val="6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	   =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( 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 / t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)	(</a:t>
            </a:r>
            <a:r>
              <a:rPr lang="en-US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associative property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)</a:t>
            </a:r>
          </a:p>
          <a:p>
            <a:pPr eaLnBrk="0" hangingPunct="0">
              <a:spcBef>
                <a:spcPts val="6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	   =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r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		(</a:t>
            </a:r>
            <a:r>
              <a:rPr lang="en-US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define    </a:t>
            </a:r>
            <a:r>
              <a:rPr lang="en-US" i="1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/ </a:t>
            </a:r>
            <a:r>
              <a:rPr lang="en-US" i="1" baseline="-25000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i="1">
                <a:solidFill>
                  <a:schemeClr val="hlink"/>
                </a:solidFill>
                <a:ea typeface="Calibri" pitchFamily="34" charset="0"/>
                <a:cs typeface="Courier New" pitchFamily="49" charset="0"/>
                <a:sym typeface="Symbol" pitchFamily="18" charset="2"/>
              </a:rPr>
              <a:t>t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)</a:t>
            </a:r>
          </a:p>
          <a:p>
            <a:pPr eaLnBrk="0" hangingPunct="0">
              <a:spcBef>
                <a:spcPts val="6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Thus</a:t>
            </a:r>
          </a:p>
          <a:p>
            <a:pPr eaLnBrk="0" hangingPunct="0">
              <a:spcBef>
                <a:spcPts val="600"/>
              </a:spcBef>
            </a:pP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We call  the </a:t>
            </a:r>
            <a:r>
              <a:rPr lang="en-US" b="1">
                <a:ea typeface="Calibri" pitchFamily="34" charset="0"/>
                <a:cs typeface="Courier New" pitchFamily="49" charset="0"/>
                <a:sym typeface="Symbol" pitchFamily="18" charset="2"/>
              </a:rPr>
              <a:t>angular speed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  <a:r>
              <a:rPr lang="en-US"/>
              <a:t>              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6450" y="1997075"/>
            <a:ext cx="7464425" cy="461963"/>
            <a:chOff x="833438" y="3880603"/>
            <a:chExt cx="7464425" cy="461665"/>
          </a:xfrm>
        </p:grpSpPr>
        <p:sp>
          <p:nvSpPr>
            <p:cNvPr id="22538" name="Rectangle 5"/>
            <p:cNvSpPr>
              <a:spLocks noChangeArrowheads="1"/>
            </p:cNvSpPr>
            <p:nvPr/>
          </p:nvSpPr>
          <p:spPr bwMode="auto">
            <a:xfrm>
              <a:off x="838201" y="3901241"/>
              <a:ext cx="2428875" cy="40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s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</a:t>
              </a: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2539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s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40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643188" y="3902814"/>
              <a:ext cx="2055813" cy="40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 in </a:t>
              </a: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radians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06450" y="5884863"/>
            <a:ext cx="7464425" cy="457200"/>
            <a:chOff x="833438" y="3880603"/>
            <a:chExt cx="7464425" cy="456906"/>
          </a:xfrm>
        </p:grpSpPr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838201" y="3901241"/>
              <a:ext cx="2428875" cy="40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v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2545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569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2078038" y="3902814"/>
              <a:ext cx="2620963" cy="40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/ t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(rad s</a:t>
              </a:r>
              <a:r>
                <a:rPr lang="en-US" baseline="30000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-1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)</a:t>
              </a:r>
              <a:endParaRPr lang="en-US" baseline="30000">
                <a:solidFill>
                  <a:srgbClr val="2D2D8A"/>
                </a:solidFill>
                <a:ea typeface="Calibri" pitchFamily="34" charset="0"/>
                <a:cs typeface="Courier New" pitchFamily="49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74688" y="2535238"/>
            <a:ext cx="7781925" cy="43227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Consider the following point mass moving at a constant speed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in a circle of radius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as shown.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Find … </a:t>
            </a:r>
          </a:p>
          <a:p>
            <a:pPr>
              <a:spcBef>
                <a:spcPct val="20000"/>
              </a:spcBef>
              <a:buFontTx/>
              <a:buAutoNum type="alphaLcParenBoth"/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the period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of the point mass, and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(b) the frequency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of the point mass, and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(c) the angular speed  of the point mass.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 We need a time piece.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For one revolution the period is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12 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Frequency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1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/ 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12 = 0.083 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Angular speed is  = 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 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2 rad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/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12 s = 0.52 rad s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endParaRPr lang="en-US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271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speed</a:t>
            </a:r>
            <a:r>
              <a:rPr lang="en-US">
                <a:ea typeface="Calibri" pitchFamily="34" charset="0"/>
                <a:cs typeface="Arial" charset="0"/>
              </a:rPr>
              <a:t>               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6450" y="2009775"/>
            <a:ext cx="7464425" cy="461963"/>
            <a:chOff x="833438" y="3880603"/>
            <a:chExt cx="7464425" cy="461665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838201" y="3901241"/>
              <a:ext cx="2428875" cy="40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v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3587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2078038" y="3902814"/>
              <a:ext cx="2620963" cy="40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/ t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(rad s</a:t>
              </a:r>
              <a:r>
                <a:rPr lang="en-US" baseline="30000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-1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)</a:t>
              </a:r>
              <a:endParaRPr lang="en-US" baseline="30000">
                <a:solidFill>
                  <a:srgbClr val="2D2D8A"/>
                </a:solidFill>
                <a:ea typeface="Calibri" pitchFamily="34" charset="0"/>
                <a:cs typeface="Courier New" pitchFamily="49" charset="0"/>
                <a:sym typeface="Symbol" pitchFamily="18" charset="2"/>
              </a:endParaRPr>
            </a:p>
          </p:txBody>
        </p:sp>
      </p:grpSp>
      <p:grpSp>
        <p:nvGrpSpPr>
          <p:cNvPr id="5" name="Group 239"/>
          <p:cNvGrpSpPr>
            <a:grpSpLocks/>
          </p:cNvGrpSpPr>
          <p:nvPr/>
        </p:nvGrpSpPr>
        <p:grpSpPr bwMode="auto">
          <a:xfrm>
            <a:off x="7432675" y="4946650"/>
            <a:ext cx="1503363" cy="1503363"/>
            <a:chOff x="4100" y="2501"/>
            <a:chExt cx="947" cy="947"/>
          </a:xfrm>
        </p:grpSpPr>
        <p:sp>
          <p:nvSpPr>
            <p:cNvPr id="23564" name="Oval 240"/>
            <p:cNvSpPr>
              <a:spLocks noChangeArrowheads="1"/>
            </p:cNvSpPr>
            <p:nvPr/>
          </p:nvSpPr>
          <p:spPr bwMode="auto">
            <a:xfrm>
              <a:off x="4100" y="2501"/>
              <a:ext cx="947" cy="947"/>
            </a:xfrm>
            <a:prstGeom prst="ellipse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241"/>
            <p:cNvSpPr>
              <a:spLocks noChangeShapeType="1"/>
            </p:cNvSpPr>
            <p:nvPr/>
          </p:nvSpPr>
          <p:spPr bwMode="auto">
            <a:xfrm>
              <a:off x="4578" y="2523"/>
              <a:ext cx="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242"/>
            <p:cNvSpPr>
              <a:spLocks noChangeShapeType="1"/>
            </p:cNvSpPr>
            <p:nvPr/>
          </p:nvSpPr>
          <p:spPr bwMode="auto">
            <a:xfrm>
              <a:off x="4122" y="2979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243"/>
            <p:cNvSpPr>
              <a:spLocks noChangeShapeType="1"/>
            </p:cNvSpPr>
            <p:nvPr/>
          </p:nvSpPr>
          <p:spPr bwMode="auto">
            <a:xfrm flipV="1">
              <a:off x="4351" y="2588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244"/>
            <p:cNvSpPr>
              <a:spLocks noChangeShapeType="1"/>
            </p:cNvSpPr>
            <p:nvPr/>
          </p:nvSpPr>
          <p:spPr bwMode="auto">
            <a:xfrm flipV="1">
              <a:off x="4174" y="2756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245"/>
            <p:cNvSpPr>
              <a:spLocks noChangeShapeType="1"/>
            </p:cNvSpPr>
            <p:nvPr/>
          </p:nvSpPr>
          <p:spPr bwMode="auto">
            <a:xfrm flipH="1" flipV="1">
              <a:off x="4346" y="2575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246"/>
            <p:cNvSpPr>
              <a:spLocks noChangeShapeType="1"/>
            </p:cNvSpPr>
            <p:nvPr/>
          </p:nvSpPr>
          <p:spPr bwMode="auto">
            <a:xfrm flipH="1" flipV="1">
              <a:off x="4169" y="2743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Oval 247"/>
            <p:cNvSpPr>
              <a:spLocks noChangeArrowheads="1"/>
            </p:cNvSpPr>
            <p:nvPr/>
          </p:nvSpPr>
          <p:spPr bwMode="auto">
            <a:xfrm>
              <a:off x="4203" y="2593"/>
              <a:ext cx="750" cy="7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Text Box 248"/>
            <p:cNvSpPr txBox="1">
              <a:spLocks noChangeArrowheads="1"/>
            </p:cNvSpPr>
            <p:nvPr/>
          </p:nvSpPr>
          <p:spPr bwMode="auto">
            <a:xfrm>
              <a:off x="4436" y="252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 </a:t>
              </a:r>
            </a:p>
          </p:txBody>
        </p:sp>
        <p:sp>
          <p:nvSpPr>
            <p:cNvPr id="23573" name="Text Box 249"/>
            <p:cNvSpPr txBox="1">
              <a:spLocks noChangeArrowheads="1"/>
            </p:cNvSpPr>
            <p:nvPr/>
          </p:nvSpPr>
          <p:spPr bwMode="auto">
            <a:xfrm>
              <a:off x="4798" y="286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  <p:sp>
          <p:nvSpPr>
            <p:cNvPr id="23574" name="Text Box 250"/>
            <p:cNvSpPr txBox="1">
              <a:spLocks noChangeArrowheads="1"/>
            </p:cNvSpPr>
            <p:nvPr/>
          </p:nvSpPr>
          <p:spPr bwMode="auto">
            <a:xfrm>
              <a:off x="4470" y="316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  <p:sp>
          <p:nvSpPr>
            <p:cNvPr id="23575" name="Text Box 251"/>
            <p:cNvSpPr txBox="1">
              <a:spLocks noChangeArrowheads="1"/>
            </p:cNvSpPr>
            <p:nvPr/>
          </p:nvSpPr>
          <p:spPr bwMode="auto">
            <a:xfrm>
              <a:off x="4154" y="28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</p:grpSp>
      <p:grpSp>
        <p:nvGrpSpPr>
          <p:cNvPr id="6" name="Group 252"/>
          <p:cNvGrpSpPr>
            <a:grpSpLocks/>
          </p:cNvGrpSpPr>
          <p:nvPr/>
        </p:nvGrpSpPr>
        <p:grpSpPr bwMode="auto">
          <a:xfrm>
            <a:off x="8143875" y="5041900"/>
            <a:ext cx="96838" cy="1311275"/>
            <a:chOff x="4532" y="2501"/>
            <a:chExt cx="61" cy="826"/>
          </a:xfrm>
        </p:grpSpPr>
        <p:sp>
          <p:nvSpPr>
            <p:cNvPr id="23561" name="Line 253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Rectangle 254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Oval 255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5"/>
          <p:cNvGrpSpPr>
            <a:grpSpLocks/>
          </p:cNvGrpSpPr>
          <p:nvPr/>
        </p:nvGrpSpPr>
        <p:grpSpPr bwMode="auto">
          <a:xfrm>
            <a:off x="7245350" y="3117850"/>
            <a:ext cx="1770063" cy="1768475"/>
            <a:chOff x="1933" y="2380"/>
            <a:chExt cx="1182" cy="1182"/>
          </a:xfrm>
        </p:grpSpPr>
        <p:sp>
          <p:nvSpPr>
            <p:cNvPr id="23576" name="Oval 216"/>
            <p:cNvSpPr>
              <a:spLocks noChangeArrowheads="1"/>
            </p:cNvSpPr>
            <p:nvPr/>
          </p:nvSpPr>
          <p:spPr bwMode="auto">
            <a:xfrm>
              <a:off x="1933" y="2380"/>
              <a:ext cx="1182" cy="1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17"/>
            <p:cNvSpPr>
              <a:spLocks noChangeArrowheads="1"/>
            </p:cNvSpPr>
            <p:nvPr/>
          </p:nvSpPr>
          <p:spPr bwMode="auto">
            <a:xfrm>
              <a:off x="2978" y="2911"/>
              <a:ext cx="128" cy="12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78" name="Line 218"/>
            <p:cNvSpPr>
              <a:spLocks noChangeShapeType="1"/>
            </p:cNvSpPr>
            <p:nvPr/>
          </p:nvSpPr>
          <p:spPr bwMode="auto">
            <a:xfrm>
              <a:off x="2516" y="2971"/>
              <a:ext cx="531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79" name="Group 219"/>
            <p:cNvGrpSpPr>
              <a:grpSpLocks/>
            </p:cNvGrpSpPr>
            <p:nvPr/>
          </p:nvGrpSpPr>
          <p:grpSpPr bwMode="auto">
            <a:xfrm>
              <a:off x="2464" y="2926"/>
              <a:ext cx="114" cy="106"/>
              <a:chOff x="789" y="2403"/>
              <a:chExt cx="114" cy="106"/>
            </a:xfrm>
          </p:grpSpPr>
          <p:sp>
            <p:nvSpPr>
              <p:cNvPr id="23584" name="Line 220"/>
              <p:cNvSpPr>
                <a:spLocks noChangeShapeType="1"/>
              </p:cNvSpPr>
              <p:nvPr/>
            </p:nvSpPr>
            <p:spPr bwMode="auto">
              <a:xfrm>
                <a:off x="796" y="2403"/>
                <a:ext cx="107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Line 221"/>
              <p:cNvSpPr>
                <a:spLocks noChangeShapeType="1"/>
              </p:cNvSpPr>
              <p:nvPr/>
            </p:nvSpPr>
            <p:spPr bwMode="auto">
              <a:xfrm flipH="1">
                <a:off x="789" y="2403"/>
                <a:ext cx="114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80" name="Rectangle 222"/>
            <p:cNvSpPr>
              <a:spLocks noChangeArrowheads="1"/>
            </p:cNvSpPr>
            <p:nvPr/>
          </p:nvSpPr>
          <p:spPr bwMode="auto">
            <a:xfrm>
              <a:off x="2683" y="2880"/>
              <a:ext cx="189" cy="18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23"/>
            <p:cNvSpPr txBox="1">
              <a:spLocks noChangeArrowheads="1"/>
            </p:cNvSpPr>
            <p:nvPr/>
          </p:nvSpPr>
          <p:spPr bwMode="auto">
            <a:xfrm>
              <a:off x="2677" y="2810"/>
              <a:ext cx="192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/>
                  </a:solidFill>
                </a:rPr>
                <a:t>r</a:t>
              </a:r>
            </a:p>
          </p:txBody>
        </p:sp>
        <p:sp>
          <p:nvSpPr>
            <p:cNvPr id="23582" name="Line 224"/>
            <p:cNvSpPr>
              <a:spLocks noChangeShapeType="1"/>
            </p:cNvSpPr>
            <p:nvPr/>
          </p:nvSpPr>
          <p:spPr bwMode="auto">
            <a:xfrm flipV="1">
              <a:off x="3039" y="2493"/>
              <a:ext cx="0" cy="4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Text Box 225"/>
            <p:cNvSpPr txBox="1">
              <a:spLocks noChangeArrowheads="1"/>
            </p:cNvSpPr>
            <p:nvPr/>
          </p:nvSpPr>
          <p:spPr bwMode="auto">
            <a:xfrm>
              <a:off x="2792" y="2476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3"/>
          <p:cNvSpPr>
            <a:spLocks noChangeArrowheads="1"/>
          </p:cNvSpPr>
          <p:nvPr/>
        </p:nvSpPr>
        <p:spPr bwMode="auto">
          <a:xfrm>
            <a:off x="682625" y="6021388"/>
            <a:ext cx="7764463" cy="8366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  </a:t>
            </a: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Speed depends on length or position but</a:t>
            </a:r>
            <a:r>
              <a:rPr lang="en-US" b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angular speed does not. </a:t>
            </a:r>
            <a:endParaRPr lang="en-US" i="1">
              <a:sym typeface="Symbol" pitchFamily="18" charset="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74688" y="2535238"/>
            <a:ext cx="7781925" cy="3527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Find the angular speed of the second                    hand on a clock. Then find the speed of the tip of                  the hand if it is 18.0 cm long.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 A second hand turns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rad each 60 s.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Thus </a:t>
            </a:r>
            <a:r>
              <a:rPr lang="en-US">
                <a:cs typeface="Courier New" pitchFamily="49" charset="0"/>
                <a:sym typeface="Symbol" pitchFamily="18" charset="2"/>
              </a:rPr>
              <a:t>it has an angular speed given by </a:t>
            </a:r>
          </a:p>
          <a:p>
            <a:pPr>
              <a:spcBef>
                <a:spcPct val="20000"/>
              </a:spcBef>
            </a:pPr>
            <a:r>
              <a:rPr lang="en-US">
                <a:cs typeface="Courier New" pitchFamily="49" charset="0"/>
                <a:sym typeface="Symbol" pitchFamily="18" charset="2"/>
              </a:rPr>
              <a:t>	    =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</a:t>
            </a:r>
            <a:r>
              <a:rPr lang="en-US" i="1">
                <a:cs typeface="Courier New" pitchFamily="49" charset="0"/>
                <a:sym typeface="Symbol" pitchFamily="18" charset="2"/>
              </a:rPr>
              <a:t>/ 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</a:t>
            </a:r>
            <a:r>
              <a:rPr lang="en-US" i="1">
                <a:cs typeface="Courier New" pitchFamily="49" charset="0"/>
                <a:sym typeface="Symbol" pitchFamily="18" charset="2"/>
              </a:rPr>
              <a:t>/ </a:t>
            </a:r>
            <a:r>
              <a:rPr lang="en-US">
                <a:cs typeface="Courier New" pitchFamily="49" charset="0"/>
                <a:sym typeface="Symbol" pitchFamily="18" charset="2"/>
              </a:rPr>
              <a:t>60 = 0.105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rad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he speed of the tip is given by 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	  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 </a:t>
            </a:r>
            <a:r>
              <a:rPr lang="en-US">
                <a:sym typeface="Symbol" pitchFamily="18" charset="2"/>
              </a:rPr>
              <a:t> = 0.180(0.105) = 0.0189 ms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271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speed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</a:rPr>
              <a:t>                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6450" y="2009775"/>
            <a:ext cx="7464425" cy="461963"/>
            <a:chOff x="833438" y="3880603"/>
            <a:chExt cx="7464425" cy="461665"/>
          </a:xfrm>
        </p:grpSpPr>
        <p:sp>
          <p:nvSpPr>
            <p:cNvPr id="24588" name="Rectangle 5"/>
            <p:cNvSpPr>
              <a:spLocks noChangeArrowheads="1"/>
            </p:cNvSpPr>
            <p:nvPr/>
          </p:nvSpPr>
          <p:spPr bwMode="auto">
            <a:xfrm>
              <a:off x="838201" y="3901241"/>
              <a:ext cx="2428875" cy="40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v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4589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590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2078038" y="3902814"/>
              <a:ext cx="2620963" cy="40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/ t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(rad s</a:t>
              </a:r>
              <a:r>
                <a:rPr lang="en-US" baseline="30000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-1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)</a:t>
              </a:r>
              <a:endParaRPr lang="en-US" baseline="30000">
                <a:solidFill>
                  <a:srgbClr val="2D2D8A"/>
                </a:solidFill>
                <a:ea typeface="Calibri" pitchFamily="34" charset="0"/>
                <a:cs typeface="Courier New" pitchFamily="49" charset="0"/>
                <a:sym typeface="Symbol" pitchFamily="18" charset="2"/>
              </a:endParaRPr>
            </a:p>
          </p:txBody>
        </p:sp>
      </p:grpSp>
      <p:pic>
        <p:nvPicPr>
          <p:cNvPr id="24605" name="Picture 29" descr="https://encrypted-tbn1.gstatic.com/images?q=tbn:ANd9GcRqVS8-Dv8FGdsHnqaKhe2CIZgu6FuTW9BNB8AH40GmkteFflB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6775" y="4122738"/>
            <a:ext cx="1927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2"/>
          <p:cNvGrpSpPr>
            <a:grpSpLocks/>
          </p:cNvGrpSpPr>
          <p:nvPr/>
        </p:nvGrpSpPr>
        <p:grpSpPr bwMode="auto">
          <a:xfrm rot="5160000">
            <a:off x="8116094" y="4409281"/>
            <a:ext cx="96838" cy="1311275"/>
            <a:chOff x="4532" y="2501"/>
            <a:chExt cx="61" cy="826"/>
          </a:xfrm>
        </p:grpSpPr>
        <p:sp>
          <p:nvSpPr>
            <p:cNvPr id="24585" name="Line 253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Rectangle 254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255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74688" y="2535238"/>
            <a:ext cx="7781925" cy="43227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car rounds a                                                     90</a:t>
            </a:r>
            <a:r>
              <a:rPr 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° turn in 6.0 seconds.                                                     What is its angular speed                                              during the turn?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Since  needs radians we                                                  begin by converting </a:t>
            </a:r>
            <a:r>
              <a:rPr lang="en-US">
                <a:cs typeface="Courier New" pitchFamily="49" charset="0"/>
                <a:sym typeface="Symbol" pitchFamily="18" charset="2"/>
              </a:rPr>
              <a:t>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i="1">
                <a:cs typeface="Courier New" pitchFamily="49" charset="0"/>
                <a:sym typeface="Symbol" pitchFamily="18" charset="2"/>
              </a:rPr>
              <a:t>                </a:t>
            </a:r>
            <a:r>
              <a:rPr lang="en-US">
                <a:cs typeface="Courier New" pitchFamily="49" charset="0"/>
                <a:sym typeface="Symbol" pitchFamily="18" charset="2"/>
              </a:rPr>
              <a:t>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90</a:t>
            </a:r>
            <a:r>
              <a:rPr 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°( </a:t>
            </a:r>
            <a:r>
              <a:rPr lang="en-US">
                <a:cs typeface="Courier New" pitchFamily="49" charset="0"/>
                <a:sym typeface="Symbol" pitchFamily="18" charset="2"/>
              </a:rPr>
              <a:t>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rad</a:t>
            </a:r>
            <a:r>
              <a:rPr lang="en-US" i="1">
                <a:cs typeface="Courier New" pitchFamily="49" charset="0"/>
                <a:sym typeface="Symbol" pitchFamily="18" charset="2"/>
              </a:rPr>
              <a:t> / </a:t>
            </a:r>
            <a:r>
              <a:rPr lang="en-US">
                <a:cs typeface="Courier New" pitchFamily="49" charset="0"/>
                <a:sym typeface="Symbol" pitchFamily="18" charset="2"/>
              </a:rPr>
              <a:t>180° </a:t>
            </a:r>
            <a:r>
              <a:rPr 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) = 1.57 rad.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Now we use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         </a:t>
            </a:r>
            <a:r>
              <a:rPr lang="en-US">
                <a:sym typeface="Symbol" pitchFamily="18" charset="2"/>
              </a:rPr>
              <a:t>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=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 </a:t>
            </a:r>
            <a:r>
              <a:rPr lang="en-US" i="1">
                <a:cs typeface="Courier New" pitchFamily="49" charset="0"/>
                <a:sym typeface="Symbol" pitchFamily="18" charset="2"/>
              </a:rPr>
              <a:t>/ t</a:t>
            </a:r>
            <a:r>
              <a:rPr lang="en-US">
                <a:cs typeface="Courier New" pitchFamily="49" charset="0"/>
                <a:sym typeface="Symbol" pitchFamily="18" charset="2"/>
              </a:rPr>
              <a:t> = 1.57 </a:t>
            </a:r>
            <a:r>
              <a:rPr lang="en-US" i="1">
                <a:cs typeface="Courier New" pitchFamily="49" charset="0"/>
                <a:sym typeface="Symbol" pitchFamily="18" charset="2"/>
              </a:rPr>
              <a:t>/</a:t>
            </a:r>
            <a:r>
              <a:rPr lang="en-US">
                <a:cs typeface="Courier New" pitchFamily="49" charset="0"/>
                <a:sym typeface="Symbol" pitchFamily="18" charset="2"/>
              </a:rPr>
              <a:t>  6.0 = 0.26 rad</a:t>
            </a:r>
            <a:r>
              <a:rPr lang="en-US" baseline="-25000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s</a:t>
            </a:r>
            <a:r>
              <a:rPr lang="en-US" baseline="30000">
                <a:cs typeface="Courier New" pitchFamily="49" charset="0"/>
                <a:sym typeface="Symbol" pitchFamily="18" charset="2"/>
              </a:rPr>
              <a:t>-1</a:t>
            </a:r>
            <a:r>
              <a:rPr lang="en-US">
                <a:cs typeface="Courier New" pitchFamily="49" charset="0"/>
                <a:sym typeface="Symbol" pitchFamily="18" charset="2"/>
              </a:rPr>
              <a:t>.</a:t>
            </a:r>
            <a:endParaRPr lang="en-US" i="1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271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speed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</a:rPr>
              <a:t>               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5605" name="Group 14"/>
          <p:cNvGrpSpPr>
            <a:grpSpLocks/>
          </p:cNvGrpSpPr>
          <p:nvPr/>
        </p:nvGrpSpPr>
        <p:grpSpPr bwMode="auto">
          <a:xfrm>
            <a:off x="806450" y="2009775"/>
            <a:ext cx="7464425" cy="461963"/>
            <a:chOff x="833438" y="3880603"/>
            <a:chExt cx="7464425" cy="461665"/>
          </a:xfrm>
        </p:grpSpPr>
        <p:sp>
          <p:nvSpPr>
            <p:cNvPr id="25607" name="Rectangle 5"/>
            <p:cNvSpPr>
              <a:spLocks noChangeArrowheads="1"/>
            </p:cNvSpPr>
            <p:nvPr/>
          </p:nvSpPr>
          <p:spPr bwMode="auto">
            <a:xfrm>
              <a:off x="838201" y="3901241"/>
              <a:ext cx="2428875" cy="40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v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5608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09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2078038" y="3902814"/>
              <a:ext cx="2620963" cy="40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/ t 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(rad s</a:t>
              </a:r>
              <a:r>
                <a:rPr lang="en-US" baseline="30000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-1</a:t>
              </a:r>
              <a:r>
                <a:rPr lang="en-US">
                  <a:solidFill>
                    <a:srgbClr val="2D2D8A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)</a:t>
              </a:r>
              <a:endParaRPr lang="en-US" baseline="30000">
                <a:solidFill>
                  <a:srgbClr val="2D2D8A"/>
                </a:solidFill>
                <a:ea typeface="Calibri" pitchFamily="34" charset="0"/>
                <a:cs typeface="Courier New" pitchFamily="49" charset="0"/>
                <a:sym typeface="Symbol" pitchFamily="18" charset="2"/>
              </a:endParaRPr>
            </a:p>
          </p:txBody>
        </p:sp>
      </p:grp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050" y="2825750"/>
            <a:ext cx="3570288" cy="222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 car is able to round the                                          curve because of the friction                                       between tire and pavement.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 friction always points to                                             the center of the circle.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So, how does a plane follow                                                a circular trajectory?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There is no sideways friction force that the plane can use because there is no solid friction between the air and the plane.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4250" y="2019300"/>
            <a:ext cx="3570288" cy="222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363" name="Arc 11"/>
          <p:cNvSpPr>
            <a:spLocks/>
          </p:cNvSpPr>
          <p:nvPr/>
        </p:nvSpPr>
        <p:spPr bwMode="auto">
          <a:xfrm flipH="1" flipV="1">
            <a:off x="4922838" y="3357563"/>
            <a:ext cx="3441700" cy="760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3299"/>
              <a:gd name="T2" fmla="*/ 18157 w 21600"/>
              <a:gd name="T3" fmla="*/ 33299 h 33299"/>
              <a:gd name="T4" fmla="*/ 0 w 21600"/>
              <a:gd name="T5" fmla="*/ 21600 h 33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749"/>
                  <a:pt x="20404" y="29811"/>
                  <a:pt x="18157" y="33299"/>
                </a:cubicBezTo>
              </a:path>
              <a:path w="21600" h="332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749"/>
                  <a:pt x="20404" y="29811"/>
                  <a:pt x="18157" y="33299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V="1">
            <a:off x="6588125" y="3794125"/>
            <a:ext cx="301625" cy="95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V="1">
            <a:off x="5692775" y="3705225"/>
            <a:ext cx="338138" cy="47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 flipV="1">
            <a:off x="7734300" y="3616325"/>
            <a:ext cx="290513" cy="71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 animBg="1"/>
      <p:bldP spid="100364" grpId="0" animBg="1"/>
      <p:bldP spid="100365" grpId="0" animBg="1"/>
      <p:bldP spid="1003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3598863" y="5199063"/>
            <a:ext cx="4848225" cy="16589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   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It is the ROLL maneuver that gives a plane a centripetal force as we will see on the next slide.</a:t>
            </a:r>
            <a:endParaRPr lang="en-US" i="1">
              <a:sym typeface="Symbol" pitchFamily="18" charset="2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6480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Using control surfaces on the tail and the                    main wings, planes can execute three                           types of maneuver: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 ROLL – Ailerons act in opposing directions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  YAW – Tail rudder turns left or right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PITCH – Ailerons and horizontal stabilizer                         	    act together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8560" name="Picture 16" descr="Image of Jet Airpla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38" y="4824413"/>
            <a:ext cx="290988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685800" y="4813300"/>
            <a:ext cx="2911475" cy="204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11" name="Picture 11" descr="roll_pitch_yaw_axesdia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1560513"/>
            <a:ext cx="2098675" cy="41624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As the plane </a:t>
            </a:r>
            <a:r>
              <a:rPr lang="en-US" b="1">
                <a:ea typeface="Calibri" pitchFamily="34" charset="0"/>
                <a:cs typeface="Arial" charset="0"/>
                <a:sym typeface="Symbol" pitchFamily="18" charset="2"/>
              </a:rPr>
              <a:t>banks </a:t>
            </a: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(rolls), the lift vector                                   begins to have a horizontal component.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 centripetal force causes the plane                               to begin traveling in a horizontal circle.</a:t>
            </a: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5907088" y="4187825"/>
            <a:ext cx="3236912" cy="2670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4454" name="Picture 6" descr="306px-Usa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275" y="3590925"/>
            <a:ext cx="416560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4481" name="Group 33"/>
          <p:cNvGrpSpPr>
            <a:grpSpLocks/>
          </p:cNvGrpSpPr>
          <p:nvPr/>
        </p:nvGrpSpPr>
        <p:grpSpPr bwMode="auto">
          <a:xfrm>
            <a:off x="5980113" y="4703763"/>
            <a:ext cx="3116262" cy="1984375"/>
            <a:chOff x="1880" y="1076"/>
            <a:chExt cx="1963" cy="1250"/>
          </a:xfrm>
        </p:grpSpPr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2698" y="1538"/>
              <a:ext cx="326" cy="3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470" name="Group 22"/>
            <p:cNvGrpSpPr>
              <a:grpSpLocks/>
            </p:cNvGrpSpPr>
            <p:nvPr/>
          </p:nvGrpSpPr>
          <p:grpSpPr bwMode="auto">
            <a:xfrm>
              <a:off x="1888" y="1547"/>
              <a:ext cx="970" cy="288"/>
              <a:chOff x="1880" y="1539"/>
              <a:chExt cx="970" cy="288"/>
            </a:xfrm>
          </p:grpSpPr>
          <p:sp>
            <p:nvSpPr>
              <p:cNvPr id="104467" name="Oval 19"/>
              <p:cNvSpPr>
                <a:spLocks noChangeArrowheads="1"/>
              </p:cNvSpPr>
              <p:nvPr/>
            </p:nvSpPr>
            <p:spPr bwMode="auto">
              <a:xfrm>
                <a:off x="2342" y="1691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8" name="Freeform 20"/>
              <p:cNvSpPr>
                <a:spLocks/>
              </p:cNvSpPr>
              <p:nvPr/>
            </p:nvSpPr>
            <p:spPr bwMode="auto">
              <a:xfrm>
                <a:off x="1880" y="1539"/>
                <a:ext cx="970" cy="189"/>
              </a:xfrm>
              <a:custGeom>
                <a:avLst/>
                <a:gdLst/>
                <a:ahLst/>
                <a:cxnLst>
                  <a:cxn ang="0">
                    <a:pos x="970" y="0"/>
                  </a:cxn>
                  <a:cxn ang="0">
                    <a:pos x="0" y="144"/>
                  </a:cxn>
                  <a:cxn ang="0">
                    <a:pos x="7" y="189"/>
                  </a:cxn>
                  <a:cxn ang="0">
                    <a:pos x="970" y="75"/>
                  </a:cxn>
                  <a:cxn ang="0">
                    <a:pos x="970" y="0"/>
                  </a:cxn>
                </a:cxnLst>
                <a:rect l="0" t="0" r="r" b="b"/>
                <a:pathLst>
                  <a:path w="970" h="189">
                    <a:moveTo>
                      <a:pt x="970" y="0"/>
                    </a:moveTo>
                    <a:lnTo>
                      <a:pt x="0" y="144"/>
                    </a:lnTo>
                    <a:lnTo>
                      <a:pt x="7" y="189"/>
                    </a:lnTo>
                    <a:lnTo>
                      <a:pt x="970" y="75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/>
            </p:nvSpPr>
            <p:spPr bwMode="auto">
              <a:xfrm>
                <a:off x="2395" y="1637"/>
                <a:ext cx="35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471" name="Group 23"/>
            <p:cNvGrpSpPr>
              <a:grpSpLocks/>
            </p:cNvGrpSpPr>
            <p:nvPr/>
          </p:nvGrpSpPr>
          <p:grpSpPr bwMode="auto">
            <a:xfrm flipH="1">
              <a:off x="2855" y="1545"/>
              <a:ext cx="970" cy="288"/>
              <a:chOff x="1880" y="1539"/>
              <a:chExt cx="970" cy="288"/>
            </a:xfrm>
          </p:grpSpPr>
          <p:sp>
            <p:nvSpPr>
              <p:cNvPr id="104472" name="Oval 24"/>
              <p:cNvSpPr>
                <a:spLocks noChangeArrowheads="1"/>
              </p:cNvSpPr>
              <p:nvPr/>
            </p:nvSpPr>
            <p:spPr bwMode="auto">
              <a:xfrm>
                <a:off x="2342" y="1691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3" name="Freeform 25"/>
              <p:cNvSpPr>
                <a:spLocks/>
              </p:cNvSpPr>
              <p:nvPr/>
            </p:nvSpPr>
            <p:spPr bwMode="auto">
              <a:xfrm>
                <a:off x="1880" y="1539"/>
                <a:ext cx="970" cy="189"/>
              </a:xfrm>
              <a:custGeom>
                <a:avLst/>
                <a:gdLst/>
                <a:ahLst/>
                <a:cxnLst>
                  <a:cxn ang="0">
                    <a:pos x="970" y="0"/>
                  </a:cxn>
                  <a:cxn ang="0">
                    <a:pos x="0" y="144"/>
                  </a:cxn>
                  <a:cxn ang="0">
                    <a:pos x="7" y="189"/>
                  </a:cxn>
                  <a:cxn ang="0">
                    <a:pos x="970" y="75"/>
                  </a:cxn>
                  <a:cxn ang="0">
                    <a:pos x="970" y="0"/>
                  </a:cxn>
                </a:cxnLst>
                <a:rect l="0" t="0" r="r" b="b"/>
                <a:pathLst>
                  <a:path w="970" h="189">
                    <a:moveTo>
                      <a:pt x="970" y="0"/>
                    </a:moveTo>
                    <a:lnTo>
                      <a:pt x="0" y="144"/>
                    </a:lnTo>
                    <a:lnTo>
                      <a:pt x="7" y="189"/>
                    </a:lnTo>
                    <a:lnTo>
                      <a:pt x="970" y="75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/>
            </p:nvSpPr>
            <p:spPr bwMode="auto">
              <a:xfrm>
                <a:off x="2395" y="1637"/>
                <a:ext cx="35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4478" name="Picture 3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5" y="1078"/>
              <a:ext cx="138" cy="606"/>
            </a:xfrm>
            <a:prstGeom prst="rect">
              <a:avLst/>
            </a:prstGeom>
            <a:noFill/>
          </p:spPr>
        </p:pic>
        <p:sp>
          <p:nvSpPr>
            <p:cNvPr id="104480" name="Rectangle 32"/>
            <p:cNvSpPr>
              <a:spLocks noChangeArrowheads="1"/>
            </p:cNvSpPr>
            <p:nvPr/>
          </p:nvSpPr>
          <p:spPr bwMode="auto">
            <a:xfrm>
              <a:off x="1880" y="1076"/>
              <a:ext cx="1963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963" y="5759450"/>
            <a:ext cx="190500" cy="971550"/>
          </a:xfrm>
          <a:prstGeom prst="rect">
            <a:avLst/>
          </a:prstGeom>
          <a:noFill/>
        </p:spPr>
      </p:pic>
      <p:pic>
        <p:nvPicPr>
          <p:cNvPr id="1044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688" y="5605463"/>
            <a:ext cx="514350" cy="190500"/>
          </a:xfrm>
          <a:prstGeom prst="rect">
            <a:avLst/>
          </a:prstGeom>
          <a:noFill/>
        </p:spPr>
      </p:pic>
      <p:sp>
        <p:nvSpPr>
          <p:cNvPr id="104482" name="Oval 34"/>
          <p:cNvSpPr>
            <a:spLocks noChangeArrowheads="1"/>
          </p:cNvSpPr>
          <p:nvPr/>
        </p:nvSpPr>
        <p:spPr bwMode="auto">
          <a:xfrm>
            <a:off x="7278688" y="5451475"/>
            <a:ext cx="504825" cy="504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4" name="Arc 36"/>
          <p:cNvSpPr>
            <a:spLocks/>
          </p:cNvSpPr>
          <p:nvPr/>
        </p:nvSpPr>
        <p:spPr bwMode="auto">
          <a:xfrm flipH="1" flipV="1">
            <a:off x="7934325" y="1873250"/>
            <a:ext cx="3214688" cy="400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179 w 20179"/>
              <a:gd name="T1" fmla="*/ 7704 h 17534"/>
              <a:gd name="T2" fmla="*/ 12615 w 20179"/>
              <a:gd name="T3" fmla="*/ 17534 h 17534"/>
              <a:gd name="T4" fmla="*/ 0 w 20179"/>
              <a:gd name="T5" fmla="*/ 0 h 17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79" h="17534" fill="none" extrusionOk="0">
                <a:moveTo>
                  <a:pt x="20179" y="7704"/>
                </a:moveTo>
                <a:cubicBezTo>
                  <a:pt x="18672" y="11649"/>
                  <a:pt x="16043" y="15067"/>
                  <a:pt x="12614" y="17533"/>
                </a:cubicBezTo>
              </a:path>
              <a:path w="20179" h="17534" stroke="0" extrusionOk="0">
                <a:moveTo>
                  <a:pt x="20179" y="7704"/>
                </a:moveTo>
                <a:cubicBezTo>
                  <a:pt x="18672" y="11649"/>
                  <a:pt x="16043" y="15067"/>
                  <a:pt x="12614" y="17533"/>
                </a:cubicBez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 flipV="1">
            <a:off x="2273300" y="5257800"/>
            <a:ext cx="327025" cy="1206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4125" y="1365250"/>
            <a:ext cx="2809875" cy="2847975"/>
          </a:xfrm>
          <a:prstGeom prst="rect">
            <a:avLst/>
          </a:prstGeom>
          <a:noFill/>
        </p:spPr>
      </p:pic>
      <p:sp>
        <p:nvSpPr>
          <p:cNvPr id="104483" name="Arc 35"/>
          <p:cNvSpPr>
            <a:spLocks/>
          </p:cNvSpPr>
          <p:nvPr/>
        </p:nvSpPr>
        <p:spPr bwMode="auto">
          <a:xfrm flipH="1" flipV="1">
            <a:off x="7740650" y="2274888"/>
            <a:ext cx="3436938" cy="398462"/>
          </a:xfrm>
          <a:custGeom>
            <a:avLst/>
            <a:gdLst>
              <a:gd name="G0" fmla="+- 0 0 0"/>
              <a:gd name="G1" fmla="+- 17472 0 0"/>
              <a:gd name="G2" fmla="+- 21600 0 0"/>
              <a:gd name="T0" fmla="*/ 12700 w 21574"/>
              <a:gd name="T1" fmla="*/ 0 h 17472"/>
              <a:gd name="T2" fmla="*/ 21574 w 21574"/>
              <a:gd name="T3" fmla="*/ 16418 h 17472"/>
              <a:gd name="T4" fmla="*/ 0 w 21574"/>
              <a:gd name="T5" fmla="*/ 17472 h 17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4" h="17472" fill="none" extrusionOk="0">
                <a:moveTo>
                  <a:pt x="12699" y="0"/>
                </a:moveTo>
                <a:cubicBezTo>
                  <a:pt x="17991" y="3846"/>
                  <a:pt x="21255" y="9883"/>
                  <a:pt x="21574" y="16417"/>
                </a:cubicBezTo>
              </a:path>
              <a:path w="21574" h="17472" stroke="0" extrusionOk="0">
                <a:moveTo>
                  <a:pt x="12699" y="0"/>
                </a:moveTo>
                <a:cubicBezTo>
                  <a:pt x="17991" y="3846"/>
                  <a:pt x="21255" y="9883"/>
                  <a:pt x="21574" y="16417"/>
                </a:cubicBezTo>
                <a:lnTo>
                  <a:pt x="0" y="1747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2279650" y="5411788"/>
            <a:ext cx="3175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 flipV="1">
            <a:off x="2268538" y="4640263"/>
            <a:ext cx="363537" cy="722312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85" name="Arc 37"/>
          <p:cNvSpPr>
            <a:spLocks/>
          </p:cNvSpPr>
          <p:nvPr/>
        </p:nvSpPr>
        <p:spPr bwMode="auto">
          <a:xfrm flipH="1" flipV="1">
            <a:off x="690563" y="5035550"/>
            <a:ext cx="4124325" cy="492125"/>
          </a:xfrm>
          <a:custGeom>
            <a:avLst/>
            <a:gdLst>
              <a:gd name="G0" fmla="+- 16 0 0"/>
              <a:gd name="G1" fmla="+- 21600 0 0"/>
              <a:gd name="G2" fmla="+- 21600 0 0"/>
              <a:gd name="T0" fmla="*/ 0 w 21233"/>
              <a:gd name="T1" fmla="*/ 0 h 21600"/>
              <a:gd name="T2" fmla="*/ 21233 w 21233"/>
              <a:gd name="T3" fmla="*/ 17552 h 21600"/>
              <a:gd name="T4" fmla="*/ 16 w 212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33" h="21600" fill="none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0384" y="0"/>
                  <a:pt x="19290" y="7367"/>
                  <a:pt x="21233" y="17551"/>
                </a:cubicBezTo>
              </a:path>
              <a:path w="21233" h="21600" stroke="0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0384" y="0"/>
                  <a:pt x="19290" y="7367"/>
                  <a:pt x="21233" y="17551"/>
                </a:cubicBezTo>
                <a:lnTo>
                  <a:pt x="16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Line 45"/>
          <p:cNvSpPr>
            <a:spLocks noChangeShapeType="1"/>
          </p:cNvSpPr>
          <p:nvPr/>
        </p:nvSpPr>
        <p:spPr bwMode="auto">
          <a:xfrm flipV="1">
            <a:off x="3670300" y="4451350"/>
            <a:ext cx="985838" cy="385763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4492" name="Group 44"/>
          <p:cNvGrpSpPr>
            <a:grpSpLocks/>
          </p:cNvGrpSpPr>
          <p:nvPr/>
        </p:nvGrpSpPr>
        <p:grpSpPr bwMode="auto">
          <a:xfrm>
            <a:off x="4487863" y="4391025"/>
            <a:ext cx="336550" cy="96838"/>
            <a:chOff x="2827" y="2774"/>
            <a:chExt cx="212" cy="61"/>
          </a:xfrm>
        </p:grpSpPr>
        <p:sp>
          <p:nvSpPr>
            <p:cNvPr id="104490" name="Line 42"/>
            <p:cNvSpPr>
              <a:spLocks noChangeShapeType="1"/>
            </p:cNvSpPr>
            <p:nvPr/>
          </p:nvSpPr>
          <p:spPr bwMode="auto">
            <a:xfrm>
              <a:off x="2880" y="2774"/>
              <a:ext cx="106" cy="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Line 43"/>
            <p:cNvSpPr>
              <a:spLocks noChangeShapeType="1"/>
            </p:cNvSpPr>
            <p:nvPr/>
          </p:nvSpPr>
          <p:spPr bwMode="auto">
            <a:xfrm flipV="1">
              <a:off x="2827" y="2797"/>
              <a:ext cx="212" cy="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94" name="Line 46"/>
          <p:cNvSpPr>
            <a:spLocks noChangeShapeType="1"/>
          </p:cNvSpPr>
          <p:nvPr/>
        </p:nvSpPr>
        <p:spPr bwMode="auto">
          <a:xfrm flipV="1">
            <a:off x="3016250" y="5060950"/>
            <a:ext cx="95250" cy="36513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5000" fill="hold"/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6059 -1.85185E-6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04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4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104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1" grpId="0" animBg="1"/>
      <p:bldP spid="104482" grpId="0" animBg="1"/>
      <p:bldP spid="104484" grpId="0" animBg="1"/>
      <p:bldP spid="104487" grpId="0" animBg="1"/>
      <p:bldP spid="104483" grpId="0" animBg="1"/>
      <p:bldP spid="104488" grpId="0" animBg="1"/>
      <p:bldP spid="104489" grpId="0" animBg="1"/>
      <p:bldP spid="104485" grpId="0" animBg="1"/>
      <p:bldP spid="104493" grpId="0" animBg="1"/>
      <p:bldP spid="1044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27" name="Picture 31" descr="Mercedes Benz amg sls Roadster.jpg (660×40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150" y="4654550"/>
            <a:ext cx="4052888" cy="22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4481513" y="5245100"/>
            <a:ext cx="3965575" cy="16129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 dirty="0"/>
              <a:t>FYI   </a:t>
            </a:r>
            <a:r>
              <a:rPr lang="en-US" b="1" dirty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A banked curve can be designed so that a car can make the turn even if it is perfectly frictionless!</a:t>
            </a:r>
            <a:endParaRPr lang="en-US" i="1" dirty="0">
              <a:sym typeface="Symbol" pitchFamily="18" charset="2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114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Even though cars use friction,                                         roads are </a:t>
            </a:r>
            <a:r>
              <a:rPr lang="en-US" b="1">
                <a:ea typeface="Calibri" pitchFamily="34" charset="0"/>
                <a:cs typeface="Arial" charset="0"/>
                <a:sym typeface="Symbol" pitchFamily="18" charset="2"/>
              </a:rPr>
              <a:t>banked</a:t>
            </a: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 so that the                                           need for friction is reduced.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Instead of a component of the LIFT                                   force providing a centripetal force,                                     a component of the NORMAL force                                 does so.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6525" name="Picture 29" descr="197px-Banked_tur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1482" y="1170655"/>
            <a:ext cx="3390314" cy="413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6528" name="Line 32"/>
          <p:cNvSpPr>
            <a:spLocks noChangeShapeType="1"/>
          </p:cNvSpPr>
          <p:nvPr/>
        </p:nvSpPr>
        <p:spPr bwMode="auto">
          <a:xfrm>
            <a:off x="2268538" y="6389688"/>
            <a:ext cx="1587" cy="468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29" name="Line 33"/>
          <p:cNvSpPr>
            <a:spLocks noChangeShapeType="1"/>
          </p:cNvSpPr>
          <p:nvPr/>
        </p:nvSpPr>
        <p:spPr bwMode="auto">
          <a:xfrm flipH="1" flipV="1">
            <a:off x="1230313" y="5661025"/>
            <a:ext cx="660400" cy="2301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30" name="Line 34"/>
          <p:cNvSpPr>
            <a:spLocks noChangeShapeType="1"/>
          </p:cNvSpPr>
          <p:nvPr/>
        </p:nvSpPr>
        <p:spPr bwMode="auto">
          <a:xfrm flipH="1">
            <a:off x="1309688" y="6307138"/>
            <a:ext cx="407987" cy="714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2319338" y="6457950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820738" y="53768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R</a:t>
            </a:r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892175" y="6230938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F</a:t>
            </a:r>
            <a:r>
              <a:rPr lang="en-US" b="1" baseline="-25000">
                <a:solidFill>
                  <a:srgbClr val="FFFF00"/>
                </a:solidFill>
              </a:rPr>
              <a:t>C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8" grpId="0" animBg="1"/>
      <p:bldP spid="106529" grpId="0" animBg="1"/>
      <p:bldP spid="106530" grpId="0" animBg="1"/>
      <p:bldP spid="106531" grpId="0"/>
      <p:bldP spid="106533" grpId="0"/>
      <p:bldP spid="1065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centripetal acceleration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Sometimes the angular speed of an object in circular motion is given, rather than its velocity.</a:t>
            </a: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From </a:t>
            </a:r>
            <a:r>
              <a:rPr lang="en-US" i="1">
                <a:ea typeface="Calibri" pitchFamily="34" charset="0"/>
                <a:cs typeface="Courier New" pitchFamily="49" charset="0"/>
              </a:rPr>
              <a:t>v</a:t>
            </a:r>
            <a:r>
              <a:rPr lang="en-US">
                <a:ea typeface="Calibri" pitchFamily="34" charset="0"/>
                <a:cs typeface="Courier New" pitchFamily="49" charset="0"/>
              </a:rPr>
              <a:t> = </a:t>
            </a:r>
            <a:r>
              <a:rPr lang="en-US" i="1">
                <a:ea typeface="Calibri" pitchFamily="34" charset="0"/>
                <a:cs typeface="Courier New" pitchFamily="49" charset="0"/>
              </a:rPr>
              <a:t>r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 </a:t>
            </a:r>
            <a:r>
              <a:rPr lang="en-US"/>
              <a:t>we get </a:t>
            </a:r>
            <a:r>
              <a:rPr lang="en-US" i="1"/>
              <a:t>v</a:t>
            </a:r>
            <a:r>
              <a:rPr lang="en-US" baseline="30000"/>
              <a:t> 2</a:t>
            </a:r>
            <a:r>
              <a:rPr lang="en-US"/>
              <a:t> = </a:t>
            </a:r>
            <a:r>
              <a:rPr lang="en-US" i="1"/>
              <a:t>r</a:t>
            </a:r>
            <a:r>
              <a:rPr lang="en-US" baseline="30000">
                <a:sym typeface="Symbol" pitchFamily="18" charset="2"/>
              </a:rPr>
              <a:t> 2 </a:t>
            </a:r>
            <a:r>
              <a:rPr lang="en-US">
                <a:sym typeface="Symbol" pitchFamily="18" charset="2"/>
              </a:rPr>
              <a:t></a:t>
            </a:r>
            <a:r>
              <a:rPr lang="en-US" baseline="30000">
                <a:sym typeface="Symbol" pitchFamily="18" charset="2"/>
              </a:rPr>
              <a:t> 2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From </a:t>
            </a:r>
            <a:r>
              <a:rPr lang="en-US" i="1"/>
              <a:t>a</a:t>
            </a:r>
            <a:r>
              <a:rPr lang="en-US" baseline="-25000"/>
              <a:t>c </a:t>
            </a:r>
            <a:r>
              <a:rPr lang="en-US"/>
              <a:t>=</a:t>
            </a:r>
            <a:r>
              <a:rPr lang="en-US" baseline="-25000"/>
              <a:t> </a:t>
            </a:r>
            <a:r>
              <a:rPr lang="en-US" i="1"/>
              <a:t>v</a:t>
            </a:r>
            <a:r>
              <a:rPr lang="en-US" baseline="30000"/>
              <a:t> 2 </a:t>
            </a:r>
            <a:r>
              <a:rPr lang="en-US" i="1"/>
              <a:t>/</a:t>
            </a:r>
            <a:r>
              <a:rPr lang="en-US"/>
              <a:t> </a:t>
            </a:r>
            <a:r>
              <a:rPr lang="en-US" i="1"/>
              <a:t>r</a:t>
            </a:r>
            <a:r>
              <a:rPr lang="en-US"/>
              <a:t>  we get</a:t>
            </a:r>
          </a:p>
          <a:p>
            <a:pPr eaLnBrk="0" hangingPunct="0">
              <a:spcBef>
                <a:spcPct val="20000"/>
              </a:spcBef>
            </a:pPr>
            <a:r>
              <a:rPr lang="en-US"/>
              <a:t> 			</a:t>
            </a:r>
            <a:r>
              <a:rPr lang="en-US" i="1"/>
              <a:t>a</a:t>
            </a:r>
            <a:r>
              <a:rPr lang="en-US" baseline="-25000"/>
              <a:t>c </a:t>
            </a:r>
            <a:r>
              <a:rPr lang="en-US"/>
              <a:t>= </a:t>
            </a:r>
            <a:r>
              <a:rPr lang="en-US" i="1"/>
              <a:t>r</a:t>
            </a:r>
            <a:r>
              <a:rPr lang="en-US" baseline="30000">
                <a:sym typeface="Symbol" pitchFamily="18" charset="2"/>
              </a:rPr>
              <a:t> 2 </a:t>
            </a:r>
            <a:r>
              <a:rPr lang="en-US">
                <a:sym typeface="Symbol" pitchFamily="18" charset="2"/>
              </a:rPr>
              <a:t></a:t>
            </a:r>
            <a:r>
              <a:rPr lang="en-US" baseline="30000">
                <a:sym typeface="Symbol" pitchFamily="18" charset="2"/>
              </a:rPr>
              <a:t> 2  </a:t>
            </a:r>
            <a:r>
              <a:rPr lang="en-US" i="1">
                <a:sym typeface="Symbol" pitchFamily="18" charset="2"/>
              </a:rPr>
              <a:t>/  r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			</a:t>
            </a:r>
            <a:r>
              <a:rPr lang="en-US" i="1"/>
              <a:t>a</a:t>
            </a:r>
            <a:r>
              <a:rPr lang="en-US" baseline="-25000"/>
              <a:t>c </a:t>
            </a:r>
            <a:r>
              <a:rPr lang="en-US">
                <a:sym typeface="Symbol" pitchFamily="18" charset="2"/>
              </a:rPr>
              <a:t>=</a:t>
            </a:r>
            <a:r>
              <a:rPr lang="en-US" i="1">
                <a:sym typeface="Symbol" pitchFamily="18" charset="2"/>
              </a:rPr>
              <a:t> r </a:t>
            </a:r>
            <a:r>
              <a:rPr lang="en-US">
                <a:sym typeface="Symbol" pitchFamily="18" charset="2"/>
              </a:rPr>
              <a:t></a:t>
            </a:r>
            <a:r>
              <a:rPr lang="en-US" baseline="30000">
                <a:sym typeface="Symbol" pitchFamily="18" charset="2"/>
              </a:rPr>
              <a:t> 2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Putting it all together we have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V="1">
            <a:off x="5132388" y="3895725"/>
            <a:ext cx="206375" cy="8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V="1">
            <a:off x="4260850" y="3787775"/>
            <a:ext cx="133350" cy="107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828675" y="5043488"/>
            <a:ext cx="7464425" cy="1198562"/>
            <a:chOff x="522" y="2873"/>
            <a:chExt cx="4702" cy="755"/>
          </a:xfrm>
        </p:grpSpPr>
        <p:sp>
          <p:nvSpPr>
            <p:cNvPr id="26631" name="Rectangle 5"/>
            <p:cNvSpPr>
              <a:spLocks noChangeArrowheads="1"/>
            </p:cNvSpPr>
            <p:nvPr/>
          </p:nvSpPr>
          <p:spPr bwMode="auto">
            <a:xfrm>
              <a:off x="608" y="2875"/>
              <a:ext cx="143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v</a:t>
              </a:r>
              <a:r>
                <a:rPr lang="en-US" baseline="30000"/>
                <a:t> 2 </a:t>
              </a:r>
              <a:r>
                <a:rPr lang="en-US" i="1"/>
                <a:t>/</a:t>
              </a:r>
              <a:r>
                <a:rPr lang="en-US"/>
                <a:t> </a:t>
              </a:r>
              <a:r>
                <a:rPr lang="en-US" i="1"/>
                <a:t>r</a:t>
              </a:r>
              <a:endParaRPr lang="en-US" baseline="-25000"/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4082" y="2877"/>
              <a:ext cx="1142" cy="7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chemeClr val="bg1"/>
                  </a:solidFill>
                </a:rPr>
                <a:t>a</a:t>
              </a:r>
              <a:r>
                <a:rPr lang="en-US" baseline="-25000">
                  <a:solidFill>
                    <a:schemeClr val="bg1"/>
                  </a:solidFill>
                </a:rPr>
                <a:t>c</a:t>
              </a:r>
              <a:r>
                <a:rPr lang="en-US">
                  <a:solidFill>
                    <a:schemeClr val="bg1"/>
                  </a:solidFill>
                </a:rPr>
                <a:t> and </a:t>
              </a:r>
              <a:r>
                <a:rPr lang="en-US" i="1">
                  <a:solidFill>
                    <a:schemeClr val="bg1"/>
                  </a:solidFill>
                </a:rPr>
                <a:t>F</a:t>
              </a:r>
              <a:r>
                <a:rPr lang="en-US" baseline="-25000">
                  <a:solidFill>
                    <a:schemeClr val="bg1"/>
                  </a:solidFill>
                </a:rPr>
                <a:t>c</a:t>
              </a:r>
              <a:r>
                <a:rPr lang="en-US">
                  <a:solidFill>
                    <a:schemeClr val="bg1"/>
                  </a:solidFill>
                </a:rPr>
                <a:t>    (all three forms)</a:t>
              </a:r>
            </a:p>
          </p:txBody>
        </p:sp>
        <p:sp>
          <p:nvSpPr>
            <p:cNvPr id="26633" name="Rectangle 7"/>
            <p:cNvSpPr>
              <a:spLocks noChangeArrowheads="1"/>
            </p:cNvSpPr>
            <p:nvPr/>
          </p:nvSpPr>
          <p:spPr bwMode="auto">
            <a:xfrm>
              <a:off x="522" y="2879"/>
              <a:ext cx="4701" cy="7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Rectangle 8"/>
            <p:cNvSpPr>
              <a:spLocks noChangeArrowheads="1"/>
            </p:cNvSpPr>
            <p:nvPr/>
          </p:nvSpPr>
          <p:spPr bwMode="auto">
            <a:xfrm>
              <a:off x="618" y="3114"/>
              <a:ext cx="142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/>
                <a:t>4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baseline="30000">
                  <a:sym typeface="Symbol" pitchFamily="18" charset="2"/>
                </a:rPr>
                <a:t> 2 </a:t>
              </a:r>
              <a:r>
                <a:rPr lang="en-US" i="1">
                  <a:sym typeface="Symbol" pitchFamily="18" charset="2"/>
                </a:rPr>
                <a:t>r / T </a:t>
              </a:r>
              <a:r>
                <a:rPr lang="en-US" baseline="30000">
                  <a:sym typeface="Symbol" pitchFamily="18" charset="2"/>
                </a:rPr>
                <a:t>2</a:t>
              </a:r>
            </a:p>
          </p:txBody>
        </p:sp>
        <p:sp>
          <p:nvSpPr>
            <p:cNvPr id="26635" name="Rectangle 8"/>
            <p:cNvSpPr>
              <a:spLocks noChangeArrowheads="1"/>
            </p:cNvSpPr>
            <p:nvPr/>
          </p:nvSpPr>
          <p:spPr bwMode="auto">
            <a:xfrm>
              <a:off x="617" y="3370"/>
              <a:ext cx="139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a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>
                  <a:ea typeface="Calibri" pitchFamily="34" charset="0"/>
                  <a:cs typeface="Courier New" pitchFamily="49" charset="0"/>
                  <a:sym typeface="Symbol" pitchFamily="18" charset="2"/>
                </a:rPr>
                <a:t>r </a:t>
              </a:r>
              <a:r>
                <a:rPr lang="en-US"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r>
                <a:rPr lang="en-US" baseline="30000">
                  <a:ea typeface="Calibri" pitchFamily="34" charset="0"/>
                  <a:cs typeface="Courier New" pitchFamily="49" charset="0"/>
                  <a:sym typeface="Symbol" pitchFamily="18" charset="2"/>
                </a:rPr>
                <a:t> 2</a:t>
              </a:r>
              <a:endParaRPr lang="en-US" baseline="30000">
                <a:sym typeface="Symbol" pitchFamily="18" charset="2"/>
              </a:endParaRPr>
            </a:p>
          </p:txBody>
        </p:sp>
        <p:sp>
          <p:nvSpPr>
            <p:cNvPr id="26637" name="Rectangle 5"/>
            <p:cNvSpPr>
              <a:spLocks noChangeArrowheads="1"/>
            </p:cNvSpPr>
            <p:nvPr/>
          </p:nvSpPr>
          <p:spPr bwMode="auto">
            <a:xfrm>
              <a:off x="2391" y="2873"/>
              <a:ext cx="143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</a:rPr>
                <a:t>F</a:t>
              </a:r>
              <a:r>
                <a:rPr lang="en-US" baseline="-25000">
                  <a:solidFill>
                    <a:schemeClr val="accent2"/>
                  </a:solidFill>
                </a:rPr>
                <a:t>c </a:t>
              </a:r>
              <a:r>
                <a:rPr lang="en-US">
                  <a:solidFill>
                    <a:schemeClr val="accent2"/>
                  </a:solidFill>
                </a:rPr>
                <a:t>=</a:t>
              </a:r>
              <a:r>
                <a:rPr lang="en-US" baseline="-25000">
                  <a:solidFill>
                    <a:schemeClr val="accent2"/>
                  </a:solidFill>
                </a:rPr>
                <a:t> </a:t>
              </a:r>
              <a:r>
                <a:rPr lang="en-US" i="1">
                  <a:solidFill>
                    <a:schemeClr val="accent2"/>
                  </a:solidFill>
                </a:rPr>
                <a:t>mv</a:t>
              </a:r>
              <a:r>
                <a:rPr lang="en-US" baseline="30000">
                  <a:solidFill>
                    <a:schemeClr val="accent2"/>
                  </a:solidFill>
                </a:rPr>
                <a:t> 2 </a:t>
              </a:r>
              <a:r>
                <a:rPr lang="en-US" i="1">
                  <a:solidFill>
                    <a:schemeClr val="accent2"/>
                  </a:solidFill>
                </a:rPr>
                <a:t>/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i="1">
                  <a:solidFill>
                    <a:schemeClr val="accent2"/>
                  </a:solidFill>
                </a:rPr>
                <a:t>r</a:t>
              </a:r>
              <a:endParaRPr lang="en-US" baseline="-25000">
                <a:solidFill>
                  <a:schemeClr val="accent2"/>
                </a:solidFill>
              </a:endParaRPr>
            </a:p>
          </p:txBody>
        </p:sp>
        <p:sp>
          <p:nvSpPr>
            <p:cNvPr id="26638" name="Rectangle 8"/>
            <p:cNvSpPr>
              <a:spLocks noChangeArrowheads="1"/>
            </p:cNvSpPr>
            <p:nvPr/>
          </p:nvSpPr>
          <p:spPr bwMode="auto">
            <a:xfrm>
              <a:off x="2401" y="3112"/>
              <a:ext cx="161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</a:rPr>
                <a:t>F</a:t>
              </a:r>
              <a:r>
                <a:rPr lang="en-US" baseline="-25000">
                  <a:solidFill>
                    <a:schemeClr val="accent2"/>
                  </a:solidFill>
                </a:rPr>
                <a:t>c </a:t>
              </a:r>
              <a:r>
                <a:rPr lang="en-US">
                  <a:solidFill>
                    <a:schemeClr val="accent2"/>
                  </a:solidFill>
                </a:rPr>
                <a:t>=</a:t>
              </a:r>
              <a:r>
                <a:rPr lang="en-US" baseline="-25000">
                  <a:solidFill>
                    <a:schemeClr val="accent2"/>
                  </a:solidFill>
                </a:rPr>
                <a:t> </a:t>
              </a:r>
              <a:r>
                <a:rPr lang="en-US">
                  <a:solidFill>
                    <a:schemeClr val="accent2"/>
                  </a:solidFill>
                </a:rPr>
                <a:t>4</a:t>
              </a:r>
              <a:r>
                <a:rPr lang="en-US">
                  <a:solidFill>
                    <a:schemeClr val="accent2"/>
                  </a:solidFill>
                  <a:sym typeface="Symbol" pitchFamily="18" charset="2"/>
                </a:rPr>
                <a:t></a:t>
              </a:r>
              <a:r>
                <a:rPr lang="en-US" baseline="30000">
                  <a:solidFill>
                    <a:schemeClr val="accent2"/>
                  </a:solidFill>
                  <a:sym typeface="Symbol" pitchFamily="18" charset="2"/>
                </a:rPr>
                <a:t> 2 </a:t>
              </a:r>
              <a:r>
                <a:rPr lang="en-US" i="1">
                  <a:solidFill>
                    <a:schemeClr val="accent2"/>
                  </a:solidFill>
                  <a:sym typeface="Symbol" pitchFamily="18" charset="2"/>
                </a:rPr>
                <a:t>mr / T </a:t>
              </a:r>
              <a:r>
                <a:rPr lang="en-US" baseline="30000">
                  <a:solidFill>
                    <a:schemeClr val="accent2"/>
                  </a:solidFill>
                  <a:sym typeface="Symbol" pitchFamily="18" charset="2"/>
                </a:rPr>
                <a:t>2</a:t>
              </a:r>
            </a:p>
          </p:txBody>
        </p:sp>
        <p:sp>
          <p:nvSpPr>
            <p:cNvPr id="26639" name="Rectangle 8"/>
            <p:cNvSpPr>
              <a:spLocks noChangeArrowheads="1"/>
            </p:cNvSpPr>
            <p:nvPr/>
          </p:nvSpPr>
          <p:spPr bwMode="auto">
            <a:xfrm>
              <a:off x="2400" y="3368"/>
              <a:ext cx="139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</a:rPr>
                <a:t>F</a:t>
              </a:r>
              <a:r>
                <a:rPr lang="en-US" baseline="-25000">
                  <a:solidFill>
                    <a:schemeClr val="accent2"/>
                  </a:solidFill>
                </a:rPr>
                <a:t>c </a:t>
              </a:r>
              <a:r>
                <a:rPr lang="en-US">
                  <a:solidFill>
                    <a:schemeClr val="accent2"/>
                  </a:solidFill>
                </a:rPr>
                <a:t>=</a:t>
              </a:r>
              <a:r>
                <a:rPr lang="en-US" baseline="-25000">
                  <a:solidFill>
                    <a:schemeClr val="accent2"/>
                  </a:solidFill>
                </a:rPr>
                <a:t> </a:t>
              </a:r>
              <a:r>
                <a:rPr lang="en-US" i="1">
                  <a:solidFill>
                    <a:schemeClr val="accent2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m </a:t>
              </a:r>
              <a:r>
                <a:rPr lang="en-US">
                  <a:solidFill>
                    <a:schemeClr val="accent2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</a:t>
              </a:r>
              <a:r>
                <a:rPr lang="en-US" baseline="30000">
                  <a:solidFill>
                    <a:schemeClr val="accent2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2</a:t>
              </a:r>
              <a:r>
                <a:rPr lang="en-US" baseline="-25000">
                  <a:solidFill>
                    <a:schemeClr val="accent2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i="1">
                  <a:solidFill>
                    <a:schemeClr val="accent2"/>
                  </a:solidFill>
                  <a:ea typeface="Calibri" pitchFamily="34" charset="0"/>
                  <a:cs typeface="Courier New" pitchFamily="49" charset="0"/>
                  <a:sym typeface="Symbol" pitchFamily="18" charset="2"/>
                </a:rPr>
                <a:t>r</a:t>
              </a:r>
              <a:endParaRPr lang="en-US" baseline="30000">
                <a:solidFill>
                  <a:schemeClr val="accent2"/>
                </a:solidFill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 animBg="1"/>
      <p:bldP spid="1228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997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Applications and skills: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Identifying the forces providing the centripetal forces such as tension, friction, gravitational, electrical, or magnetic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Solving problems involving centripetal force, centripetal acceleration, period, frequency, angular displacement, linear speed and angular velocity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Qualitatively and quantitatively describing examples of circular motion including cases of vertical and horizontal circular motion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velocity</a:t>
            </a:r>
          </a:p>
          <a:p>
            <a:pPr eaLnBrk="0" hangingPunct="0">
              <a:spcBef>
                <a:spcPct val="20000"/>
              </a:spcBef>
            </a:pPr>
            <a:endParaRPr lang="en-US" i="1">
              <a:solidFill>
                <a:schemeClr val="accent2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As speed with a direction is called velocity, angular speed with a direction is called </a:t>
            </a:r>
            <a:r>
              <a:rPr 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angular velocity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To assign a direction to a rotation we                                  use a </a:t>
            </a:r>
            <a:r>
              <a:rPr 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right hand rule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as follows: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Rest the heel of your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right hand 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on the                              rotating object.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Make sure your fingers are curled                                        in the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direction of rotation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Your extended </a:t>
            </a:r>
            <a:r>
              <a:rPr 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thumb points                                           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in the direction of the angular                                     velocity.</a:t>
            </a:r>
            <a:endParaRPr lang="en-US">
              <a:ea typeface="Calibri" pitchFamily="34" charset="0"/>
              <a:cs typeface="Arial" charset="0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5103813" y="5318125"/>
            <a:ext cx="3343275" cy="1539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           </a:t>
            </a: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Angular velocity always points perpendicular to the plane of motion!</a:t>
            </a:r>
            <a:endParaRPr lang="en-US" i="1">
              <a:sym typeface="Symbol" pitchFamily="18" charset="2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3438" y="2009775"/>
            <a:ext cx="7464425" cy="461963"/>
            <a:chOff x="525" y="2291"/>
            <a:chExt cx="4702" cy="291"/>
          </a:xfrm>
        </p:grpSpPr>
        <p:sp>
          <p:nvSpPr>
            <p:cNvPr id="27670" name="Rectangle 5"/>
            <p:cNvSpPr>
              <a:spLocks noChangeArrowheads="1"/>
            </p:cNvSpPr>
            <p:nvPr/>
          </p:nvSpPr>
          <p:spPr bwMode="auto">
            <a:xfrm>
              <a:off x="528" y="2304"/>
              <a:ext cx="216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ym typeface="Symbol" pitchFamily="18" charset="2"/>
                </a:rPr>
                <a:t>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/>
                <a:t>2</a:t>
              </a:r>
              <a:r>
                <a:rPr lang="en-US">
                  <a:sym typeface="Symbol" pitchFamily="18" charset="2"/>
                </a:rPr>
                <a:t> 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/ T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 </a:t>
              </a:r>
              <a:r>
                <a:rPr lang="en-US"/>
                <a:t>2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f =  / t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7671" name="Text Box 6"/>
            <p:cNvSpPr txBox="1">
              <a:spLocks noChangeArrowheads="1"/>
            </p:cNvSpPr>
            <p:nvPr/>
          </p:nvSpPr>
          <p:spPr bwMode="auto">
            <a:xfrm>
              <a:off x="2685" y="2291"/>
              <a:ext cx="2542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,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 i="1">
                  <a:solidFill>
                    <a:schemeClr val="bg1"/>
                  </a:solidFill>
                </a:rPr>
                <a:t>T</a:t>
              </a:r>
              <a:r>
                <a:rPr lang="en-US">
                  <a:solidFill>
                    <a:schemeClr val="bg1"/>
                  </a:solidFill>
                </a:rPr>
                <a:t> and </a:t>
              </a:r>
              <a:r>
                <a:rPr lang="en-US" i="1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7672" name="Rectangle 7"/>
            <p:cNvSpPr>
              <a:spLocks noChangeArrowheads="1"/>
            </p:cNvSpPr>
            <p:nvPr/>
          </p:nvSpPr>
          <p:spPr bwMode="auto">
            <a:xfrm>
              <a:off x="525" y="2293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Rectangle 8"/>
            <p:cNvSpPr>
              <a:spLocks noChangeArrowheads="1"/>
            </p:cNvSpPr>
            <p:nvPr/>
          </p:nvSpPr>
          <p:spPr bwMode="auto">
            <a:xfrm>
              <a:off x="1665" y="2305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</p:grpSp>
      <p:grpSp>
        <p:nvGrpSpPr>
          <p:cNvPr id="3" name="Group 215"/>
          <p:cNvGrpSpPr>
            <a:grpSpLocks/>
          </p:cNvGrpSpPr>
          <p:nvPr/>
        </p:nvGrpSpPr>
        <p:grpSpPr bwMode="auto">
          <a:xfrm>
            <a:off x="7216775" y="3117850"/>
            <a:ext cx="1770063" cy="1768475"/>
            <a:chOff x="1933" y="2380"/>
            <a:chExt cx="1182" cy="1182"/>
          </a:xfrm>
        </p:grpSpPr>
        <p:sp>
          <p:nvSpPr>
            <p:cNvPr id="27660" name="Oval 216"/>
            <p:cNvSpPr>
              <a:spLocks noChangeArrowheads="1"/>
            </p:cNvSpPr>
            <p:nvPr/>
          </p:nvSpPr>
          <p:spPr bwMode="auto">
            <a:xfrm>
              <a:off x="1933" y="2380"/>
              <a:ext cx="1182" cy="1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17"/>
            <p:cNvSpPr>
              <a:spLocks noChangeArrowheads="1"/>
            </p:cNvSpPr>
            <p:nvPr/>
          </p:nvSpPr>
          <p:spPr bwMode="auto">
            <a:xfrm>
              <a:off x="2978" y="2911"/>
              <a:ext cx="128" cy="12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2" name="Line 218"/>
            <p:cNvSpPr>
              <a:spLocks noChangeShapeType="1"/>
            </p:cNvSpPr>
            <p:nvPr/>
          </p:nvSpPr>
          <p:spPr bwMode="auto">
            <a:xfrm>
              <a:off x="2516" y="2971"/>
              <a:ext cx="531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3" name="Group 219"/>
            <p:cNvGrpSpPr>
              <a:grpSpLocks/>
            </p:cNvGrpSpPr>
            <p:nvPr/>
          </p:nvGrpSpPr>
          <p:grpSpPr bwMode="auto">
            <a:xfrm>
              <a:off x="2464" y="2926"/>
              <a:ext cx="114" cy="106"/>
              <a:chOff x="789" y="2403"/>
              <a:chExt cx="114" cy="106"/>
            </a:xfrm>
          </p:grpSpPr>
          <p:sp>
            <p:nvSpPr>
              <p:cNvPr id="27668" name="Line 220"/>
              <p:cNvSpPr>
                <a:spLocks noChangeShapeType="1"/>
              </p:cNvSpPr>
              <p:nvPr/>
            </p:nvSpPr>
            <p:spPr bwMode="auto">
              <a:xfrm>
                <a:off x="796" y="2403"/>
                <a:ext cx="107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221"/>
              <p:cNvSpPr>
                <a:spLocks noChangeShapeType="1"/>
              </p:cNvSpPr>
              <p:nvPr/>
            </p:nvSpPr>
            <p:spPr bwMode="auto">
              <a:xfrm flipH="1">
                <a:off x="789" y="2403"/>
                <a:ext cx="114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4" name="Rectangle 222"/>
            <p:cNvSpPr>
              <a:spLocks noChangeArrowheads="1"/>
            </p:cNvSpPr>
            <p:nvPr/>
          </p:nvSpPr>
          <p:spPr bwMode="auto">
            <a:xfrm>
              <a:off x="2683" y="2880"/>
              <a:ext cx="189" cy="18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23"/>
            <p:cNvSpPr txBox="1">
              <a:spLocks noChangeArrowheads="1"/>
            </p:cNvSpPr>
            <p:nvPr/>
          </p:nvSpPr>
          <p:spPr bwMode="auto">
            <a:xfrm>
              <a:off x="2677" y="2810"/>
              <a:ext cx="192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/>
                  </a:solidFill>
                </a:rPr>
                <a:t>r</a:t>
              </a:r>
            </a:p>
          </p:txBody>
        </p:sp>
        <p:sp>
          <p:nvSpPr>
            <p:cNvPr id="27666" name="Line 224"/>
            <p:cNvSpPr>
              <a:spLocks noChangeShapeType="1"/>
            </p:cNvSpPr>
            <p:nvPr/>
          </p:nvSpPr>
          <p:spPr bwMode="auto">
            <a:xfrm flipV="1">
              <a:off x="3039" y="2493"/>
              <a:ext cx="0" cy="4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Text Box 225"/>
            <p:cNvSpPr txBox="1">
              <a:spLocks noChangeArrowheads="1"/>
            </p:cNvSpPr>
            <p:nvPr/>
          </p:nvSpPr>
          <p:spPr bwMode="auto">
            <a:xfrm>
              <a:off x="2792" y="2476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v</a:t>
              </a:r>
            </a:p>
          </p:txBody>
        </p:sp>
      </p:grpSp>
      <p:pic>
        <p:nvPicPr>
          <p:cNvPr id="17" name="Picture 16" descr="right hand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6338" y="3513138"/>
            <a:ext cx="1150937" cy="203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Arc 29"/>
          <p:cNvSpPr/>
          <p:nvPr/>
        </p:nvSpPr>
        <p:spPr>
          <a:xfrm>
            <a:off x="7821613" y="3713163"/>
            <a:ext cx="633412" cy="633412"/>
          </a:xfrm>
          <a:prstGeom prst="arc">
            <a:avLst>
              <a:gd name="adj1" fmla="val 12490704"/>
              <a:gd name="adj2" fmla="val 0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975600" y="4164013"/>
            <a:ext cx="431800" cy="1395412"/>
            <a:chOff x="7666891" y="4797082"/>
            <a:chExt cx="431528" cy="1395418"/>
          </a:xfrm>
        </p:grpSpPr>
        <p:sp>
          <p:nvSpPr>
            <p:cNvPr id="27658" name="TextBox 30"/>
            <p:cNvSpPr txBox="1">
              <a:spLocks noChangeArrowheads="1"/>
            </p:cNvSpPr>
            <p:nvPr/>
          </p:nvSpPr>
          <p:spPr bwMode="auto">
            <a:xfrm>
              <a:off x="7666891" y="5669280"/>
              <a:ext cx="4315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D60093"/>
                  </a:solidFill>
                  <a:sym typeface="Symbol" pitchFamily="18" charset="2"/>
                </a:rPr>
                <a:t></a:t>
              </a:r>
              <a:endParaRPr lang="en-US" sz="2800" b="1">
                <a:solidFill>
                  <a:srgbClr val="D60093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6200000" flipH="1">
              <a:off x="7371499" y="5247951"/>
              <a:ext cx="957266" cy="55528"/>
            </a:xfrm>
            <a:prstGeom prst="straightConnector1">
              <a:avLst/>
            </a:prstGeom>
            <a:ln w="57150">
              <a:solidFill>
                <a:srgbClr val="D6009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685800" y="2560638"/>
            <a:ext cx="7772400" cy="42973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/>
              <a:t>PRACTICE: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Find the angular velocity                                   (in </a:t>
            </a:r>
            <a:r>
              <a:rPr lang="en-US" dirty="0" err="1">
                <a:solidFill>
                  <a:srgbClr val="000000"/>
                </a:solidFill>
                <a:sym typeface="Symbol" pitchFamily="18" charset="2"/>
              </a:rPr>
              <a:t>rad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s</a:t>
            </a:r>
            <a:r>
              <a:rPr lang="en-US" baseline="30000" dirty="0">
                <a:solidFill>
                  <a:srgbClr val="000000"/>
                </a:solidFill>
                <a:sym typeface="Symbol" pitchFamily="18" charset="2"/>
              </a:rPr>
              <a:t>-1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) of the wheel on the shaft.                                            It is rotating at 30.0 rpm (revolutions                                              per minute).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SOLUTION: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magnitude of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/>
              </a:rPr>
              <a:t> is given by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sym typeface="Symbol"/>
              </a:rPr>
              <a:t>     = (30.0 rev </a:t>
            </a:r>
            <a:r>
              <a:rPr lang="en-US" i="1" dirty="0">
                <a:solidFill>
                  <a:srgbClr val="000000"/>
                </a:solidFill>
                <a:sym typeface="Symbol"/>
              </a:rPr>
              <a:t>/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60 s)(2 </a:t>
            </a:r>
            <a:r>
              <a:rPr lang="en-US" dirty="0" err="1">
                <a:solidFill>
                  <a:srgbClr val="000000"/>
                </a:solidFill>
                <a:sym typeface="Symbol"/>
              </a:rPr>
              <a:t>rad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0000"/>
                </a:solidFill>
                <a:sym typeface="Symbol"/>
              </a:rPr>
              <a:t>/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rev)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sym typeface="Symbol"/>
              </a:rPr>
              <a:t>      </a:t>
            </a:r>
            <a:r>
              <a:rPr lang="en-US" baseline="-25000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= 3.14 </a:t>
            </a:r>
            <a:r>
              <a:rPr lang="en-US" dirty="0" err="1">
                <a:solidFill>
                  <a:srgbClr val="000000"/>
                </a:solidFill>
                <a:sym typeface="Symbol"/>
              </a:rPr>
              <a:t>rad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s</a:t>
            </a:r>
            <a:r>
              <a:rPr lang="en-US" baseline="30000" dirty="0">
                <a:solidFill>
                  <a:srgbClr val="000000"/>
                </a:solidFill>
                <a:sym typeface="Symbol"/>
              </a:rPr>
              <a:t>-1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direction of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/>
              </a:rPr>
              <a:t> is given by the right hand rule:</a:t>
            </a:r>
          </a:p>
          <a:p>
            <a:pPr>
              <a:spcBef>
                <a:spcPts val="600"/>
              </a:spcBef>
              <a:defRPr/>
            </a:pPr>
            <a:r>
              <a:rPr lang="en-US" i="1" dirty="0">
                <a:solidFill>
                  <a:schemeClr val="accent6"/>
                </a:solidFill>
                <a:cs typeface="Times New Roman" pitchFamily="18" charset="0"/>
                <a:sym typeface="Symbol"/>
              </a:rPr>
              <a:t>	“Place heel of right hand so fingers are curled in 	 direction of rotation. Thumb gives the direction.”</a:t>
            </a:r>
            <a:endParaRPr lang="en-US" i="1" dirty="0">
              <a:solidFill>
                <a:schemeClr val="accent6"/>
              </a:solidFill>
              <a:sym typeface="Symbol" pitchFamily="18" charset="2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112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velocity</a:t>
            </a:r>
          </a:p>
          <a:p>
            <a:pPr eaLnBrk="0" hangingPunct="0">
              <a:spcBef>
                <a:spcPct val="20000"/>
              </a:spcBef>
            </a:pPr>
            <a:endParaRPr lang="en-US" i="1">
              <a:solidFill>
                <a:schemeClr val="accent2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833438" y="2009775"/>
            <a:ext cx="7464425" cy="461963"/>
            <a:chOff x="525" y="2291"/>
            <a:chExt cx="4702" cy="291"/>
          </a:xfrm>
        </p:grpSpPr>
        <p:sp>
          <p:nvSpPr>
            <p:cNvPr id="28681" name="Rectangle 5"/>
            <p:cNvSpPr>
              <a:spLocks noChangeArrowheads="1"/>
            </p:cNvSpPr>
            <p:nvPr/>
          </p:nvSpPr>
          <p:spPr bwMode="auto">
            <a:xfrm>
              <a:off x="528" y="2304"/>
              <a:ext cx="216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ym typeface="Symbol" pitchFamily="18" charset="2"/>
                </a:rPr>
                <a:t>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/>
                <a:t>2</a:t>
              </a:r>
              <a:r>
                <a:rPr lang="en-US">
                  <a:sym typeface="Symbol" pitchFamily="18" charset="2"/>
                </a:rPr>
                <a:t> 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/ T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 </a:t>
              </a:r>
              <a:r>
                <a:rPr lang="en-US"/>
                <a:t>2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f =  / t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8682" name="Text Box 6"/>
            <p:cNvSpPr txBox="1">
              <a:spLocks noChangeArrowheads="1"/>
            </p:cNvSpPr>
            <p:nvPr/>
          </p:nvSpPr>
          <p:spPr bwMode="auto">
            <a:xfrm>
              <a:off x="2685" y="2291"/>
              <a:ext cx="2542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,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 i="1">
                  <a:solidFill>
                    <a:schemeClr val="bg1"/>
                  </a:solidFill>
                </a:rPr>
                <a:t>T</a:t>
              </a:r>
              <a:r>
                <a:rPr lang="en-US">
                  <a:solidFill>
                    <a:schemeClr val="bg1"/>
                  </a:solidFill>
                </a:rPr>
                <a:t> and </a:t>
              </a:r>
              <a:r>
                <a:rPr lang="en-US" i="1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8683" name="Rectangle 7"/>
            <p:cNvSpPr>
              <a:spLocks noChangeArrowheads="1"/>
            </p:cNvSpPr>
            <p:nvPr/>
          </p:nvSpPr>
          <p:spPr bwMode="auto">
            <a:xfrm>
              <a:off x="525" y="2293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Rectangle 8"/>
            <p:cNvSpPr>
              <a:spLocks noChangeArrowheads="1"/>
            </p:cNvSpPr>
            <p:nvPr/>
          </p:nvSpPr>
          <p:spPr bwMode="auto">
            <a:xfrm>
              <a:off x="1665" y="2305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</p:grp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5981" y="2628461"/>
            <a:ext cx="3157538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5981" y="2614174"/>
            <a:ext cx="3157538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angle 33"/>
          <p:cNvSpPr>
            <a:spLocks noChangeAspect="1"/>
          </p:cNvSpPr>
          <p:nvPr/>
        </p:nvSpPr>
        <p:spPr>
          <a:xfrm>
            <a:off x="5894556" y="4473136"/>
            <a:ext cx="452438" cy="44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V="1">
            <a:off x="5038725" y="4856163"/>
            <a:ext cx="328613" cy="314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V="1">
            <a:off x="2413000" y="4878388"/>
            <a:ext cx="457200" cy="292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122889" grpId="0" animBg="1"/>
      <p:bldP spid="12289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74688" y="1970088"/>
            <a:ext cx="7781925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PRACTICE: 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Identify at least five forces that are centripetal in nature: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tension force (Albert the physics cat and Arnold).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friction force (the race car making the turn).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gravitational force (the baseball and the earth).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electric force (an electron orbiting a nucleus).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magnetic force (a moving charge in a B-field).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Identifying the forces providing centripetal forces</a:t>
            </a: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 </a:t>
            </a:r>
            <a:r>
              <a:rPr lang="en-US" sz="2000">
                <a:latin typeface="Courier New" pitchFamily="49" charset="0"/>
                <a:ea typeface="Calibri" pitchFamily="34" charset="0"/>
                <a:cs typeface="Arial" charset="0"/>
              </a:rPr>
              <a:t>	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65200" y="5851525"/>
            <a:ext cx="1335088" cy="1006475"/>
            <a:chOff x="1542" y="2991"/>
            <a:chExt cx="1621" cy="1233"/>
          </a:xfrm>
        </p:grpSpPr>
        <p:pic>
          <p:nvPicPr>
            <p:cNvPr id="29716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2" y="3594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7" name="Picture 2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3" y="2991"/>
              <a:ext cx="1620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5441" name="Picture 3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5975350"/>
            <a:ext cx="1385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44" name="Picture 36" descr="MCj0330249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8575" y="5278438"/>
            <a:ext cx="125095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51" name="Picture 43" descr="Earth view-white background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5562600"/>
            <a:ext cx="108108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52" name="Picture 4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7100" y="5341938"/>
            <a:ext cx="180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684838" y="5591175"/>
            <a:ext cx="1103312" cy="103187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6154738" y="6088063"/>
            <a:ext cx="134937" cy="1349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408738" y="6550025"/>
            <a:ext cx="63500" cy="635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856288" y="5735638"/>
            <a:ext cx="762000" cy="760412"/>
          </a:xfrm>
          <a:prstGeom prst="ellipse">
            <a:avLst/>
          </a:prstGeom>
          <a:solidFill>
            <a:srgbClr val="DDDDDD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7153275" y="5378450"/>
            <a:ext cx="1727200" cy="1549400"/>
            <a:chOff x="2798" y="1214"/>
            <a:chExt cx="2962" cy="2655"/>
          </a:xfrm>
        </p:grpSpPr>
        <p:sp>
          <p:nvSpPr>
            <p:cNvPr id="29714" name="Rectangle 111"/>
            <p:cNvSpPr>
              <a:spLocks noChangeArrowheads="1"/>
            </p:cNvSpPr>
            <p:nvPr/>
          </p:nvSpPr>
          <p:spPr bwMode="auto">
            <a:xfrm>
              <a:off x="2933" y="1220"/>
              <a:ext cx="2827" cy="2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15" name="Picture 109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8" y="1214"/>
              <a:ext cx="2962" cy="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Oval 113"/>
          <p:cNvSpPr>
            <a:spLocks noChangeArrowheads="1"/>
          </p:cNvSpPr>
          <p:nvPr/>
        </p:nvSpPr>
        <p:spPr bwMode="auto">
          <a:xfrm>
            <a:off x="7451725" y="66627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14"/>
          <p:cNvSpPr>
            <a:spLocks noChangeArrowheads="1"/>
          </p:cNvSpPr>
          <p:nvPr/>
        </p:nvSpPr>
        <p:spPr bwMode="auto">
          <a:xfrm>
            <a:off x="8559800" y="6042025"/>
            <a:ext cx="93663" cy="13017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6" descr="j0232898[1]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1931988" y="5360988"/>
            <a:ext cx="73025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bert cont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ace 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5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3.7037E-6 C 0.03836 -3.7037E-6 0.07066 0.04236 0.07066 0.09491 C 0.07066 0.14699 0.03836 0.19005 -0.0007 0.19005 C -0.04011 0.19005 -0.07188 0.14699 -0.07188 0.09491 C -0.07188 0.04236 -0.04011 -3.7037E-6 -0.0007 -3.7037E-6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1.48148E-6 C 0.0066 1.48148E-6 0.03038 -0.03079 0.03038 -0.06829 C 0.03038 -0.10602 0.0066 -0.13658 -0.02205 -0.13658 C -0.05087 -0.13658 -0.07413 -0.10602 -0.07413 -0.06829 C -0.07413 -0.03079 -0.05087 1.48148E-6 -0.02205 1.48148E-6 Z " pathEditMode="relative" rAng="0" ptsTypes="fffff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C -3.61111E-6 -0.01041 -3.61111E-6 -0.0206 -3.61111E-6 -0.02801 C -3.61111E-6 -0.03518 -3.61111E-6 -0.03703 -3.61111E-6 -0.04398 C -3.61111E-6 -0.05115 -3.61111E-6 -0.06365 -3.61111E-6 -0.07106 C -3.61111E-6 -0.07824 -3.61111E-6 -0.08217 -3.61111E-6 -0.08703 C 0.00018 -0.09236 0.00018 -0.09652 0.00105 -0.10208 C 0.00191 -0.10764 0.00382 -0.11481 0.00539 -0.1199 C 0.00712 -0.12523 0.00868 -0.12893 0.01077 -0.1331 C 0.01302 -0.13773 0.01528 -0.14189 0.01841 -0.14583 C 0.02136 -0.14977 0.025 -0.1537 0.02865 -0.15671 C 0.03212 -0.15972 0.03594 -0.16227 0.03976 -0.16412 C 0.04375 -0.1662 0.04809 -0.16782 0.05226 -0.16898 C 0.05643 -0.1699 0.06059 -0.17037 0.06476 -0.17037 C 0.06893 -0.17037 0.07327 -0.1699 0.07726 -0.16898 C 0.08143 -0.16782 0.08542 -0.16597 0.08924 -0.16365 C 0.09323 -0.16157 0.09723 -0.15902 0.10087 -0.15555 C 0.10469 -0.15231 0.10816 -0.14861 0.11129 -0.14467 C 0.11424 -0.14074 0.11702 -0.13611 0.11927 -0.13148 C 0.12153 -0.12685 0.12379 -0.12245 0.125 -0.11713 C 0.12622 -0.1118 0.12639 -0.10486 0.12674 -0.10023 C 0.12726 -0.09606 0.12743 -0.09352 0.12778 -0.09051 " pathEditMode="relative" rAng="0" ptsTypes="aaaaaaaaaaaaaaaaaaaaA">
                                      <p:cBhvr>
                                        <p:cTn id="1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674688" y="1970088"/>
            <a:ext cx="7781925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PRACTICE: Dobson is watching a 16-pound bowling ball being swung around at 50 m/s by Arnold. If the string is cut at the instant the ball is next to the ice cream, what will the ball do?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(a) It will follow path A and strike Dobson's ice cream.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(b) It will fly outward along curve path B.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(c) It will fly tangent to the original circular path along C.</a:t>
            </a:r>
            <a:endParaRPr lang="en-US">
              <a:cs typeface="Courier New" pitchFamily="49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pic>
        <p:nvPicPr>
          <p:cNvPr id="30724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7925" y="5705475"/>
            <a:ext cx="2571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Oval 3"/>
          <p:cNvSpPr>
            <a:spLocks noChangeArrowheads="1"/>
          </p:cNvSpPr>
          <p:nvPr/>
        </p:nvSpPr>
        <p:spPr bwMode="auto">
          <a:xfrm>
            <a:off x="227013" y="5108575"/>
            <a:ext cx="6196012" cy="962025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26982" name="Picture 6" descr="j0232898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850063" y="4867275"/>
            <a:ext cx="9112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24613" y="5602288"/>
            <a:ext cx="2428875" cy="1204912"/>
            <a:chOff x="3751" y="2908"/>
            <a:chExt cx="1530" cy="759"/>
          </a:xfrm>
        </p:grpSpPr>
        <p:sp>
          <p:nvSpPr>
            <p:cNvPr id="30738" name="Freeform 8"/>
            <p:cNvSpPr>
              <a:spLocks/>
            </p:cNvSpPr>
            <p:nvPr/>
          </p:nvSpPr>
          <p:spPr bwMode="auto">
            <a:xfrm>
              <a:off x="3751" y="2908"/>
              <a:ext cx="1363" cy="759"/>
            </a:xfrm>
            <a:custGeom>
              <a:avLst/>
              <a:gdLst>
                <a:gd name="T0" fmla="*/ 0 w 1363"/>
                <a:gd name="T1" fmla="*/ 0 h 759"/>
                <a:gd name="T2" fmla="*/ 576 w 1363"/>
                <a:gd name="T3" fmla="*/ 84 h 759"/>
                <a:gd name="T4" fmla="*/ 1033 w 1363"/>
                <a:gd name="T5" fmla="*/ 415 h 759"/>
                <a:gd name="T6" fmla="*/ 1363 w 1363"/>
                <a:gd name="T7" fmla="*/ 759 h 7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3"/>
                <a:gd name="T13" fmla="*/ 0 h 759"/>
                <a:gd name="T14" fmla="*/ 1363 w 1363"/>
                <a:gd name="T15" fmla="*/ 759 h 7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3" h="759">
                  <a:moveTo>
                    <a:pt x="0" y="0"/>
                  </a:moveTo>
                  <a:cubicBezTo>
                    <a:pt x="202" y="7"/>
                    <a:pt x="404" y="15"/>
                    <a:pt x="576" y="84"/>
                  </a:cubicBezTo>
                  <a:cubicBezTo>
                    <a:pt x="748" y="153"/>
                    <a:pt x="902" y="302"/>
                    <a:pt x="1033" y="415"/>
                  </a:cubicBezTo>
                  <a:cubicBezTo>
                    <a:pt x="1164" y="528"/>
                    <a:pt x="1263" y="643"/>
                    <a:pt x="1363" y="75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Text Box 9"/>
            <p:cNvSpPr txBox="1">
              <a:spLocks noChangeArrowheads="1"/>
            </p:cNvSpPr>
            <p:nvPr/>
          </p:nvSpPr>
          <p:spPr bwMode="auto">
            <a:xfrm>
              <a:off x="5069" y="3428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B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435725" y="5122863"/>
            <a:ext cx="1811338" cy="469900"/>
            <a:chOff x="3758" y="3155"/>
            <a:chExt cx="1141" cy="296"/>
          </a:xfrm>
        </p:grpSpPr>
        <p:sp>
          <p:nvSpPr>
            <p:cNvPr id="30736" name="Line 11"/>
            <p:cNvSpPr>
              <a:spLocks noChangeShapeType="1"/>
            </p:cNvSpPr>
            <p:nvPr/>
          </p:nvSpPr>
          <p:spPr bwMode="auto">
            <a:xfrm flipV="1">
              <a:off x="3758" y="3296"/>
              <a:ext cx="929" cy="1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2"/>
            <p:cNvSpPr txBox="1">
              <a:spLocks noChangeArrowheads="1"/>
            </p:cNvSpPr>
            <p:nvPr/>
          </p:nvSpPr>
          <p:spPr bwMode="auto">
            <a:xfrm>
              <a:off x="4687" y="3155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A</a:t>
              </a:r>
            </a:p>
          </p:txBody>
        </p:sp>
      </p:grpSp>
      <p:pic>
        <p:nvPicPr>
          <p:cNvPr id="126989" name="Picture 13" descr="MC900437067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98788" y="4754563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405563" y="5611813"/>
            <a:ext cx="449262" cy="966787"/>
            <a:chOff x="3778" y="3462"/>
            <a:chExt cx="283" cy="609"/>
          </a:xfrm>
        </p:grpSpPr>
        <p:sp>
          <p:nvSpPr>
            <p:cNvPr id="30734" name="Line 15"/>
            <p:cNvSpPr>
              <a:spLocks noChangeShapeType="1"/>
            </p:cNvSpPr>
            <p:nvPr/>
          </p:nvSpPr>
          <p:spPr bwMode="auto">
            <a:xfrm>
              <a:off x="3795" y="3462"/>
              <a:ext cx="266" cy="6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Text Box 16"/>
            <p:cNvSpPr txBox="1">
              <a:spLocks noChangeArrowheads="1"/>
            </p:cNvSpPr>
            <p:nvPr/>
          </p:nvSpPr>
          <p:spPr bwMode="auto">
            <a:xfrm>
              <a:off x="3778" y="378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26993" name="Oval 17"/>
          <p:cNvSpPr>
            <a:spLocks noChangeArrowheads="1"/>
          </p:cNvSpPr>
          <p:nvPr/>
        </p:nvSpPr>
        <p:spPr bwMode="auto">
          <a:xfrm>
            <a:off x="723900" y="4425950"/>
            <a:ext cx="444500" cy="4445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33" name="Picture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9513" y="4748213"/>
            <a:ext cx="257175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18698 -2.22222E-6 0.33907 0.03148 0.33907 0.07014 C 0.33907 0.1088 0.18698 0.14051 -2.5E-6 0.14051 C -0.1868 0.14051 -0.33854 0.1088 -0.33854 0.07014 C -0.33854 0.03148 -0.1868 -2.22222E-6 -2.5E-6 -2.22222E-6 Z " pathEditMode="relative" rAng="0" ptsTypes="fffff">
                                      <p:cBhvr>
                                        <p:cTn id="29" dur="5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l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erminator-IllBeB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  <p:bldP spid="1269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ie Nordseite vom Weg zum Basislager aus gesehen">
            <a:hlinkClick r:id="rId5" tooltip="Die Nordseite vom Weg zum Basislager aus gesehe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674688" y="1970088"/>
            <a:ext cx="7781925" cy="48879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Suppose a 0.500-kg baseball is placed in a circular orbit around the earth at slightly higher that the tallest point, Mount Everest (8850 m). Given that the earth has a radius of </a:t>
            </a:r>
            <a:r>
              <a:rPr lang="en-US" i="1">
                <a:sym typeface="Symbol" pitchFamily="18" charset="2"/>
              </a:rPr>
              <a:t>R</a:t>
            </a:r>
            <a:r>
              <a:rPr lang="en-US" baseline="-25000">
                <a:sym typeface="Symbol" pitchFamily="18" charset="2"/>
              </a:rPr>
              <a:t>E</a:t>
            </a:r>
            <a:r>
              <a:rPr lang="en-US">
                <a:sym typeface="Symbol" pitchFamily="18" charset="2"/>
              </a:rPr>
              <a:t> = 6400000 m, find the speed of the ball.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 The ball is traveling in a circle                       of radius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6408850 m.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 i="1">
                <a:sym typeface="Symbol" pitchFamily="18" charset="2"/>
              </a:rPr>
              <a:t>F</a:t>
            </a:r>
            <a:r>
              <a:rPr lang="en-US" baseline="-25000">
                <a:sym typeface="Symbol" pitchFamily="18" charset="2"/>
              </a:rPr>
              <a:t>c</a:t>
            </a:r>
            <a:r>
              <a:rPr lang="en-US">
                <a:sym typeface="Symbol" pitchFamily="18" charset="2"/>
              </a:rPr>
              <a:t> is caused by the weight of the ball so                           that </a:t>
            </a:r>
            <a:r>
              <a:rPr lang="en-US" i="1">
                <a:sym typeface="Symbol" pitchFamily="18" charset="2"/>
              </a:rPr>
              <a:t>F</a:t>
            </a:r>
            <a:r>
              <a:rPr lang="en-US" baseline="-25000">
                <a:sym typeface="Symbol" pitchFamily="18" charset="2"/>
              </a:rPr>
              <a:t>c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mg</a:t>
            </a:r>
            <a:r>
              <a:rPr lang="en-US">
                <a:sym typeface="Symbol" pitchFamily="18" charset="2"/>
              </a:rPr>
              <a:t> = (0.5)(10) = 5 n.</a:t>
            </a:r>
            <a:endParaRPr lang="en-US" i="1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Since 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F</a:t>
            </a:r>
            <a:r>
              <a:rPr lang="en-US" baseline="-25000">
                <a:sym typeface="Symbol" pitchFamily="18" charset="2"/>
              </a:rPr>
              <a:t>c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mv</a:t>
            </a:r>
            <a:r>
              <a:rPr lang="en-US" baseline="30000">
                <a:sym typeface="Symbol" pitchFamily="18" charset="2"/>
              </a:rPr>
              <a:t> 2 </a:t>
            </a:r>
            <a:r>
              <a:rPr lang="en-US" i="1">
                <a:sym typeface="Symbol" pitchFamily="18" charset="2"/>
              </a:rPr>
              <a:t>/</a:t>
            </a:r>
            <a:r>
              <a:rPr lang="en-US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r</a:t>
            </a:r>
            <a:r>
              <a:rPr lang="en-US" i="1"/>
              <a:t> </a:t>
            </a:r>
            <a:r>
              <a:rPr lang="en-US"/>
              <a:t>we have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              5 = (0.5)</a:t>
            </a:r>
            <a:r>
              <a:rPr lang="en-US" i="1">
                <a:sym typeface="Symbol" pitchFamily="18" charset="2"/>
              </a:rPr>
              <a:t>v</a:t>
            </a:r>
            <a:r>
              <a:rPr lang="en-US" baseline="30000">
                <a:sym typeface="Symbol" pitchFamily="18" charset="2"/>
              </a:rPr>
              <a:t> 2 </a:t>
            </a:r>
            <a:r>
              <a:rPr lang="en-US" i="1">
                <a:sym typeface="Symbol" pitchFamily="18" charset="2"/>
              </a:rPr>
              <a:t>/</a:t>
            </a:r>
            <a:r>
              <a:rPr lang="en-US">
                <a:sym typeface="Symbol" pitchFamily="18" charset="2"/>
              </a:rPr>
              <a:t> 6408850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       v</a:t>
            </a:r>
            <a:r>
              <a:rPr lang="en-US">
                <a:sym typeface="Symbol" pitchFamily="18" charset="2"/>
              </a:rPr>
              <a:t> = 8000 m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!</a:t>
            </a:r>
            <a:endParaRPr lang="en-US" i="1">
              <a:sym typeface="Symbol" pitchFamily="18" charset="2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270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37222" name="Picture 6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25" y="4279900"/>
            <a:ext cx="21177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100" y="3854450"/>
            <a:ext cx="3540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178550" y="179388"/>
            <a:ext cx="84138" cy="84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0.07778 -4.44444E-6 0.14149 0.08334 0.14149 0.18588 C 0.14149 0.2882 0.07778 0.37176 1.38889E-6 0.37176 C -0.07795 0.37176 -0.14115 0.2882 -0.14115 0.18588 C -0.14115 0.08334 -0.07795 -4.44444E-6 1.38889E-6 -4.44444E-6 Z " pathEditMode="relative" rAng="0" ptsTypes="fffff">
                                      <p:cBhvr>
                                        <p:cTn id="21" dur="3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ie Nordseite vom Weg zum Basislager aus gesehen">
            <a:hlinkClick r:id="rId5" tooltip="Die Nordseite vom Weg zum Basislager aus gesehe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74688" y="1957388"/>
            <a:ext cx="7781925" cy="49006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Suppose a 0.500-kg baseball is placed in a circular orbit around the earth at slightly higher that the tallest point, Mount Everest (8850 m). How long will it take the ball to return to Everest?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We want to find the period </a:t>
            </a:r>
            <a:r>
              <a:rPr lang="en-US" i="1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We know that </a:t>
            </a:r>
            <a:r>
              <a:rPr lang="en-US" i="1">
                <a:sym typeface="Symbol" pitchFamily="18" charset="2"/>
              </a:rPr>
              <a:t>v</a:t>
            </a:r>
            <a:r>
              <a:rPr lang="en-US">
                <a:sym typeface="Symbol" pitchFamily="18" charset="2"/>
              </a:rPr>
              <a:t> = 8000 m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We also know that </a:t>
            </a:r>
            <a:r>
              <a:rPr lang="en-US" i="1">
                <a:sym typeface="Symbol" pitchFamily="18" charset="2"/>
              </a:rPr>
              <a:t>r</a:t>
            </a:r>
            <a:r>
              <a:rPr lang="en-US" i="1"/>
              <a:t> </a:t>
            </a:r>
            <a:r>
              <a:rPr lang="en-US"/>
              <a:t>=</a:t>
            </a:r>
            <a:r>
              <a:rPr lang="en-US">
                <a:sym typeface="Symbol" pitchFamily="18" charset="2"/>
              </a:rPr>
              <a:t> 6408850 m.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Since </a:t>
            </a:r>
            <a:r>
              <a:rPr lang="en-US" i="1">
                <a:sym typeface="Symbol" pitchFamily="18" charset="2"/>
              </a:rPr>
              <a:t>v</a:t>
            </a:r>
            <a:r>
              <a:rPr lang="en-US">
                <a:sym typeface="Symbol" pitchFamily="18" charset="2"/>
              </a:rPr>
              <a:t> =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</a:t>
            </a:r>
            <a:r>
              <a:rPr lang="en-US" i="1">
                <a:sym typeface="Symbol" pitchFamily="18" charset="2"/>
              </a:rPr>
              <a:t>r / T</a:t>
            </a:r>
            <a:r>
              <a:rPr lang="en-US">
                <a:sym typeface="Symbol" pitchFamily="18" charset="2"/>
              </a:rPr>
              <a:t> we have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T</a:t>
            </a:r>
            <a:r>
              <a:rPr lang="en-US">
                <a:sym typeface="Symbol" pitchFamily="18" charset="2"/>
              </a:rPr>
              <a:t> =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</a:t>
            </a:r>
            <a:r>
              <a:rPr lang="en-US" i="1">
                <a:sym typeface="Symbol" pitchFamily="18" charset="2"/>
              </a:rPr>
              <a:t>r / v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T</a:t>
            </a:r>
            <a:r>
              <a:rPr lang="en-US">
                <a:sym typeface="Symbol" pitchFamily="18" charset="2"/>
              </a:rPr>
              <a:t> =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(6408850)</a:t>
            </a:r>
            <a:r>
              <a:rPr lang="en-US" i="1">
                <a:sym typeface="Symbol" pitchFamily="18" charset="2"/>
              </a:rPr>
              <a:t>/ </a:t>
            </a:r>
            <a:r>
              <a:rPr lang="en-US">
                <a:sym typeface="Symbol" pitchFamily="18" charset="2"/>
              </a:rPr>
              <a:t>8000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   </a:t>
            </a:r>
            <a:r>
              <a:rPr lang="en-US">
                <a:sym typeface="Symbol" pitchFamily="18" charset="2"/>
              </a:rPr>
              <a:t>= (5030 s)(1 h / 3600 s) = 1.40 h.</a:t>
            </a:r>
            <a:endParaRPr lang="en-US" i="1">
              <a:sym typeface="Symbol" pitchFamily="18" charset="2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38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39270" name="Picture 6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25" y="4279900"/>
            <a:ext cx="21177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100" y="3854450"/>
            <a:ext cx="3540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178550" y="179388"/>
            <a:ext cx="84138" cy="84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0.07778 -4.44444E-6 0.14149 0.08334 0.14149 0.18588 C 0.14149 0.2882 0.07778 0.37176 1.38889E-6 0.37176 C -0.07795 0.37176 -0.14115 0.2882 -0.14115 0.18588 C -0.14115 0.08334 -0.07795 -4.44444E-6 1.38889E-6 -4.44444E-6 Z " pathEditMode="relative" rAng="0" ptsTypes="fffff">
                                      <p:cBhvr>
                                        <p:cTn id="16" dur="3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Explain how an object can remain in orbit yet always be falling.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Throw the ball at progressively larger speeds.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In all instances the force of gravity will draw                    the ball toward the center of the earth.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When the ball is finally thrown at a                                 great enough speed, the curvature of                              the ball’s path will match the curvature                              of the earth’s surface.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ball is effectively falling </a:t>
            </a:r>
            <a:r>
              <a:rPr lang="en-US" u="sng">
                <a:sym typeface="Symbol" pitchFamily="18" charset="2"/>
              </a:rPr>
              <a:t>around</a:t>
            </a:r>
            <a:r>
              <a:rPr lang="en-US">
                <a:sym typeface="Symbol" pitchFamily="18" charset="2"/>
              </a:rPr>
              <a:t>                                  the earth!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41317" name="Picture 5" descr="Earth view-whit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622" b="20631"/>
          <a:stretch>
            <a:fillRect/>
          </a:stretch>
        </p:blipFill>
        <p:spPr bwMode="auto">
          <a:xfrm>
            <a:off x="6191250" y="3389313"/>
            <a:ext cx="29527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2865438"/>
            <a:ext cx="303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8500" y="2854325"/>
            <a:ext cx="303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8975" y="2859088"/>
            <a:ext cx="303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-0.01875 -0.00023 -0.03733 -0.00047 -0.0566 0.00509 C -0.07587 0.01065 -0.09688 0.01875 -0.1158 0.03333 C -0.13472 0.04791 -0.15573 0.07153 -0.16979 0.09282 C -0.18386 0.11412 -0.19271 0.14236 -0.2 0.16134 C -0.20729 0.18032 -0.21024 0.19352 -0.2132 0.20694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0.02118 -0.00301 -0.04236 -0.00579 -0.07101 0.00694 C -0.09965 0.01967 -0.14306 0.04629 -0.1724 0.07708 C -0.20174 0.10787 -0.22986 0.14444 -0.2474 0.1912 C -0.26493 0.23796 -0.27812 0.3037 -0.2776 0.35787 C -0.27708 0.41203 -0.26059 0.48078 -0.24479 0.51574 C -0.22899 0.55069 -0.2059 0.55949 -0.18281 0.56828 " pathEditMode="relative" ptsTypes="aaaaaaA">
                                      <p:cBhvr>
                                        <p:cTn id="45" dur="2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93 C -0.16302 0.00093 -0.28802 0.16343 -0.28802 0.36343 C -0.28802 0.56389 -0.16302 0.72709 0.00087 0.72709 C 0.15539 0.72709 0.29063 0.56389 0.29063 0.36343 C 0.29063 0.16343 0.15539 0.00093 0.00087 0.00093 Z " pathEditMode="relative" rAng="0" ptsTypes="fffff">
                                      <p:cBhvr>
                                        <p:cTn id="60" dur="3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PRACTICE: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Find the angular speed of the minute                  hand of a clock, and the rotation of the earth in                         one day.</a:t>
            </a:r>
          </a:p>
          <a:p>
            <a:r>
              <a:rPr lang="en-US">
                <a:solidFill>
                  <a:srgbClr val="000000"/>
                </a:solidFill>
                <a:sym typeface="Symbol" pitchFamily="18" charset="2"/>
              </a:rPr>
              <a:t>SOLUTION:</a:t>
            </a:r>
          </a:p>
          <a:p>
            <a:r>
              <a:rPr lang="en-US">
                <a:solidFill>
                  <a:srgbClr val="000000"/>
                </a:solidFill>
                <a:sym typeface="Symbol" pitchFamily="18" charset="2"/>
              </a:rPr>
              <a:t>The minute hand takes 1 hour to go around one time. Thus</a:t>
            </a:r>
          </a:p>
          <a:p>
            <a:pPr>
              <a:buFont typeface="Symbol" pitchFamily="18" charset="2"/>
              <a:buNone/>
            </a:pPr>
            <a:r>
              <a:rPr lang="en-US">
                <a:sym typeface="Symbol" pitchFamily="18" charset="2"/>
              </a:rPr>
              <a:t>      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</a:t>
            </a:r>
            <a:r>
              <a:rPr lang="en-US">
                <a:sym typeface="Symbol" pitchFamily="18" charset="2"/>
              </a:rPr>
              <a:t> =</a:t>
            </a:r>
            <a:r>
              <a:rPr lang="en-US" i="1">
                <a:sym typeface="Symbol" pitchFamily="18" charset="2"/>
              </a:rPr>
              <a:t>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</a:t>
            </a:r>
            <a:r>
              <a:rPr lang="en-US" i="1">
                <a:sym typeface="Symbol" pitchFamily="18" charset="2"/>
              </a:rPr>
              <a:t>/ T</a:t>
            </a:r>
            <a:r>
              <a:rPr lang="en-US">
                <a:sym typeface="Symbol" pitchFamily="18" charset="2"/>
              </a:rPr>
              <a:t> =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</a:t>
            </a:r>
            <a:r>
              <a:rPr lang="en-US" i="1">
                <a:sym typeface="Symbol" pitchFamily="18" charset="2"/>
              </a:rPr>
              <a:t>/ </a:t>
            </a:r>
            <a:r>
              <a:rPr lang="en-US">
                <a:sym typeface="Symbol" pitchFamily="18" charset="2"/>
              </a:rPr>
              <a:t>3600 s = 0.00175 rad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.</a:t>
            </a:r>
          </a:p>
          <a:p>
            <a:pPr>
              <a:buFont typeface="Symbol" pitchFamily="18" charset="2"/>
              <a:buNone/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The earth takes 24 h for each revolution so that</a:t>
            </a:r>
          </a:p>
          <a:p>
            <a:pPr>
              <a:buFont typeface="Symbol" pitchFamily="18" charset="2"/>
              <a:buNone/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       </a:t>
            </a:r>
            <a:r>
              <a:rPr lang="en-US">
                <a:sym typeface="Symbol" pitchFamily="18" charset="2"/>
              </a:rPr>
              <a:t> =</a:t>
            </a:r>
            <a:r>
              <a:rPr lang="en-US" i="1">
                <a:sym typeface="Symbol" pitchFamily="18" charset="2"/>
              </a:rPr>
              <a:t>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</a:t>
            </a:r>
            <a:r>
              <a:rPr lang="en-US" i="1">
                <a:sym typeface="Symbol" pitchFamily="18" charset="2"/>
              </a:rPr>
              <a:t>/ T</a:t>
            </a:r>
            <a:r>
              <a:rPr lang="en-US">
                <a:sym typeface="Symbol" pitchFamily="18" charset="2"/>
              </a:rPr>
              <a:t> </a:t>
            </a:r>
          </a:p>
          <a:p>
            <a:pPr>
              <a:buFont typeface="Symbol" pitchFamily="18" charset="2"/>
              <a:buNone/>
            </a:pPr>
            <a:r>
              <a:rPr lang="en-US">
                <a:sym typeface="Symbol" pitchFamily="18" charset="2"/>
              </a:rPr>
              <a:t>          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= (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 </a:t>
            </a:r>
            <a:r>
              <a:rPr lang="en-US" i="1">
                <a:sym typeface="Symbol" pitchFamily="18" charset="2"/>
              </a:rPr>
              <a:t>/ </a:t>
            </a:r>
            <a:r>
              <a:rPr lang="en-US">
                <a:sym typeface="Symbol" pitchFamily="18" charset="2"/>
              </a:rPr>
              <a:t>24 h )( 1 h </a:t>
            </a:r>
            <a:r>
              <a:rPr lang="en-US" i="1">
                <a:sym typeface="Symbol" pitchFamily="18" charset="2"/>
              </a:rPr>
              <a:t>/</a:t>
            </a:r>
            <a:r>
              <a:rPr lang="en-US">
                <a:sym typeface="Symbol" pitchFamily="18" charset="2"/>
              </a:rPr>
              <a:t> 3600 s ) </a:t>
            </a:r>
          </a:p>
          <a:p>
            <a:pPr>
              <a:buFont typeface="Symbol" pitchFamily="18" charset="2"/>
              <a:buNone/>
            </a:pPr>
            <a:r>
              <a:rPr lang="en-US">
                <a:sym typeface="Symbol" pitchFamily="18" charset="2"/>
              </a:rPr>
              <a:t>          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= 0.0000727 rad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.</a:t>
            </a:r>
          </a:p>
          <a:p>
            <a:pPr>
              <a:buFont typeface="Symbol" pitchFamily="18" charset="2"/>
              <a:buNone/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This small angular speed is why we can’t really feel the earth as it spins.</a:t>
            </a:r>
            <a:endParaRPr lang="en-US">
              <a:sym typeface="Symbol" pitchFamily="18" charset="2"/>
            </a:endParaRPr>
          </a:p>
        </p:txBody>
      </p:sp>
      <p:pic>
        <p:nvPicPr>
          <p:cNvPr id="9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2538" y="2060575"/>
            <a:ext cx="1541462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The Foucault pendulum is                               a heavy pendulum on a very long                                  cable that is set in oscillation over a                              round reference table. Explain how it                               can be used to tell time.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blue arcs</a:t>
            </a:r>
            <a:r>
              <a:rPr lang="en-US">
                <a:sym typeface="Symbol" pitchFamily="18" charset="2"/>
              </a:rPr>
              <a:t> represent the motion                                    of the pendulum bob relative to the                             universe at large.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the 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green lines</a:t>
            </a:r>
            <a:r>
              <a:rPr lang="en-US">
                <a:sym typeface="Symbol" pitchFamily="18" charset="2"/>
              </a:rPr>
              <a:t> represent the                                plane of motion of the pendulum                                  relative to the building.</a:t>
            </a:r>
          </a:p>
        </p:txBody>
      </p:sp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625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96263" name="Picture 7" descr="250px-Foucault-rotz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4550" y="4435475"/>
            <a:ext cx="3219450" cy="2420938"/>
          </a:xfrm>
          <a:prstGeom prst="rect">
            <a:avLst/>
          </a:prstGeom>
          <a:noFill/>
        </p:spPr>
      </p:pic>
      <p:pic>
        <p:nvPicPr>
          <p:cNvPr id="96266" name="Picture 10" descr="320px-Pendule_de_Foucaul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7725" y="2009775"/>
            <a:ext cx="3216275" cy="2413000"/>
          </a:xfrm>
          <a:prstGeom prst="rect">
            <a:avLst/>
          </a:prstGeom>
          <a:noFill/>
        </p:spPr>
      </p:pic>
      <p:pic>
        <p:nvPicPr>
          <p:cNvPr id="96268" name="Picture 12" descr="320px-P%C3%A9ndulo_de_Foucault-20110815-125224-2191-1000d-a2b2"/>
          <p:cNvPicPr>
            <a:picLocks noChangeAspect="1" noChangeArrowheads="1"/>
          </p:cNvPicPr>
          <p:nvPr/>
        </p:nvPicPr>
        <p:blipFill>
          <a:blip r:embed="rId8" cstate="print"/>
          <a:srcRect r="31345"/>
          <a:stretch>
            <a:fillRect/>
          </a:stretch>
        </p:blipFill>
        <p:spPr bwMode="auto">
          <a:xfrm>
            <a:off x="6842125" y="2006600"/>
            <a:ext cx="2301875" cy="2422525"/>
          </a:xfrm>
          <a:prstGeom prst="rect">
            <a:avLst/>
          </a:prstGeom>
          <a:noFill/>
        </p:spPr>
      </p:pic>
      <p:pic>
        <p:nvPicPr>
          <p:cNvPr id="96269" name="Picture 13" descr="200px-Int%C3%A9rieur_du_Panth%C3%A9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t="13777" b="1666"/>
          <a:stretch>
            <a:fillRect/>
          </a:stretch>
        </p:blipFill>
        <p:spPr bwMode="auto">
          <a:xfrm>
            <a:off x="5935663" y="2012950"/>
            <a:ext cx="1901825" cy="241141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674688" y="5907088"/>
            <a:ext cx="7772400" cy="9509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 i="1"/>
              <a:t>FYI   </a:t>
            </a: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This solution only works when the pendulum is at one of the poles. See the Wiki for a general solution. </a:t>
            </a:r>
            <a:endParaRPr lang="en-US" i="1">
              <a:sym typeface="Symbol" pitchFamily="18" charset="2"/>
            </a:endParaRPr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3927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The Foucault pendulum is                               a heavy pendulum on a very long                                  cable that is set in oscillation over a                              round reference table. Explain how it                               can be used to tell time.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Since the building is rotating with the earth at 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</a:t>
            </a:r>
            <a:r>
              <a:rPr lang="en-US">
                <a:sym typeface="Symbol" pitchFamily="18" charset="2"/>
              </a:rPr>
              <a:t> = 0.0000727 rad 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, each hour the green line rotates by </a:t>
            </a:r>
          </a:p>
          <a:p>
            <a:r>
              <a:rPr lang="en-US">
                <a:sym typeface="Symbol" pitchFamily="18" charset="2"/>
              </a:rPr>
              <a:t>	    = </a:t>
            </a:r>
            <a:r>
              <a:rPr lang="en-US" i="1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 = 0.0000727(3600)  </a:t>
            </a:r>
          </a:p>
          <a:p>
            <a:r>
              <a:rPr lang="en-US">
                <a:sym typeface="Symbol" pitchFamily="18" charset="2"/>
              </a:rPr>
              <a:t>	      = 0.262 rad (360</a:t>
            </a:r>
            <a:r>
              <a:rPr lang="en-US" i="1">
                <a:sym typeface="Symbol" pitchFamily="18" charset="2"/>
              </a:rPr>
              <a:t>/ </a:t>
            </a:r>
            <a:r>
              <a:rPr lang="en-US">
                <a:sym typeface="Symbol" pitchFamily="18" charset="2"/>
              </a:rPr>
              <a:t>2 rad) = 15.0.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98309" name="Picture 5" descr="250px-Foucault-rotz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0925" y="2005013"/>
            <a:ext cx="3013075" cy="226536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686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Guidance: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Banking will be considered qualitatively only</a:t>
            </a:r>
            <a:endParaRPr lang="en-US" altLang="en-US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Data booklet reference: </a:t>
            </a:r>
            <a:endParaRPr lang="en-US" altLang="en-US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Arial" charset="0"/>
              </a:rPr>
              <a:t>• 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Arial" charset="0"/>
              </a:rPr>
              <a:t>v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Arial" charset="0"/>
              </a:rPr>
              <a:t> = 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Arial" charset="0"/>
                <a:sym typeface="Symbol" pitchFamily="18" charset="2"/>
              </a:rPr>
              <a:t>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Arial" charset="0"/>
              </a:rPr>
              <a:t>r</a:t>
            </a:r>
            <a:r>
              <a:rPr lang="en-US" altLang="en-US">
                <a:ea typeface="Calibri" pitchFamily="34" charset="0"/>
                <a:cs typeface="Arial" charset="0"/>
              </a:rPr>
              <a:t> </a:t>
            </a:r>
            <a:endParaRPr lang="en-US" altLang="en-US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Arial" charset="0"/>
              </a:rPr>
              <a:t>• 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a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= 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v</a:t>
            </a:r>
            <a:r>
              <a:rPr lang="en-US" altLang="en-US" i="1" baseline="-25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aseline="30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2 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/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r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= 4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en-US" baseline="-2500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baseline="30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r  /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aseline="-25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altLang="en-US" i="1" baseline="-25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aseline="30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FF0000"/>
                </a:solidFill>
                <a:ea typeface="Calibri" pitchFamily="34" charset="0"/>
                <a:cs typeface="Arial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</a:rPr>
              <a:t>•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FF0000"/>
                </a:solidFill>
              </a:rPr>
              <a:t>F</a:t>
            </a:r>
            <a:r>
              <a:rPr lang="en-US" altLang="en-US">
                <a:solidFill>
                  <a:srgbClr val="FF0000"/>
                </a:solidFill>
              </a:rPr>
              <a:t> = </a:t>
            </a:r>
            <a:r>
              <a:rPr lang="en-US" altLang="en-US" i="1">
                <a:solidFill>
                  <a:srgbClr val="FF0000"/>
                </a:solidFill>
              </a:rPr>
              <a:t>mv</a:t>
            </a:r>
            <a:r>
              <a:rPr lang="en-US" altLang="en-US" i="1" baseline="-25000">
                <a:solidFill>
                  <a:srgbClr val="FF0000"/>
                </a:solidFill>
              </a:rPr>
              <a:t> </a:t>
            </a:r>
            <a:r>
              <a:rPr lang="en-US" altLang="en-US" baseline="30000">
                <a:solidFill>
                  <a:srgbClr val="FF0000"/>
                </a:solidFill>
              </a:rPr>
              <a:t>2 </a:t>
            </a:r>
            <a:r>
              <a:rPr lang="en-US" altLang="en-US" i="1">
                <a:solidFill>
                  <a:srgbClr val="FF0000"/>
                </a:solidFill>
              </a:rPr>
              <a:t>/</a:t>
            </a:r>
            <a:r>
              <a:rPr lang="en-US" altLang="en-US">
                <a:solidFill>
                  <a:srgbClr val="FF0000"/>
                </a:solidFill>
              </a:rPr>
              <a:t>  </a:t>
            </a:r>
            <a:r>
              <a:rPr lang="en-US" altLang="en-US" i="1">
                <a:solidFill>
                  <a:srgbClr val="FF0000"/>
                </a:solidFill>
              </a:rPr>
              <a:t>r</a:t>
            </a:r>
            <a:r>
              <a:rPr lang="en-US" altLang="en-US">
                <a:solidFill>
                  <a:srgbClr val="FF0000"/>
                </a:solidFill>
              </a:rPr>
              <a:t> =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n-US" altLang="en-US" baseline="30000">
                <a:solidFill>
                  <a:srgbClr val="FF0000"/>
                </a:solidFill>
              </a:rPr>
              <a:t>2</a:t>
            </a:r>
            <a:r>
              <a:rPr lang="en-US" altLang="en-US" i="1">
                <a:solidFill>
                  <a:srgbClr val="FF0000"/>
                </a:solidFill>
              </a:rPr>
              <a:t>r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Find the apparent weight of                        someone standing on an equatorial scale                               if his weight is 882 N at the north pole.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Recall that  = 0.0000727                                     rad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anywhere</a:t>
            </a:r>
            <a:r>
              <a:rPr lang="en-US">
                <a:sym typeface="Symbol" pitchFamily="18" charset="2"/>
              </a:rPr>
              <a:t> on the earth.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blue arcs represent the lines of                                 latitude.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white line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represents the earth’s radius.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yellow line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represents the radius of the circle a point at a latitude of  follows.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Note that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cos , and that at the equator,  = 0˚ and at the pole,  = 90˚.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2700" y="2330450"/>
            <a:ext cx="2452688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7090569" y="3032919"/>
            <a:ext cx="100171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96188" y="3516313"/>
            <a:ext cx="1492250" cy="285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2" idx="2"/>
          </p:cNvCxnSpPr>
          <p:nvPr/>
        </p:nvCxnSpPr>
        <p:spPr>
          <a:xfrm flipV="1">
            <a:off x="7589838" y="2868613"/>
            <a:ext cx="1017587" cy="676275"/>
          </a:xfrm>
          <a:prstGeom prst="line">
            <a:avLst/>
          </a:prstGeom>
          <a:ln w="28575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flipV="1">
            <a:off x="7032625" y="2238375"/>
            <a:ext cx="1141413" cy="48895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 flipV="1">
            <a:off x="6562725" y="2430463"/>
            <a:ext cx="2044700" cy="87630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c 12"/>
          <p:cNvSpPr/>
          <p:nvPr/>
        </p:nvSpPr>
        <p:spPr>
          <a:xfrm flipV="1">
            <a:off x="6357938" y="2997200"/>
            <a:ext cx="2457450" cy="1025525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962900" y="31369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sz="2800" b="1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 flipH="1" flipV="1">
            <a:off x="7594600" y="2889250"/>
            <a:ext cx="1001713" cy="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721600" y="288131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sym typeface="Symbol" pitchFamily="18" charset="2"/>
              </a:rPr>
              <a:t>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40625" y="2419350"/>
            <a:ext cx="112713" cy="69850"/>
          </a:xfrm>
          <a:prstGeom prst="ellips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384256" y="2231232"/>
            <a:ext cx="417513" cy="6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958138" y="2513013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sym typeface="Symbol" pitchFamily="18" charset="2"/>
              </a:rPr>
              <a:t>r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21600" y="1784350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Symbol" pitchFamily="18" charset="2"/>
              </a:rPr>
              <a:t>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45188" y="324485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sym typeface="Symbol" pitchFamily="18" charset="2"/>
              </a:rPr>
              <a:t>0˚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27850" y="1906588"/>
            <a:ext cx="70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sym typeface="Symbol" pitchFamily="18" charset="2"/>
              </a:rPr>
              <a:t>90˚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974013" y="27828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Find the apparent weight of                        someone standing on an equatorial scale                               if his weight is 882 N at the north pole.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Recall that  = 0.0000727                                     rad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anywhere</a:t>
            </a:r>
            <a:r>
              <a:rPr lang="en-US">
                <a:sym typeface="Symbol" pitchFamily="18" charset="2"/>
              </a:rPr>
              <a:t> on the earth.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Thus, at the equator,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, and at the                                     pole,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0. Furthermore, </a:t>
            </a:r>
            <a:r>
              <a:rPr lang="en-US" i="1">
                <a:sym typeface="Symbol" pitchFamily="18" charset="2"/>
              </a:rPr>
              <a:t>R </a:t>
            </a:r>
            <a:r>
              <a:rPr lang="en-US">
                <a:sym typeface="Symbol" pitchFamily="18" charset="2"/>
              </a:rPr>
              <a:t>= 6400000 m.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Then, at the equator, 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a</a:t>
            </a:r>
            <a:r>
              <a:rPr lang="en-US" baseline="-25000">
                <a:sym typeface="Symbol" pitchFamily="18" charset="2"/>
              </a:rPr>
              <a:t>c </a:t>
            </a:r>
            <a:r>
              <a:rPr lang="en-US">
                <a:sym typeface="Symbol" pitchFamily="18" charset="2"/>
              </a:rPr>
              <a:t>=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</a:t>
            </a:r>
            <a:r>
              <a:rPr lang="en-US" baseline="30000">
                <a:sym typeface="Symbol" pitchFamily="18" charset="2"/>
              </a:rPr>
              <a:t>2 </a:t>
            </a:r>
            <a:r>
              <a:rPr lang="en-US">
                <a:sym typeface="Symbol" pitchFamily="18" charset="2"/>
              </a:rPr>
              <a:t>= 6400000 0.0000727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= 0.0338 ms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Then, at the pole, 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a</a:t>
            </a:r>
            <a:r>
              <a:rPr lang="en-US" baseline="-25000">
                <a:sym typeface="Symbol" pitchFamily="18" charset="2"/>
              </a:rPr>
              <a:t>c </a:t>
            </a:r>
            <a:r>
              <a:rPr lang="en-US">
                <a:sym typeface="Symbol" pitchFamily="18" charset="2"/>
              </a:rPr>
              <a:t>=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</a:t>
            </a:r>
            <a:r>
              <a:rPr lang="en-US" baseline="30000">
                <a:sym typeface="Symbol" pitchFamily="18" charset="2"/>
              </a:rPr>
              <a:t>2 </a:t>
            </a:r>
            <a:r>
              <a:rPr lang="en-US">
                <a:sym typeface="Symbol" pitchFamily="18" charset="2"/>
              </a:rPr>
              <a:t>= 0 0.0000727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= 0.000 ms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endParaRPr lang="en-US">
              <a:sym typeface="Symbol" pitchFamily="18" charset="2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2700" y="2330450"/>
            <a:ext cx="2452688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7090569" y="3032919"/>
            <a:ext cx="100171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96188" y="3516313"/>
            <a:ext cx="1492250" cy="285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2" idx="2"/>
          </p:cNvCxnSpPr>
          <p:nvPr/>
        </p:nvCxnSpPr>
        <p:spPr>
          <a:xfrm flipV="1">
            <a:off x="7589838" y="2868613"/>
            <a:ext cx="1017587" cy="676275"/>
          </a:xfrm>
          <a:prstGeom prst="line">
            <a:avLst/>
          </a:prstGeom>
          <a:ln w="28575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flipV="1">
            <a:off x="7032625" y="2238375"/>
            <a:ext cx="1141413" cy="48895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 flipV="1">
            <a:off x="6562725" y="2430463"/>
            <a:ext cx="2044700" cy="87630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c 12"/>
          <p:cNvSpPr/>
          <p:nvPr/>
        </p:nvSpPr>
        <p:spPr>
          <a:xfrm flipV="1">
            <a:off x="6357938" y="2997200"/>
            <a:ext cx="2457450" cy="1025525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6" name="TextBox 27"/>
          <p:cNvSpPr txBox="1">
            <a:spLocks noChangeArrowheads="1"/>
          </p:cNvSpPr>
          <p:nvPr/>
        </p:nvSpPr>
        <p:spPr bwMode="auto">
          <a:xfrm>
            <a:off x="7962900" y="31369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sz="2800" b="1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 flipH="1" flipV="1">
            <a:off x="7594600" y="2889250"/>
            <a:ext cx="1001713" cy="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TextBox 30"/>
          <p:cNvSpPr txBox="1">
            <a:spLocks noChangeArrowheads="1"/>
          </p:cNvSpPr>
          <p:nvPr/>
        </p:nvSpPr>
        <p:spPr bwMode="auto">
          <a:xfrm>
            <a:off x="7721600" y="288131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sym typeface="Symbol" pitchFamily="18" charset="2"/>
              </a:rPr>
              <a:t>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40625" y="2419350"/>
            <a:ext cx="112713" cy="69850"/>
          </a:xfrm>
          <a:prstGeom prst="ellips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384256" y="2231232"/>
            <a:ext cx="417513" cy="6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1" name="TextBox 32"/>
          <p:cNvSpPr txBox="1">
            <a:spLocks noChangeArrowheads="1"/>
          </p:cNvSpPr>
          <p:nvPr/>
        </p:nvSpPr>
        <p:spPr bwMode="auto">
          <a:xfrm>
            <a:off x="7958138" y="2513013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sym typeface="Symbol" pitchFamily="18" charset="2"/>
              </a:rPr>
              <a:t>r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36882" name="TextBox 18"/>
          <p:cNvSpPr txBox="1">
            <a:spLocks noChangeArrowheads="1"/>
          </p:cNvSpPr>
          <p:nvPr/>
        </p:nvSpPr>
        <p:spPr bwMode="auto">
          <a:xfrm>
            <a:off x="7721600" y="1784350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Symbol" pitchFamily="18" charset="2"/>
              </a:rPr>
              <a:t>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6883" name="TextBox 20"/>
          <p:cNvSpPr txBox="1">
            <a:spLocks noChangeArrowheads="1"/>
          </p:cNvSpPr>
          <p:nvPr/>
        </p:nvSpPr>
        <p:spPr bwMode="auto">
          <a:xfrm>
            <a:off x="7974013" y="27828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Find the apparent weight of                        someone standing on an equatorial scale                               if his weight is 882 N at the north pole.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Make a free-body                                            diagram at the equator…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Scales read the normal force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:</a:t>
            </a:r>
            <a:endParaRPr lang="en-US" b="1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	</a:t>
            </a:r>
            <a:r>
              <a:rPr lang="en-US" b="1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m</a:t>
            </a:r>
            <a:r>
              <a:rPr lang="en-US" b="1">
                <a:sym typeface="Symbol" pitchFamily="18" charset="2"/>
              </a:rPr>
              <a:t>a</a:t>
            </a:r>
          </a:p>
          <a:p>
            <a:pPr eaLnBrk="0" hangingPunct="0">
              <a:spcBef>
                <a:spcPct val="20000"/>
              </a:spcBef>
            </a:pPr>
            <a:r>
              <a:rPr lang="en-US" b="1" i="1">
                <a:sym typeface="Symbol" pitchFamily="18" charset="2"/>
              </a:rPr>
              <a:t>    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– </a:t>
            </a:r>
            <a:r>
              <a:rPr lang="en-US" i="1">
                <a:sym typeface="Symbol" pitchFamily="18" charset="2"/>
              </a:rPr>
              <a:t>W</a:t>
            </a:r>
            <a:r>
              <a:rPr lang="en-US">
                <a:sym typeface="Symbol" pitchFamily="18" charset="2"/>
              </a:rPr>
              <a:t> = - </a:t>
            </a:r>
            <a:r>
              <a:rPr lang="en-US" i="1">
                <a:sym typeface="Symbol" pitchFamily="18" charset="2"/>
              </a:rPr>
              <a:t>ma</a:t>
            </a:r>
            <a:r>
              <a:rPr lang="en-US" baseline="-25000">
                <a:sym typeface="Symbol" pitchFamily="18" charset="2"/>
              </a:rPr>
              <a:t>c</a:t>
            </a:r>
          </a:p>
          <a:p>
            <a:pPr eaLnBrk="0" hangingPunct="0"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     </a:t>
            </a:r>
            <a:r>
              <a:rPr lang="en-US" i="1" baseline="-25000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W</a:t>
            </a:r>
            <a:r>
              <a:rPr lang="en-US">
                <a:sym typeface="Symbol" pitchFamily="18" charset="2"/>
              </a:rPr>
              <a:t> –  </a:t>
            </a:r>
            <a:r>
              <a:rPr lang="en-US" i="1">
                <a:sym typeface="Symbol" pitchFamily="18" charset="2"/>
              </a:rPr>
              <a:t>ma</a:t>
            </a:r>
            <a:r>
              <a:rPr lang="en-US" baseline="-25000">
                <a:sym typeface="Symbol" pitchFamily="18" charset="2"/>
              </a:rPr>
              <a:t>c</a:t>
            </a:r>
            <a:endParaRPr lang="en-US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Then,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882 – ( 882 </a:t>
            </a:r>
            <a:r>
              <a:rPr lang="en-US" i="1">
                <a:sym typeface="Symbol" pitchFamily="18" charset="2"/>
              </a:rPr>
              <a:t>/ </a:t>
            </a:r>
            <a:r>
              <a:rPr lang="en-US">
                <a:sym typeface="Symbol" pitchFamily="18" charset="2"/>
              </a:rPr>
              <a:t>9.8 )  0.0338 = 879 N.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man has apparently “lost” about 3 N!</a:t>
            </a:r>
            <a:endParaRPr lang="en-US" i="1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>
              <a:sym typeface="Symbol" pitchFamily="18" charset="2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84998" name="Picture 6" descr="https://encrypted-tbn0.gstatic.com/images?q=tbn:ANd9GcQu6fMLEr1OoZLnhTqb4aXpKuNlM4fD6oVArqEAMdjW7_xgxkpzD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0588" y="2147888"/>
            <a:ext cx="1684337" cy="299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570538" y="3063875"/>
            <a:ext cx="900112" cy="461963"/>
            <a:chOff x="5739624" y="3064412"/>
            <a:chExt cx="900331" cy="461665"/>
          </a:xfrm>
        </p:grpSpPr>
        <p:cxnSp>
          <p:nvCxnSpPr>
            <p:cNvPr id="25" name="Straight Arrow Connector 24"/>
            <p:cNvCxnSpPr/>
            <p:nvPr/>
          </p:nvCxnSpPr>
          <p:spPr>
            <a:xfrm rot="10800000">
              <a:off x="5739624" y="3475310"/>
              <a:ext cx="900331" cy="1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3" name="TextBox 40"/>
            <p:cNvSpPr txBox="1">
              <a:spLocks noChangeArrowheads="1"/>
            </p:cNvSpPr>
            <p:nvPr/>
          </p:nvSpPr>
          <p:spPr bwMode="auto">
            <a:xfrm>
              <a:off x="6060831" y="3064412"/>
              <a:ext cx="4748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W</a:t>
              </a:r>
              <a:endParaRPr lang="en-US" b="1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456363" y="3062288"/>
            <a:ext cx="658812" cy="461962"/>
            <a:chOff x="6625883" y="3062067"/>
            <a:chExt cx="658841" cy="461665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6625883" y="3458687"/>
              <a:ext cx="658841" cy="1586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1" name="TextBox 41"/>
            <p:cNvSpPr txBox="1">
              <a:spLocks noChangeArrowheads="1"/>
            </p:cNvSpPr>
            <p:nvPr/>
          </p:nvSpPr>
          <p:spPr bwMode="auto">
            <a:xfrm>
              <a:off x="6719667" y="3062067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50"/>
                  </a:solidFill>
                  <a:sym typeface="Symbol" pitchFamily="18" charset="2"/>
                </a:rPr>
                <a:t>R</a:t>
              </a:r>
              <a:endParaRPr lang="en-US" b="1">
                <a:solidFill>
                  <a:srgbClr val="00B050"/>
                </a:solidFill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722938" y="3735388"/>
            <a:ext cx="606425" cy="461962"/>
            <a:chOff x="5892025" y="3734969"/>
            <a:chExt cx="605980" cy="461665"/>
          </a:xfrm>
        </p:grpSpPr>
        <p:cxnSp>
          <p:nvCxnSpPr>
            <p:cNvPr id="37" name="Straight Arrow Connector 36"/>
            <p:cNvCxnSpPr/>
            <p:nvPr/>
          </p:nvCxnSpPr>
          <p:spPr>
            <a:xfrm rot="10800000">
              <a:off x="5892025" y="3795255"/>
              <a:ext cx="536181" cy="158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99" name="TextBox 42"/>
            <p:cNvSpPr txBox="1">
              <a:spLocks noChangeArrowheads="1"/>
            </p:cNvSpPr>
            <p:nvPr/>
          </p:nvSpPr>
          <p:spPr bwMode="auto">
            <a:xfrm>
              <a:off x="6028005" y="3734969"/>
              <a:ext cx="47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808080"/>
                  </a:solidFill>
                  <a:sym typeface="Symbol" pitchFamily="18" charset="2"/>
                </a:rPr>
                <a:t>a</a:t>
              </a:r>
              <a:r>
                <a:rPr lang="en-US" b="1" baseline="-25000">
                  <a:solidFill>
                    <a:srgbClr val="808080"/>
                  </a:solidFill>
                  <a:sym typeface="Symbol" pitchFamily="18" charset="2"/>
                </a:rPr>
                <a:t>c</a:t>
              </a:r>
              <a:endParaRPr lang="en-US" b="1">
                <a:solidFill>
                  <a:srgbClr val="808080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6386513" y="3376613"/>
            <a:ext cx="196850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8806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2027238"/>
            <a:ext cx="7734300" cy="3057525"/>
          </a:xfrm>
          <a:prstGeom prst="rect">
            <a:avLst/>
          </a:prstGeom>
          <a:noFill/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63" y="5251450"/>
            <a:ext cx="7724775" cy="1577975"/>
          </a:xfrm>
          <a:prstGeom prst="rect">
            <a:avLst/>
          </a:prstGeom>
          <a:noFill/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335088" y="5768975"/>
            <a:ext cx="7600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 i="1">
                <a:solidFill>
                  <a:schemeClr val="hlink"/>
                </a:solidFill>
              </a:rPr>
              <a:t>kx = F</a:t>
            </a:r>
            <a:r>
              <a:rPr lang="en-US" sz="2000" baseline="-25000">
                <a:solidFill>
                  <a:schemeClr val="hlink"/>
                </a:solidFill>
              </a:rPr>
              <a:t>C</a:t>
            </a:r>
            <a:r>
              <a:rPr lang="en-US" sz="2000">
                <a:solidFill>
                  <a:schemeClr val="hlink"/>
                </a:solidFill>
              </a:rPr>
              <a:t> = </a:t>
            </a:r>
            <a:r>
              <a:rPr lang="en-US" sz="2000" i="1">
                <a:solidFill>
                  <a:schemeClr val="hlink"/>
                </a:solidFill>
              </a:rPr>
              <a:t>mv</a:t>
            </a:r>
            <a:r>
              <a:rPr lang="en-US" sz="2000" baseline="30000">
                <a:solidFill>
                  <a:schemeClr val="hlink"/>
                </a:solidFill>
              </a:rPr>
              <a:t> 2</a:t>
            </a:r>
            <a:r>
              <a:rPr lang="en-US" sz="2000" i="1">
                <a:solidFill>
                  <a:schemeClr val="hlink"/>
                </a:solidFill>
              </a:rPr>
              <a:t>/ r</a:t>
            </a:r>
            <a:r>
              <a:rPr lang="en-US" sz="2000">
                <a:solidFill>
                  <a:schemeClr val="hlink"/>
                </a:solidFill>
              </a:rPr>
              <a:t>  implies that as </a:t>
            </a:r>
            <a:r>
              <a:rPr lang="en-US" sz="2000" i="1">
                <a:solidFill>
                  <a:schemeClr val="hlink"/>
                </a:solidFill>
              </a:rPr>
              <a:t>v</a:t>
            </a:r>
            <a:r>
              <a:rPr lang="en-US" sz="2000">
                <a:solidFill>
                  <a:schemeClr val="hlink"/>
                </a:solidFill>
              </a:rPr>
              <a:t> increases, so does the centripetal force </a:t>
            </a:r>
            <a:r>
              <a:rPr lang="en-US" sz="2000" i="1">
                <a:solidFill>
                  <a:schemeClr val="hlink"/>
                </a:solidFill>
              </a:rPr>
              <a:t>F</a:t>
            </a:r>
            <a:r>
              <a:rPr lang="en-US" sz="2000" baseline="-25000">
                <a:solidFill>
                  <a:schemeClr val="hlink"/>
                </a:solidFill>
              </a:rPr>
              <a:t>C</a:t>
            </a:r>
            <a:r>
              <a:rPr lang="en-US" sz="2000">
                <a:solidFill>
                  <a:schemeClr val="hlink"/>
                </a:solidFill>
              </a:rPr>
              <a:t> needed to move it in a circle.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333500" y="6388100"/>
            <a:ext cx="685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chemeClr val="hlink"/>
                </a:solidFill>
              </a:rPr>
              <a:t>Thus, </a:t>
            </a:r>
            <a:r>
              <a:rPr lang="en-US" sz="2000" i="1">
                <a:solidFill>
                  <a:schemeClr val="hlink"/>
                </a:solidFill>
              </a:rPr>
              <a:t>x</a:t>
            </a:r>
            <a:r>
              <a:rPr lang="en-US" sz="2000">
                <a:solidFill>
                  <a:schemeClr val="hlink"/>
                </a:solidFill>
              </a:rPr>
              <a:t> increases.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476625" y="5567363"/>
            <a:ext cx="3776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rgbClr val="FF3300"/>
                </a:solidFill>
              </a:rPr>
              <a:t>Use</a:t>
            </a:r>
            <a:r>
              <a:rPr lang="en-US" sz="2000" i="1">
                <a:solidFill>
                  <a:srgbClr val="FF3300"/>
                </a:solidFill>
              </a:rPr>
              <a:t> F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>
                <a:solidFill>
                  <a:srgbClr val="FF3300"/>
                </a:solidFill>
              </a:rPr>
              <a:t>kx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   (</a:t>
            </a:r>
            <a:r>
              <a:rPr lang="en-US" sz="2000" i="1">
                <a:solidFill>
                  <a:srgbClr val="FF3300"/>
                </a:solidFill>
                <a:sym typeface="Symbol" pitchFamily="18" charset="2"/>
              </a:rPr>
              <a:t>k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 = CONST).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4" grpId="0"/>
      <p:bldP spid="8807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2027238"/>
            <a:ext cx="7734300" cy="3057525"/>
          </a:xfrm>
          <a:prstGeom prst="rect">
            <a:avLst/>
          </a:prstGeom>
          <a:noFill/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3" y="5130800"/>
            <a:ext cx="7754937" cy="1598613"/>
          </a:xfrm>
          <a:prstGeom prst="rect">
            <a:avLst/>
          </a:prstGeom>
          <a:noFill/>
        </p:spPr>
      </p:pic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1371600" y="5341938"/>
            <a:ext cx="722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 i="1">
                <a:solidFill>
                  <a:schemeClr val="hlink"/>
                </a:solidFill>
              </a:rPr>
              <a:t>kx = F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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en-US" sz="2000" i="1">
                <a:solidFill>
                  <a:schemeClr val="hlink"/>
                </a:solidFill>
              </a:rPr>
              <a:t>k = F</a:t>
            </a:r>
            <a:r>
              <a:rPr lang="en-US" sz="2000" baseline="-25000">
                <a:solidFill>
                  <a:schemeClr val="hlink"/>
                </a:solidFill>
              </a:rPr>
              <a:t> </a:t>
            </a:r>
            <a:r>
              <a:rPr lang="en-US" sz="2000" i="1">
                <a:solidFill>
                  <a:schemeClr val="hlink"/>
                </a:solidFill>
              </a:rPr>
              <a:t>/ </a:t>
            </a:r>
            <a:r>
              <a:rPr lang="en-US" sz="2000">
                <a:solidFill>
                  <a:schemeClr val="hlink"/>
                </a:solidFill>
              </a:rPr>
              <a:t>x</a:t>
            </a:r>
            <a:r>
              <a:rPr lang="en-US" sz="2000" i="1">
                <a:solidFill>
                  <a:schemeClr val="hlink"/>
                </a:solidFill>
              </a:rPr>
              <a:t> = </a:t>
            </a:r>
            <a:r>
              <a:rPr lang="en-US" sz="2000">
                <a:solidFill>
                  <a:schemeClr val="hlink"/>
                </a:solidFill>
              </a:rPr>
              <a:t>18</a:t>
            </a:r>
            <a:r>
              <a:rPr lang="en-US" sz="2000" i="1">
                <a:solidFill>
                  <a:schemeClr val="hlink"/>
                </a:solidFill>
              </a:rPr>
              <a:t> / </a:t>
            </a:r>
            <a:r>
              <a:rPr lang="en-US" sz="2000">
                <a:solidFill>
                  <a:schemeClr val="hlink"/>
                </a:solidFill>
              </a:rPr>
              <a:t>0.010</a:t>
            </a:r>
            <a:r>
              <a:rPr lang="en-US" sz="2000" i="1">
                <a:solidFill>
                  <a:schemeClr val="hlink"/>
                </a:solidFill>
              </a:rPr>
              <a:t> = </a:t>
            </a:r>
            <a:r>
              <a:rPr lang="en-US" sz="2000">
                <a:solidFill>
                  <a:schemeClr val="hlink"/>
                </a:solidFill>
              </a:rPr>
              <a:t>1800 Nm</a:t>
            </a:r>
            <a:r>
              <a:rPr lang="en-US" sz="2000" baseline="30000">
                <a:solidFill>
                  <a:schemeClr val="hlink"/>
                </a:solidFill>
              </a:rPr>
              <a:t>-1</a:t>
            </a:r>
            <a:r>
              <a:rPr lang="en-US" sz="200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379538" y="5627688"/>
            <a:ext cx="722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sz="2000" baseline="-2500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sz="2000" i="1">
                <a:solidFill>
                  <a:schemeClr val="hlink"/>
                </a:solidFill>
              </a:rPr>
              <a:t>kx = </a:t>
            </a:r>
            <a:r>
              <a:rPr lang="en-US" sz="2000">
                <a:solidFill>
                  <a:schemeClr val="hlink"/>
                </a:solidFill>
              </a:rPr>
              <a:t>1800( 0.265 – 0.250 ) = 27 N.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374775" y="5932488"/>
            <a:ext cx="722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sz="2000" baseline="-2500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sz="2000" i="1">
                <a:solidFill>
                  <a:schemeClr val="hlink"/>
                </a:solidFill>
              </a:rPr>
              <a:t>v</a:t>
            </a:r>
            <a:r>
              <a:rPr lang="en-US" sz="2000" baseline="30000">
                <a:solidFill>
                  <a:schemeClr val="hlink"/>
                </a:solidFill>
              </a:rPr>
              <a:t> 2</a:t>
            </a:r>
            <a:r>
              <a:rPr lang="en-US" sz="2000" i="1">
                <a:solidFill>
                  <a:schemeClr val="hlink"/>
                </a:solidFill>
              </a:rPr>
              <a:t>/ r 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</a:t>
            </a:r>
            <a:r>
              <a:rPr lang="en-US" sz="2000" i="1">
                <a:solidFill>
                  <a:schemeClr val="hlink"/>
                </a:solidFill>
              </a:rPr>
              <a:t> v</a:t>
            </a:r>
            <a:r>
              <a:rPr lang="en-US" sz="2000" baseline="30000">
                <a:solidFill>
                  <a:schemeClr val="hlink"/>
                </a:solidFill>
              </a:rPr>
              <a:t> 2</a:t>
            </a:r>
            <a:r>
              <a:rPr lang="en-US" sz="2000">
                <a:solidFill>
                  <a:schemeClr val="hlink"/>
                </a:solidFill>
              </a:rPr>
              <a:t> = </a:t>
            </a:r>
            <a:r>
              <a:rPr lang="en-US" sz="2000" i="1">
                <a:solidFill>
                  <a:schemeClr val="hlink"/>
                </a:solidFill>
              </a:rPr>
              <a:t>r F</a:t>
            </a:r>
            <a:r>
              <a:rPr lang="en-US" sz="2000" baseline="-25000">
                <a:solidFill>
                  <a:schemeClr val="hlink"/>
                </a:solidFill>
              </a:rPr>
              <a:t>C</a:t>
            </a:r>
            <a:r>
              <a:rPr lang="en-US" sz="2000">
                <a:solidFill>
                  <a:schemeClr val="hlink"/>
                </a:solidFill>
              </a:rPr>
              <a:t> = 0.265(27) = 7.155</a:t>
            </a:r>
            <a:endParaRPr lang="en-US" sz="2000" i="1">
              <a:solidFill>
                <a:schemeClr val="hlink"/>
              </a:solidFill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384300" y="6235700"/>
            <a:ext cx="722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 i="1">
                <a:solidFill>
                  <a:schemeClr val="hlink"/>
                </a:solidFill>
              </a:rPr>
              <a:t>v</a:t>
            </a:r>
            <a:r>
              <a:rPr lang="en-US" sz="2000" baseline="30000">
                <a:solidFill>
                  <a:schemeClr val="hlink"/>
                </a:solidFill>
              </a:rPr>
              <a:t> </a:t>
            </a:r>
            <a:r>
              <a:rPr lang="en-US" sz="2000">
                <a:solidFill>
                  <a:schemeClr val="hlink"/>
                </a:solidFill>
              </a:rPr>
              <a:t>= 2.7 ms</a:t>
            </a:r>
            <a:r>
              <a:rPr lang="en-US" sz="2000" baseline="30000">
                <a:solidFill>
                  <a:schemeClr val="hlink"/>
                </a:solidFill>
              </a:rPr>
              <a:t>-1</a:t>
            </a:r>
            <a:r>
              <a:rPr lang="en-US" sz="2000">
                <a:solidFill>
                  <a:schemeClr val="hlink"/>
                </a:solidFill>
              </a:rPr>
              <a:t>.</a:t>
            </a:r>
            <a:endParaRPr lang="en-US" sz="2000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  <p:bldP spid="90121" grpId="0"/>
      <p:bldP spid="90122" grpId="0"/>
      <p:bldP spid="901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216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24063"/>
            <a:ext cx="7785100" cy="3941762"/>
          </a:xfrm>
          <a:prstGeom prst="rect">
            <a:avLst/>
          </a:prstGeom>
          <a:noFill/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4822825"/>
            <a:ext cx="5113338" cy="2038350"/>
          </a:xfrm>
          <a:prstGeom prst="rect">
            <a:avLst/>
          </a:prstGeom>
          <a:noFill/>
        </p:spPr>
      </p:pic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4643438" y="874713"/>
            <a:ext cx="377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rgbClr val="FF3300"/>
                </a:solidFill>
              </a:rPr>
              <a:t>Use</a:t>
            </a:r>
            <a:r>
              <a:rPr lang="en-US" sz="2000" i="1">
                <a:solidFill>
                  <a:srgbClr val="FF3300"/>
                </a:solidFill>
              </a:rPr>
              <a:t> v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>
                <a:solidFill>
                  <a:srgbClr val="FF3300"/>
                </a:solidFill>
              </a:rPr>
              <a:t>r</a:t>
            </a:r>
            <a:r>
              <a:rPr lang="en-US" sz="2000" i="1">
                <a:solidFill>
                  <a:srgbClr val="FF3300"/>
                </a:solidFill>
                <a:sym typeface="Symbol" pitchFamily="18" charset="2"/>
              </a:rPr>
              <a:t>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   ( = CONST).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4638675" y="1187450"/>
            <a:ext cx="3776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rgbClr val="FF3300"/>
                </a:solidFill>
              </a:rPr>
              <a:t>Use</a:t>
            </a:r>
            <a:r>
              <a:rPr lang="en-US" sz="2000" i="1">
                <a:solidFill>
                  <a:srgbClr val="FF3300"/>
                </a:solidFill>
              </a:rPr>
              <a:t> a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>
                <a:solidFill>
                  <a:srgbClr val="FF3300"/>
                </a:solidFill>
              </a:rPr>
              <a:t>r</a:t>
            </a:r>
            <a:r>
              <a:rPr lang="en-US" sz="2000" i="1">
                <a:solidFill>
                  <a:srgbClr val="FF3300"/>
                </a:solidFill>
                <a:sym typeface="Symbol" pitchFamily="18" charset="2"/>
              </a:rPr>
              <a:t>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</a:t>
            </a:r>
            <a:r>
              <a:rPr lang="en-US" sz="2000" baseline="30000">
                <a:solidFill>
                  <a:srgbClr val="FF3300"/>
                </a:solidFill>
                <a:sym typeface="Symbol" pitchFamily="18" charset="2"/>
              </a:rPr>
              <a:t> 2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 ( = CONST).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559425" y="5546725"/>
            <a:ext cx="1490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rgbClr val="FF3300"/>
                </a:solidFill>
              </a:rPr>
              <a:t>At </a:t>
            </a:r>
            <a:r>
              <a:rPr lang="en-US" sz="2000" i="1">
                <a:solidFill>
                  <a:srgbClr val="FF3300"/>
                </a:solidFill>
              </a:rPr>
              <a:t>P</a:t>
            </a:r>
          </a:p>
          <a:p>
            <a:pPr algn="r"/>
            <a:r>
              <a:rPr lang="en-US" sz="2000" i="1">
                <a:solidFill>
                  <a:srgbClr val="FF3300"/>
                </a:solidFill>
              </a:rPr>
              <a:t>r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>
                <a:solidFill>
                  <a:srgbClr val="FF3300"/>
                </a:solidFill>
              </a:rPr>
              <a:t>R </a:t>
            </a:r>
          </a:p>
          <a:p>
            <a:pPr algn="r"/>
            <a:r>
              <a:rPr lang="en-US" sz="2000" i="1">
                <a:solidFill>
                  <a:srgbClr val="FF3300"/>
                </a:solidFill>
              </a:rPr>
              <a:t>v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>
                <a:solidFill>
                  <a:srgbClr val="FF3300"/>
                </a:solidFill>
              </a:rPr>
              <a:t>R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</a:t>
            </a:r>
            <a:r>
              <a:rPr lang="en-US" sz="2000" i="1">
                <a:solidFill>
                  <a:srgbClr val="FF3300"/>
                </a:solidFill>
              </a:rPr>
              <a:t> </a:t>
            </a:r>
          </a:p>
          <a:p>
            <a:pPr algn="r"/>
            <a:r>
              <a:rPr lang="en-US" sz="2000" i="1">
                <a:solidFill>
                  <a:srgbClr val="FF3300"/>
                </a:solidFill>
              </a:rPr>
              <a:t>a </a:t>
            </a:r>
            <a:r>
              <a:rPr lang="en-US" sz="2000">
                <a:solidFill>
                  <a:srgbClr val="FF3300"/>
                </a:solidFill>
              </a:rPr>
              <a:t>= </a:t>
            </a:r>
            <a:r>
              <a:rPr lang="en-US" sz="2000" i="1">
                <a:solidFill>
                  <a:srgbClr val="FF3300"/>
                </a:solidFill>
              </a:rPr>
              <a:t>R 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</a:t>
            </a:r>
            <a:r>
              <a:rPr lang="en-US" sz="2000" baseline="30000">
                <a:solidFill>
                  <a:srgbClr val="FF3300"/>
                </a:solidFill>
                <a:sym typeface="Symbol" pitchFamily="18" charset="2"/>
              </a:rPr>
              <a:t> 2</a:t>
            </a:r>
            <a:endParaRPr lang="en-US" sz="2000" baseline="30000">
              <a:solidFill>
                <a:srgbClr val="FF3300"/>
              </a:solidFill>
            </a:endParaRP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7194550" y="5546725"/>
            <a:ext cx="2127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   </a:t>
            </a:r>
            <a:r>
              <a:rPr lang="en-US" sz="2000">
                <a:solidFill>
                  <a:schemeClr val="hlink"/>
                </a:solidFill>
              </a:rPr>
              <a:t>At</a:t>
            </a:r>
            <a:r>
              <a:rPr lang="en-US" sz="2000" i="1">
                <a:solidFill>
                  <a:schemeClr val="hlink"/>
                </a:solidFill>
              </a:rPr>
              <a:t> Q</a:t>
            </a:r>
          </a:p>
          <a:p>
            <a:r>
              <a:rPr lang="en-US" sz="2000" i="1">
                <a:solidFill>
                  <a:schemeClr val="hlink"/>
                </a:solidFill>
              </a:rPr>
              <a:t>r</a:t>
            </a:r>
            <a:r>
              <a:rPr lang="en-US" sz="2000">
                <a:solidFill>
                  <a:schemeClr val="hlink"/>
                </a:solidFill>
              </a:rPr>
              <a:t> = 2</a:t>
            </a:r>
            <a:r>
              <a:rPr lang="en-US" sz="2000" i="1">
                <a:solidFill>
                  <a:schemeClr val="hlink"/>
                </a:solidFill>
              </a:rPr>
              <a:t>R</a:t>
            </a:r>
          </a:p>
          <a:p>
            <a:r>
              <a:rPr lang="en-US" sz="2000" i="1">
                <a:solidFill>
                  <a:schemeClr val="hlink"/>
                </a:solidFill>
              </a:rPr>
              <a:t>v </a:t>
            </a:r>
            <a:r>
              <a:rPr lang="en-US" sz="2000">
                <a:solidFill>
                  <a:schemeClr val="hlink"/>
                </a:solidFill>
              </a:rPr>
              <a:t>= 2</a:t>
            </a:r>
            <a:r>
              <a:rPr lang="en-US" sz="2000" i="1">
                <a:solidFill>
                  <a:schemeClr val="hlink"/>
                </a:solidFill>
              </a:rPr>
              <a:t>R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 = 2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v</a:t>
            </a:r>
            <a:endParaRPr lang="en-US" sz="2000" i="1">
              <a:solidFill>
                <a:schemeClr val="hlink"/>
              </a:solidFill>
            </a:endParaRPr>
          </a:p>
          <a:p>
            <a:r>
              <a:rPr lang="en-US" sz="2000" i="1">
                <a:solidFill>
                  <a:schemeClr val="hlink"/>
                </a:solidFill>
              </a:rPr>
              <a:t>a </a:t>
            </a:r>
            <a:r>
              <a:rPr lang="en-US" sz="2000">
                <a:solidFill>
                  <a:schemeClr val="hlink"/>
                </a:solidFill>
              </a:rPr>
              <a:t>= 2</a:t>
            </a:r>
            <a:r>
              <a:rPr lang="en-US" sz="2000" i="1">
                <a:solidFill>
                  <a:schemeClr val="hlink"/>
                </a:solidFill>
              </a:rPr>
              <a:t>R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</a:t>
            </a:r>
            <a:r>
              <a:rPr lang="en-US" sz="2000" baseline="30000">
                <a:solidFill>
                  <a:schemeClr val="hlink"/>
                </a:solidFill>
                <a:sym typeface="Symbol" pitchFamily="18" charset="2"/>
              </a:rPr>
              <a:t> 2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= 2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a</a:t>
            </a:r>
            <a:endParaRPr lang="en-US" sz="200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758825" y="6100763"/>
            <a:ext cx="385763" cy="385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/>
      <p:bldP spid="92172" grpId="0"/>
      <p:bldP spid="92173" grpId="0"/>
      <p:bldP spid="92174" grpId="0"/>
      <p:bldP spid="921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421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012950"/>
            <a:ext cx="7772400" cy="4035425"/>
          </a:xfrm>
          <a:prstGeom prst="rect">
            <a:avLst/>
          </a:prstGeom>
          <a:noFill/>
        </p:spPr>
      </p:pic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841375" y="6011863"/>
            <a:ext cx="7591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chemeClr val="hlink"/>
                </a:solidFill>
              </a:rPr>
              <a:t>Objects moving in uniform circular motion feel a centripetal (center-seeking) force.</a:t>
            </a:r>
            <a:endParaRPr lang="en-US" sz="200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6534150" y="4138613"/>
            <a:ext cx="385763" cy="385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/>
      <p:bldP spid="942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632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International-mindedness: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International collaboration is needed in establishing effective rocket launch sites to benefit space programs </a:t>
            </a:r>
            <a:endParaRPr lang="en-US" altLang="en-US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Theory of knowledge: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Foucault’s pendulum gives a simple observable proof of the rotation of the earth, which is largely unobservable. How can we have knowledge of things that are unobservable? </a:t>
            </a:r>
            <a:endParaRPr lang="en-US" altLang="en-US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940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Utilization: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Motion of charged particles in magnetic fields (see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Physics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sub-topic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5.4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)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Mass spectrometry (see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Chemistry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sub-topics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2.1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and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11.3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)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Playground and amusement park rides often use the principles of circular motion in their design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571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Aims: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Aim 6: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experiments could include (but are not limited to): mass on a string; observation and quantification of loop-the-loop experiences; friction of a mass on a turntable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Aim 7: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technology has allowed for more accurate and precise measurements of circular motion, including data loggers for force measurements and video analysis of objects moving in circular motion </a:t>
            </a:r>
          </a:p>
        </p:txBody>
      </p:sp>
      <p:sp>
        <p:nvSpPr>
          <p:cNvPr id="819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What force must be applied to Helen to keep her moving in a circle?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How does it depend on the Helen’s radius </a:t>
            </a:r>
            <a:r>
              <a:rPr lang="en-US" i="1">
                <a:sym typeface="Symbol" pitchFamily="18" charset="2"/>
              </a:rPr>
              <a:t>r </a:t>
            </a:r>
            <a:r>
              <a:rPr lang="en-US">
                <a:sym typeface="Symbol" pitchFamily="18" charset="2"/>
              </a:rPr>
              <a:t>?</a:t>
            </a:r>
            <a:endParaRPr lang="en-US"/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					How does it depend 					on Helen’s velocity </a:t>
            </a:r>
            <a:r>
              <a:rPr lang="en-US" i="1">
                <a:sym typeface="Symbol" pitchFamily="18" charset="2"/>
              </a:rPr>
              <a:t>v</a:t>
            </a:r>
            <a:r>
              <a:rPr lang="en-US">
                <a:sym typeface="Symbol" pitchFamily="18" charset="2"/>
              </a:rPr>
              <a:t>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					How does it depend 					on Helen’s mass </a:t>
            </a:r>
            <a:r>
              <a:rPr lang="en-US" i="1">
                <a:sym typeface="Symbol" pitchFamily="18" charset="2"/>
              </a:rPr>
              <a:t>m</a:t>
            </a:r>
            <a:r>
              <a:rPr lang="en-US">
                <a:sym typeface="Symbol" pitchFamily="18" charset="2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 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855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38" y="3248025"/>
            <a:ext cx="4211637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267325" y="4932363"/>
            <a:ext cx="31003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hlink"/>
                </a:solidFill>
              </a:rPr>
              <a:t>On the next pass, however, Helen failed to clear the mountains.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35175" y="3582988"/>
            <a:ext cx="835025" cy="581025"/>
            <a:chOff x="1039" y="2196"/>
            <a:chExt cx="526" cy="366"/>
          </a:xfrm>
        </p:grpSpPr>
        <p:sp>
          <p:nvSpPr>
            <p:cNvPr id="9227" name="Line 7"/>
            <p:cNvSpPr>
              <a:spLocks noChangeShapeType="1"/>
            </p:cNvSpPr>
            <p:nvPr/>
          </p:nvSpPr>
          <p:spPr bwMode="auto">
            <a:xfrm flipH="1">
              <a:off x="1039" y="2393"/>
              <a:ext cx="526" cy="16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Text Box 8"/>
            <p:cNvSpPr txBox="1">
              <a:spLocks noChangeArrowheads="1"/>
            </p:cNvSpPr>
            <p:nvPr/>
          </p:nvSpPr>
          <p:spPr bwMode="auto">
            <a:xfrm>
              <a:off x="1202" y="2196"/>
              <a:ext cx="2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Courier New" pitchFamily="49" charset="0"/>
                </a:rPr>
                <a:t>r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06613" y="4178300"/>
            <a:ext cx="1368425" cy="673100"/>
            <a:chOff x="1084" y="2571"/>
            <a:chExt cx="862" cy="424"/>
          </a:xfrm>
        </p:grpSpPr>
        <p:sp>
          <p:nvSpPr>
            <p:cNvPr id="9225" name="Text Box 10"/>
            <p:cNvSpPr txBox="1">
              <a:spLocks noChangeArrowheads="1"/>
            </p:cNvSpPr>
            <p:nvPr/>
          </p:nvSpPr>
          <p:spPr bwMode="auto">
            <a:xfrm>
              <a:off x="1743" y="2668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Courier New" pitchFamily="49" charset="0"/>
                </a:rPr>
                <a:t>v</a:t>
              </a:r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>
              <a:off x="1084" y="2571"/>
              <a:ext cx="731" cy="17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1906588" y="406717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Courier New" pitchFamily="49" charset="0"/>
              </a:rPr>
              <a:t>m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9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9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A particle is said to be in </a:t>
            </a:r>
            <a:r>
              <a:rPr lang="en-US" b="1"/>
              <a:t>uniform circular motion</a:t>
            </a:r>
            <a:r>
              <a:rPr lang="en-US"/>
              <a:t> if it travels in a circle (or arc) with </a:t>
            </a:r>
            <a:r>
              <a:rPr lang="en-US">
                <a:sym typeface="Symbol" pitchFamily="18" charset="2"/>
              </a:rPr>
              <a:t>constant speed </a:t>
            </a:r>
            <a:r>
              <a:rPr lang="en-US" i="1">
                <a:sym typeface="Symbol" pitchFamily="18" charset="2"/>
              </a:rPr>
              <a:t>v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Observe that the velocity vector is always tangent to the circle.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Note that the </a:t>
            </a:r>
            <a:r>
              <a:rPr lang="en-US" u="sng"/>
              <a:t>magnitude</a:t>
            </a:r>
            <a:r>
              <a:rPr lang="en-US"/>
              <a:t> of the velocity vector is          NOT changing.</a:t>
            </a:r>
            <a:endParaRPr lang="en-US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Note that the </a:t>
            </a:r>
            <a:r>
              <a:rPr lang="en-US" u="sng"/>
              <a:t>direction</a:t>
            </a:r>
            <a:r>
              <a:rPr lang="en-US"/>
              <a:t> of the velocity                         vector IS changing.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Thus, there is an acceleration, even                            though the speed is not changing!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67438" y="4237038"/>
            <a:ext cx="2624137" cy="2620962"/>
            <a:chOff x="864" y="1517"/>
            <a:chExt cx="1653" cy="1651"/>
          </a:xfrm>
        </p:grpSpPr>
        <p:sp>
          <p:nvSpPr>
            <p:cNvPr id="10261" name="Rectangle 5"/>
            <p:cNvSpPr>
              <a:spLocks noChangeArrowheads="1"/>
            </p:cNvSpPr>
            <p:nvPr/>
          </p:nvSpPr>
          <p:spPr bwMode="auto">
            <a:xfrm>
              <a:off x="8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Rectangle 6"/>
            <p:cNvSpPr>
              <a:spLocks noChangeArrowheads="1"/>
            </p:cNvSpPr>
            <p:nvPr/>
          </p:nvSpPr>
          <p:spPr bwMode="auto">
            <a:xfrm>
              <a:off x="110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Rectangle 7"/>
            <p:cNvSpPr>
              <a:spLocks noChangeArrowheads="1"/>
            </p:cNvSpPr>
            <p:nvPr/>
          </p:nvSpPr>
          <p:spPr bwMode="auto">
            <a:xfrm>
              <a:off x="134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Rectangle 8"/>
            <p:cNvSpPr>
              <a:spLocks noChangeArrowheads="1"/>
            </p:cNvSpPr>
            <p:nvPr/>
          </p:nvSpPr>
          <p:spPr bwMode="auto">
            <a:xfrm>
              <a:off x="158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Rectangle 9"/>
            <p:cNvSpPr>
              <a:spLocks noChangeArrowheads="1"/>
            </p:cNvSpPr>
            <p:nvPr/>
          </p:nvSpPr>
          <p:spPr bwMode="auto">
            <a:xfrm>
              <a:off x="182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Rectangle 10"/>
            <p:cNvSpPr>
              <a:spLocks noChangeArrowheads="1"/>
            </p:cNvSpPr>
            <p:nvPr/>
          </p:nvSpPr>
          <p:spPr bwMode="auto">
            <a:xfrm>
              <a:off x="20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Rectangle 11"/>
            <p:cNvSpPr>
              <a:spLocks noChangeArrowheads="1"/>
            </p:cNvSpPr>
            <p:nvPr/>
          </p:nvSpPr>
          <p:spPr bwMode="auto">
            <a:xfrm>
              <a:off x="8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Rectangle 12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13"/>
            <p:cNvSpPr>
              <a:spLocks noChangeArrowheads="1"/>
            </p:cNvSpPr>
            <p:nvPr/>
          </p:nvSpPr>
          <p:spPr bwMode="auto">
            <a:xfrm>
              <a:off x="134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14"/>
            <p:cNvSpPr>
              <a:spLocks noChangeArrowheads="1"/>
            </p:cNvSpPr>
            <p:nvPr/>
          </p:nvSpPr>
          <p:spPr bwMode="auto">
            <a:xfrm>
              <a:off x="158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15"/>
            <p:cNvSpPr>
              <a:spLocks noChangeArrowheads="1"/>
            </p:cNvSpPr>
            <p:nvPr/>
          </p:nvSpPr>
          <p:spPr bwMode="auto">
            <a:xfrm>
              <a:off x="182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Rectangle 16"/>
            <p:cNvSpPr>
              <a:spLocks noChangeArrowheads="1"/>
            </p:cNvSpPr>
            <p:nvPr/>
          </p:nvSpPr>
          <p:spPr bwMode="auto">
            <a:xfrm>
              <a:off x="20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Rectangle 17"/>
            <p:cNvSpPr>
              <a:spLocks noChangeArrowheads="1"/>
            </p:cNvSpPr>
            <p:nvPr/>
          </p:nvSpPr>
          <p:spPr bwMode="auto">
            <a:xfrm>
              <a:off x="8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18"/>
            <p:cNvSpPr>
              <a:spLocks noChangeArrowheads="1"/>
            </p:cNvSpPr>
            <p:nvPr/>
          </p:nvSpPr>
          <p:spPr bwMode="auto">
            <a:xfrm>
              <a:off x="110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19"/>
            <p:cNvSpPr>
              <a:spLocks noChangeArrowheads="1"/>
            </p:cNvSpPr>
            <p:nvPr/>
          </p:nvSpPr>
          <p:spPr bwMode="auto">
            <a:xfrm>
              <a:off x="134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20"/>
            <p:cNvSpPr>
              <a:spLocks noChangeArrowheads="1"/>
            </p:cNvSpPr>
            <p:nvPr/>
          </p:nvSpPr>
          <p:spPr bwMode="auto">
            <a:xfrm>
              <a:off x="158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Rectangle 21"/>
            <p:cNvSpPr>
              <a:spLocks noChangeArrowheads="1"/>
            </p:cNvSpPr>
            <p:nvPr/>
          </p:nvSpPr>
          <p:spPr bwMode="auto">
            <a:xfrm>
              <a:off x="182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Rectangle 22"/>
            <p:cNvSpPr>
              <a:spLocks noChangeArrowheads="1"/>
            </p:cNvSpPr>
            <p:nvPr/>
          </p:nvSpPr>
          <p:spPr bwMode="auto">
            <a:xfrm>
              <a:off x="20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Rectangle 23"/>
            <p:cNvSpPr>
              <a:spLocks noChangeArrowheads="1"/>
            </p:cNvSpPr>
            <p:nvPr/>
          </p:nvSpPr>
          <p:spPr bwMode="auto">
            <a:xfrm>
              <a:off x="8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Rectangle 24"/>
            <p:cNvSpPr>
              <a:spLocks noChangeArrowheads="1"/>
            </p:cNvSpPr>
            <p:nvPr/>
          </p:nvSpPr>
          <p:spPr bwMode="auto">
            <a:xfrm>
              <a:off x="110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Rectangle 25"/>
            <p:cNvSpPr>
              <a:spLocks noChangeArrowheads="1"/>
            </p:cNvSpPr>
            <p:nvPr/>
          </p:nvSpPr>
          <p:spPr bwMode="auto">
            <a:xfrm>
              <a:off x="134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Rectangle 26"/>
            <p:cNvSpPr>
              <a:spLocks noChangeArrowheads="1"/>
            </p:cNvSpPr>
            <p:nvPr/>
          </p:nvSpPr>
          <p:spPr bwMode="auto">
            <a:xfrm>
              <a:off x="158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Rectangle 27"/>
            <p:cNvSpPr>
              <a:spLocks noChangeArrowheads="1"/>
            </p:cNvSpPr>
            <p:nvPr/>
          </p:nvSpPr>
          <p:spPr bwMode="auto">
            <a:xfrm>
              <a:off x="182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Rectangle 28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Rectangle 29"/>
            <p:cNvSpPr>
              <a:spLocks noChangeArrowheads="1"/>
            </p:cNvSpPr>
            <p:nvPr/>
          </p:nvSpPr>
          <p:spPr bwMode="auto">
            <a:xfrm>
              <a:off x="8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Rectangle 30"/>
            <p:cNvSpPr>
              <a:spLocks noChangeArrowheads="1"/>
            </p:cNvSpPr>
            <p:nvPr/>
          </p:nvSpPr>
          <p:spPr bwMode="auto">
            <a:xfrm>
              <a:off x="110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Rectangle 31"/>
            <p:cNvSpPr>
              <a:spLocks noChangeArrowheads="1"/>
            </p:cNvSpPr>
            <p:nvPr/>
          </p:nvSpPr>
          <p:spPr bwMode="auto">
            <a:xfrm>
              <a:off x="134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Rectangle 32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Rectangle 33"/>
            <p:cNvSpPr>
              <a:spLocks noChangeArrowheads="1"/>
            </p:cNvSpPr>
            <p:nvPr/>
          </p:nvSpPr>
          <p:spPr bwMode="auto">
            <a:xfrm>
              <a:off x="182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34"/>
            <p:cNvSpPr>
              <a:spLocks noChangeArrowheads="1"/>
            </p:cNvSpPr>
            <p:nvPr/>
          </p:nvSpPr>
          <p:spPr bwMode="auto">
            <a:xfrm>
              <a:off x="20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35"/>
            <p:cNvSpPr>
              <a:spLocks noChangeArrowheads="1"/>
            </p:cNvSpPr>
            <p:nvPr/>
          </p:nvSpPr>
          <p:spPr bwMode="auto">
            <a:xfrm>
              <a:off x="8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36"/>
            <p:cNvSpPr>
              <a:spLocks noChangeArrowheads="1"/>
            </p:cNvSpPr>
            <p:nvPr/>
          </p:nvSpPr>
          <p:spPr bwMode="auto">
            <a:xfrm>
              <a:off x="110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Rectangle 37"/>
            <p:cNvSpPr>
              <a:spLocks noChangeArrowheads="1"/>
            </p:cNvSpPr>
            <p:nvPr/>
          </p:nvSpPr>
          <p:spPr bwMode="auto">
            <a:xfrm>
              <a:off x="134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Rectangle 38"/>
            <p:cNvSpPr>
              <a:spLocks noChangeArrowheads="1"/>
            </p:cNvSpPr>
            <p:nvPr/>
          </p:nvSpPr>
          <p:spPr bwMode="auto">
            <a:xfrm>
              <a:off x="158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Rectangle 39"/>
            <p:cNvSpPr>
              <a:spLocks noChangeArrowheads="1"/>
            </p:cNvSpPr>
            <p:nvPr/>
          </p:nvSpPr>
          <p:spPr bwMode="auto">
            <a:xfrm>
              <a:off x="182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Rectangle 40"/>
            <p:cNvSpPr>
              <a:spLocks noChangeArrowheads="1"/>
            </p:cNvSpPr>
            <p:nvPr/>
          </p:nvSpPr>
          <p:spPr bwMode="auto">
            <a:xfrm>
              <a:off x="20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Line 41"/>
            <p:cNvSpPr>
              <a:spLocks noChangeShapeType="1"/>
            </p:cNvSpPr>
            <p:nvPr/>
          </p:nvSpPr>
          <p:spPr bwMode="auto">
            <a:xfrm>
              <a:off x="864" y="2448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42"/>
            <p:cNvSpPr>
              <a:spLocks noChangeShapeType="1"/>
            </p:cNvSpPr>
            <p:nvPr/>
          </p:nvSpPr>
          <p:spPr bwMode="auto">
            <a:xfrm flipV="1">
              <a:off x="1584" y="1632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Text Box 43"/>
            <p:cNvSpPr txBox="1">
              <a:spLocks noChangeArrowheads="1"/>
            </p:cNvSpPr>
            <p:nvPr/>
          </p:nvSpPr>
          <p:spPr bwMode="auto">
            <a:xfrm>
              <a:off x="2304" y="2432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</a:p>
          </p:txBody>
        </p:sp>
        <p:sp>
          <p:nvSpPr>
            <p:cNvPr id="10300" name="Text Box 44"/>
            <p:cNvSpPr txBox="1">
              <a:spLocks noChangeArrowheads="1"/>
            </p:cNvSpPr>
            <p:nvPr/>
          </p:nvSpPr>
          <p:spPr bwMode="auto">
            <a:xfrm>
              <a:off x="1584" y="1517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y</a:t>
              </a:r>
            </a:p>
          </p:txBody>
        </p:sp>
      </p:grpSp>
      <p:sp>
        <p:nvSpPr>
          <p:cNvPr id="110637" name="Oval 45"/>
          <p:cNvSpPr>
            <a:spLocks noChangeArrowheads="1"/>
          </p:cNvSpPr>
          <p:nvPr/>
        </p:nvSpPr>
        <p:spPr bwMode="auto">
          <a:xfrm>
            <a:off x="6167438" y="4562475"/>
            <a:ext cx="2286000" cy="2286000"/>
          </a:xfrm>
          <a:prstGeom prst="ellips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7659688" y="5043488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r</a:t>
            </a:r>
          </a:p>
        </p:txBody>
      </p:sp>
      <p:sp>
        <p:nvSpPr>
          <p:cNvPr id="110639" name="Text Box 47"/>
          <p:cNvSpPr txBox="1">
            <a:spLocks noChangeArrowheads="1"/>
          </p:cNvSpPr>
          <p:nvPr/>
        </p:nvSpPr>
        <p:spPr bwMode="auto">
          <a:xfrm>
            <a:off x="8110538" y="4514850"/>
            <a:ext cx="33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  <a:latin typeface="+mn-lt"/>
              </a:rPr>
              <a:t>v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6161088" y="4743450"/>
            <a:ext cx="2251075" cy="1951038"/>
            <a:chOff x="3593" y="265"/>
            <a:chExt cx="1418" cy="1229"/>
          </a:xfrm>
        </p:grpSpPr>
        <p:grpSp>
          <p:nvGrpSpPr>
            <p:cNvPr id="10253" name="Group 49"/>
            <p:cNvGrpSpPr>
              <a:grpSpLocks/>
            </p:cNvGrpSpPr>
            <p:nvPr/>
          </p:nvGrpSpPr>
          <p:grpSpPr bwMode="auto">
            <a:xfrm>
              <a:off x="4265" y="265"/>
              <a:ext cx="746" cy="455"/>
              <a:chOff x="4265" y="265"/>
              <a:chExt cx="746" cy="455"/>
            </a:xfrm>
          </p:grpSpPr>
          <p:sp>
            <p:nvSpPr>
              <p:cNvPr id="10258" name="Oval 50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Line 51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Line 52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4" name="Group 53"/>
            <p:cNvGrpSpPr>
              <a:grpSpLocks/>
            </p:cNvGrpSpPr>
            <p:nvPr/>
          </p:nvGrpSpPr>
          <p:grpSpPr bwMode="auto">
            <a:xfrm rot="10800000">
              <a:off x="3593" y="1039"/>
              <a:ext cx="746" cy="455"/>
              <a:chOff x="4265" y="265"/>
              <a:chExt cx="746" cy="455"/>
            </a:xfrm>
          </p:grpSpPr>
          <p:sp>
            <p:nvSpPr>
              <p:cNvPr id="10255" name="Oval 54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Line 55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56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7893050" y="3654425"/>
            <a:ext cx="1250950" cy="785813"/>
            <a:chOff x="4147" y="2337"/>
            <a:chExt cx="788" cy="495"/>
          </a:xfrm>
        </p:grpSpPr>
        <p:sp>
          <p:nvSpPr>
            <p:cNvPr id="10250" name="Rectangle 58"/>
            <p:cNvSpPr>
              <a:spLocks noChangeArrowheads="1"/>
            </p:cNvSpPr>
            <p:nvPr/>
          </p:nvSpPr>
          <p:spPr bwMode="auto">
            <a:xfrm>
              <a:off x="4147" y="2361"/>
              <a:ext cx="731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1" name="Text Box 59"/>
            <p:cNvSpPr txBox="1">
              <a:spLocks noChangeArrowheads="1"/>
            </p:cNvSpPr>
            <p:nvPr/>
          </p:nvSpPr>
          <p:spPr bwMode="auto">
            <a:xfrm>
              <a:off x="4166" y="2541"/>
              <a:ext cx="7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r blue</a:t>
              </a:r>
            </a:p>
          </p:txBody>
        </p:sp>
        <p:sp>
          <p:nvSpPr>
            <p:cNvPr id="110652" name="Text Box 60"/>
            <p:cNvSpPr txBox="1">
              <a:spLocks noChangeArrowheads="1"/>
            </p:cNvSpPr>
            <p:nvPr/>
          </p:nvSpPr>
          <p:spPr bwMode="auto">
            <a:xfrm>
              <a:off x="4160" y="2337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3300"/>
                  </a:solidFill>
                  <a:latin typeface="+mn-lt"/>
                </a:rPr>
                <a:t>v red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37" grpId="0" animBg="1"/>
      <p:bldP spid="110638" grpId="0"/>
      <p:bldP spid="110638" grpId="1"/>
      <p:bldP spid="110639" grpId="0"/>
      <p:bldP spid="110639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3991</Words>
  <Application>Microsoft Office PowerPoint</Application>
  <PresentationFormat>On-screen Show (4:3)</PresentationFormat>
  <Paragraphs>601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</vt:vector>
  </TitlesOfParts>
  <Company>Bay View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Tu-Trinh</cp:lastModifiedBy>
  <cp:revision>278</cp:revision>
  <dcterms:created xsi:type="dcterms:W3CDTF">2006-01-31T23:43:34Z</dcterms:created>
  <dcterms:modified xsi:type="dcterms:W3CDTF">2015-12-11T16:23:50Z</dcterms:modified>
</cp:coreProperties>
</file>